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92.152.25\psnv-data2$\Group-Data\ISG\07.Committee\ITAKONA\FY19\Sept\Itakona_Request_Summary_FY19_20190726_Hi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92.152.25\psnv-data2$\Group-Data\ISG\07.Committee\ITAKONA\FY19\Sept\Itakona_Request_Summary_FY19_20190726_Hi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FY2019 Development Project of the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Sheet2!$L$13</c:f>
              <c:strCache>
                <c:ptCount val="1"/>
                <c:pt idx="0">
                  <c:v>Project 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Sheet2!$M$12:$X$12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Sheet2!$M$13:$X$13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82-449A-8969-2423E51BBC82}"/>
            </c:ext>
          </c:extLst>
        </c:ser>
        <c:ser>
          <c:idx val="1"/>
          <c:order val="1"/>
          <c:tx>
            <c:strRef>
              <c:f>Sheet2!$L$14</c:f>
              <c:strCache>
                <c:ptCount val="1"/>
                <c:pt idx="0">
                  <c:v>Add Project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Sheet2!$M$12:$X$12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Sheet2!$M$14:$X$14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82-449A-8969-2423E51BBC82}"/>
            </c:ext>
          </c:extLst>
        </c:ser>
        <c:ser>
          <c:idx val="2"/>
          <c:order val="2"/>
          <c:tx>
            <c:strRef>
              <c:f>Sheet2!$L$16</c:f>
              <c:strCache>
                <c:ptCount val="1"/>
                <c:pt idx="0">
                  <c:v>Manpower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Sheet2!$M$12:$X$12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Sheet2!$M$16:$X$16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82-449A-8969-2423E51BBC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1074696"/>
        <c:axId val="581075024"/>
      </c:barChart>
      <c:catAx>
        <c:axId val="581074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75024"/>
        <c:crosses val="autoZero"/>
        <c:auto val="1"/>
        <c:lblAlgn val="ctr"/>
        <c:lblOffset val="100"/>
        <c:noMultiLvlLbl val="0"/>
      </c:catAx>
      <c:valAx>
        <c:axId val="58107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7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FY2019 Development Project of the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Sheet2!$L$13</c:f>
              <c:strCache>
                <c:ptCount val="1"/>
                <c:pt idx="0">
                  <c:v>Project 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Sheet2!$M$12:$X$12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Sheet2!$M$13:$X$13</c:f>
              <c:numCache>
                <c:formatCode>General</c:formatCode>
                <c:ptCount val="12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82-449A-8969-2423E51BBC82}"/>
            </c:ext>
          </c:extLst>
        </c:ser>
        <c:ser>
          <c:idx val="1"/>
          <c:order val="1"/>
          <c:tx>
            <c:strRef>
              <c:f>Sheet2!$L$14</c:f>
              <c:strCache>
                <c:ptCount val="1"/>
                <c:pt idx="0">
                  <c:v>Add Project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Sheet2!$M$12:$X$12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Sheet2!$M$14:$X$14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82-449A-8969-2423E51BBC82}"/>
            </c:ext>
          </c:extLst>
        </c:ser>
        <c:ser>
          <c:idx val="2"/>
          <c:order val="2"/>
          <c:tx>
            <c:strRef>
              <c:f>Sheet2!$L$16</c:f>
              <c:strCache>
                <c:ptCount val="1"/>
                <c:pt idx="0">
                  <c:v>Manpower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Sheet2!$M$12:$X$12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Sheet2!$M$16:$X$16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82-449A-8969-2423E51BBC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1074696"/>
        <c:axId val="581075024"/>
      </c:barChart>
      <c:catAx>
        <c:axId val="581074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75024"/>
        <c:crosses val="autoZero"/>
        <c:auto val="1"/>
        <c:lblAlgn val="ctr"/>
        <c:lblOffset val="100"/>
        <c:noMultiLvlLbl val="0"/>
      </c:catAx>
      <c:valAx>
        <c:axId val="58107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7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A00F-CADA-478E-BD65-76ACFEBA671F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6E52-A34D-4A0C-829A-5FFC34D2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E2A442-1900-4E7B-AC29-07A53FA32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723739"/>
              </p:ext>
            </p:extLst>
          </p:nvPr>
        </p:nvGraphicFramePr>
        <p:xfrm>
          <a:off x="327171" y="31458"/>
          <a:ext cx="11744587" cy="305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BB2DD1-E03A-48F4-A6CF-A81CDE35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66863"/>
              </p:ext>
            </p:extLst>
          </p:nvPr>
        </p:nvGraphicFramePr>
        <p:xfrm>
          <a:off x="327171" y="3015001"/>
          <a:ext cx="11618750" cy="3732335"/>
        </p:xfrm>
        <a:graphic>
          <a:graphicData uri="http://schemas.openxmlformats.org/drawingml/2006/table">
            <a:tbl>
              <a:tblPr/>
              <a:tblGrid>
                <a:gridCol w="511728">
                  <a:extLst>
                    <a:ext uri="{9D8B030D-6E8A-4147-A177-3AD203B41FA5}">
                      <a16:colId xmlns:a16="http://schemas.microsoft.com/office/drawing/2014/main" val="1145878691"/>
                    </a:ext>
                  </a:extLst>
                </a:gridCol>
                <a:gridCol w="2910980">
                  <a:extLst>
                    <a:ext uri="{9D8B030D-6E8A-4147-A177-3AD203B41FA5}">
                      <a16:colId xmlns:a16="http://schemas.microsoft.com/office/drawing/2014/main" val="2942421319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2097601836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4166358281"/>
                    </a:ext>
                  </a:extLst>
                </a:gridCol>
                <a:gridCol w="637564">
                  <a:extLst>
                    <a:ext uri="{9D8B030D-6E8A-4147-A177-3AD203B41FA5}">
                      <a16:colId xmlns:a16="http://schemas.microsoft.com/office/drawing/2014/main" val="338885609"/>
                    </a:ext>
                  </a:extLst>
                </a:gridCol>
                <a:gridCol w="503339">
                  <a:extLst>
                    <a:ext uri="{9D8B030D-6E8A-4147-A177-3AD203B41FA5}">
                      <a16:colId xmlns:a16="http://schemas.microsoft.com/office/drawing/2014/main" val="2615905035"/>
                    </a:ext>
                  </a:extLst>
                </a:gridCol>
                <a:gridCol w="570451">
                  <a:extLst>
                    <a:ext uri="{9D8B030D-6E8A-4147-A177-3AD203B41FA5}">
                      <a16:colId xmlns:a16="http://schemas.microsoft.com/office/drawing/2014/main" val="869070742"/>
                    </a:ext>
                  </a:extLst>
                </a:gridCol>
                <a:gridCol w="469784">
                  <a:extLst>
                    <a:ext uri="{9D8B030D-6E8A-4147-A177-3AD203B41FA5}">
                      <a16:colId xmlns:a16="http://schemas.microsoft.com/office/drawing/2014/main" val="2879624640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2182261281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4215908581"/>
                    </a:ext>
                  </a:extLst>
                </a:gridCol>
                <a:gridCol w="444616">
                  <a:extLst>
                    <a:ext uri="{9D8B030D-6E8A-4147-A177-3AD203B41FA5}">
                      <a16:colId xmlns:a16="http://schemas.microsoft.com/office/drawing/2014/main" val="4157500941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3549907273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664933694"/>
                    </a:ext>
                  </a:extLst>
                </a:gridCol>
                <a:gridCol w="511729">
                  <a:extLst>
                    <a:ext uri="{9D8B030D-6E8A-4147-A177-3AD203B41FA5}">
                      <a16:colId xmlns:a16="http://schemas.microsoft.com/office/drawing/2014/main" val="526143360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61403698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1177312985"/>
                    </a:ext>
                  </a:extLst>
                </a:gridCol>
                <a:gridCol w="346235">
                  <a:extLst>
                    <a:ext uri="{9D8B030D-6E8A-4147-A177-3AD203B41FA5}">
                      <a16:colId xmlns:a16="http://schemas.microsoft.com/office/drawing/2014/main" val="1704707744"/>
                    </a:ext>
                  </a:extLst>
                </a:gridCol>
                <a:gridCol w="459106">
                  <a:extLst>
                    <a:ext uri="{9D8B030D-6E8A-4147-A177-3AD203B41FA5}">
                      <a16:colId xmlns:a16="http://schemas.microsoft.com/office/drawing/2014/main" val="1531272768"/>
                    </a:ext>
                  </a:extLst>
                </a:gridCol>
              </a:tblGrid>
              <a:tr h="536591">
                <a:tc rowSpan="2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Task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Dept.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Original CD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K$/Y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Apr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May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Jun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Jul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Aug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Sep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Oct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Nov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Dec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Jan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Feb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Mar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58836"/>
                  </a:ext>
                </a:extLst>
              </a:tr>
              <a:tr h="1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747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more information in part card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23820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WIP PCB by Barcode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103600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E-Tally Check Sheet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FA,SCM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353310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Urgent Treatment Sharing 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9161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VMI Control Systemization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960703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OCR for SMT Material Label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643437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Tablet for FPQC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dailly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FPQC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83317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Tablet for OQC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dailly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OQC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450990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 BOM for PAPVN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852171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Stationary Control 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89241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sanction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046563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Upgrade IT Request 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280778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tool for upload BOM PAPVN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01683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QC location Check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32036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DA, PO, EDI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78688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Weight check for VL-SV74VNP-S-P1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0834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Weight check 1 scan all serial number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340291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product project(projector)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622143"/>
                  </a:ext>
                </a:extLst>
              </a:tr>
              <a:tr h="160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product project(microwave)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0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E2A442-1900-4E7B-AC29-07A53FA32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582244"/>
              </p:ext>
            </p:extLst>
          </p:nvPr>
        </p:nvGraphicFramePr>
        <p:xfrm>
          <a:off x="327171" y="31458"/>
          <a:ext cx="11744587" cy="2552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AAFF5B-C43D-4399-8FAB-04D3BF42C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1" y="2340528"/>
            <a:ext cx="11744587" cy="451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636D05-22D3-446B-BE55-DA88BA930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97510"/>
              </p:ext>
            </p:extLst>
          </p:nvPr>
        </p:nvGraphicFramePr>
        <p:xfrm>
          <a:off x="186164" y="1794013"/>
          <a:ext cx="11911261" cy="3885756"/>
        </p:xfrm>
        <a:graphic>
          <a:graphicData uri="http://schemas.openxmlformats.org/drawingml/2006/table">
            <a:tbl>
              <a:tblPr/>
              <a:tblGrid>
                <a:gridCol w="3454256">
                  <a:extLst>
                    <a:ext uri="{9D8B030D-6E8A-4147-A177-3AD203B41FA5}">
                      <a16:colId xmlns:a16="http://schemas.microsoft.com/office/drawing/2014/main" val="3409902605"/>
                    </a:ext>
                  </a:extLst>
                </a:gridCol>
                <a:gridCol w="1008164">
                  <a:extLst>
                    <a:ext uri="{9D8B030D-6E8A-4147-A177-3AD203B41FA5}">
                      <a16:colId xmlns:a16="http://schemas.microsoft.com/office/drawing/2014/main" val="3112400934"/>
                    </a:ext>
                  </a:extLst>
                </a:gridCol>
                <a:gridCol w="1171649">
                  <a:extLst>
                    <a:ext uri="{9D8B030D-6E8A-4147-A177-3AD203B41FA5}">
                      <a16:colId xmlns:a16="http://schemas.microsoft.com/office/drawing/2014/main" val="2946341719"/>
                    </a:ext>
                  </a:extLst>
                </a:gridCol>
                <a:gridCol w="912797">
                  <a:extLst>
                    <a:ext uri="{9D8B030D-6E8A-4147-A177-3AD203B41FA5}">
                      <a16:colId xmlns:a16="http://schemas.microsoft.com/office/drawing/2014/main" val="1106893465"/>
                    </a:ext>
                  </a:extLst>
                </a:gridCol>
                <a:gridCol w="265931">
                  <a:extLst>
                    <a:ext uri="{9D8B030D-6E8A-4147-A177-3AD203B41FA5}">
                      <a16:colId xmlns:a16="http://schemas.microsoft.com/office/drawing/2014/main" val="619552363"/>
                    </a:ext>
                  </a:extLst>
                </a:gridCol>
                <a:gridCol w="265931">
                  <a:extLst>
                    <a:ext uri="{9D8B030D-6E8A-4147-A177-3AD203B41FA5}">
                      <a16:colId xmlns:a16="http://schemas.microsoft.com/office/drawing/2014/main" val="2924773293"/>
                    </a:ext>
                  </a:extLst>
                </a:gridCol>
                <a:gridCol w="265931">
                  <a:extLst>
                    <a:ext uri="{9D8B030D-6E8A-4147-A177-3AD203B41FA5}">
                      <a16:colId xmlns:a16="http://schemas.microsoft.com/office/drawing/2014/main" val="3960859002"/>
                    </a:ext>
                  </a:extLst>
                </a:gridCol>
                <a:gridCol w="265931">
                  <a:extLst>
                    <a:ext uri="{9D8B030D-6E8A-4147-A177-3AD203B41FA5}">
                      <a16:colId xmlns:a16="http://schemas.microsoft.com/office/drawing/2014/main" val="1441967373"/>
                    </a:ext>
                  </a:extLst>
                </a:gridCol>
                <a:gridCol w="399390">
                  <a:extLst>
                    <a:ext uri="{9D8B030D-6E8A-4147-A177-3AD203B41FA5}">
                      <a16:colId xmlns:a16="http://schemas.microsoft.com/office/drawing/2014/main" val="2769913845"/>
                    </a:ext>
                  </a:extLst>
                </a:gridCol>
                <a:gridCol w="399390">
                  <a:extLst>
                    <a:ext uri="{9D8B030D-6E8A-4147-A177-3AD203B41FA5}">
                      <a16:colId xmlns:a16="http://schemas.microsoft.com/office/drawing/2014/main" val="1321442072"/>
                    </a:ext>
                  </a:extLst>
                </a:gridCol>
                <a:gridCol w="399390">
                  <a:extLst>
                    <a:ext uri="{9D8B030D-6E8A-4147-A177-3AD203B41FA5}">
                      <a16:colId xmlns:a16="http://schemas.microsoft.com/office/drawing/2014/main" val="100265501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13614674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188567579"/>
                    </a:ext>
                  </a:extLst>
                </a:gridCol>
                <a:gridCol w="399390">
                  <a:extLst>
                    <a:ext uri="{9D8B030D-6E8A-4147-A177-3AD203B41FA5}">
                      <a16:colId xmlns:a16="http://schemas.microsoft.com/office/drawing/2014/main" val="3781523819"/>
                    </a:ext>
                  </a:extLst>
                </a:gridCol>
                <a:gridCol w="399390">
                  <a:extLst>
                    <a:ext uri="{9D8B030D-6E8A-4147-A177-3AD203B41FA5}">
                      <a16:colId xmlns:a16="http://schemas.microsoft.com/office/drawing/2014/main" val="3748541909"/>
                    </a:ext>
                  </a:extLst>
                </a:gridCol>
                <a:gridCol w="399390">
                  <a:extLst>
                    <a:ext uri="{9D8B030D-6E8A-4147-A177-3AD203B41FA5}">
                      <a16:colId xmlns:a16="http://schemas.microsoft.com/office/drawing/2014/main" val="3057737035"/>
                    </a:ext>
                  </a:extLst>
                </a:gridCol>
                <a:gridCol w="980405">
                  <a:extLst>
                    <a:ext uri="{9D8B030D-6E8A-4147-A177-3AD203B41FA5}">
                      <a16:colId xmlns:a16="http://schemas.microsoft.com/office/drawing/2014/main" val="32784579"/>
                    </a:ext>
                  </a:extLst>
                </a:gridCol>
              </a:tblGrid>
              <a:tr h="5858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Task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Dept.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Original CD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K$/Y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Apr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May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Jun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Jul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Aug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Sep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Oct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Nov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Dec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Jan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Feb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Mar</a:t>
                      </a:r>
                    </a:p>
                  </a:txBody>
                  <a:tcPr marL="0" marR="0" marT="0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709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ＰＩＣ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53322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Urgent Treatment Sharing 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476596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Tablet for FPQC daily work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FPQC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88773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 BOM for PAPVN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811016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tool for upload BOM PAPVN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896569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Weight check for VL-SV74VNP-S-P1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18618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Weight check 1 scan all serial number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45235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product project(projector)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01413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product project(microwave)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61683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Gate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32375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08061"/>
                  </a:ext>
                </a:extLst>
              </a:tr>
              <a:tr h="28613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152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076ECD-98E4-493E-8C70-184D8EA0D166}"/>
              </a:ext>
            </a:extLst>
          </p:cNvPr>
          <p:cNvSpPr txBox="1"/>
          <p:nvPr/>
        </p:nvSpPr>
        <p:spPr>
          <a:xfrm>
            <a:off x="4366726" y="326572"/>
            <a:ext cx="34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HIRE OUTSOURCING</a:t>
            </a:r>
          </a:p>
        </p:txBody>
      </p:sp>
    </p:spTree>
    <p:extLst>
      <p:ext uri="{BB962C8B-B14F-4D97-AF65-F5344CB8AC3E}">
        <p14:creationId xmlns:p14="http://schemas.microsoft.com/office/powerpoint/2010/main" val="98016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296</Words>
  <Application>Microsoft Office PowerPoint</Application>
  <PresentationFormat>Widescreen</PresentationFormat>
  <Paragraphs>458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Nguyen Van</dc:creator>
  <cp:lastModifiedBy>Hien Nguyen Van</cp:lastModifiedBy>
  <cp:revision>12</cp:revision>
  <dcterms:created xsi:type="dcterms:W3CDTF">2019-09-11T06:21:25Z</dcterms:created>
  <dcterms:modified xsi:type="dcterms:W3CDTF">2019-09-18T02:27:58Z</dcterms:modified>
</cp:coreProperties>
</file>