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593" r:id="rId3"/>
    <p:sldId id="1611" r:id="rId4"/>
    <p:sldId id="1615" r:id="rId5"/>
    <p:sldId id="1596" r:id="rId6"/>
    <p:sldId id="1612" r:id="rId7"/>
    <p:sldId id="1613" r:id="rId8"/>
    <p:sldId id="1616" r:id="rId9"/>
    <p:sldId id="1617" r:id="rId10"/>
    <p:sldId id="1587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77"/>
    <a:srgbClr val="51637B"/>
    <a:srgbClr val="E46C0A"/>
    <a:srgbClr val="0070C0"/>
    <a:srgbClr val="CDB5CD"/>
    <a:srgbClr val="7A378B"/>
    <a:srgbClr val="8B008B"/>
    <a:srgbClr val="8B3A3A"/>
    <a:srgbClr val="4E5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74" autoAdjust="0"/>
  </p:normalViewPr>
  <p:slideViewPr>
    <p:cSldViewPr>
      <p:cViewPr varScale="1">
        <p:scale>
          <a:sx n="69" d="100"/>
          <a:sy n="69" d="100"/>
        </p:scale>
        <p:origin x="1440" y="78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Good morning Sir, </a:t>
            </a:r>
          </a:p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name is Lam from IT, Today I’m very</a:t>
            </a: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happy to being here and present promotion </a:t>
            </a:r>
            <a:r>
              <a:rPr lang="en-US" altLang="en-US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report. My report is topic:  Upgrade Foss system &amp; make life cycle management.</a:t>
            </a:r>
            <a:endParaRPr lang="ja-JP" altLang="en-US" sz="1000" dirty="0" smtClean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7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0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65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9.jpeg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18.png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diagramData" Target="../diagrams/data1.xml"/><Relationship Id="rId9" Type="http://schemas.openxmlformats.org/officeDocument/2006/relationships/image" Target="../media/image15.png"/><Relationship Id="rId1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Improvement Activities &amp; Result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 </a:t>
            </a: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~ 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Future Proposal &amp; Development Plan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 ~ 9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  <a:endParaRPr kumimoji="1" lang="en-US" altLang="ja-JP" sz="2000" dirty="0"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</a:t>
            </a:r>
            <a:r>
              <a:rPr lang="en-US" altLang="en-US" sz="2000" dirty="0" smtClean="0">
                <a:latin typeface="+mn-lt"/>
              </a:rPr>
              <a:t>Nguyen </a:t>
            </a:r>
            <a:r>
              <a:rPr lang="en-US" altLang="en-US" sz="2000" dirty="0" err="1" smtClean="0">
                <a:latin typeface="+mn-lt"/>
              </a:rPr>
              <a:t>Nhu</a:t>
            </a:r>
            <a:r>
              <a:rPr lang="en-US" altLang="en-US" sz="2000" dirty="0" smtClean="0">
                <a:latin typeface="+mn-lt"/>
              </a:rPr>
              <a:t> Minh</a:t>
            </a:r>
          </a:p>
          <a:p>
            <a:pPr eaLnBrk="1" hangingPunct="1"/>
            <a:r>
              <a:rPr lang="en-US" altLang="en-US" sz="2000" dirty="0" smtClean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 smtClean="0">
                <a:latin typeface="+mn-lt"/>
              </a:rPr>
              <a:t>Current </a:t>
            </a:r>
            <a:r>
              <a:rPr lang="en-US" altLang="en-US" sz="2000" dirty="0">
                <a:latin typeface="+mn-lt"/>
              </a:rPr>
              <a:t>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</a:t>
            </a:r>
            <a:r>
              <a:rPr lang="en-US" altLang="en-US" sz="2000" dirty="0" smtClean="0">
                <a:latin typeface="+mn-lt"/>
              </a:rPr>
              <a:t>DEV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FOSS System &amp; </a:t>
            </a:r>
            <a:endParaRPr lang="en-US" sz="2400" dirty="0" smtClean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Make </a:t>
            </a:r>
            <a:r>
              <a:rPr lang="en-US" sz="2400" dirty="0">
                <a:solidFill>
                  <a:srgbClr val="0000FF"/>
                </a:solidFill>
              </a:rPr>
              <a:t>Asset Life Cycle Management </a:t>
            </a:r>
            <a:r>
              <a:rPr lang="en-US" sz="2400" dirty="0" smtClean="0">
                <a:solidFill>
                  <a:srgbClr val="0000FF"/>
                </a:solidFill>
              </a:rPr>
              <a:t>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Future Proposal &amp; Development </a:t>
              </a: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Plan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40CBF5-6D83-CE92-BC0E-53C1513A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94014"/>
              </p:ext>
            </p:extLst>
          </p:nvPr>
        </p:nvGraphicFramePr>
        <p:xfrm>
          <a:off x="76200" y="660442"/>
          <a:ext cx="8962676" cy="566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02">
                  <a:extLst>
                    <a:ext uri="{9D8B030D-6E8A-4147-A177-3AD203B41FA5}">
                      <a16:colId xmlns:a16="http://schemas.microsoft.com/office/drawing/2014/main" val="2214583215"/>
                    </a:ext>
                  </a:extLst>
                </a:gridCol>
                <a:gridCol w="2883025">
                  <a:extLst>
                    <a:ext uri="{9D8B030D-6E8A-4147-A177-3AD203B41FA5}">
                      <a16:colId xmlns:a16="http://schemas.microsoft.com/office/drawing/2014/main" val="225139775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3131202624"/>
                    </a:ext>
                  </a:extLst>
                </a:gridCol>
                <a:gridCol w="764789">
                  <a:extLst>
                    <a:ext uri="{9D8B030D-6E8A-4147-A177-3AD203B41FA5}">
                      <a16:colId xmlns:a16="http://schemas.microsoft.com/office/drawing/2014/main" val="1179056243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2153634711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2584234332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17069546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2873365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090412962"/>
                    </a:ext>
                  </a:extLst>
                </a:gridCol>
              </a:tblGrid>
              <a:tr h="53871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Activity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508B8"/>
                          </a:solidFill>
                        </a:rPr>
                        <a:t>FY2023</a:t>
                      </a:r>
                      <a:endParaRPr lang="en-US" dirty="0">
                        <a:solidFill>
                          <a:srgbClr val="1508B8"/>
                        </a:solidFill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508B8"/>
                          </a:solidFill>
                        </a:rPr>
                        <a:t>FY2024</a:t>
                      </a:r>
                      <a:endParaRPr lang="en-US" dirty="0">
                        <a:solidFill>
                          <a:srgbClr val="1508B8"/>
                        </a:solidFill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10644"/>
                  </a:ext>
                </a:extLst>
              </a:tr>
              <a:tr h="45332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508B8"/>
                          </a:solidFill>
                        </a:rPr>
                        <a:t>Feb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508B8"/>
                          </a:solidFill>
                        </a:rPr>
                        <a:t>Mar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35061"/>
                  </a:ext>
                </a:extLst>
              </a:tr>
              <a:tr h="30480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self</a:t>
                      </a:r>
                      <a:r>
                        <a:rPr lang="en-US" sz="2000" b="1" u="none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000" b="1" u="none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0054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8508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8730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7583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4351"/>
                  </a:ext>
                </a:extLst>
              </a:tr>
              <a:tr h="43596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colleagues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65722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74099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007184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6633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4008370" y="6368679"/>
            <a:ext cx="495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37" name="Callout: Quad Arrow 36">
            <a:extLst>
              <a:ext uri="{FF2B5EF4-FFF2-40B4-BE49-F238E27FC236}">
                <a16:creationId xmlns:a16="http://schemas.microsoft.com/office/drawing/2014/main" id="{2DCAC053-049A-FF2E-CA6F-6316C7D819D2}"/>
              </a:ext>
            </a:extLst>
          </p:cNvPr>
          <p:cNvSpPr/>
          <p:nvPr/>
        </p:nvSpPr>
        <p:spPr bwMode="auto">
          <a:xfrm>
            <a:off x="7293713" y="4865929"/>
            <a:ext cx="224523" cy="220648"/>
          </a:xfrm>
          <a:prstGeom prst="quad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51637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52" y="625476"/>
            <a:ext cx="9064036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"/>
              </a:rPr>
              <a:t>1.Job History &amp; Organization: </a:t>
            </a:r>
            <a:endParaRPr lang="en-US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2.New Assignment: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122" y="4604085"/>
            <a:ext cx="9031914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"/>
              </a:rPr>
              <a:t>3.My main achievements (2019 – 2023) </a:t>
            </a:r>
            <a:endParaRPr lang="en-US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22" y="3604545"/>
            <a:ext cx="9035678" cy="9345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b="1" dirty="0" smtClean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study system of company production 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to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make software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. Share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experience 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for other member in team.                  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b="1" dirty="0" smtClean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 smtClean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</a:t>
            </a:r>
            <a:r>
              <a:rPr lang="en-US" sz="1600" b="1" dirty="0" smtClean="0">
                <a:solidFill>
                  <a:srgbClr val="1508B8"/>
                </a:solidFill>
                <a:latin typeface="Arial "/>
              </a:rPr>
              <a:t> Study more new technologies to develop software.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22" y="5310147"/>
            <a:ext cx="3015877" cy="15478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Auto transfer kitting to SAP (reduce 2pax)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MCS Free temp Location (reduce 2pax)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(reduce 2pax)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4200" y="5351022"/>
            <a:ext cx="2926134" cy="1434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Printing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Door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Dect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Malaysia (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cost:..$/Year)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Management Sub Material (Save cost: 14K$/year)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+Talley sheet SCM (Save cost:.…$/Year)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26535" y="5351022"/>
            <a:ext cx="2941265" cy="143476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Develop Weight check for new product Projector, Microwave, Sound biz &amp; TV. Ensure Quality.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Check Double ID &amp; verify shipping &amp; PL link weight check Ensure Quality of product.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52" y="5014290"/>
            <a:ext cx="3004547" cy="295857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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Achievement 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37961" y="5025950"/>
            <a:ext cx="2912373" cy="325072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 </a:t>
            </a:r>
            <a:r>
              <a:rPr lang="en-US" dirty="0">
                <a:solidFill>
                  <a:schemeClr val="bg1"/>
                </a:solidFill>
              </a:rPr>
              <a:t>Achievement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34146" y="5037612"/>
            <a:ext cx="2938254" cy="313410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dirty="0">
                <a:solidFill>
                  <a:schemeClr val="bg1"/>
                </a:solidFill>
              </a:rPr>
              <a:t>Achievement 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20038"/>
              </p:ext>
            </p:extLst>
          </p:nvPr>
        </p:nvGraphicFramePr>
        <p:xfrm>
          <a:off x="43452" y="1047341"/>
          <a:ext cx="4053404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04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30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Entrance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12/02/2019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30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Apr 2022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Rank</a:t>
                      </a:r>
                      <a:r>
                        <a:rPr lang="en-US" sz="1600" baseline="0" dirty="0" smtClean="0">
                          <a:latin typeface="Arial "/>
                        </a:rPr>
                        <a:t> </a:t>
                      </a:r>
                      <a:r>
                        <a:rPr lang="en-US" sz="1600" dirty="0" smtClean="0">
                          <a:latin typeface="Arial "/>
                        </a:rPr>
                        <a:t>up (V12-V13)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1042930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 smtClean="0"/>
                        <a:t>My Responsibilities</a:t>
                      </a:r>
                      <a:endParaRPr lang="en-US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 smtClean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 smtClean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 smtClean="0">
                          <a:latin typeface="Arial "/>
                        </a:rPr>
                        <a:t> of IT.</a:t>
                      </a:r>
                      <a:r>
                        <a:rPr lang="en-US" sz="1600" dirty="0" smtClean="0">
                          <a:latin typeface="Arial "/>
                        </a:rPr>
                        <a:t> 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"/>
              </a:rPr>
              <a:t>ISD (GM. Matsushita)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Business Planning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SAP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Infra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Develop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4HC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Thuy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Toan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Hien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4HC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3HC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</a:t>
            </a:r>
            <a:r>
              <a:rPr lang="en-US" sz="1400" dirty="0" smtClean="0">
                <a:solidFill>
                  <a:schemeClr val="tx1"/>
                </a:solidFill>
                <a:latin typeface="Arial "/>
              </a:rPr>
              <a:t>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Arial "/>
              </a:rPr>
              <a:t>up. Minh</a:t>
            </a:r>
            <a:endParaRPr lang="en-US" sz="1200" dirty="0">
              <a:solidFill>
                <a:schemeClr val="tx1"/>
              </a:solidFill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566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first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scanning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bar-code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running window CE operating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(OS). The second IT department has not software to control asset.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corporate policy in FY24 Window CE OS will be end of life 2023. There are manual job and take along time to inventory, manage asset.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Theme 1 :Upgrade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Factory Operation  Support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(FOSS)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 to big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repaired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 smtClean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3352800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52958"/>
            <a:ext cx="2385483" cy="17492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20584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Theme 2 :Asset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Life Cycle Management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(ALCMS)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 smtClean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Manual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job on excel, notebook, lost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papers.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Tack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time to inventory,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mistake.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Difficult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control in-out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device, easy mistake.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quality.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49703"/>
              </p:ext>
            </p:extLst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19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 smtClean="0">
                <a:cs typeface="Arial" panose="020B0604020202020204" pitchFamily="34" charset="0"/>
              </a:rPr>
              <a:t>Save time</a:t>
            </a:r>
            <a:r>
              <a:rPr lang="en-US" sz="1200" dirty="0">
                <a:cs typeface="Arial" panose="020B0604020202020204" pitchFamily="34" charset="0"/>
              </a:rPr>
              <a:t>: </a:t>
            </a:r>
            <a:r>
              <a:rPr lang="en-US" sz="1200" dirty="0" smtClean="0">
                <a:cs typeface="Arial" panose="020B0604020202020204" pitchFamily="34" charset="0"/>
              </a:rPr>
              <a:t>100 </a:t>
            </a:r>
            <a:r>
              <a:rPr lang="en-US" sz="1200" dirty="0">
                <a:cs typeface="Arial" panose="020B0604020202020204" pitchFamily="34" charset="0"/>
              </a:rPr>
              <a:t>hours/monthly =&gt; </a:t>
            </a:r>
            <a:r>
              <a:rPr lang="en-US" sz="1200" dirty="0" smtClean="0">
                <a:cs typeface="Arial" panose="020B0604020202020204" pitchFamily="34" charset="0"/>
              </a:rPr>
              <a:t>1200 hours/year.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 smtClean="0">
                <a:cs typeface="Arial" panose="020B0604020202020204" pitchFamily="34" charset="0"/>
              </a:rPr>
              <a:t>Reduce make mistake, paper.</a:t>
            </a:r>
            <a:endParaRPr lang="en-US" sz="1200" dirty="0">
              <a:cs typeface="Arial" panose="020B0604020202020204" pitchFamily="34" charset="0"/>
            </a:endParaRP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</a:t>
            </a:r>
            <a:r>
              <a:rPr lang="en-GB" sz="1200" dirty="0" smtClean="0">
                <a:cs typeface="Arial" panose="020B0604020202020204" pitchFamily="34" charset="0"/>
              </a:rPr>
              <a:t>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  <a:endParaRPr lang="en-US" sz="1400" dirty="0">
              <a:solidFill>
                <a:srgbClr val="00007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119162"/>
              </p:ext>
            </p:extLst>
          </p:nvPr>
        </p:nvGraphicFramePr>
        <p:xfrm>
          <a:off x="43543" y="624740"/>
          <a:ext cx="9067753" cy="588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85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71394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760379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295931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78607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446361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6436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WHAT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HOW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WHO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79830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Upgrade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 Analyze &amp; Optimist all process of FOSS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[3] D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+ </a:t>
                      </a: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+ </a:t>
                      </a: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Minh, </a:t>
                      </a:r>
                      <a:r>
                        <a:rPr kumimoji="0" lang="en-US" altLang="en-US" sz="12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Phong</a:t>
                      </a:r>
                      <a:endParaRPr kumimoji="0" lang="en-US" altLang="en-US" sz="1200" b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en-US" altLang="en-US" sz="12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T.Anh</a:t>
                      </a:r>
                      <a:r>
                        <a:rPr kumimoji="0" lang="en-US" altLang="en-US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(Pic MCS GR)</a:t>
                      </a:r>
                      <a:endParaRPr kumimoji="0" lang="en-US" altLang="en-US" sz="12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</a:t>
                      </a: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GR local</a:t>
                      </a: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(Done)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+GR Oversea (Done)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6542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Storing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Minh, </a:t>
                      </a:r>
                      <a:r>
                        <a:rPr kumimoji="0" lang="en-US" altLang="en-US" sz="14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Phong</a:t>
                      </a: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(Pic MCS Storing)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+Storing</a:t>
                      </a: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(Done)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6955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Kitting &amp; Supply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MCS Kitting)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 Kitting</a:t>
                      </a: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&amp; Supply (Done)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68244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Temporary Location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MCS)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Done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[1]Survey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[3]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Develop, testing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Trinh)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Done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Hai)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Done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Viet)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70% progress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Inventory, Transfer, Scrap, Maintenance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</a:t>
                      </a:r>
                      <a:r>
                        <a:rPr kumimoji="0" lang="en-US" altLang="en-US" sz="14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Chinh</a:t>
                      </a: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70% progress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5E959771-6A5A-B3DB-624E-4A65746554CF}"/>
              </a:ext>
            </a:extLst>
          </p:cNvPr>
          <p:cNvGrpSpPr/>
          <p:nvPr/>
        </p:nvGrpSpPr>
        <p:grpSpPr>
          <a:xfrm>
            <a:off x="4114800" y="6519446"/>
            <a:ext cx="1651679" cy="584775"/>
            <a:chOff x="5106140" y="6563880"/>
            <a:chExt cx="1270679" cy="584775"/>
          </a:xfrm>
        </p:grpSpPr>
        <p:sp>
          <p:nvSpPr>
            <p:cNvPr id="30" name="Pentagon 15">
              <a:extLst>
                <a:ext uri="{FF2B5EF4-FFF2-40B4-BE49-F238E27FC236}">
                  <a16:creationId xmlns:a16="http://schemas.microsoft.com/office/drawing/2014/main" id="{AA79A7BA-3428-F207-4806-EDDE54911B02}"/>
                </a:ext>
              </a:extLst>
            </p:cNvPr>
            <p:cNvSpPr/>
            <p:nvPr/>
          </p:nvSpPr>
          <p:spPr>
            <a:xfrm>
              <a:off x="5810697" y="6667762"/>
              <a:ext cx="566122" cy="130789"/>
            </a:xfrm>
            <a:prstGeom prst="homePlat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C3B0CA-CD73-D247-C6CA-D347D24E1495}"/>
                </a:ext>
              </a:extLst>
            </p:cNvPr>
            <p:cNvSpPr txBox="1"/>
            <p:nvPr/>
          </p:nvSpPr>
          <p:spPr>
            <a:xfrm>
              <a:off x="5106140" y="6563880"/>
              <a:ext cx="83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 smtClean="0">
                  <a:solidFill>
                    <a:prstClr val="black"/>
                  </a:solidFill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Coding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: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Pentagon 15">
            <a:extLst>
              <a:ext uri="{FF2B5EF4-FFF2-40B4-BE49-F238E27FC236}">
                <a16:creationId xmlns:a16="http://schemas.microsoft.com/office/drawing/2014/main" id="{B343AF31-C452-9B33-56BC-CAF12C415AB7}"/>
              </a:ext>
            </a:extLst>
          </p:cNvPr>
          <p:cNvSpPr/>
          <p:nvPr/>
        </p:nvSpPr>
        <p:spPr>
          <a:xfrm>
            <a:off x="6187440" y="1699878"/>
            <a:ext cx="365760" cy="128853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324600" y="1981200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-20735" y="2420676"/>
            <a:ext cx="971801" cy="3943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959771-6A5A-B3DB-624E-4A65746554CF}"/>
              </a:ext>
            </a:extLst>
          </p:cNvPr>
          <p:cNvGrpSpPr/>
          <p:nvPr/>
        </p:nvGrpSpPr>
        <p:grpSpPr>
          <a:xfrm>
            <a:off x="5937636" y="6519446"/>
            <a:ext cx="1769355" cy="338554"/>
            <a:chOff x="5106140" y="6563880"/>
            <a:chExt cx="1270679" cy="338554"/>
          </a:xfrm>
        </p:grpSpPr>
        <p:sp>
          <p:nvSpPr>
            <p:cNvPr id="32" name="Pentagon 15">
              <a:extLst>
                <a:ext uri="{FF2B5EF4-FFF2-40B4-BE49-F238E27FC236}">
                  <a16:creationId xmlns:a16="http://schemas.microsoft.com/office/drawing/2014/main" id="{AA79A7BA-3428-F207-4806-EDDE54911B02}"/>
                </a:ext>
              </a:extLst>
            </p:cNvPr>
            <p:cNvSpPr/>
            <p:nvPr/>
          </p:nvSpPr>
          <p:spPr>
            <a:xfrm>
              <a:off x="5810697" y="6667762"/>
              <a:ext cx="566122" cy="130789"/>
            </a:xfrm>
            <a:prstGeom prst="homePlate">
              <a:avLst/>
            </a:prstGeom>
            <a:solidFill>
              <a:srgbClr val="1508B8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C3B0CA-CD73-D247-C6CA-D347D24E1495}"/>
                </a:ext>
              </a:extLst>
            </p:cNvPr>
            <p:cNvSpPr txBox="1"/>
            <p:nvPr/>
          </p:nvSpPr>
          <p:spPr>
            <a:xfrm>
              <a:off x="5106140" y="656388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noProof="0" dirty="0" smtClean="0"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Testing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: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1075" y="5367278"/>
            <a:ext cx="928179" cy="3943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755070" y="6519445"/>
            <a:ext cx="108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noProof="0" dirty="0" smtClean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Go live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HGP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8638710" y="6577161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586752" y="1697943"/>
            <a:ext cx="404521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682563" y="1981200"/>
            <a:ext cx="367747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53200" y="2590800"/>
            <a:ext cx="30228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2590800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477000" y="3200400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3211125"/>
            <a:ext cx="404521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53200" y="3826958"/>
            <a:ext cx="27480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3837683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477000" y="4055558"/>
            <a:ext cx="30228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781800" y="4066283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5-Point Star 38"/>
          <p:cNvSpPr/>
          <p:nvPr/>
        </p:nvSpPr>
        <p:spPr>
          <a:xfrm>
            <a:off x="7086600" y="1594128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7086600" y="1898928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162800" y="2506526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7239000" y="31242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/>
          <p:cNvSpPr/>
          <p:nvPr/>
        </p:nvSpPr>
        <p:spPr>
          <a:xfrm>
            <a:off x="7162800" y="37338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7162800" y="40386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07480" y="4495800"/>
            <a:ext cx="249819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781317" y="4495800"/>
            <a:ext cx="276294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5-Point Star 47"/>
          <p:cNvSpPr/>
          <p:nvPr/>
        </p:nvSpPr>
        <p:spPr>
          <a:xfrm>
            <a:off x="7088929" y="4406228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659399" y="5099247"/>
            <a:ext cx="27480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934200" y="5099247"/>
            <a:ext cx="276294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5-Point Star 50"/>
          <p:cNvSpPr/>
          <p:nvPr/>
        </p:nvSpPr>
        <p:spPr>
          <a:xfrm>
            <a:off x="7192315" y="4995364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708713" y="5584211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7131765" y="5584211"/>
            <a:ext cx="303923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720840" y="6101670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7133285" y="6101670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 Theme 1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260" y="633616"/>
            <a:ext cx="906403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Approach: 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FY2024, window 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(OS)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end of life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2023. IT find new solution to replace old OS by smart device as mobile.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Issue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</a:rPr>
              <a:t>[1] Upgrade to android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 to develop applications for mobile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devices. Runs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 of wince</a:t>
            </a:r>
            <a:r>
              <a:rPr lang="en-US" sz="18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support in the future.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responsive to big data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 smtClean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18217" y="3313291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: 140pcs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56287" y="2931142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  <a:endParaRPr lang="en-US" b="1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44450" y="3648912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FY2023: 20pcs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36282" y="3984533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FY2024: 60pcs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37938" y="4336895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FY2025: 60pcs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5139" y="47208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  <a:endParaRPr lang="en-US" b="1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07055" y="5076555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: 6pcs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42398" y="5439574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FY2025 : 6pcs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</a:t>
              </a: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Activities Theme 1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260" y="633616"/>
            <a:ext cx="906403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Approach</a:t>
            </a:r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: Develop new software on new devices. Upgrade all function for FOSS system.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Issue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&amp; Optimist all process of </a:t>
            </a:r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 smtClean="0">
                <a:solidFill>
                  <a:srgbClr val="0000FF"/>
                </a:solidFill>
              </a:rPr>
              <a:t>Material </a:t>
            </a:r>
            <a:r>
              <a:rPr lang="da-DK" sz="2000" b="1" dirty="0">
                <a:solidFill>
                  <a:srgbClr val="0000FF"/>
                </a:solidFill>
              </a:rPr>
              <a:t>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Improve &amp; Optimate the process.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technology to apply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own.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upplier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FD97A8-7449-4D34-85ED-67B392E8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6" y="4145222"/>
            <a:ext cx="3169237" cy="21473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 smtClean="0">
                <a:solidFill>
                  <a:srgbClr val="0000FF"/>
                </a:solidFill>
              </a:rPr>
              <a:t>Function FOSS totally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5121" y="6466239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software to run on mobile </a:t>
            </a:r>
            <a:r>
              <a:rPr kumimoji="1" lang="en-US" altLang="ja-JP" sz="2000" b="1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61460" y="2275680"/>
            <a:ext cx="1674380" cy="398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local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Otc.23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Oversea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Free temp location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Jan.24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Dip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Other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  <a:endParaRPr lang="en-US" b="1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ube 5"/>
          <p:cNvSpPr>
            <a:spLocks noChangeArrowheads="1"/>
          </p:cNvSpPr>
          <p:nvPr/>
        </p:nvSpPr>
        <p:spPr bwMode="auto">
          <a:xfrm>
            <a:off x="5852193" y="5249703"/>
            <a:ext cx="1642035" cy="684650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Reduce </a:t>
            </a:r>
            <a:r>
              <a:rPr lang="en-US" sz="16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time </a:t>
            </a:r>
          </a:p>
          <a:p>
            <a:pPr eaLnBrk="1" hangingPunct="1"/>
            <a:r>
              <a:rPr lang="en-US" sz="16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support</a:t>
            </a:r>
            <a:r>
              <a:rPr lang="en-US" sz="16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: </a:t>
            </a:r>
            <a:r>
              <a:rPr lang="en-US" sz="16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r>
              <a:rPr lang="en-US" sz="16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0%</a:t>
            </a:r>
            <a:endParaRPr lang="vi-VN" sz="16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9" name="Can 48"/>
          <p:cNvSpPr/>
          <p:nvPr/>
        </p:nvSpPr>
        <p:spPr bwMode="auto">
          <a:xfrm>
            <a:off x="6096000" y="4171168"/>
            <a:ext cx="571651" cy="1015930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%</a:t>
            </a:r>
          </a:p>
          <a:p>
            <a:pPr algn="ctr" eaLnBrk="1" fontAlgn="ctr" hangingPunct="1"/>
            <a:endParaRPr lang="vi-VN" sz="16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0" name="Can 49"/>
          <p:cNvSpPr/>
          <p:nvPr/>
        </p:nvSpPr>
        <p:spPr bwMode="auto">
          <a:xfrm>
            <a:off x="6820050" y="4517998"/>
            <a:ext cx="526451" cy="648649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 dirty="0" smtClean="0">
                <a:cs typeface="Times New Roman" panose="02020603050405020304" pitchFamily="18" charset="0"/>
              </a:rPr>
              <a:t>70%</a:t>
            </a:r>
            <a:endParaRPr lang="en-US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69" name="Can 68"/>
          <p:cNvSpPr/>
          <p:nvPr/>
        </p:nvSpPr>
        <p:spPr bwMode="auto">
          <a:xfrm>
            <a:off x="6790970" y="3962400"/>
            <a:ext cx="610462" cy="407433"/>
          </a:xfrm>
          <a:prstGeom prst="can">
            <a:avLst>
              <a:gd name="adj" fmla="val 26994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r>
              <a:rPr lang="en-US" sz="16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sz="16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%</a:t>
            </a:r>
            <a:endParaRPr lang="vi-VN" sz="16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 rot="21185321">
            <a:off x="6764592" y="3700613"/>
            <a:ext cx="738043" cy="383380"/>
            <a:chOff x="6010449" y="5806234"/>
            <a:chExt cx="457410" cy="294412"/>
          </a:xfrm>
        </p:grpSpPr>
        <p:cxnSp>
          <p:nvCxnSpPr>
            <p:cNvPr id="75" name="Straight Connector 74"/>
            <p:cNvCxnSpPr/>
            <p:nvPr/>
          </p:nvCxnSpPr>
          <p:spPr bwMode="auto">
            <a:xfrm flipV="1">
              <a:off x="6010449" y="5862316"/>
              <a:ext cx="457410" cy="1979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 bwMode="auto">
            <a:xfrm>
              <a:off x="6010449" y="5806234"/>
              <a:ext cx="382775" cy="2944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77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 Theme 2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260" y="633616"/>
            <a:ext cx="906403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Approach</a:t>
            </a:r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: Study about the department's asset management system of IT. Provide a standard process to optimize the management </a:t>
            </a:r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Issue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manual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excel, papers,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sheet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to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time to report long time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5259" y="5526836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barcode &amp; scan device to manage.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database on server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 smtClean="0"/>
                <a:t>PIC, Leader</a:t>
              </a:r>
              <a:endParaRPr lang="en-US" sz="1400" dirty="0"/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85543947"/>
                </p:ext>
              </p:extLst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 smtClean="0">
                <a:solidFill>
                  <a:srgbClr val="1508B8"/>
                </a:solidFill>
              </a:rPr>
              <a:t>Study</a:t>
            </a:r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dirty="0"/>
              <a:t>Operating 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2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</a:t>
            </a:r>
            <a:r>
              <a:rPr lang="en-US" b="1" dirty="0" smtClean="0">
                <a:solidFill>
                  <a:srgbClr val="1508B8"/>
                </a:solidFill>
              </a:rPr>
              <a:t>List Job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sz="1200" dirty="0" smtClean="0"/>
              <a:t>Document, operators,</a:t>
            </a:r>
          </a:p>
          <a:p>
            <a:r>
              <a:rPr lang="en-US" sz="1200" dirty="0" smtClean="0"/>
              <a:t> reports</a:t>
            </a:r>
            <a:endParaRPr lang="en-US" sz="12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System </a:t>
            </a:r>
            <a:r>
              <a:rPr lang="en-US" sz="1050" dirty="0" smtClean="0">
                <a:solidFill>
                  <a:schemeClr val="tx1"/>
                </a:solidFill>
              </a:rPr>
              <a:t>Solutions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131412"/>
              </p:ext>
            </p:extLst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9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746631"/>
            <a:ext cx="992197" cy="548963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211039" cy="359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Box 80"/>
          <p:cNvSpPr txBox="1">
            <a:spLocks noChangeArrowheads="1"/>
          </p:cNvSpPr>
          <p:nvPr/>
        </p:nvSpPr>
        <p:spPr bwMode="auto">
          <a:xfrm>
            <a:off x="2465220" y="3875458"/>
            <a:ext cx="3876851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Functions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&amp; Target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51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3365603" y="4269148"/>
            <a:ext cx="1558799" cy="390717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2060"/>
                </a:solidFill>
                <a:latin typeface="Arial "/>
                <a:ea typeface="Microsoft YaHei"/>
              </a:rPr>
              <a:t>Good receipt</a:t>
            </a:r>
            <a:endParaRPr lang="en-US" sz="1600" b="0" strike="noStrike" spc="-1" dirty="0">
              <a:solidFill>
                <a:srgbClr val="002060"/>
              </a:solidFill>
              <a:latin typeface="Arial "/>
            </a:endParaRPr>
          </a:p>
        </p:txBody>
      </p:sp>
      <p:sp>
        <p:nvSpPr>
          <p:cNvPr id="152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4946939" y="4874198"/>
            <a:ext cx="1044825" cy="481146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2060"/>
                </a:solidFill>
                <a:ea typeface="Microsoft YaHei"/>
              </a:rPr>
              <a:t>Transfer</a:t>
            </a:r>
            <a:endParaRPr lang="en-US" sz="1600" b="0" strike="noStrike" spc="-1" dirty="0">
              <a:solidFill>
                <a:srgbClr val="002060"/>
              </a:solidFill>
            </a:endParaRPr>
          </a:p>
        </p:txBody>
      </p:sp>
      <p:sp>
        <p:nvSpPr>
          <p:cNvPr id="153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4609748" y="5837151"/>
            <a:ext cx="1417540" cy="42652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2060"/>
                </a:solidFill>
                <a:latin typeface="Arial "/>
                <a:ea typeface="Microsoft YaHei"/>
              </a:rPr>
              <a:t>Maintenance</a:t>
            </a:r>
            <a:endParaRPr lang="en-US" sz="1600" b="0" strike="noStrike" spc="-1" dirty="0">
              <a:solidFill>
                <a:srgbClr val="002060"/>
              </a:solidFill>
              <a:latin typeface="Arial "/>
            </a:endParaRPr>
          </a:p>
        </p:txBody>
      </p:sp>
      <p:sp>
        <p:nvSpPr>
          <p:cNvPr id="154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2590800" y="5893092"/>
            <a:ext cx="1223449" cy="43150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600" b="0" strike="noStrike" spc="-1" dirty="0">
                <a:solidFill>
                  <a:schemeClr val="lt1"/>
                </a:solidFill>
                <a:latin typeface="Arial "/>
                <a:ea typeface="Microsoft YaHei"/>
              </a:rPr>
              <a:t>Inventory</a:t>
            </a:r>
            <a:endParaRPr lang="en-US" sz="1600" b="0" strike="noStrike" spc="-1" dirty="0">
              <a:latin typeface="Arial "/>
            </a:endParaRPr>
          </a:p>
        </p:txBody>
      </p:sp>
      <p:sp>
        <p:nvSpPr>
          <p:cNvPr id="155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539698" y="4859977"/>
            <a:ext cx="1007227" cy="442473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2060"/>
                </a:solidFill>
                <a:latin typeface="Arial "/>
                <a:ea typeface="Microsoft YaHei"/>
              </a:rPr>
              <a:t>Scrap</a:t>
            </a:r>
            <a:endParaRPr lang="en-US" sz="1600" b="0" strike="noStrike" spc="-1" dirty="0">
              <a:solidFill>
                <a:srgbClr val="002060"/>
              </a:solidFill>
              <a:latin typeface="Arial "/>
            </a:endParaRPr>
          </a:p>
        </p:txBody>
      </p:sp>
      <p:sp>
        <p:nvSpPr>
          <p:cNvPr id="160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3162461" y="4874198"/>
            <a:ext cx="1345659" cy="1046520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1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>
            <a:off x="4107621" y="4803048"/>
            <a:ext cx="1345659" cy="1143254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4107620" y="4514339"/>
            <a:ext cx="1345659" cy="1046520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3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2846595" y="4526560"/>
            <a:ext cx="1345659" cy="1046520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6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3759861" y="5072304"/>
            <a:ext cx="1345659" cy="1046520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GrpSpPr/>
          <p:nvPr/>
        </p:nvGrpSpPr>
        <p:grpSpPr>
          <a:xfrm>
            <a:off x="3505200" y="4678503"/>
            <a:ext cx="1280463" cy="1263636"/>
            <a:chOff x="0" y="0"/>
            <a:chExt cx="722880" cy="687960"/>
          </a:xfrm>
        </p:grpSpPr>
        <p:pic>
          <p:nvPicPr>
            <p:cNvPr id="178" name="図 1">
              <a:extLst>
                <a:ext uri="{FF2B5EF4-FFF2-40B4-BE49-F238E27FC236}">
                  <a16:creationId xmlns:a16="http://schemas.microsoft.com/office/drawing/2014/main" id="{00000000-0008-0000-0000-000011000000}"/>
                </a:ext>
              </a:extLst>
            </p:cNvPr>
            <p:cNvPicPr/>
            <p:nvPr/>
          </p:nvPicPr>
          <p:blipFill>
            <a:blip r:embed="rId16"/>
            <a:stretch/>
          </p:blipFill>
          <p:spPr>
            <a:xfrm>
              <a:off x="86040" y="38520"/>
              <a:ext cx="134640" cy="236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9" name="Picture 178" descr="C:\Program Files\Microsoft Office\MEDIA\CAGCAT10\j0285750.wmf">
              <a:extLst>
                <a:ext uri="{FF2B5EF4-FFF2-40B4-BE49-F238E27FC236}">
                  <a16:creationId xmlns:a16="http://schemas.microsoft.com/office/drawing/2014/main" id="{00000000-0008-0000-0000-000012000000}"/>
                </a:ext>
              </a:extLst>
            </p:cNvPr>
            <p:cNvPicPr/>
            <p:nvPr/>
          </p:nvPicPr>
          <p:blipFill>
            <a:blip r:embed="rId17"/>
            <a:stretch/>
          </p:blipFill>
          <p:spPr>
            <a:xfrm>
              <a:off x="321120" y="45720"/>
              <a:ext cx="325800" cy="15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0" name="フローチャート : 磁気ディスク 1">
              <a:extLst>
                <a:ext uri="{FF2B5EF4-FFF2-40B4-BE49-F238E27FC236}">
                  <a16:creationId xmlns:a16="http://schemas.microsoft.com/office/drawing/2014/main" id="{00000000-0008-0000-0000-000013000000}"/>
                </a:ext>
              </a:extLst>
            </p:cNvPr>
            <p:cNvSpPr/>
            <p:nvPr/>
          </p:nvSpPr>
          <p:spPr>
            <a:xfrm>
              <a:off x="177773" y="479520"/>
              <a:ext cx="433502" cy="208440"/>
            </a:xfrm>
            <a:prstGeom prst="flowChartMagneticDisk">
              <a:avLst/>
            </a:prstGeom>
            <a:solidFill>
              <a:srgbClr val="5B9BD5"/>
            </a:solidFill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lnSpc>
                  <a:spcPct val="100000"/>
                </a:lnSpc>
              </a:pPr>
              <a:r>
                <a:rPr lang="en-US" sz="1200" b="1" strike="noStrike" spc="-1" dirty="0">
                  <a:solidFill>
                    <a:schemeClr val="lt1"/>
                  </a:solidFill>
                  <a:latin typeface="Arial "/>
                  <a:ea typeface="Microsoft YaHei"/>
                </a:rPr>
                <a:t>ALCMS</a:t>
              </a:r>
              <a:endParaRPr lang="en-US" sz="1200" b="1" strike="noStrike" spc="-1" dirty="0">
                <a:latin typeface="Arial "/>
              </a:endParaRPr>
            </a:p>
          </p:txBody>
        </p:sp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00000000-0008-0000-0000-000014000000}"/>
                </a:ext>
              </a:extLst>
            </p:cNvPr>
            <p:cNvSpPr/>
            <p:nvPr/>
          </p:nvSpPr>
          <p:spPr>
            <a:xfrm>
              <a:off x="0" y="0"/>
              <a:ext cx="722880" cy="31248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2" name="上下矢印 1">
              <a:extLst>
                <a:ext uri="{FF2B5EF4-FFF2-40B4-BE49-F238E27FC236}">
                  <a16:creationId xmlns:a16="http://schemas.microsoft.com/office/drawing/2014/main" id="{00000000-0008-0000-0000-000015000000}"/>
                </a:ext>
              </a:extLst>
            </p:cNvPr>
            <p:cNvSpPr/>
            <p:nvPr/>
          </p:nvSpPr>
          <p:spPr>
            <a:xfrm>
              <a:off x="315000" y="313200"/>
              <a:ext cx="111600" cy="15732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25560">
              <a:solidFill>
                <a:srgbClr val="FF99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3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  <a:endParaRPr kumimoji="1" lang="en-US" altLang="en-US" dirty="0" smtClean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4161" name="Rounded Rectangle 4160"/>
          <p:cNvSpPr/>
          <p:nvPr/>
        </p:nvSpPr>
        <p:spPr>
          <a:xfrm>
            <a:off x="6096000" y="5308769"/>
            <a:ext cx="1346510" cy="9011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Arial "/>
              </a:rPr>
              <a:t>Time : 50%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Arial "/>
              </a:rPr>
              <a:t>paper: 70%</a:t>
            </a:r>
          </a:p>
        </p:txBody>
      </p:sp>
      <p:sp>
        <p:nvSpPr>
          <p:cNvPr id="188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096000" y="4648200"/>
            <a:ext cx="1291439" cy="61391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 smtClean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Reducing </a:t>
            </a:r>
            <a:endParaRPr lang="en-US" sz="1600" b="1" spc="-1" dirty="0" smtClean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 smtClean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target</a:t>
            </a:r>
            <a:endParaRPr lang="en-US" sz="1600" b="1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  <a:endParaRPr kumimoji="1" lang="en-US" altLang="en-US" dirty="0" smtClean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  <a:endParaRPr kumimoji="1" lang="en-US" altLang="en-US" dirty="0" smtClean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37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 Theme 2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260" y="633616"/>
            <a:ext cx="906403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software and apply software.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Issue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4808" y="2046829"/>
            <a:ext cx="23967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Develop, testing</a:t>
            </a:r>
            <a:endParaRPr kumimoji="1" lang="en-US" altLang="ja-JP" dirty="0" smtClean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kumimoji="1" lang="en-US" altLang="ja-JP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Issue </a:t>
            </a: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Barcode </a:t>
            </a:r>
            <a:endParaRPr kumimoji="1" lang="en-US" altLang="ja-JP" dirty="0" smtClean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kumimoji="1" lang="en-US" altLang="ja-JP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Select device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kumimoji="1" lang="en-US" altLang="ja-JP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Make function for each process.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kumimoji="1" lang="en-US" altLang="ja-JP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IT Member scan barcode &amp; view report.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 and Adjust function with Pic.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endParaRPr kumimoji="1" lang="en-US" altLang="ja-JP" dirty="0" smtClean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endParaRPr kumimoji="1" lang="en-US" altLang="ja-JP" dirty="0" smtClean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ja-JP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66459" y="3945049"/>
            <a:ext cx="5149295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Using </a:t>
            </a:r>
            <a:r>
              <a:rPr kumimoji="1" lang="en-US" altLang="ja-JP" sz="2000" b="1" dirty="0" smtClean="0">
                <a:solidFill>
                  <a:srgbClr val="2313F3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PDA</a:t>
            </a:r>
            <a:r>
              <a:rPr kumimoji="1" lang="en-US" altLang="ja-JP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machine </a:t>
            </a: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for 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scan and saving </a:t>
            </a:r>
          </a:p>
          <a:p>
            <a:pPr>
              <a:spcBef>
                <a:spcPct val="30000"/>
              </a:spcBef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Data 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1" lang="en-US" altLang="ja-JP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auto </a:t>
            </a:r>
            <a:r>
              <a:rPr kumimoji="1" lang="en-US" altLang="ja-JP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download report  to system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72" name="Text Box 80"/>
          <p:cNvSpPr txBox="1">
            <a:spLocks noChangeArrowheads="1"/>
          </p:cNvSpPr>
          <p:nvPr/>
        </p:nvSpPr>
        <p:spPr bwMode="auto">
          <a:xfrm>
            <a:off x="2521526" y="1916814"/>
            <a:ext cx="534352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Process of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74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Apply barcode to manage equipment.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 Theme 2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260" y="633616"/>
            <a:ext cx="906403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Approach</a:t>
            </a:r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Issue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90" y="3470428"/>
            <a:ext cx="284655" cy="64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角丸四角形吹き出し 4"/>
          <p:cNvSpPr/>
          <p:nvPr/>
        </p:nvSpPr>
        <p:spPr>
          <a:xfrm>
            <a:off x="2567876" y="1884292"/>
            <a:ext cx="2062532" cy="1413840"/>
          </a:xfrm>
          <a:prstGeom prst="wedgeRoundRectCallout">
            <a:avLst>
              <a:gd name="adj1" fmla="val 33160"/>
              <a:gd name="adj2" fmla="val 58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Select function</a:t>
            </a:r>
          </a:p>
          <a:p>
            <a:r>
              <a:rPr lang="en-US" sz="1600" dirty="0"/>
              <a:t>Select Device type</a:t>
            </a:r>
            <a:endParaRPr lang="en-US" altLang="ja-JP" sz="1600" dirty="0"/>
          </a:p>
          <a:p>
            <a:r>
              <a:rPr lang="en-US" altLang="ja-JP" sz="1600" dirty="0"/>
              <a:t>Select Location</a:t>
            </a:r>
          </a:p>
          <a:p>
            <a:r>
              <a:rPr lang="en-US" sz="1600" dirty="0"/>
              <a:t>Read barcode of Serial No</a:t>
            </a:r>
            <a:endParaRPr lang="en-SG" sz="1600" dirty="0"/>
          </a:p>
        </p:txBody>
      </p:sp>
      <p:sp>
        <p:nvSpPr>
          <p:cNvPr id="39" name="正方形/長方形 8"/>
          <p:cNvSpPr/>
          <p:nvPr/>
        </p:nvSpPr>
        <p:spPr>
          <a:xfrm>
            <a:off x="2792165" y="3481635"/>
            <a:ext cx="1344889" cy="32453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Save data</a:t>
            </a:r>
            <a:endParaRPr lang="en-SG" sz="1600" dirty="0">
              <a:solidFill>
                <a:schemeClr val="tx1"/>
              </a:solidFill>
              <a:latin typeface="Arial "/>
            </a:endParaRPr>
          </a:p>
        </p:txBody>
      </p:sp>
      <p:pic>
        <p:nvPicPr>
          <p:cNvPr id="40" name="図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246" y="4954570"/>
            <a:ext cx="308225" cy="76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角丸四角形吹き出し 32"/>
          <p:cNvSpPr/>
          <p:nvPr/>
        </p:nvSpPr>
        <p:spPr>
          <a:xfrm>
            <a:off x="2634252" y="4012222"/>
            <a:ext cx="1550256" cy="576064"/>
          </a:xfrm>
          <a:prstGeom prst="wedgeRoundRectCallout">
            <a:avLst>
              <a:gd name="adj1" fmla="val 13150"/>
              <a:gd name="adj2" fmla="val 107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download data</a:t>
            </a:r>
          </a:p>
        </p:txBody>
      </p:sp>
      <p:pic>
        <p:nvPicPr>
          <p:cNvPr id="43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88" y="3544347"/>
            <a:ext cx="813853" cy="50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角丸四角形吹き出し 35"/>
          <p:cNvSpPr/>
          <p:nvPr/>
        </p:nvSpPr>
        <p:spPr>
          <a:xfrm>
            <a:off x="5698183" y="2599275"/>
            <a:ext cx="1769871" cy="756051"/>
          </a:xfrm>
          <a:prstGeom prst="wedgeRoundRectCallout">
            <a:avLst>
              <a:gd name="adj1" fmla="val -50327"/>
              <a:gd name="adj2" fmla="val 85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Report Transfer and Inventory data</a:t>
            </a:r>
          </a:p>
        </p:txBody>
      </p:sp>
      <p:sp>
        <p:nvSpPr>
          <p:cNvPr id="45" name="フローチャート: 処理 9"/>
          <p:cNvSpPr/>
          <p:nvPr/>
        </p:nvSpPr>
        <p:spPr>
          <a:xfrm>
            <a:off x="2574301" y="5842759"/>
            <a:ext cx="2375694" cy="938808"/>
          </a:xfrm>
          <a:prstGeom prst="flowChartProcess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Location, Device type, Serial No, Inventory Date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6" name="テキスト ボックス 10"/>
          <p:cNvSpPr txBox="1"/>
          <p:nvPr/>
        </p:nvSpPr>
        <p:spPr>
          <a:xfrm>
            <a:off x="5816896" y="2129051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Step3</a:t>
            </a:r>
            <a:endParaRPr lang="en-SG" dirty="0"/>
          </a:p>
        </p:txBody>
      </p:sp>
      <p:sp>
        <p:nvSpPr>
          <p:cNvPr id="47" name="テキスト ボックス 38"/>
          <p:cNvSpPr txBox="1"/>
          <p:nvPr/>
        </p:nvSpPr>
        <p:spPr>
          <a:xfrm>
            <a:off x="4027584" y="4439923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Step1</a:t>
            </a:r>
            <a:endParaRPr lang="en-SG" dirty="0"/>
          </a:p>
        </p:txBody>
      </p:sp>
      <p:sp>
        <p:nvSpPr>
          <p:cNvPr id="48" name="テキスト ボックス 39"/>
          <p:cNvSpPr txBox="1"/>
          <p:nvPr/>
        </p:nvSpPr>
        <p:spPr>
          <a:xfrm>
            <a:off x="2588658" y="4853184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Step2</a:t>
            </a:r>
            <a:endParaRPr lang="en-SG" dirty="0"/>
          </a:p>
        </p:txBody>
      </p:sp>
      <p:sp>
        <p:nvSpPr>
          <p:cNvPr id="49" name="フローチャート : 磁気ディスク 12"/>
          <p:cNvSpPr/>
          <p:nvPr/>
        </p:nvSpPr>
        <p:spPr>
          <a:xfrm>
            <a:off x="4651614" y="4814520"/>
            <a:ext cx="792087" cy="11019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Server</a:t>
            </a:r>
            <a:endParaRPr lang="en-SG" sz="1600" dirty="0"/>
          </a:p>
        </p:txBody>
      </p:sp>
      <p:sp>
        <p:nvSpPr>
          <p:cNvPr id="50" name="上下矢印 14"/>
          <p:cNvSpPr/>
          <p:nvPr/>
        </p:nvSpPr>
        <p:spPr>
          <a:xfrm>
            <a:off x="4909006" y="4038425"/>
            <a:ext cx="360040" cy="669587"/>
          </a:xfrm>
          <a:prstGeom prst="upDownArrow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左右矢印 15"/>
          <p:cNvSpPr/>
          <p:nvPr/>
        </p:nvSpPr>
        <p:spPr>
          <a:xfrm>
            <a:off x="3893661" y="5287297"/>
            <a:ext cx="576518" cy="290564"/>
          </a:xfrm>
          <a:prstGeom prst="leftRightArrow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2" name="図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953" y="4930119"/>
            <a:ext cx="287976" cy="67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左右矢印 44"/>
          <p:cNvSpPr/>
          <p:nvPr/>
        </p:nvSpPr>
        <p:spPr>
          <a:xfrm>
            <a:off x="5528637" y="5272889"/>
            <a:ext cx="576518" cy="290564"/>
          </a:xfrm>
          <a:prstGeom prst="leftRightArrow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角丸四角形吹き出し 45"/>
          <p:cNvSpPr/>
          <p:nvPr/>
        </p:nvSpPr>
        <p:spPr>
          <a:xfrm>
            <a:off x="5791805" y="4106272"/>
            <a:ext cx="1676249" cy="477773"/>
          </a:xfrm>
          <a:prstGeom prst="wedgeRoundRectCallout">
            <a:avLst>
              <a:gd name="adj1" fmla="val -14385"/>
              <a:gd name="adj2" fmla="val 1087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 smtClean="0"/>
              <a:t>Make barcode</a:t>
            </a:r>
            <a:endParaRPr lang="en-US" altLang="ja-JP" sz="1600" dirty="0"/>
          </a:p>
        </p:txBody>
      </p:sp>
      <p:sp>
        <p:nvSpPr>
          <p:cNvPr id="55" name="フローチャート: 処理 46"/>
          <p:cNvSpPr/>
          <p:nvPr/>
        </p:nvSpPr>
        <p:spPr>
          <a:xfrm>
            <a:off x="5116777" y="5952778"/>
            <a:ext cx="2374969" cy="777103"/>
          </a:xfrm>
          <a:prstGeom prst="flowChartProcess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Location(Floor, Area, Table), Device </a:t>
            </a:r>
            <a:r>
              <a:rPr lang="en-US" sz="1600" dirty="0" smtClean="0">
                <a:solidFill>
                  <a:schemeClr val="tx1"/>
                </a:solidFill>
              </a:rPr>
              <a:t>type, </a:t>
            </a:r>
            <a:r>
              <a:rPr lang="en-US" sz="1600" dirty="0">
                <a:solidFill>
                  <a:schemeClr val="tx1"/>
                </a:solidFill>
              </a:rPr>
              <a:t>Maker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56" name="テキスト ボックス 47"/>
          <p:cNvSpPr txBox="1"/>
          <p:nvPr/>
        </p:nvSpPr>
        <p:spPr>
          <a:xfrm>
            <a:off x="6416600" y="3591536"/>
            <a:ext cx="78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Step0</a:t>
            </a:r>
            <a:endParaRPr lang="en-SG" dirty="0"/>
          </a:p>
        </p:txBody>
      </p:sp>
      <p:sp>
        <p:nvSpPr>
          <p:cNvPr id="34" name="Rectangle 33"/>
          <p:cNvSpPr/>
          <p:nvPr/>
        </p:nvSpPr>
        <p:spPr>
          <a:xfrm>
            <a:off x="76080" y="1929491"/>
            <a:ext cx="2558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Develop, testing</a:t>
            </a:r>
            <a:endParaRPr kumimoji="1" lang="en-US" altLang="ja-JP" dirty="0" smtClean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kumimoji="1" lang="en-US" altLang="ja-JP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Issue </a:t>
            </a: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Barcode </a:t>
            </a:r>
            <a:endParaRPr kumimoji="1" lang="en-US" altLang="ja-JP" dirty="0" smtClean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ja-JP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48000</TotalTime>
  <Words>1528</Words>
  <Application>Microsoft Office PowerPoint</Application>
  <PresentationFormat>On-screen Show (4:3)</PresentationFormat>
  <Paragraphs>369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HGP創英角ｺﾞｼｯｸUB</vt:lpstr>
      <vt:lpstr>HGP創英角ｺﾞｼｯｸUB</vt:lpstr>
      <vt:lpstr>HGSSoeiKakugothicUB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</cp:lastModifiedBy>
  <cp:revision>3930</cp:revision>
  <cp:lastPrinted>2023-03-01T01:59:53Z</cp:lastPrinted>
  <dcterms:created xsi:type="dcterms:W3CDTF">2016-12-21T06:42:40Z</dcterms:created>
  <dcterms:modified xsi:type="dcterms:W3CDTF">2023-12-14T22:12:11Z</dcterms:modified>
</cp:coreProperties>
</file>