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48" r:id="rId2"/>
    <p:sldId id="1622" r:id="rId3"/>
    <p:sldId id="1637" r:id="rId4"/>
    <p:sldId id="1634" r:id="rId5"/>
    <p:sldId id="1615" r:id="rId6"/>
    <p:sldId id="1635" r:id="rId7"/>
    <p:sldId id="1638" r:id="rId8"/>
    <p:sldId id="1636" r:id="rId9"/>
    <p:sldId id="1639" r:id="rId10"/>
    <p:sldId id="1620" r:id="rId11"/>
    <p:sldId id="1640" r:id="rId12"/>
    <p:sldId id="1629" r:id="rId13"/>
    <p:sldId id="1641" r:id="rId14"/>
    <p:sldId id="1587" r:id="rId15"/>
    <p:sldId id="1626" r:id="rId16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8B8"/>
    <a:srgbClr val="0000FF"/>
    <a:srgbClr val="000077"/>
    <a:srgbClr val="FF6600"/>
    <a:srgbClr val="0070C0"/>
    <a:srgbClr val="AEF46E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64" autoAdjust="0"/>
  </p:normalViewPr>
  <p:slideViewPr>
    <p:cSldViewPr>
      <p:cViewPr varScale="1">
        <p:scale>
          <a:sx n="73" d="100"/>
          <a:sy n="73" d="100"/>
        </p:scale>
        <p:origin x="1320" y="78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FF00"/>
            </a:solidFill>
          </c:spPr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Sheet1!$A$2:$A$3</c:f>
              <c:strCache>
                <c:ptCount val="2"/>
                <c:pt idx="0">
                  <c:v>Development (S)</c:v>
                </c:pt>
                <c:pt idx="1">
                  <c:v>Normal support (S)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9171768062755581E-2"/>
          <c:y val="1.7366302262997835E-2"/>
          <c:w val="0.96082826732124604"/>
          <c:h val="0.91611275962155192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EEF-472E-842A-314FE67A4C1B}"/>
              </c:ext>
            </c:extLst>
          </c:dPt>
          <c:dPt>
            <c:idx val="1"/>
            <c:bubble3D val="0"/>
            <c:spPr>
              <a:solidFill>
                <a:srgbClr val="0000FF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AEEF-472E-842A-314FE67A4C1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461-4F4F-A70A-816859721E2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2461-4F4F-A70A-816859721E2C}"/>
              </c:ext>
            </c:extLst>
          </c:dPt>
          <c:cat>
            <c:strRef>
              <c:f>Sheet1!$A$2:$A$5</c:f>
              <c:strCache>
                <c:ptCount val="2"/>
                <c:pt idx="0">
                  <c:v>Development</c:v>
                </c:pt>
                <c:pt idx="1">
                  <c:v>Normal support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EF-472E-842A-314FE67A4C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99A12-6A98-4752-A2A5-084FAF224A1F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CEF5-6F17-45B3-A800-E0F392720245}" type="pres">
      <dgm:prSet presAssocID="{33599A12-6A98-4752-A2A5-084FAF224A1F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D789E91E-5B9A-4EC3-ACC2-6E6A86A052C6}" type="presOf" srcId="{33599A12-6A98-4752-A2A5-084FAF224A1F}" destId="{E6E2CEF5-6F17-45B3-A800-E0F392720245}" srcOrd="0" destOrd="0" presId="urn:microsoft.com/office/officeart/2005/8/layout/h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599A12-6A98-4752-A2A5-084FAF224A1F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CEF5-6F17-45B3-A800-E0F392720245}" type="pres">
      <dgm:prSet presAssocID="{33599A12-6A98-4752-A2A5-084FAF224A1F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D789E91E-5B9A-4EC3-ACC2-6E6A86A052C6}" type="presOf" srcId="{33599A12-6A98-4752-A2A5-084FAF224A1F}" destId="{E6E2CEF5-6F17-45B3-A800-E0F392720245}" srcOrd="0" destOrd="0" presId="urn:microsoft.com/office/officeart/2005/8/layout/h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Good morning/afternoon/evening</a:t>
            </a:r>
            <a:r>
              <a:rPr lang="en-US" sz="600" baseline="0" dirty="0"/>
              <a:t> everyone, </a:t>
            </a:r>
            <a:r>
              <a:rPr lang="en-US" sz="600" dirty="0"/>
              <a:t> My name is Minh ,member of IT</a:t>
            </a:r>
            <a:r>
              <a:rPr lang="en-US" sz="600" baseline="0" dirty="0"/>
              <a:t> section. Today, I am very honored to be here to present my promotion report. My topic is : “</a:t>
            </a:r>
            <a:r>
              <a:rPr lang="en-US" sz="600" dirty="0">
                <a:solidFill>
                  <a:srgbClr val="0000FF"/>
                </a:solidFill>
              </a:rPr>
              <a:t>Upgrade </a:t>
            </a:r>
            <a:r>
              <a:rPr lang="en-US" altLang="ja-JP" sz="6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My presentation is split into 5 parts.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The beginning, I will start with job history &amp; achievement. Then I mention background of activities. After that, I  will talk about total improvement schedule. The next I talk about the detail of activities. And the last I confirm result and next activities.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baseline="0" dirty="0"/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</a:t>
            </a:r>
            <a:r>
              <a:rPr lang="en-US" baseline="0" dirty="0"/>
              <a:t> slide I talk about the asset management system of IT</a:t>
            </a:r>
            <a:r>
              <a:rPr lang="en-US" dirty="0"/>
              <a:t>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Currently,</a:t>
            </a:r>
            <a:r>
              <a:rPr lang="en-US" altLang="en-US" dirty="0"/>
              <a:t> IT department</a:t>
            </a:r>
            <a:r>
              <a:rPr lang="en-US" altLang="en-US" baseline="0" dirty="0"/>
              <a:t> has 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 much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 a long time to  make report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Solution:</a:t>
            </a:r>
            <a:r>
              <a:rPr lang="en-US" altLang="en-US" dirty="0"/>
              <a:t> </a:t>
            </a:r>
            <a:r>
              <a:rPr lang="en-US" altLang="en-US" b="0" dirty="0"/>
              <a:t>Discuss</a:t>
            </a:r>
            <a:r>
              <a:rPr lang="en-US" altLang="en-US" b="0" baseline="0" dirty="0"/>
              <a:t>, Q&amp;A and find solution with other members of IT</a:t>
            </a:r>
            <a:r>
              <a:rPr lang="en-US" altLang="en-US" baseline="0" dirty="0"/>
              <a:t>. Apply barcode technology for each equipment.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Build standard process of manage asset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+ Borrow and return equipment by barcode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+ GR, Transfer, Maintenance, inventory, scrap.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+ input, output </a:t>
            </a:r>
            <a:r>
              <a:rPr lang="en-US" altLang="en-US" b="1" baseline="0" dirty="0"/>
              <a:t>stationery</a:t>
            </a:r>
            <a:r>
              <a:rPr lang="en-US" altLang="en-US" baseline="0" dirty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After that, I build database. and select new device to develop software.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Next slide I will explain</a:t>
            </a:r>
            <a:r>
              <a:rPr lang="en-US" altLang="en-US" baseline="0" dirty="0"/>
              <a:t> detail process of new system.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07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</a:t>
            </a:r>
            <a:r>
              <a:rPr lang="en-US" baseline="0" dirty="0"/>
              <a:t> slide I talk about the asset management system of IT</a:t>
            </a:r>
            <a:r>
              <a:rPr lang="en-US" dirty="0"/>
              <a:t>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Currently,</a:t>
            </a:r>
            <a:r>
              <a:rPr lang="en-US" altLang="en-US" dirty="0"/>
              <a:t> IT department</a:t>
            </a:r>
            <a:r>
              <a:rPr lang="en-US" altLang="en-US" baseline="0" dirty="0"/>
              <a:t> has 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 much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 a long time to  make report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Solution:</a:t>
            </a:r>
            <a:r>
              <a:rPr lang="en-US" altLang="en-US" dirty="0"/>
              <a:t> </a:t>
            </a:r>
            <a:r>
              <a:rPr lang="en-US" altLang="en-US" b="0" dirty="0"/>
              <a:t>Discuss</a:t>
            </a:r>
            <a:r>
              <a:rPr lang="en-US" altLang="en-US" b="0" baseline="0" dirty="0"/>
              <a:t>, Q&amp;A and find solution with other members of IT</a:t>
            </a:r>
            <a:r>
              <a:rPr lang="en-US" altLang="en-US" baseline="0" dirty="0"/>
              <a:t>. Apply barcode technology for each equipment.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Build standard process of manage asset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+ Borrow and return equipment by barcode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+ GR, Transfer, Maintenance, inventory, scrap.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+ input, output </a:t>
            </a:r>
            <a:r>
              <a:rPr lang="en-US" altLang="en-US" b="1" baseline="0" dirty="0"/>
              <a:t>stationery</a:t>
            </a:r>
            <a:r>
              <a:rPr lang="en-US" altLang="en-US" baseline="0" dirty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After that, I build database. and select new device to develop software.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Next slide I will explain</a:t>
            </a:r>
            <a:r>
              <a:rPr lang="en-US" altLang="en-US" baseline="0" dirty="0"/>
              <a:t> detail process of new system.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340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This slide I talk about detail actions: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For each step, I identify the device with a barcode. When transfer or inventory ,user scan the barcode equipment and  user's card and fix location.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With stationery warehouses, input and output items, have to scan barcodes.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Data result auto save database server via access point. Reports auto show website.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Apply this system, you will control easy and specially </a:t>
            </a:r>
            <a:r>
              <a:rPr lang="en-US" b="1" baseline="0" dirty="0"/>
              <a:t>we will save 60% time management and 80% print paper</a:t>
            </a:r>
            <a:r>
              <a:rPr lang="en-US" baseline="0" dirty="0"/>
              <a:t>. </a:t>
            </a:r>
          </a:p>
          <a:p>
            <a:pPr defTabSz="915406">
              <a:defRPr/>
            </a:pPr>
            <a:r>
              <a:rPr lang="en-US" altLang="en-US" sz="1200" baseline="0" dirty="0"/>
              <a:t>That all my improvement. The next slide to confirm result.</a:t>
            </a:r>
            <a:endParaRPr lang="en-US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98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This slide I talk about detail actions: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For each step, I identify the device with a barcode. When transfer or inventory ,user scan the barcode equipment and  user's card and fix location.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With stationery warehouses, input and output items, have to scan barcodes.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Data result auto save database server via access point. Reports auto show website.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Apply this system, you will control easy and specially </a:t>
            </a:r>
            <a:r>
              <a:rPr lang="en-US" b="1" baseline="0" dirty="0"/>
              <a:t>we will save 60% time management and 80% print paper</a:t>
            </a:r>
            <a:r>
              <a:rPr lang="en-US" baseline="0" dirty="0"/>
              <a:t>. </a:t>
            </a:r>
          </a:p>
          <a:p>
            <a:pPr defTabSz="915406">
              <a:defRPr/>
            </a:pPr>
            <a:r>
              <a:rPr lang="en-US" altLang="en-US" sz="1200" baseline="0" dirty="0"/>
              <a:t>That all my improvement. The next slide to confirm result.</a:t>
            </a:r>
            <a:endParaRPr lang="en-US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34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Time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develop: </a:t>
            </a:r>
            <a:r>
              <a:rPr lang="en-US" sz="1200" b="0" dirty="0">
                <a:solidFill>
                  <a:srgbClr val="0000FF"/>
                </a:solidFill>
                <a:latin typeface="Arial" charset="0"/>
                <a:cs typeface="Arial" charset="0"/>
              </a:rPr>
              <a:t>1h * 4per = 4hour / day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FF"/>
                </a:solidFill>
                <a:latin typeface="Arial" charset="0"/>
                <a:ea typeface="Tahoma" pitchFamily="34" charset="0"/>
                <a:cs typeface="Arial" charset="0"/>
              </a:rPr>
              <a:t>Save cost: </a:t>
            </a:r>
            <a:r>
              <a:rPr lang="en-US" sz="1200" b="0" dirty="0">
                <a:solidFill>
                  <a:srgbClr val="0000FF"/>
                </a:solidFill>
                <a:latin typeface="Arial" charset="0"/>
                <a:cs typeface="Arial" charset="0"/>
              </a:rPr>
              <a:t>20 * 4 * 2.5 = 200$/ M ~ 2400$ /Y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Inventory pc: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Before: </a:t>
            </a:r>
            <a:r>
              <a:rPr lang="en-US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en-US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 using:</a:t>
            </a:r>
            <a:r>
              <a:rPr lang="en-US" altLang="ja-JP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3min/60*20*1142 pcs =1142 Hour / 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After: 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1min/60*20*1142 pcs = 380.6 Hour /month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Total paper using : before  = 70ram, after = 10ram</a:t>
            </a:r>
            <a:endParaRPr lang="en-US" altLang="ja-JP" sz="1200" b="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That all my report. Thanks for your listening! </a:t>
            </a:r>
          </a:p>
          <a:p>
            <a:r>
              <a:rPr lang="en-US" baseline="0" dirty="0"/>
              <a:t>If 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Now, the first content. I 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you see in the ISD Organization, I’m working in Develop team. There are 4 peoples in my team. I’m a </a:t>
            </a:r>
            <a:r>
              <a:rPr lang="en-US" baseline="0" dirty="0"/>
              <a:t>in charge of Software development and support all system of IT.</a:t>
            </a:r>
            <a:r>
              <a:rPr lang="en-US" dirty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" pitchFamily="34" charset="0"/>
                <a:cs typeface="Arial" pitchFamily="34" charset="0"/>
              </a:rPr>
              <a:t>There are some my achievement. I had done many project with achieve cost down, reduce HC, ensure quantity for production.</a:t>
            </a:r>
            <a:endParaRPr lang="ja-JP" altLang="en-US" sz="1200" dirty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dirty="0"/>
              <a:t>The next, I talk about</a:t>
            </a:r>
            <a:r>
              <a:rPr lang="en-US" baseline="0" dirty="0"/>
              <a:t> the </a:t>
            </a:r>
            <a:r>
              <a:rPr lang="en-US" dirty="0"/>
              <a:t>background</a:t>
            </a:r>
            <a:r>
              <a:rPr lang="en-US" baseline="0" dirty="0"/>
              <a:t> of activities. </a:t>
            </a:r>
          </a:p>
          <a:p>
            <a:pPr defTabSz="915406">
              <a:defRPr/>
            </a:pPr>
            <a:r>
              <a:rPr lang="en-US" altLang="en-US" dirty="0"/>
              <a:t>Let's look at the 5-year chart (Project</a:t>
            </a:r>
            <a:r>
              <a:rPr lang="en-US" altLang="en-US" baseline="0" dirty="0"/>
              <a:t> summary)</a:t>
            </a:r>
            <a:r>
              <a:rPr lang="en-US" altLang="en-US" dirty="0"/>
              <a:t>. </a:t>
            </a:r>
            <a:r>
              <a:rPr lang="en-US" altLang="en-US" baseline="0" dirty="0"/>
              <a:t>IT </a:t>
            </a:r>
            <a:r>
              <a:rPr lang="en-US" altLang="en-US" b="0" dirty="0"/>
              <a:t>received a lot</a:t>
            </a:r>
            <a:r>
              <a:rPr lang="en-US" altLang="en-US" b="0" baseline="0" dirty="0"/>
              <a:t> of</a:t>
            </a:r>
            <a:r>
              <a:rPr lang="en-US" altLang="en-US" b="0" dirty="0"/>
              <a:t> number request</a:t>
            </a:r>
            <a:r>
              <a:rPr lang="en-US" altLang="en-US" b="0" baseline="0" dirty="0"/>
              <a:t> </a:t>
            </a:r>
            <a:r>
              <a:rPr lang="en-US" altLang="en-US" b="0" dirty="0"/>
              <a:t>. There</a:t>
            </a:r>
            <a:r>
              <a:rPr lang="en-US" altLang="en-US" b="0" baseline="0" dirty="0"/>
              <a:t> is small of request is </a:t>
            </a:r>
            <a:r>
              <a:rPr lang="en-US" altLang="en-US" b="0" dirty="0"/>
              <a:t>selected.. </a:t>
            </a:r>
          </a:p>
          <a:p>
            <a:pPr defTabSz="915406">
              <a:defRPr/>
            </a:pPr>
            <a:r>
              <a:rPr lang="en-US" altLang="en-US" b="0" baseline="0" dirty="0"/>
              <a:t>Target : increase project but actual the develop time still </a:t>
            </a:r>
            <a:r>
              <a:rPr lang="en-US" altLang="en-US" b="0" baseline="0" dirty="0">
                <a:solidFill>
                  <a:srgbClr val="FF0000"/>
                </a:solidFill>
              </a:rPr>
              <a:t>not increate</a:t>
            </a:r>
            <a:r>
              <a:rPr lang="en-US" altLang="en-US" b="0" baseline="0" dirty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Normal support is very height</a:t>
            </a:r>
            <a:r>
              <a:rPr lang="en-US" altLang="en-US" b="0" baseline="0" dirty="0"/>
              <a:t>, we are know all application running </a:t>
            </a:r>
            <a:r>
              <a:rPr lang="en-US" altLang="en-US" b="1" baseline="0" dirty="0"/>
              <a:t>on Handy terminal</a:t>
            </a:r>
            <a:r>
              <a:rPr lang="en-US" altLang="en-US" b="0" baseline="0" dirty="0"/>
              <a:t>. </a:t>
            </a:r>
            <a:r>
              <a:rPr lang="en-US" altLang="en-US" b="0" dirty="0">
                <a:solidFill>
                  <a:srgbClr val="FF0000"/>
                </a:solidFill>
              </a:rPr>
              <a:t>Difficult to develop soft on them. Take long time to modify and build program. Sometime repair and setup Operation system. </a:t>
            </a:r>
            <a:r>
              <a:rPr lang="en-US" altLang="en-US" dirty="0"/>
              <a:t>This is also one of the reasons </a:t>
            </a:r>
            <a:r>
              <a:rPr lang="en-US" altLang="en-US" b="0" dirty="0"/>
              <a:t>why support time is so high.  (</a:t>
            </a:r>
            <a:r>
              <a:rPr lang="en-US" dirty="0"/>
              <a:t>There are a lot of software  need support during operation. human error, machine error, or system error. I need to solve it for the system running again..)</a:t>
            </a:r>
            <a:endParaRPr lang="en-US" altLang="en-US" b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Win CE end of line 2023</a:t>
            </a:r>
            <a:r>
              <a:rPr lang="en-US" dirty="0"/>
              <a:t>.  to comply company policy I need to upgrade win CE to android Operation</a:t>
            </a:r>
            <a:r>
              <a:rPr lang="en-US" baseline="0" dirty="0"/>
              <a:t> system.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0" dirty="0"/>
              <a:t>Let's look at the details of </a:t>
            </a:r>
            <a:r>
              <a:rPr lang="en-US" altLang="en-US" b="1" dirty="0"/>
              <a:t>development job….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my mission</a:t>
            </a:r>
            <a:r>
              <a:rPr lang="en-US" altLang="en-US" b="1" baseline="0" dirty="0"/>
              <a:t>: </a:t>
            </a:r>
            <a:r>
              <a:rPr lang="en-US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new software to reduce support time, save time inventory and comply policy</a:t>
            </a:r>
            <a:endParaRPr lang="en-US" alt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71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We</a:t>
            </a:r>
            <a:r>
              <a:rPr lang="en-US" altLang="en-US" baseline="0" dirty="0"/>
              <a:t> know the win CE operation system will be end of life 2023.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So that we have to upgrade all </a:t>
            </a:r>
            <a:r>
              <a:rPr lang="en-US" b="1" dirty="0">
                <a:solidFill>
                  <a:srgbClr val="1508B8"/>
                </a:solidFill>
              </a:rPr>
              <a:t>applications </a:t>
            </a:r>
            <a:r>
              <a:rPr lang="en-US" altLang="en-US" baseline="0" dirty="0"/>
              <a:t> are running on win CE to Android. Most especially, Most especially I want to mention FOSS. This is a large system that needs to be upgraded.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The advantage of this action : reduce support time and increase develop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Let's look at issue 2. we mention to manage asset of IT room. GR, Transfer, inventory, stationery management.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All these activities are manual job through papers, check sheet and</a:t>
            </a:r>
            <a:r>
              <a:rPr lang="en-US" altLang="en-US" baseline="0" dirty="0"/>
              <a:t> excel file</a:t>
            </a:r>
            <a:r>
              <a:rPr lang="en-US" altLang="en-US" dirty="0"/>
              <a:t>. It takes a lot of time to manage monthly inventory.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For this reason, I want to make an asset management </a:t>
            </a:r>
            <a:r>
              <a:rPr lang="en-US" altLang="en-US" dirty="0"/>
              <a:t>software system for the department </a:t>
            </a:r>
            <a:r>
              <a:rPr lang="en-US" altLang="en-US" b="1" dirty="0"/>
              <a:t>using by barcode technology</a:t>
            </a:r>
            <a:r>
              <a:rPr lang="en-US" altLang="en-US" dirty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Apply new system, We save time management, reduce papers.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81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Next slide, I talk</a:t>
            </a:r>
            <a:r>
              <a:rPr lang="en-US" altLang="en-US" baseline="0" dirty="0"/>
              <a:t> about the </a:t>
            </a:r>
            <a:r>
              <a:rPr lang="en-US" altLang="en-US" dirty="0"/>
              <a:t>total improvement schedule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the issue</a:t>
            </a:r>
            <a:r>
              <a:rPr lang="en-US" altLang="en-US" b="1" baseline="0" dirty="0">
                <a:solidFill>
                  <a:srgbClr val="FF0000"/>
                </a:solidFill>
              </a:rPr>
              <a:t> 1</a:t>
            </a:r>
            <a:r>
              <a:rPr lang="en-US" altLang="en-US" dirty="0"/>
              <a:t>, how to upgrade to FOSS from win CE to android. My action -&gt; we have to </a:t>
            </a:r>
            <a:r>
              <a:rPr lang="en-US" altLang="en-US" b="1" dirty="0"/>
              <a:t>select new language </a:t>
            </a:r>
            <a:r>
              <a:rPr lang="en-US" altLang="en-US" dirty="0"/>
              <a:t>to develop. </a:t>
            </a:r>
          </a:p>
          <a:p>
            <a:pPr defTabSz="915406">
              <a:defRPr/>
            </a:pPr>
            <a:r>
              <a:rPr lang="en-US" altLang="en-US" dirty="0"/>
              <a:t>[2] we have analyze and </a:t>
            </a:r>
            <a:r>
              <a:rPr lang="en-US" altLang="en-US" b="1" dirty="0"/>
              <a:t>optimize all process of Fos</a:t>
            </a:r>
            <a:r>
              <a:rPr lang="en-US" altLang="en-US" dirty="0"/>
              <a:t>s and </a:t>
            </a:r>
            <a:r>
              <a:rPr lang="en-US" altLang="en-US" b="1" dirty="0"/>
              <a:t>develop new soft on the new devices -&gt; action: I split function GR, Store, kitting, supply -&gt; the last : I</a:t>
            </a:r>
            <a:r>
              <a:rPr lang="en-US" altLang="en-US" b="1" baseline="0" dirty="0"/>
              <a:t> develop on new device</a:t>
            </a:r>
            <a:endParaRPr lang="en-US" altLang="en-US" dirty="0"/>
          </a:p>
          <a:p>
            <a:pPr defTabSz="915406">
              <a:defRPr/>
            </a:pPr>
            <a:r>
              <a:rPr lang="en-US" altLang="en-US" b="1" dirty="0"/>
              <a:t>The issue 2</a:t>
            </a:r>
            <a:r>
              <a:rPr lang="en-US" altLang="en-US" dirty="0"/>
              <a:t>, </a:t>
            </a:r>
            <a:r>
              <a:rPr lang="en-US" altLang="en-US" baseline="0" dirty="0"/>
              <a:t>I </a:t>
            </a:r>
            <a:r>
              <a:rPr lang="en-US" altLang="en-US" b="1" baseline="0" dirty="0"/>
              <a:t>survey all process </a:t>
            </a:r>
            <a:r>
              <a:rPr lang="en-US" altLang="en-US" baseline="0" dirty="0"/>
              <a:t>and </a:t>
            </a:r>
            <a:r>
              <a:rPr lang="en-US" altLang="en-US" b="1" baseline="0" dirty="0"/>
              <a:t>build standard management</a:t>
            </a:r>
            <a:r>
              <a:rPr lang="en-US" altLang="en-US" baseline="0" dirty="0"/>
              <a:t>. After that I </a:t>
            </a:r>
            <a:r>
              <a:rPr lang="en-US" altLang="en-US" b="1" baseline="0" dirty="0"/>
              <a:t>analysis system and design database</a:t>
            </a:r>
            <a:r>
              <a:rPr lang="en-US" altLang="en-US" baseline="0" dirty="0"/>
              <a:t>. </a:t>
            </a:r>
          </a:p>
          <a:p>
            <a:pPr defTabSz="915406">
              <a:defRPr/>
            </a:pPr>
            <a:r>
              <a:rPr lang="en-US" altLang="en-US" baseline="0" dirty="0"/>
              <a:t>At the end I select the device and develop software.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I will explain for details</a:t>
            </a:r>
            <a:r>
              <a:rPr lang="en-US" sz="1200" baseline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issue 1.</a:t>
            </a: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I have choose</a:t>
            </a:r>
            <a:r>
              <a:rPr lang="en-US" altLang="en-US" baseline="0" dirty="0"/>
              <a:t> </a:t>
            </a:r>
            <a:r>
              <a:rPr lang="en-US" altLang="en-US" dirty="0"/>
              <a:t>Flutter language.</a:t>
            </a:r>
            <a:r>
              <a:rPr lang="en-US" altLang="en-US" baseline="0" dirty="0"/>
              <a:t> Because it</a:t>
            </a:r>
            <a:r>
              <a:rPr lang="en-US" altLang="en-US" dirty="0"/>
              <a:t> is used to develop applications for mobile devices. Runs on both Android and IOS platform, desktop applications and web applications.  (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software slow,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system, Regularly repair and setup window again)</a:t>
            </a:r>
            <a:endParaRPr lang="en-US" altLang="en-US" dirty="0"/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So I can increase develop time, reduce support time.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140PCS,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FOSS.</a:t>
            </a:r>
            <a:endParaRPr lang="en-US" altLang="en-US" sz="120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066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I have choose</a:t>
            </a:r>
            <a:r>
              <a:rPr lang="en-US" altLang="en-US" baseline="0" dirty="0"/>
              <a:t> </a:t>
            </a:r>
            <a:r>
              <a:rPr lang="en-US" altLang="en-US" dirty="0"/>
              <a:t>Flutter language.</a:t>
            </a:r>
            <a:r>
              <a:rPr lang="en-US" altLang="en-US" baseline="0" dirty="0"/>
              <a:t> Because it</a:t>
            </a:r>
            <a:r>
              <a:rPr lang="en-US" altLang="en-US" dirty="0"/>
              <a:t> is used to develop applications for mobile devices. Runs on both Android and IOS platform, desktop applications and web applications.  (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software slow,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system, Regularly repair and setup window again)</a:t>
            </a:r>
            <a:endParaRPr lang="en-US" altLang="en-US" dirty="0"/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So I can increase develop time, reduce support time.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140PCS,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FOSS.</a:t>
            </a:r>
            <a:endParaRPr lang="en-US" altLang="en-US" sz="120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03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Let's see the </a:t>
            </a:r>
            <a:r>
              <a:rPr lang="en-US" b="1" baseline="0" dirty="0"/>
              <a:t>process of FOSS</a:t>
            </a:r>
            <a:r>
              <a:rPr lang="en-US" baseline="0" dirty="0"/>
              <a:t> 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sz="1200" dirty="0"/>
              <a:t>FOSS includes </a:t>
            </a:r>
            <a:r>
              <a:rPr lang="en-US" altLang="en-US" sz="1200" b="1" dirty="0"/>
              <a:t>4 stage</a:t>
            </a:r>
            <a:r>
              <a:rPr lang="en-US" altLang="en-US" sz="1200" dirty="0"/>
              <a:t>. </a:t>
            </a:r>
            <a:r>
              <a:rPr lang="en-US" altLang="en-US" sz="1200" b="1" dirty="0"/>
              <a:t>GR, storage, kitting and supply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>
                <a:cs typeface="Arial" panose="020B0604020202020204" pitchFamily="34" charset="0"/>
              </a:rPr>
              <a:t>After analyze , discus with pic MCS we combine some the same function, reduce screen, optimize the process to reduce the operators.  </a:t>
            </a:r>
            <a:endParaRPr lang="en-US" altLang="en-US" sz="1200" b="1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sz="1200" dirty="0"/>
              <a:t>Total function reduce 65 to 32</a:t>
            </a:r>
            <a:r>
              <a:rPr lang="en-US" altLang="en-US" sz="1200" b="1" dirty="0"/>
              <a:t>.  </a:t>
            </a:r>
            <a:r>
              <a:rPr lang="en-US" altLang="en-US" sz="1200" b="0" dirty="0"/>
              <a:t>(</a:t>
            </a:r>
            <a:r>
              <a:rPr lang="en-US" sz="1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Amount of working is big to develop.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new technology to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own.)</a:t>
            </a:r>
            <a:endParaRPr lang="en-US" baseline="0" dirty="0"/>
          </a:p>
          <a:p>
            <a:pPr defTabSz="915406">
              <a:defRPr/>
            </a:pPr>
            <a:r>
              <a:rPr lang="en-US" altLang="en-US" dirty="0"/>
              <a:t>Following schedule we will GR local in Oct.23, GR Oversea Dec.23,Free temp location Jan.24, Storing Feb.24, Kitting, supply FA Dec.23, Kitting other Feb.24 and so far ….. SMWS</a:t>
            </a:r>
            <a:r>
              <a:rPr lang="en-US" altLang="en-US" baseline="0" dirty="0"/>
              <a:t> …</a:t>
            </a:r>
            <a:r>
              <a:rPr lang="en-US" altLang="en-US" dirty="0"/>
              <a:t>is FOSS enhance.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This is all improvement activity 1. Now I move to next issue</a:t>
            </a:r>
            <a:r>
              <a:rPr lang="en-US" altLang="en-US" baseline="0" dirty="0"/>
              <a:t> 2</a:t>
            </a:r>
            <a:r>
              <a:rPr lang="en-US" altLang="en-US" dirty="0"/>
              <a:t>,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55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Let's see the </a:t>
            </a:r>
            <a:r>
              <a:rPr lang="en-US" b="1" baseline="0" dirty="0"/>
              <a:t>process of FOSS</a:t>
            </a:r>
            <a:r>
              <a:rPr lang="en-US" baseline="0" dirty="0"/>
              <a:t> 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sz="1200" dirty="0"/>
              <a:t>FOSS includes </a:t>
            </a:r>
            <a:r>
              <a:rPr lang="en-US" altLang="en-US" sz="1200" b="1" dirty="0"/>
              <a:t>4 stage</a:t>
            </a:r>
            <a:r>
              <a:rPr lang="en-US" altLang="en-US" sz="1200" dirty="0"/>
              <a:t>. </a:t>
            </a:r>
            <a:r>
              <a:rPr lang="en-US" altLang="en-US" sz="1200" b="1" dirty="0"/>
              <a:t>GR, storage, kitting and supply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>
                <a:cs typeface="Arial" panose="020B0604020202020204" pitchFamily="34" charset="0"/>
              </a:rPr>
              <a:t>After analyze , discus with pic MCS we combine some the same function, reduce screen, optimize the process to reduce the operators.  </a:t>
            </a:r>
            <a:endParaRPr lang="en-US" altLang="en-US" sz="1200" b="1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sz="1200" dirty="0"/>
              <a:t>Total function reduce 65 to 32</a:t>
            </a:r>
            <a:r>
              <a:rPr lang="en-US" altLang="en-US" sz="1200" b="1" dirty="0"/>
              <a:t>.  </a:t>
            </a:r>
            <a:r>
              <a:rPr lang="en-US" altLang="en-US" sz="1200" b="0" dirty="0"/>
              <a:t>(</a:t>
            </a:r>
            <a:r>
              <a:rPr lang="en-US" sz="1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Amount of working is big to develop.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new technology to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own.)</a:t>
            </a:r>
            <a:endParaRPr lang="en-US" baseline="0" dirty="0"/>
          </a:p>
          <a:p>
            <a:pPr defTabSz="915406">
              <a:defRPr/>
            </a:pPr>
            <a:r>
              <a:rPr lang="en-US" altLang="en-US" dirty="0"/>
              <a:t>Following schedule we will GR local in Oct.23, GR Oversea Dec.23,Free temp location Jan.24, Storing Feb.24, Kitting, supply FA Dec.23, Kitting other Feb.24 and so far ….. SMWS</a:t>
            </a:r>
            <a:r>
              <a:rPr lang="en-US" altLang="en-US" baseline="0" dirty="0"/>
              <a:t> …</a:t>
            </a:r>
            <a:r>
              <a:rPr lang="en-US" altLang="en-US" dirty="0"/>
              <a:t>is FOSS enhance.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This is all improvement activity 1. Now I move to next issue</a:t>
            </a:r>
            <a:r>
              <a:rPr lang="en-US" altLang="en-US" baseline="0" dirty="0"/>
              <a:t> 2</a:t>
            </a:r>
            <a:r>
              <a:rPr lang="en-US" altLang="en-US" dirty="0"/>
              <a:t>,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77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13" Type="http://schemas.openxmlformats.org/officeDocument/2006/relationships/image" Target="../media/image32.png"/><Relationship Id="rId18" Type="http://schemas.openxmlformats.org/officeDocument/2006/relationships/oleObject" Target="../embeddings/oleObject2.bin"/><Relationship Id="rId26" Type="http://schemas.openxmlformats.org/officeDocument/2006/relationships/image" Target="../media/image41.png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9.png"/><Relationship Id="rId34" Type="http://schemas.openxmlformats.org/officeDocument/2006/relationships/image" Target="../media/image47.jpeg"/><Relationship Id="rId7" Type="http://schemas.openxmlformats.org/officeDocument/2006/relationships/image" Target="../media/image30.png"/><Relationship Id="rId12" Type="http://schemas.microsoft.com/office/2007/relationships/diagramDrawing" Target="../diagrams/drawing1.xml"/><Relationship Id="rId17" Type="http://schemas.openxmlformats.org/officeDocument/2006/relationships/image" Target="../media/image36.jpeg"/><Relationship Id="rId25" Type="http://schemas.microsoft.com/office/2007/relationships/hdphoto" Target="../media/hdphoto2.wdp"/><Relationship Id="rId33" Type="http://schemas.openxmlformats.org/officeDocument/2006/relationships/image" Target="../media/image46.jpe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5.png"/><Relationship Id="rId20" Type="http://schemas.openxmlformats.org/officeDocument/2006/relationships/image" Target="../media/image37.jpeg"/><Relationship Id="rId29" Type="http://schemas.openxmlformats.org/officeDocument/2006/relationships/image" Target="../media/image42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29.PNG"/><Relationship Id="rId11" Type="http://schemas.openxmlformats.org/officeDocument/2006/relationships/diagramColors" Target="../diagrams/colors1.xml"/><Relationship Id="rId24" Type="http://schemas.openxmlformats.org/officeDocument/2006/relationships/image" Target="../media/image40.png"/><Relationship Id="rId32" Type="http://schemas.openxmlformats.org/officeDocument/2006/relationships/image" Target="../media/image45.png"/><Relationship Id="rId5" Type="http://schemas.openxmlformats.org/officeDocument/2006/relationships/image" Target="../media/image28.png"/><Relationship Id="rId15" Type="http://schemas.openxmlformats.org/officeDocument/2006/relationships/image" Target="../media/image34.png"/><Relationship Id="rId23" Type="http://schemas.openxmlformats.org/officeDocument/2006/relationships/image" Target="../media/image39.jpeg"/><Relationship Id="rId28" Type="http://schemas.openxmlformats.org/officeDocument/2006/relationships/oleObject" Target="../embeddings/oleObject3.bin"/><Relationship Id="rId10" Type="http://schemas.openxmlformats.org/officeDocument/2006/relationships/diagramQuickStyle" Target="../diagrams/quickStyle1.xml"/><Relationship Id="rId19" Type="http://schemas.openxmlformats.org/officeDocument/2006/relationships/image" Target="../media/image12.png"/><Relationship Id="rId31" Type="http://schemas.openxmlformats.org/officeDocument/2006/relationships/image" Target="../media/image44.emf"/><Relationship Id="rId4" Type="http://schemas.openxmlformats.org/officeDocument/2006/relationships/image" Target="../media/image27.png"/><Relationship Id="rId9" Type="http://schemas.openxmlformats.org/officeDocument/2006/relationships/diagramLayout" Target="../diagrams/layout1.xml"/><Relationship Id="rId14" Type="http://schemas.openxmlformats.org/officeDocument/2006/relationships/image" Target="../media/image33.png"/><Relationship Id="rId22" Type="http://schemas.openxmlformats.org/officeDocument/2006/relationships/image" Target="../media/image38.wmf"/><Relationship Id="rId27" Type="http://schemas.microsoft.com/office/2007/relationships/hdphoto" Target="../media/hdphoto3.wdp"/><Relationship Id="rId30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eg"/><Relationship Id="rId13" Type="http://schemas.openxmlformats.org/officeDocument/2006/relationships/image" Target="../media/image40.png"/><Relationship Id="rId18" Type="http://schemas.openxmlformats.org/officeDocument/2006/relationships/image" Target="../media/image12.png"/><Relationship Id="rId26" Type="http://schemas.openxmlformats.org/officeDocument/2006/relationships/image" Target="../media/image33.png"/><Relationship Id="rId3" Type="http://schemas.openxmlformats.org/officeDocument/2006/relationships/notesSlide" Target="../notesSlides/notesSlide11.xml"/><Relationship Id="rId21" Type="http://schemas.openxmlformats.org/officeDocument/2006/relationships/diagramLayout" Target="../diagrams/layout2.xml"/><Relationship Id="rId7" Type="http://schemas.openxmlformats.org/officeDocument/2006/relationships/image" Target="../media/image45.png"/><Relationship Id="rId12" Type="http://schemas.openxmlformats.org/officeDocument/2006/relationships/image" Target="../media/image39.jpeg"/><Relationship Id="rId17" Type="http://schemas.openxmlformats.org/officeDocument/2006/relationships/oleObject" Target="../embeddings/oleObject3.bin"/><Relationship Id="rId25" Type="http://schemas.openxmlformats.org/officeDocument/2006/relationships/image" Target="../media/image32.png"/><Relationship Id="rId2" Type="http://schemas.openxmlformats.org/officeDocument/2006/relationships/slideLayout" Target="../slideLayouts/slideLayout12.xml"/><Relationship Id="rId16" Type="http://schemas.microsoft.com/office/2007/relationships/hdphoto" Target="../media/hdphoto3.wdp"/><Relationship Id="rId20" Type="http://schemas.openxmlformats.org/officeDocument/2006/relationships/diagramData" Target="../diagrams/data2.xml"/><Relationship Id="rId29" Type="http://schemas.openxmlformats.org/officeDocument/2006/relationships/image" Target="../media/image52.jpeg"/><Relationship Id="rId1" Type="http://schemas.openxmlformats.org/officeDocument/2006/relationships/vmlDrawing" Target="../drawings/vmlDrawing3.vml"/><Relationship Id="rId6" Type="http://schemas.openxmlformats.org/officeDocument/2006/relationships/image" Target="../media/image44.emf"/><Relationship Id="rId11" Type="http://schemas.openxmlformats.org/officeDocument/2006/relationships/image" Target="../media/image38.wmf"/><Relationship Id="rId24" Type="http://schemas.microsoft.com/office/2007/relationships/diagramDrawing" Target="../diagrams/drawing2.xml"/><Relationship Id="rId5" Type="http://schemas.openxmlformats.org/officeDocument/2006/relationships/image" Target="../media/image43.png"/><Relationship Id="rId15" Type="http://schemas.openxmlformats.org/officeDocument/2006/relationships/image" Target="../media/image41.png"/><Relationship Id="rId23" Type="http://schemas.openxmlformats.org/officeDocument/2006/relationships/diagramColors" Target="../diagrams/colors2.xml"/><Relationship Id="rId28" Type="http://schemas.openxmlformats.org/officeDocument/2006/relationships/image" Target="../media/image16.wmf"/><Relationship Id="rId10" Type="http://schemas.openxmlformats.org/officeDocument/2006/relationships/image" Target="../media/image49.jpeg"/><Relationship Id="rId19" Type="http://schemas.openxmlformats.org/officeDocument/2006/relationships/image" Target="../media/image50.jpeg"/><Relationship Id="rId31" Type="http://schemas.openxmlformats.org/officeDocument/2006/relationships/image" Target="../media/image53.png"/><Relationship Id="rId4" Type="http://schemas.openxmlformats.org/officeDocument/2006/relationships/image" Target="../media/image42.png"/><Relationship Id="rId9" Type="http://schemas.openxmlformats.org/officeDocument/2006/relationships/image" Target="../media/image9.png"/><Relationship Id="rId14" Type="http://schemas.microsoft.com/office/2007/relationships/hdphoto" Target="../media/hdphoto2.wdp"/><Relationship Id="rId22" Type="http://schemas.openxmlformats.org/officeDocument/2006/relationships/diagramQuickStyle" Target="../diagrams/quickStyle2.xml"/><Relationship Id="rId27" Type="http://schemas.openxmlformats.org/officeDocument/2006/relationships/image" Target="../media/image51.png"/><Relationship Id="rId30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41.png"/><Relationship Id="rId18" Type="http://schemas.openxmlformats.org/officeDocument/2006/relationships/image" Target="../media/image61.jpeg"/><Relationship Id="rId3" Type="http://schemas.openxmlformats.org/officeDocument/2006/relationships/image" Target="../media/image54.png"/><Relationship Id="rId21" Type="http://schemas.openxmlformats.org/officeDocument/2006/relationships/image" Target="../media/image64.png"/><Relationship Id="rId7" Type="http://schemas.openxmlformats.org/officeDocument/2006/relationships/image" Target="../media/image57.png"/><Relationship Id="rId12" Type="http://schemas.openxmlformats.org/officeDocument/2006/relationships/image" Target="../media/image35.png"/><Relationship Id="rId17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6.png"/><Relationship Id="rId11" Type="http://schemas.openxmlformats.org/officeDocument/2006/relationships/image" Target="../media/image52.jpeg"/><Relationship Id="rId24" Type="http://schemas.openxmlformats.org/officeDocument/2006/relationships/image" Target="../media/image67.png"/><Relationship Id="rId5" Type="http://schemas.openxmlformats.org/officeDocument/2006/relationships/image" Target="../media/image55.wmf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10" Type="http://schemas.openxmlformats.org/officeDocument/2006/relationships/image" Target="../media/image16.wmf"/><Relationship Id="rId19" Type="http://schemas.openxmlformats.org/officeDocument/2006/relationships/image" Target="../media/image62.png"/><Relationship Id="rId4" Type="http://schemas.openxmlformats.org/officeDocument/2006/relationships/image" Target="../media/image10.png"/><Relationship Id="rId9" Type="http://schemas.openxmlformats.org/officeDocument/2006/relationships/image" Target="../media/image51.png"/><Relationship Id="rId14" Type="http://schemas.microsoft.com/office/2007/relationships/hdphoto" Target="../media/hdphoto3.wdp"/><Relationship Id="rId22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10.png"/><Relationship Id="rId3" Type="http://schemas.openxmlformats.org/officeDocument/2006/relationships/image" Target="../media/image58.png"/><Relationship Id="rId7" Type="http://schemas.openxmlformats.org/officeDocument/2006/relationships/image" Target="../media/image68.png"/><Relationship Id="rId12" Type="http://schemas.openxmlformats.org/officeDocument/2006/relationships/image" Target="../media/image67.png"/><Relationship Id="rId17" Type="http://schemas.openxmlformats.org/officeDocument/2006/relationships/image" Target="../media/image54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1.jpe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56.png"/><Relationship Id="rId10" Type="http://schemas.openxmlformats.org/officeDocument/2006/relationships/image" Target="../media/image63.png"/><Relationship Id="rId4" Type="http://schemas.openxmlformats.org/officeDocument/2006/relationships/image" Target="../media/image59.png"/><Relationship Id="rId9" Type="http://schemas.openxmlformats.org/officeDocument/2006/relationships/image" Target="../media/image62.png"/><Relationship Id="rId14" Type="http://schemas.openxmlformats.org/officeDocument/2006/relationships/image" Target="../media/image5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5" Type="http://schemas.openxmlformats.org/officeDocument/2006/relationships/image" Target="../media/image2.png"/><Relationship Id="rId10" Type="http://schemas.openxmlformats.org/officeDocument/2006/relationships/image" Target="../media/image7.jpeg"/><Relationship Id="rId4" Type="http://schemas.openxmlformats.org/officeDocument/2006/relationships/image" Target="../media/image1.png"/><Relationship Id="rId9" Type="http://schemas.openxmlformats.org/officeDocument/2006/relationships/image" Target="../media/image6.jpe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11" Type="http://schemas.openxmlformats.org/officeDocument/2006/relationships/image" Target="../media/image18.jpe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25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5~8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9~10</a:t>
            </a: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2~3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</a:t>
            </a:r>
            <a:r>
              <a:rPr lang="en-US" altLang="ja-JP" sz="24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2400" dirty="0">
                <a:solidFill>
                  <a:srgbClr val="0000FF"/>
                </a:solidFill>
              </a:rPr>
              <a:t>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33E4B3D-03B3-4DDD-AE05-DA350D94F5F4}"/>
              </a:ext>
            </a:extLst>
          </p:cNvPr>
          <p:cNvGrpSpPr/>
          <p:nvPr/>
        </p:nvGrpSpPr>
        <p:grpSpPr>
          <a:xfrm>
            <a:off x="-11323" y="2653134"/>
            <a:ext cx="2625967" cy="1570453"/>
            <a:chOff x="-3736" y="2166134"/>
            <a:chExt cx="2651131" cy="1570453"/>
          </a:xfrm>
        </p:grpSpPr>
        <p:sp>
          <p:nvSpPr>
            <p:cNvPr id="130" name="Text Box 250">
              <a:extLst>
                <a:ext uri="{FF2B5EF4-FFF2-40B4-BE49-F238E27FC236}">
                  <a16:creationId xmlns:a16="http://schemas.microsoft.com/office/drawing/2014/main" id="{9D4BDA99-904E-40B3-8610-10E98CDF1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4294" y="3034025"/>
              <a:ext cx="62310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GB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rPr>
                <a:t>Print report</a:t>
              </a:r>
              <a:endParaRPr kumimoji="1" lang="en-US" altLang="ja-JP" sz="10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</a:endParaRP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11DDD02-8317-4A82-B6E2-9CAC5EFC120F}"/>
                </a:ext>
              </a:extLst>
            </p:cNvPr>
            <p:cNvGrpSpPr/>
            <p:nvPr/>
          </p:nvGrpSpPr>
          <p:grpSpPr>
            <a:xfrm>
              <a:off x="-3736" y="2166134"/>
              <a:ext cx="2229207" cy="1570453"/>
              <a:chOff x="7137" y="2109674"/>
              <a:chExt cx="2229207" cy="1570453"/>
            </a:xfrm>
          </p:grpSpPr>
          <p:pic>
            <p:nvPicPr>
              <p:cNvPr id="151" name="Picture 4">
                <a:extLst>
                  <a:ext uri="{FF2B5EF4-FFF2-40B4-BE49-F238E27FC236}">
                    <a16:creationId xmlns:a16="http://schemas.microsoft.com/office/drawing/2014/main" id="{FBCB35EA-1C9E-4AE5-99CE-EBF3F4FE26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3243" y="2183140"/>
                <a:ext cx="623101" cy="419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2" name="Picture 151">
                <a:extLst>
                  <a:ext uri="{FF2B5EF4-FFF2-40B4-BE49-F238E27FC236}">
                    <a16:creationId xmlns:a16="http://schemas.microsoft.com/office/drawing/2014/main" id="{A7A22951-AA56-4E34-83AB-ACA7A1FD3D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008" y="3107029"/>
                <a:ext cx="642344" cy="573098"/>
              </a:xfrm>
              <a:prstGeom prst="rect">
                <a:avLst/>
              </a:prstGeom>
            </p:spPr>
          </p:pic>
          <p:pic>
            <p:nvPicPr>
              <p:cNvPr id="153" name="Picture 152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16F0096C-1174-41A0-80AC-F4D1B1CB65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0566" y="2969605"/>
                <a:ext cx="496519" cy="588387"/>
              </a:xfrm>
              <a:prstGeom prst="rect">
                <a:avLst/>
              </a:prstGeom>
            </p:spPr>
          </p:pic>
          <p:sp>
            <p:nvSpPr>
              <p:cNvPr id="154" name="Text Box 250">
                <a:extLst>
                  <a:ext uri="{FF2B5EF4-FFF2-40B4-BE49-F238E27FC236}">
                    <a16:creationId xmlns:a16="http://schemas.microsoft.com/office/drawing/2014/main" id="{D1000E33-21AC-4949-BA9B-7C7BAE8836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37" y="3157882"/>
                <a:ext cx="72180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GB" altLang="ja-JP" sz="1000" b="1" dirty="0">
                    <a:latin typeface="Arial" panose="020B0604020202020204" pitchFamily="34" charset="0"/>
                    <a:ea typeface="HGP創英角ｺﾞｼｯｸUB" pitchFamily="50" charset="-128"/>
                  </a:rPr>
                  <a:t>Record Paper</a:t>
                </a:r>
                <a:endParaRPr kumimoji="1" lang="en-US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endParaRPr>
              </a:p>
            </p:txBody>
          </p:sp>
          <p:sp>
            <p:nvSpPr>
              <p:cNvPr id="155" name="Arrow: Down 154">
                <a:extLst>
                  <a:ext uri="{FF2B5EF4-FFF2-40B4-BE49-F238E27FC236}">
                    <a16:creationId xmlns:a16="http://schemas.microsoft.com/office/drawing/2014/main" id="{3E138293-7DFC-4D96-BCD0-8659F3653FAE}"/>
                  </a:ext>
                </a:extLst>
              </p:cNvPr>
              <p:cNvSpPr/>
              <p:nvPr/>
            </p:nvSpPr>
            <p:spPr>
              <a:xfrm>
                <a:off x="794409" y="2811322"/>
                <a:ext cx="196191" cy="21456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Arrow: Down 157">
                <a:extLst>
                  <a:ext uri="{FF2B5EF4-FFF2-40B4-BE49-F238E27FC236}">
                    <a16:creationId xmlns:a16="http://schemas.microsoft.com/office/drawing/2014/main" id="{3A6E9B75-42B2-4F7C-97A9-978AB638BF7D}"/>
                  </a:ext>
                </a:extLst>
              </p:cNvPr>
              <p:cNvSpPr/>
              <p:nvPr/>
            </p:nvSpPr>
            <p:spPr>
              <a:xfrm>
                <a:off x="1679851" y="2697795"/>
                <a:ext cx="196191" cy="21456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0" name="Picture 159">
                <a:extLst>
                  <a:ext uri="{FF2B5EF4-FFF2-40B4-BE49-F238E27FC236}">
                    <a16:creationId xmlns:a16="http://schemas.microsoft.com/office/drawing/2014/main" id="{1C70E09C-6594-4FDC-B22F-F95E4035DF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16602" t="3190" r="14224" b="8872"/>
              <a:stretch/>
            </p:blipFill>
            <p:spPr>
              <a:xfrm>
                <a:off x="669158" y="2109674"/>
                <a:ext cx="592635" cy="662259"/>
              </a:xfrm>
              <a:prstGeom prst="rect">
                <a:avLst/>
              </a:prstGeom>
            </p:spPr>
          </p:pic>
          <p:sp>
            <p:nvSpPr>
              <p:cNvPr id="161" name="Text Box 250">
                <a:extLst>
                  <a:ext uri="{FF2B5EF4-FFF2-40B4-BE49-F238E27FC236}">
                    <a16:creationId xmlns:a16="http://schemas.microsoft.com/office/drawing/2014/main" id="{5A2A398C-9DF2-405F-B923-6CE39C5387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499" y="2191707"/>
                <a:ext cx="787967" cy="5539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GB" altLang="ja-JP" sz="1000" b="1" dirty="0">
                    <a:latin typeface="Arial" panose="020B0604020202020204" pitchFamily="34" charset="0"/>
                    <a:ea typeface="HGP創英角ｺﾞｼｯｸUB" pitchFamily="50" charset="-128"/>
                  </a:rPr>
                  <a:t>Tick to check sheet</a:t>
                </a:r>
                <a:endParaRPr kumimoji="1" lang="en-US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endParaRPr>
              </a:p>
            </p:txBody>
          </p:sp>
          <p:sp>
            <p:nvSpPr>
              <p:cNvPr id="162" name="Arrow: Right 7">
                <a:extLst>
                  <a:ext uri="{FF2B5EF4-FFF2-40B4-BE49-F238E27FC236}">
                    <a16:creationId xmlns:a16="http://schemas.microsoft.com/office/drawing/2014/main" id="{040CDFA4-ED50-4FEB-8698-E0550671DC6B}"/>
                  </a:ext>
                </a:extLst>
              </p:cNvPr>
              <p:cNvSpPr/>
              <p:nvPr/>
            </p:nvSpPr>
            <p:spPr>
              <a:xfrm>
                <a:off x="1351195" y="2366364"/>
                <a:ext cx="204200" cy="14360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7" name="Rectangle 176">
            <a:extLst>
              <a:ext uri="{FF2B5EF4-FFF2-40B4-BE49-F238E27FC236}">
                <a16:creationId xmlns:a16="http://schemas.microsoft.com/office/drawing/2014/main" id="{2F3CAD70-DF5D-4F15-A5F3-51E54342900B}"/>
              </a:ext>
            </a:extLst>
          </p:cNvPr>
          <p:cNvSpPr/>
          <p:nvPr/>
        </p:nvSpPr>
        <p:spPr>
          <a:xfrm>
            <a:off x="92353" y="5359058"/>
            <a:ext cx="2320810" cy="13951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rgbClr val="150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Clear process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Issue barcode to identify equipment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Build database</a:t>
            </a:r>
          </a:p>
        </p:txBody>
      </p:sp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030632" y="607575"/>
            <a:ext cx="8080663" cy="763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Study about the department's asset management system of IT. 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Provide a standard process to optimize the management 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601" y="1418990"/>
            <a:ext cx="4953000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07780" y="1417388"/>
            <a:ext cx="1588961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5538" cy="5010893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600" y="1832318"/>
            <a:ext cx="4965914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07780" y="1832318"/>
            <a:ext cx="158896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3965" y="1810712"/>
            <a:ext cx="2264742" cy="932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Survey all process and build standard management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2353" y="4152305"/>
            <a:ext cx="2264742" cy="71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Analysis system, design database</a:t>
            </a: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465411" y="1824892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Discuss, Q&amp;A, find solution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CDFBAC-2A29-E681-518C-447CD2E21D6D}"/>
              </a:ext>
            </a:extLst>
          </p:cNvPr>
          <p:cNvGrpSpPr/>
          <p:nvPr/>
        </p:nvGrpSpPr>
        <p:grpSpPr>
          <a:xfrm>
            <a:off x="5268460" y="2699225"/>
            <a:ext cx="821682" cy="881824"/>
            <a:chOff x="878683" y="2721692"/>
            <a:chExt cx="793236" cy="37277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4FBDC5-34C4-4A27-F4E8-8409D79710EB}"/>
                </a:ext>
              </a:extLst>
            </p:cNvPr>
            <p:cNvSpPr txBox="1"/>
            <p:nvPr/>
          </p:nvSpPr>
          <p:spPr>
            <a:xfrm>
              <a:off x="878683" y="2930122"/>
              <a:ext cx="793236" cy="164349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sz="1400" dirty="0"/>
                <a:t>PIC, Leader</a:t>
              </a:r>
            </a:p>
          </p:txBody>
        </p:sp>
        <p:graphicFrame>
          <p:nvGraphicFramePr>
            <p:cNvPr id="46" name="Diagram 45">
              <a:extLst>
                <a:ext uri="{FF2B5EF4-FFF2-40B4-BE49-F238E27FC236}">
                  <a16:creationId xmlns:a16="http://schemas.microsoft.com/office/drawing/2014/main" id="{464C8BD0-F85D-D733-D886-9BEAC1C15DF7}"/>
                </a:ext>
              </a:extLst>
            </p:cNvPr>
            <p:cNvGraphicFramePr/>
            <p:nvPr>
              <p:extLst/>
            </p:nvPr>
          </p:nvGraphicFramePr>
          <p:xfrm>
            <a:off x="897021" y="2721692"/>
            <a:ext cx="263999" cy="23238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</p:grp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5A26B48B-004B-3C09-27A4-B76A0F9DE20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4" y="2971800"/>
            <a:ext cx="458843" cy="19443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1F5F23A-A0CB-7018-2A50-D92ABC474BC9}"/>
              </a:ext>
            </a:extLst>
          </p:cNvPr>
          <p:cNvSpPr txBox="1"/>
          <p:nvPr/>
        </p:nvSpPr>
        <p:spPr>
          <a:xfrm>
            <a:off x="4493362" y="3310388"/>
            <a:ext cx="1027107" cy="2732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/>
              <a:t>Discuss</a:t>
            </a:r>
          </a:p>
          <a:p>
            <a:endParaRPr lang="en-US" sz="1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EC2972-BFFB-5608-45D8-09BE825414FD}"/>
              </a:ext>
            </a:extLst>
          </p:cNvPr>
          <p:cNvSpPr txBox="1"/>
          <p:nvPr/>
        </p:nvSpPr>
        <p:spPr>
          <a:xfrm>
            <a:off x="2469854" y="2867142"/>
            <a:ext cx="1649195" cy="66454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/>
              <a:t>    </a:t>
            </a:r>
            <a:r>
              <a:rPr lang="en-US" b="1" dirty="0">
                <a:solidFill>
                  <a:srgbClr val="1508B8"/>
                </a:solidFill>
              </a:rPr>
              <a:t>Study</a:t>
            </a:r>
            <a:r>
              <a:rPr lang="en-US" sz="1200" dirty="0"/>
              <a:t> </a:t>
            </a:r>
          </a:p>
          <a:p>
            <a:r>
              <a:rPr lang="en-US" sz="1400" dirty="0"/>
              <a:t>Operating </a:t>
            </a:r>
          </a:p>
          <a:p>
            <a:r>
              <a:rPr lang="en-US" sz="1400" dirty="0"/>
              <a:t>system 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D11EE5-ED58-6343-D0DE-4384B064382C}"/>
              </a:ext>
            </a:extLst>
          </p:cNvPr>
          <p:cNvSpPr txBox="1"/>
          <p:nvPr/>
        </p:nvSpPr>
        <p:spPr>
          <a:xfrm>
            <a:off x="3186207" y="3433102"/>
            <a:ext cx="1227063" cy="6588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Explain</a:t>
            </a:r>
          </a:p>
          <a:p>
            <a:r>
              <a:rPr lang="en-US" sz="1400" dirty="0"/>
              <a:t>new operations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1163B5-5A47-5A2C-9E77-498DA10E77F7}"/>
              </a:ext>
            </a:extLst>
          </p:cNvPr>
          <p:cNvSpPr txBox="1"/>
          <p:nvPr/>
        </p:nvSpPr>
        <p:spPr>
          <a:xfrm>
            <a:off x="2656124" y="2160577"/>
            <a:ext cx="1665795" cy="5417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   List Job</a:t>
            </a:r>
            <a:r>
              <a:rPr lang="en-US" b="1" dirty="0"/>
              <a:t> </a:t>
            </a:r>
          </a:p>
          <a:p>
            <a:r>
              <a:rPr lang="en-US" sz="1400" dirty="0"/>
              <a:t>Document, operators,</a:t>
            </a:r>
          </a:p>
          <a:p>
            <a:r>
              <a:rPr lang="en-US" sz="1400" dirty="0"/>
              <a:t> reports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57F9F9-7F72-57E0-15E3-7E5541927503}"/>
              </a:ext>
            </a:extLst>
          </p:cNvPr>
          <p:cNvGrpSpPr/>
          <p:nvPr/>
        </p:nvGrpSpPr>
        <p:grpSpPr>
          <a:xfrm>
            <a:off x="3988673" y="2642250"/>
            <a:ext cx="666492" cy="744412"/>
            <a:chOff x="7529327" y="1895268"/>
            <a:chExt cx="723844" cy="760089"/>
          </a:xfrm>
        </p:grpSpPr>
        <p:pic>
          <p:nvPicPr>
            <p:cNvPr id="90" name="Picture 89" descr="Icon&#10;&#10;Description automatically generated">
              <a:extLst>
                <a:ext uri="{FF2B5EF4-FFF2-40B4-BE49-F238E27FC236}">
                  <a16:creationId xmlns:a16="http://schemas.microsoft.com/office/drawing/2014/main" id="{ED89A75C-77A8-B1D4-FEF6-66E41AFCC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9327" y="1895268"/>
              <a:ext cx="723844" cy="760089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D89C655-7BD4-D5E9-1119-F1BA242D67E5}"/>
                </a:ext>
              </a:extLst>
            </p:cNvPr>
            <p:cNvSpPr txBox="1"/>
            <p:nvPr/>
          </p:nvSpPr>
          <p:spPr>
            <a:xfrm>
              <a:off x="7797651" y="2226234"/>
              <a:ext cx="357047" cy="292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IT</a:t>
              </a:r>
            </a:p>
          </p:txBody>
        </p:sp>
      </p:grpSp>
      <p:sp>
        <p:nvSpPr>
          <p:cNvPr id="93" name="Callout: Bent Line 4278">
            <a:extLst>
              <a:ext uri="{FF2B5EF4-FFF2-40B4-BE49-F238E27FC236}">
                <a16:creationId xmlns:a16="http://schemas.microsoft.com/office/drawing/2014/main" id="{4259CEBB-7591-0B78-C9E5-C78C069081E4}"/>
              </a:ext>
            </a:extLst>
          </p:cNvPr>
          <p:cNvSpPr/>
          <p:nvPr/>
        </p:nvSpPr>
        <p:spPr>
          <a:xfrm>
            <a:off x="4906034" y="2234609"/>
            <a:ext cx="1223205" cy="515731"/>
          </a:xfrm>
          <a:prstGeom prst="borderCallout2">
            <a:avLst>
              <a:gd name="adj1" fmla="val 37838"/>
              <a:gd name="adj2" fmla="val -3573"/>
              <a:gd name="adj3" fmla="val 39741"/>
              <a:gd name="adj4" fmla="val -9369"/>
              <a:gd name="adj5" fmla="val 129395"/>
              <a:gd name="adj6" fmla="val -9191"/>
            </a:avLst>
          </a:prstGeom>
          <a:noFill/>
          <a:ln>
            <a:solidFill>
              <a:srgbClr val="51637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System Solutions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3489022" y="2702370"/>
            <a:ext cx="531079" cy="228312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</p:cNvCxnSpPr>
          <p:nvPr/>
        </p:nvCxnSpPr>
        <p:spPr>
          <a:xfrm flipH="1">
            <a:off x="3532423" y="3039872"/>
            <a:ext cx="502319" cy="4644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3799739" y="3110984"/>
            <a:ext cx="258231" cy="322118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8B68EE91-0199-4C89-A661-EFA5E0F9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27" y="2573905"/>
            <a:ext cx="677088" cy="23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92421ECF-6541-4F15-9DB6-9190BE74F13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53472" y="2844201"/>
            <a:ext cx="229402" cy="542462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995E611-FFBD-4243-B649-520DAADF5436}"/>
              </a:ext>
            </a:extLst>
          </p:cNvPr>
          <p:cNvGrpSpPr/>
          <p:nvPr/>
        </p:nvGrpSpPr>
        <p:grpSpPr>
          <a:xfrm>
            <a:off x="6407709" y="2818161"/>
            <a:ext cx="202596" cy="612078"/>
            <a:chOff x="4752026" y="2337907"/>
            <a:chExt cx="423620" cy="747587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64C5789-A360-4093-9415-405C11D74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0" t="2000" r="20000"/>
            <a:stretch/>
          </p:blipFill>
          <p:spPr>
            <a:xfrm>
              <a:off x="4752026" y="2337907"/>
              <a:ext cx="423620" cy="747587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E2A7FB9-6DE2-4572-8F41-2D7017336523}"/>
                </a:ext>
              </a:extLst>
            </p:cNvPr>
            <p:cNvGrpSpPr/>
            <p:nvPr/>
          </p:nvGrpSpPr>
          <p:grpSpPr>
            <a:xfrm>
              <a:off x="4830322" y="2399191"/>
              <a:ext cx="229602" cy="328194"/>
              <a:chOff x="6526292" y="3223089"/>
              <a:chExt cx="2749644" cy="2779604"/>
            </a:xfrm>
          </p:grpSpPr>
          <p:sp>
            <p:nvSpPr>
              <p:cNvPr id="107" name="角丸四角形 3">
                <a:extLst>
                  <a:ext uri="{FF2B5EF4-FFF2-40B4-BE49-F238E27FC236}">
                    <a16:creationId xmlns:a16="http://schemas.microsoft.com/office/drawing/2014/main" id="{ED63C750-64CE-4AA5-A192-7EB62A9D0E7B}"/>
                  </a:ext>
                </a:extLst>
              </p:cNvPr>
              <p:cNvSpPr/>
              <p:nvPr/>
            </p:nvSpPr>
            <p:spPr bwMode="auto">
              <a:xfrm>
                <a:off x="6526292" y="3223089"/>
                <a:ext cx="2749644" cy="2779604"/>
              </a:xfrm>
              <a:prstGeom prst="roundRect">
                <a:avLst>
                  <a:gd name="adj" fmla="val 6880"/>
                </a:avLst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lnSpcReduction="1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08" name="正方形/長方形 1">
                <a:extLst>
                  <a:ext uri="{FF2B5EF4-FFF2-40B4-BE49-F238E27FC236}">
                    <a16:creationId xmlns:a16="http://schemas.microsoft.com/office/drawing/2014/main" id="{0BD05415-D063-4030-A2D2-91CF0729A7A2}"/>
                  </a:ext>
                </a:extLst>
              </p:cNvPr>
              <p:cNvSpPr/>
              <p:nvPr/>
            </p:nvSpPr>
            <p:spPr>
              <a:xfrm>
                <a:off x="6857999" y="3793755"/>
                <a:ext cx="2178109" cy="57694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09" name="テキスト ボックス 4">
                <a:extLst>
                  <a:ext uri="{FF2B5EF4-FFF2-40B4-BE49-F238E27FC236}">
                    <a16:creationId xmlns:a16="http://schemas.microsoft.com/office/drawing/2014/main" id="{9D9F4512-233A-457A-A129-A4B428545E91}"/>
                  </a:ext>
                </a:extLst>
              </p:cNvPr>
              <p:cNvSpPr txBox="1"/>
              <p:nvPr/>
            </p:nvSpPr>
            <p:spPr>
              <a:xfrm>
                <a:off x="6819061" y="4426348"/>
                <a:ext cx="1053494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No  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0" name="テキスト ボックス 17">
                <a:extLst>
                  <a:ext uri="{FF2B5EF4-FFF2-40B4-BE49-F238E27FC236}">
                    <a16:creationId xmlns:a16="http://schemas.microsoft.com/office/drawing/2014/main" id="{CFD09F78-E83F-4E3E-8C0B-E7D1D8AFB44D}"/>
                  </a:ext>
                </a:extLst>
              </p:cNvPr>
              <p:cNvSpPr txBox="1"/>
              <p:nvPr/>
            </p:nvSpPr>
            <p:spPr>
              <a:xfrm>
                <a:off x="7905833" y="4405989"/>
                <a:ext cx="367280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1" name="テキスト ボックス 4">
                <a:extLst>
                  <a:ext uri="{FF2B5EF4-FFF2-40B4-BE49-F238E27FC236}">
                    <a16:creationId xmlns:a16="http://schemas.microsoft.com/office/drawing/2014/main" id="{1FAF6F2F-8474-4B3C-BB85-50E9FB2CBCBD}"/>
                  </a:ext>
                </a:extLst>
              </p:cNvPr>
              <p:cNvSpPr txBox="1"/>
              <p:nvPr/>
            </p:nvSpPr>
            <p:spPr>
              <a:xfrm>
                <a:off x="6819061" y="4816519"/>
                <a:ext cx="1075936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card: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2" name="テキスト ボックス 4">
                <a:extLst>
                  <a:ext uri="{FF2B5EF4-FFF2-40B4-BE49-F238E27FC236}">
                    <a16:creationId xmlns:a16="http://schemas.microsoft.com/office/drawing/2014/main" id="{6215F53E-5CA9-4E21-A579-BD446FF6021D}"/>
                  </a:ext>
                </a:extLst>
              </p:cNvPr>
              <p:cNvSpPr txBox="1"/>
              <p:nvPr/>
            </p:nvSpPr>
            <p:spPr>
              <a:xfrm>
                <a:off x="6852731" y="5202057"/>
                <a:ext cx="652615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QTY: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3" name="テキスト ボックス 17">
                <a:extLst>
                  <a:ext uri="{FF2B5EF4-FFF2-40B4-BE49-F238E27FC236}">
                    <a16:creationId xmlns:a16="http://schemas.microsoft.com/office/drawing/2014/main" id="{572BD954-BD40-4747-BE7D-67D24AC592B5}"/>
                  </a:ext>
                </a:extLst>
              </p:cNvPr>
              <p:cNvSpPr txBox="1"/>
              <p:nvPr/>
            </p:nvSpPr>
            <p:spPr>
              <a:xfrm>
                <a:off x="7905833" y="4776139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4" name="テキスト ボックス 17">
                <a:extLst>
                  <a:ext uri="{FF2B5EF4-FFF2-40B4-BE49-F238E27FC236}">
                    <a16:creationId xmlns:a16="http://schemas.microsoft.com/office/drawing/2014/main" id="{65F6B9E4-5F2C-4DB5-BDF5-0349515A53DB}"/>
                  </a:ext>
                </a:extLst>
              </p:cNvPr>
              <p:cNvSpPr txBox="1"/>
              <p:nvPr/>
            </p:nvSpPr>
            <p:spPr>
              <a:xfrm>
                <a:off x="7764928" y="5451805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5" name="テキスト ボックス 17">
                <a:extLst>
                  <a:ext uri="{FF2B5EF4-FFF2-40B4-BE49-F238E27FC236}">
                    <a16:creationId xmlns:a16="http://schemas.microsoft.com/office/drawing/2014/main" id="{9CCA033E-70C7-4AD8-97B6-39C29D9B890E}"/>
                  </a:ext>
                </a:extLst>
              </p:cNvPr>
              <p:cNvSpPr txBox="1"/>
              <p:nvPr/>
            </p:nvSpPr>
            <p:spPr>
              <a:xfrm>
                <a:off x="7905833" y="5186668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30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6" name="正方形/長方形 1">
                <a:extLst>
                  <a:ext uri="{FF2B5EF4-FFF2-40B4-BE49-F238E27FC236}">
                    <a16:creationId xmlns:a16="http://schemas.microsoft.com/office/drawing/2014/main" id="{AFBB7449-2979-4CFA-81E8-3DAC04086FD3}"/>
                  </a:ext>
                </a:extLst>
              </p:cNvPr>
              <p:cNvSpPr/>
              <p:nvPr/>
            </p:nvSpPr>
            <p:spPr>
              <a:xfrm>
                <a:off x="6808654" y="5607877"/>
                <a:ext cx="2227455" cy="34904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</p:grpSp>
      </p:grpSp>
      <p:sp>
        <p:nvSpPr>
          <p:cNvPr id="117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398173" y="2712920"/>
            <a:ext cx="383777" cy="166609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graphicFrame>
        <p:nvGraphicFramePr>
          <p:cNvPr id="118" name="Object 117"/>
          <p:cNvGraphicFramePr>
            <a:graphicFrameLocks noChangeAspect="1"/>
          </p:cNvGraphicFramePr>
          <p:nvPr>
            <p:extLst/>
          </p:nvPr>
        </p:nvGraphicFramePr>
        <p:xfrm>
          <a:off x="6875561" y="2857666"/>
          <a:ext cx="384649" cy="3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4" name="ｸﾘｯﾌﾟ" r:id="rId18" imgW="1666667" imgH="1695238" progId="">
                  <p:embed/>
                </p:oleObj>
              </mc:Choice>
              <mc:Fallback>
                <p:oleObj name="ｸﾘｯﾌﾟ" r:id="rId18" imgW="1666667" imgH="1695238" progId="">
                  <p:embed/>
                  <p:pic>
                    <p:nvPicPr>
                      <p:cNvPr id="118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561" y="2857666"/>
                        <a:ext cx="384649" cy="373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Can 936">
            <a:extLst>
              <a:ext uri="{FF2B5EF4-FFF2-40B4-BE49-F238E27FC236}">
                <a16:creationId xmlns:a16="http://schemas.microsoft.com/office/drawing/2014/main" id="{20E37E8C-1460-47CE-9066-03D6A1E6A168}"/>
              </a:ext>
            </a:extLst>
          </p:cNvPr>
          <p:cNvSpPr/>
          <p:nvPr/>
        </p:nvSpPr>
        <p:spPr>
          <a:xfrm>
            <a:off x="6446837" y="3657600"/>
            <a:ext cx="992197" cy="414642"/>
          </a:xfrm>
          <a:prstGeom prst="can">
            <a:avLst/>
          </a:prstGeom>
          <a:solidFill>
            <a:srgbClr val="2D2D8A"/>
          </a:solidFill>
          <a:ln w="25400" cap="flat" cmpd="sng" algn="ctr">
            <a:solidFill>
              <a:srgbClr val="333399">
                <a:shade val="50000"/>
              </a:srgbClr>
            </a:solidFill>
            <a:prstDash val="solid"/>
          </a:ln>
          <a:effectLst/>
        </p:spPr>
        <p:txBody>
          <a:bodyPr vert="horz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kumimoji="0" lang="vi-VN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01" name="Right Arrow 100"/>
          <p:cNvSpPr/>
          <p:nvPr/>
        </p:nvSpPr>
        <p:spPr>
          <a:xfrm>
            <a:off x="5679301" y="3000167"/>
            <a:ext cx="264299" cy="199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Down Arrow 119"/>
          <p:cNvSpPr/>
          <p:nvPr/>
        </p:nvSpPr>
        <p:spPr>
          <a:xfrm>
            <a:off x="6875561" y="3297631"/>
            <a:ext cx="192325" cy="287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 Box 80"/>
          <p:cNvSpPr txBox="1">
            <a:spLocks noChangeArrowheads="1"/>
          </p:cNvSpPr>
          <p:nvPr/>
        </p:nvSpPr>
        <p:spPr bwMode="auto">
          <a:xfrm>
            <a:off x="7585280" y="3427470"/>
            <a:ext cx="16185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barcode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Nov.23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89" name="Text Box 80"/>
          <p:cNvSpPr txBox="1">
            <a:spLocks noChangeArrowheads="1"/>
          </p:cNvSpPr>
          <p:nvPr/>
        </p:nvSpPr>
        <p:spPr bwMode="auto">
          <a:xfrm>
            <a:off x="7600065" y="4557144"/>
            <a:ext cx="143018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Borrow &amp; Return Equipment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90" name="Text Box 80"/>
          <p:cNvSpPr txBox="1">
            <a:spLocks noChangeArrowheads="1"/>
          </p:cNvSpPr>
          <p:nvPr/>
        </p:nvSpPr>
        <p:spPr bwMode="auto">
          <a:xfrm>
            <a:off x="7554634" y="2117527"/>
            <a:ext cx="1618534" cy="116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Make documents &amp; Design system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Oct.23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76" name="正方形/長方形 5">
            <a:extLst>
              <a:ext uri="{FF2B5EF4-FFF2-40B4-BE49-F238E27FC236}">
                <a16:creationId xmlns:a16="http://schemas.microsoft.com/office/drawing/2014/main" id="{A0F6063C-0AD1-4C96-882A-C072B5877908}"/>
              </a:ext>
            </a:extLst>
          </p:cNvPr>
          <p:cNvSpPr/>
          <p:nvPr/>
        </p:nvSpPr>
        <p:spPr>
          <a:xfrm>
            <a:off x="26893" y="625651"/>
            <a:ext cx="1003739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8" name="Text Box 80">
            <a:extLst>
              <a:ext uri="{FF2B5EF4-FFF2-40B4-BE49-F238E27FC236}">
                <a16:creationId xmlns:a16="http://schemas.microsoft.com/office/drawing/2014/main" id="{7AEDCBEB-7346-461B-9B55-989AC70CE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298" y="3917872"/>
            <a:ext cx="47541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Process of ALCMS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C6D2506-1C19-4842-A567-EF5B8F581EFB}"/>
              </a:ext>
            </a:extLst>
          </p:cNvPr>
          <p:cNvGrpSpPr/>
          <p:nvPr/>
        </p:nvGrpSpPr>
        <p:grpSpPr>
          <a:xfrm>
            <a:off x="4213222" y="5825651"/>
            <a:ext cx="447407" cy="383264"/>
            <a:chOff x="5992068" y="2471902"/>
            <a:chExt cx="479945" cy="402704"/>
          </a:xfrm>
        </p:grpSpPr>
        <p:pic>
          <p:nvPicPr>
            <p:cNvPr id="84" name="図 48">
              <a:extLst>
                <a:ext uri="{FF2B5EF4-FFF2-40B4-BE49-F238E27FC236}">
                  <a16:creationId xmlns:a16="http://schemas.microsoft.com/office/drawing/2014/main" id="{F9254756-DDA9-4042-ABEB-874A8718F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図 49">
              <a:extLst>
                <a:ext uri="{FF2B5EF4-FFF2-40B4-BE49-F238E27FC236}">
                  <a16:creationId xmlns:a16="http://schemas.microsoft.com/office/drawing/2014/main" id="{ACBF05A9-5C97-487B-9473-E41292E73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0BE254-D15B-4449-9A6F-A00944BB5522}"/>
              </a:ext>
            </a:extLst>
          </p:cNvPr>
          <p:cNvCxnSpPr>
            <a:cxnSpLocks/>
          </p:cNvCxnSpPr>
          <p:nvPr/>
        </p:nvCxnSpPr>
        <p:spPr>
          <a:xfrm>
            <a:off x="3296212" y="4890295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C5922B9-42B8-4DAD-8F3C-3E443068066C}"/>
              </a:ext>
            </a:extLst>
          </p:cNvPr>
          <p:cNvGrpSpPr/>
          <p:nvPr/>
        </p:nvGrpSpPr>
        <p:grpSpPr>
          <a:xfrm>
            <a:off x="3699633" y="4377738"/>
            <a:ext cx="408623" cy="364295"/>
            <a:chOff x="5513507" y="3308389"/>
            <a:chExt cx="408623" cy="364295"/>
          </a:xfrm>
        </p:grpSpPr>
        <p:pic>
          <p:nvPicPr>
            <p:cNvPr id="92" name="Picture 2" descr="C:\Users\ogami\AppData\Local\Microsoft\Windows\Temporary Internet Files\Content.IE5\CL7WH4UZ\MC900361732[1].wmf">
              <a:extLst>
                <a:ext uri="{FF2B5EF4-FFF2-40B4-BE49-F238E27FC236}">
                  <a16:creationId xmlns:a16="http://schemas.microsoft.com/office/drawing/2014/main" id="{B1C0AD86-177A-4C8F-ADAC-D604C249D2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187678">
              <a:off x="5535671" y="3286225"/>
              <a:ext cx="364295" cy="408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図 49">
              <a:extLst>
                <a:ext uri="{FF2B5EF4-FFF2-40B4-BE49-F238E27FC236}">
                  <a16:creationId xmlns:a16="http://schemas.microsoft.com/office/drawing/2014/main" id="{69ADA2B2-C0E5-4CF1-AA56-9BF2DD8EA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1825" y="3323139"/>
              <a:ext cx="180535" cy="195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3C91B7A-1EE8-4E13-B10E-0DBE3759D51C}"/>
              </a:ext>
            </a:extLst>
          </p:cNvPr>
          <p:cNvGrpSpPr/>
          <p:nvPr/>
        </p:nvGrpSpPr>
        <p:grpSpPr>
          <a:xfrm>
            <a:off x="5216087" y="4571279"/>
            <a:ext cx="487815" cy="419096"/>
            <a:chOff x="3833958" y="4191555"/>
            <a:chExt cx="487815" cy="419096"/>
          </a:xfrm>
        </p:grpSpPr>
        <p:sp>
          <p:nvSpPr>
            <p:cNvPr id="121" name="object 199">
              <a:extLst>
                <a:ext uri="{FF2B5EF4-FFF2-40B4-BE49-F238E27FC236}">
                  <a16:creationId xmlns:a16="http://schemas.microsoft.com/office/drawing/2014/main" id="{6185CA65-1732-4548-B5FF-5988506D849C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4" cstate="print">
                <a:extLst>
                  <a:ext uri="{BEBA8EAE-BF5A-486C-A8C5-ECC9F3942E4B}">
                    <a14:imgProps xmlns:a14="http://schemas.microsoft.com/office/drawing/2010/main">
                      <a14:imgLayer r:embed="rId25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73AA81EB-333A-42FE-A55F-97923A7B9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83A6C4C-D0C3-43CD-846D-4523DA4EF81F}"/>
              </a:ext>
            </a:extLst>
          </p:cNvPr>
          <p:cNvSpPr/>
          <p:nvPr/>
        </p:nvSpPr>
        <p:spPr>
          <a:xfrm>
            <a:off x="4337842" y="4191000"/>
            <a:ext cx="1260802" cy="23176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</a:p>
        </p:txBody>
      </p:sp>
      <p:graphicFrame>
        <p:nvGraphicFramePr>
          <p:cNvPr id="129" name="Object 128">
            <a:extLst>
              <a:ext uri="{FF2B5EF4-FFF2-40B4-BE49-F238E27FC236}">
                <a16:creationId xmlns:a16="http://schemas.microsoft.com/office/drawing/2014/main" id="{EFA7BBAD-98CD-446D-8A9B-DE2EDDA126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790243"/>
              </p:ext>
            </p:extLst>
          </p:nvPr>
        </p:nvGraphicFramePr>
        <p:xfrm>
          <a:off x="2849848" y="5327134"/>
          <a:ext cx="231045" cy="176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5" name="ｸﾘｯﾌﾟ" r:id="rId28" imgW="1666667" imgH="1695238" progId="">
                  <p:embed/>
                </p:oleObj>
              </mc:Choice>
              <mc:Fallback>
                <p:oleObj name="ｸﾘｯﾌﾟ" r:id="rId28" imgW="1666667" imgH="1695238" progId="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94487BE-0085-4795-868B-2827DC02F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848" y="5327134"/>
                        <a:ext cx="231045" cy="17678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" name="Rectangle 132">
            <a:extLst>
              <a:ext uri="{FF2B5EF4-FFF2-40B4-BE49-F238E27FC236}">
                <a16:creationId xmlns:a16="http://schemas.microsoft.com/office/drawing/2014/main" id="{ADA85E32-78F7-48B9-8642-43E047E0AF7B}"/>
              </a:ext>
            </a:extLst>
          </p:cNvPr>
          <p:cNvSpPr/>
          <p:nvPr/>
        </p:nvSpPr>
        <p:spPr>
          <a:xfrm>
            <a:off x="5764396" y="4195074"/>
            <a:ext cx="1260801" cy="2385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</p:txBody>
      </p:sp>
      <p:sp>
        <p:nvSpPr>
          <p:cNvPr id="137" name="二等辺三角形 7172">
            <a:extLst>
              <a:ext uri="{FF2B5EF4-FFF2-40B4-BE49-F238E27FC236}">
                <a16:creationId xmlns:a16="http://schemas.microsoft.com/office/drawing/2014/main" id="{5778C935-5FC4-4652-A197-5107CE4D703F}"/>
              </a:ext>
            </a:extLst>
          </p:cNvPr>
          <p:cNvSpPr>
            <a:spLocks noChangeArrowheads="1"/>
          </p:cNvSpPr>
          <p:nvPr/>
        </p:nvSpPr>
        <p:spPr bwMode="auto">
          <a:xfrm rot="9233177">
            <a:off x="2921340" y="5543117"/>
            <a:ext cx="183856" cy="28537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SG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73EE7F4-4541-48BD-8C33-4D7D45B223C0}"/>
              </a:ext>
            </a:extLst>
          </p:cNvPr>
          <p:cNvSpPr/>
          <p:nvPr/>
        </p:nvSpPr>
        <p:spPr>
          <a:xfrm>
            <a:off x="6036046" y="4971514"/>
            <a:ext cx="1073962" cy="1981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97E0D3C-0798-4F4B-9D48-1D33600086A2}"/>
              </a:ext>
            </a:extLst>
          </p:cNvPr>
          <p:cNvGrpSpPr/>
          <p:nvPr/>
        </p:nvGrpSpPr>
        <p:grpSpPr>
          <a:xfrm>
            <a:off x="6311729" y="4487193"/>
            <a:ext cx="415919" cy="298098"/>
            <a:chOff x="3833958" y="4191555"/>
            <a:chExt cx="487815" cy="419096"/>
          </a:xfrm>
        </p:grpSpPr>
        <p:sp>
          <p:nvSpPr>
            <p:cNvPr id="144" name="object 199">
              <a:extLst>
                <a:ext uri="{FF2B5EF4-FFF2-40B4-BE49-F238E27FC236}">
                  <a16:creationId xmlns:a16="http://schemas.microsoft.com/office/drawing/2014/main" id="{947EDC8D-27D2-49EF-BAD5-558D8EA7E3ED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4" cstate="print">
                <a:extLst>
                  <a:ext uri="{BEBA8EAE-BF5A-486C-A8C5-ECC9F3942E4B}">
                    <a14:imgProps xmlns:a14="http://schemas.microsoft.com/office/drawing/2010/main">
                      <a14:imgLayer r:embed="rId25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6B5A3546-4A52-4ABE-8328-045DDA3DC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D28EE1A-ECB5-47A7-BCCE-D22D0B1F7E9D}"/>
              </a:ext>
            </a:extLst>
          </p:cNvPr>
          <p:cNvGrpSpPr/>
          <p:nvPr/>
        </p:nvGrpSpPr>
        <p:grpSpPr>
          <a:xfrm>
            <a:off x="6831063" y="5241335"/>
            <a:ext cx="487815" cy="419096"/>
            <a:chOff x="3833958" y="4191555"/>
            <a:chExt cx="487815" cy="419096"/>
          </a:xfrm>
        </p:grpSpPr>
        <p:sp>
          <p:nvSpPr>
            <p:cNvPr id="147" name="object 199">
              <a:extLst>
                <a:ext uri="{FF2B5EF4-FFF2-40B4-BE49-F238E27FC236}">
                  <a16:creationId xmlns:a16="http://schemas.microsoft.com/office/drawing/2014/main" id="{047A3801-D5FA-40B9-A124-C48DB69B4508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4" cstate="print">
                <a:extLst>
                  <a:ext uri="{BEBA8EAE-BF5A-486C-A8C5-ECC9F3942E4B}">
                    <a14:imgProps xmlns:a14="http://schemas.microsoft.com/office/drawing/2010/main">
                      <a14:imgLayer r:embed="rId25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9CC473CB-5E7B-49EE-89A0-E6DB0DB5E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49" name="図 49">
            <a:extLst>
              <a:ext uri="{FF2B5EF4-FFF2-40B4-BE49-F238E27FC236}">
                <a16:creationId xmlns:a16="http://schemas.microsoft.com/office/drawing/2014/main" id="{C2B100F0-2D84-4CD5-ADC4-02612E9A509A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064" y="5252146"/>
            <a:ext cx="147999" cy="16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" name="ストライプ矢印 113">
            <a:extLst>
              <a:ext uri="{FF2B5EF4-FFF2-40B4-BE49-F238E27FC236}">
                <a16:creationId xmlns:a16="http://schemas.microsoft.com/office/drawing/2014/main" id="{E721467B-0583-4EF2-931B-1A0B07772A70}"/>
              </a:ext>
            </a:extLst>
          </p:cNvPr>
          <p:cNvSpPr/>
          <p:nvPr/>
        </p:nvSpPr>
        <p:spPr bwMode="auto">
          <a:xfrm rot="16200000">
            <a:off x="4773697" y="5789602"/>
            <a:ext cx="280719" cy="13931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43064" y="4391851"/>
            <a:ext cx="4234760" cy="1934414"/>
            <a:chOff x="2643816" y="4333394"/>
            <a:chExt cx="4234760" cy="1934414"/>
          </a:xfrm>
        </p:grpSpPr>
        <p:sp>
          <p:nvSpPr>
            <p:cNvPr id="95" name="フローチャート : 磁気ディスク 12">
              <a:extLst>
                <a:ext uri="{FF2B5EF4-FFF2-40B4-BE49-F238E27FC236}">
                  <a16:creationId xmlns:a16="http://schemas.microsoft.com/office/drawing/2014/main" id="{797589A5-145C-4419-9DAA-9F3DCAE9E891}"/>
                </a:ext>
              </a:extLst>
            </p:cNvPr>
            <p:cNvSpPr/>
            <p:nvPr/>
          </p:nvSpPr>
          <p:spPr>
            <a:xfrm>
              <a:off x="4333113" y="5037787"/>
              <a:ext cx="1161886" cy="627076"/>
            </a:xfrm>
            <a:prstGeom prst="flowChartMagneticDisk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SQL Server</a:t>
              </a:r>
            </a:p>
            <a:p>
              <a:pPr algn="ctr"/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(ALCMS)</a:t>
              </a:r>
              <a:endParaRPr lang="en-SG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ストライプ矢印 113">
              <a:extLst>
                <a:ext uri="{FF2B5EF4-FFF2-40B4-BE49-F238E27FC236}">
                  <a16:creationId xmlns:a16="http://schemas.microsoft.com/office/drawing/2014/main" id="{C3BC0A75-2164-462F-BCD1-ACA1FAD48788}"/>
                </a:ext>
              </a:extLst>
            </p:cNvPr>
            <p:cNvSpPr/>
            <p:nvPr/>
          </p:nvSpPr>
          <p:spPr bwMode="auto">
            <a:xfrm rot="1726571">
              <a:off x="3443956" y="4936978"/>
              <a:ext cx="572981" cy="141806"/>
            </a:xfrm>
            <a:prstGeom prst="stripedRightArrow">
              <a:avLst>
                <a:gd name="adj1" fmla="val 57854"/>
                <a:gd name="adj2" fmla="val 85710"/>
              </a:avLst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2200" kern="0">
                <a:solidFill>
                  <a:prstClr val="black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endParaRPr>
            </a:p>
          </p:txBody>
        </p:sp>
        <p:sp>
          <p:nvSpPr>
            <p:cNvPr id="168" name="ストライプ矢印 113">
              <a:extLst>
                <a:ext uri="{FF2B5EF4-FFF2-40B4-BE49-F238E27FC236}">
                  <a16:creationId xmlns:a16="http://schemas.microsoft.com/office/drawing/2014/main" id="{227296A5-FD6F-4BAA-BD20-C6ABA722B980}"/>
                </a:ext>
              </a:extLst>
            </p:cNvPr>
            <p:cNvSpPr/>
            <p:nvPr/>
          </p:nvSpPr>
          <p:spPr bwMode="auto">
            <a:xfrm rot="3450795">
              <a:off x="3962089" y="4869532"/>
              <a:ext cx="404868" cy="146010"/>
            </a:xfrm>
            <a:prstGeom prst="stripedRightArrow">
              <a:avLst>
                <a:gd name="adj1" fmla="val 57854"/>
                <a:gd name="adj2" fmla="val 85710"/>
              </a:avLst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2200" kern="0">
                <a:solidFill>
                  <a:prstClr val="black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endParaRPr>
            </a:p>
          </p:txBody>
        </p:sp>
        <p:sp>
          <p:nvSpPr>
            <p:cNvPr id="169" name="ストライプ矢印 113">
              <a:extLst>
                <a:ext uri="{FF2B5EF4-FFF2-40B4-BE49-F238E27FC236}">
                  <a16:creationId xmlns:a16="http://schemas.microsoft.com/office/drawing/2014/main" id="{4ECB6E44-E79C-4DD6-B259-9D007848B834}"/>
                </a:ext>
              </a:extLst>
            </p:cNvPr>
            <p:cNvSpPr/>
            <p:nvPr/>
          </p:nvSpPr>
          <p:spPr bwMode="auto">
            <a:xfrm rot="5400000">
              <a:off x="4828462" y="4822068"/>
              <a:ext cx="293082" cy="121530"/>
            </a:xfrm>
            <a:prstGeom prst="stripedRightArrow">
              <a:avLst>
                <a:gd name="adj1" fmla="val 57854"/>
                <a:gd name="adj2" fmla="val 85710"/>
              </a:avLst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2200" kern="0">
                <a:solidFill>
                  <a:prstClr val="black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endParaRPr>
            </a:p>
          </p:txBody>
        </p:sp>
        <p:sp>
          <p:nvSpPr>
            <p:cNvPr id="170" name="ストライプ矢印 113">
              <a:extLst>
                <a:ext uri="{FF2B5EF4-FFF2-40B4-BE49-F238E27FC236}">
                  <a16:creationId xmlns:a16="http://schemas.microsoft.com/office/drawing/2014/main" id="{207BF6C8-E450-4652-9C88-EA48E1655BD0}"/>
                </a:ext>
              </a:extLst>
            </p:cNvPr>
            <p:cNvSpPr/>
            <p:nvPr/>
          </p:nvSpPr>
          <p:spPr bwMode="auto">
            <a:xfrm rot="9141564">
              <a:off x="5504491" y="4902147"/>
              <a:ext cx="646758" cy="142975"/>
            </a:xfrm>
            <a:prstGeom prst="stripedRightArrow">
              <a:avLst>
                <a:gd name="adj1" fmla="val 57854"/>
                <a:gd name="adj2" fmla="val 85710"/>
              </a:avLst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2200" kern="0">
                <a:solidFill>
                  <a:prstClr val="black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endParaRPr>
            </a:p>
          </p:txBody>
        </p:sp>
        <p:sp>
          <p:nvSpPr>
            <p:cNvPr id="171" name="ストライプ矢印 113">
              <a:extLst>
                <a:ext uri="{FF2B5EF4-FFF2-40B4-BE49-F238E27FC236}">
                  <a16:creationId xmlns:a16="http://schemas.microsoft.com/office/drawing/2014/main" id="{3D2C542D-FDDD-4C10-B96A-344C5D88533F}"/>
                </a:ext>
              </a:extLst>
            </p:cNvPr>
            <p:cNvSpPr/>
            <p:nvPr/>
          </p:nvSpPr>
          <p:spPr bwMode="auto">
            <a:xfrm rot="10800000">
              <a:off x="5581000" y="5302746"/>
              <a:ext cx="646758" cy="148347"/>
            </a:xfrm>
            <a:prstGeom prst="stripedRightArrow">
              <a:avLst>
                <a:gd name="adj1" fmla="val 57854"/>
                <a:gd name="adj2" fmla="val 85710"/>
              </a:avLst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2200" kern="0">
                <a:solidFill>
                  <a:prstClr val="black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endParaRPr>
            </a:p>
          </p:txBody>
        </p:sp>
        <p:sp>
          <p:nvSpPr>
            <p:cNvPr id="172" name="ストライプ矢印 113">
              <a:extLst>
                <a:ext uri="{FF2B5EF4-FFF2-40B4-BE49-F238E27FC236}">
                  <a16:creationId xmlns:a16="http://schemas.microsoft.com/office/drawing/2014/main" id="{FDD30103-8D6F-4444-B4A8-6EF5A9AC23B2}"/>
                </a:ext>
              </a:extLst>
            </p:cNvPr>
            <p:cNvSpPr/>
            <p:nvPr/>
          </p:nvSpPr>
          <p:spPr bwMode="auto">
            <a:xfrm rot="12851547">
              <a:off x="5445035" y="5712620"/>
              <a:ext cx="646758" cy="130624"/>
            </a:xfrm>
            <a:prstGeom prst="stripedRightArrow">
              <a:avLst>
                <a:gd name="adj1" fmla="val 57854"/>
                <a:gd name="adj2" fmla="val 85710"/>
              </a:avLst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2200" kern="0">
                <a:solidFill>
                  <a:prstClr val="black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endParaRPr>
            </a:p>
          </p:txBody>
        </p:sp>
        <p:sp>
          <p:nvSpPr>
            <p:cNvPr id="174" name="ストライプ矢印 113">
              <a:extLst>
                <a:ext uri="{FF2B5EF4-FFF2-40B4-BE49-F238E27FC236}">
                  <a16:creationId xmlns:a16="http://schemas.microsoft.com/office/drawing/2014/main" id="{93C748DD-B6B0-4E66-BB6D-08EE8C62D8FA}"/>
                </a:ext>
              </a:extLst>
            </p:cNvPr>
            <p:cNvSpPr/>
            <p:nvPr/>
          </p:nvSpPr>
          <p:spPr bwMode="auto">
            <a:xfrm rot="20474094">
              <a:off x="3603667" y="5563106"/>
              <a:ext cx="630258" cy="155405"/>
            </a:xfrm>
            <a:prstGeom prst="stripedRightArrow">
              <a:avLst>
                <a:gd name="adj1" fmla="val 57854"/>
                <a:gd name="adj2" fmla="val 85710"/>
              </a:avLst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2200" kern="0">
                <a:solidFill>
                  <a:prstClr val="black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643816" y="4333394"/>
              <a:ext cx="4234760" cy="1934414"/>
              <a:chOff x="2643816" y="4333394"/>
              <a:chExt cx="4234760" cy="1934414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C62B80A1-857A-41EE-B132-BE84F97A49D5}"/>
                  </a:ext>
                </a:extLst>
              </p:cNvPr>
              <p:cNvGrpSpPr/>
              <p:nvPr/>
            </p:nvGrpSpPr>
            <p:grpSpPr>
              <a:xfrm>
                <a:off x="2643816" y="4333394"/>
                <a:ext cx="699866" cy="386995"/>
                <a:chOff x="3068447" y="2395054"/>
                <a:chExt cx="699866" cy="435479"/>
              </a:xfrm>
            </p:grpSpPr>
            <p:pic>
              <p:nvPicPr>
                <p:cNvPr id="80" name="Picture 2">
                  <a:extLst>
                    <a:ext uri="{FF2B5EF4-FFF2-40B4-BE49-F238E27FC236}">
                      <a16:creationId xmlns:a16="http://schemas.microsoft.com/office/drawing/2014/main" id="{2A65418E-33B0-420A-8334-160238D38DC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0322" b="10990"/>
                <a:stretch/>
              </p:blipFill>
              <p:spPr bwMode="auto">
                <a:xfrm>
                  <a:off x="3120241" y="2395054"/>
                  <a:ext cx="648072" cy="4354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C7C2148F-58C9-4CD6-BDE5-59F02806205D}"/>
                    </a:ext>
                  </a:extLst>
                </p:cNvPr>
                <p:cNvSpPr/>
                <p:nvPr/>
              </p:nvSpPr>
              <p:spPr>
                <a:xfrm>
                  <a:off x="3068447" y="2544974"/>
                  <a:ext cx="304665" cy="176789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AA98F1EA-EEFB-4C8E-829B-5756E84E67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753177" y="4436097"/>
                <a:ext cx="589474" cy="314442"/>
              </a:xfrm>
              <a:prstGeom prst="rect">
                <a:avLst/>
              </a:prstGeom>
            </p:spPr>
          </p:pic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DD1F7F9A-0E8A-44CB-90FB-75D84D55A82C}"/>
                  </a:ext>
                </a:extLst>
              </p:cNvPr>
              <p:cNvGrpSpPr/>
              <p:nvPr/>
            </p:nvGrpSpPr>
            <p:grpSpPr>
              <a:xfrm>
                <a:off x="3953905" y="4465865"/>
                <a:ext cx="487815" cy="419096"/>
                <a:chOff x="3833958" y="4191555"/>
                <a:chExt cx="487815" cy="419096"/>
              </a:xfrm>
            </p:grpSpPr>
            <p:sp>
              <p:nvSpPr>
                <p:cNvPr id="126" name="object 199">
                  <a:extLst>
                    <a:ext uri="{FF2B5EF4-FFF2-40B4-BE49-F238E27FC236}">
                      <a16:creationId xmlns:a16="http://schemas.microsoft.com/office/drawing/2014/main" id="{E486B52F-9415-423C-A4CF-92B52CBFF60F}"/>
                    </a:ext>
                  </a:extLst>
                </p:cNvPr>
                <p:cNvSpPr/>
                <p:nvPr/>
              </p:nvSpPr>
              <p:spPr>
                <a:xfrm flipH="1">
                  <a:off x="3921759" y="4191555"/>
                  <a:ext cx="400014" cy="419096"/>
                </a:xfrm>
                <a:prstGeom prst="rect">
                  <a:avLst/>
                </a:prstGeom>
                <a:blipFill>
                  <a:blip r:embed="rId24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25">
                            <a14:imgEffect>
                              <a14:backgroundRemoval t="10000" b="90000" l="0" r="75956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sz="1000" dirty="0"/>
                </a:p>
              </p:txBody>
            </p:sp>
            <p:pic>
              <p:nvPicPr>
                <p:cNvPr id="127" name="Picture 126">
                  <a:extLst>
                    <a:ext uri="{FF2B5EF4-FFF2-40B4-BE49-F238E27FC236}">
                      <a16:creationId xmlns:a16="http://schemas.microsoft.com/office/drawing/2014/main" id="{2B53F58D-0843-4F09-BCAE-06637DFBC3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 cstate="print">
                  <a:extLst>
                    <a:ext uri="{BEBA8EAE-BF5A-486C-A8C5-ECC9F3942E4B}">
                      <a14:imgProps xmlns:a14="http://schemas.microsoft.com/office/drawing/2010/main">
                        <a14:imgLayer r:embed="rId27">
                          <a14:imgEffect>
                            <a14:backgroundRemoval t="0" b="99567" l="0" r="100000">
                              <a14:foregroundMark x1="57604" y1="40837" x2="57604" y2="40837"/>
                              <a14:foregroundMark x1="47083" y1="64214" x2="47083" y2="64214"/>
                              <a14:foregroundMark x1="49688" y1="92208" x2="49688" y2="9220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7803524">
                  <a:off x="3906786" y="4155467"/>
                  <a:ext cx="129456" cy="275111"/>
                </a:xfrm>
                <a:prstGeom prst="rect">
                  <a:avLst/>
                </a:prstGeom>
              </p:spPr>
            </p:pic>
          </p:grpSp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C78CA589-53ED-427E-8F21-AD8E4736BC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94" t="6939" r="58894" b="48249"/>
              <a:stretch/>
            </p:blipFill>
            <p:spPr bwMode="auto">
              <a:xfrm>
                <a:off x="2994498" y="5255103"/>
                <a:ext cx="584702" cy="4419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4EE57110-EFB0-450B-9CD4-961BA71973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5025" y="4534736"/>
                <a:ext cx="291261" cy="18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1A08563E-B23C-4546-B0A4-50C50DE6CD66}"/>
                  </a:ext>
                </a:extLst>
              </p:cNvPr>
              <p:cNvGrpSpPr/>
              <p:nvPr/>
            </p:nvGrpSpPr>
            <p:grpSpPr>
              <a:xfrm>
                <a:off x="4393992" y="5841088"/>
                <a:ext cx="494897" cy="400590"/>
                <a:chOff x="3833958" y="4191555"/>
                <a:chExt cx="487815" cy="419096"/>
              </a:xfrm>
            </p:grpSpPr>
            <p:sp>
              <p:nvSpPr>
                <p:cNvPr id="135" name="object 199">
                  <a:extLst>
                    <a:ext uri="{FF2B5EF4-FFF2-40B4-BE49-F238E27FC236}">
                      <a16:creationId xmlns:a16="http://schemas.microsoft.com/office/drawing/2014/main" id="{2741D67D-9BD1-4294-A5C0-B8D2E13B257F}"/>
                    </a:ext>
                  </a:extLst>
                </p:cNvPr>
                <p:cNvSpPr/>
                <p:nvPr/>
              </p:nvSpPr>
              <p:spPr>
                <a:xfrm flipH="1">
                  <a:off x="3921759" y="4191555"/>
                  <a:ext cx="400014" cy="419096"/>
                </a:xfrm>
                <a:prstGeom prst="rect">
                  <a:avLst/>
                </a:prstGeom>
                <a:blipFill>
                  <a:blip r:embed="rId24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25">
                            <a14:imgEffect>
                              <a14:backgroundRemoval t="10000" b="90000" l="0" r="75956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sz="1000" dirty="0"/>
                </a:p>
              </p:txBody>
            </p:sp>
            <p:pic>
              <p:nvPicPr>
                <p:cNvPr id="136" name="Picture 135">
                  <a:extLst>
                    <a:ext uri="{FF2B5EF4-FFF2-40B4-BE49-F238E27FC236}">
                      <a16:creationId xmlns:a16="http://schemas.microsoft.com/office/drawing/2014/main" id="{F9E00545-1818-4C36-9C7D-E390F61569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 cstate="print">
                  <a:extLst>
                    <a:ext uri="{BEBA8EAE-BF5A-486C-A8C5-ECC9F3942E4B}">
                      <a14:imgProps xmlns:a14="http://schemas.microsoft.com/office/drawing/2010/main">
                        <a14:imgLayer r:embed="rId27">
                          <a14:imgEffect>
                            <a14:backgroundRemoval t="0" b="99567" l="0" r="100000">
                              <a14:foregroundMark x1="57604" y1="40837" x2="57604" y2="40837"/>
                              <a14:foregroundMark x1="47083" y1="64214" x2="47083" y2="64214"/>
                              <a14:foregroundMark x1="49688" y1="92208" x2="49688" y2="9220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7803524">
                  <a:off x="3906786" y="4155467"/>
                  <a:ext cx="129456" cy="275111"/>
                </a:xfrm>
                <a:prstGeom prst="rect">
                  <a:avLst/>
                </a:prstGeom>
              </p:spPr>
            </p:pic>
          </p:grpSp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DD7B6730-3CD3-4DF7-B8A3-CAF8F69A63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336766" y="5203105"/>
                <a:ext cx="541810" cy="32121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</p:pic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61DE4FD4-899C-4B96-AF82-20CCC3BB9B15}"/>
                  </a:ext>
                </a:extLst>
              </p:cNvPr>
              <p:cNvGrpSpPr/>
              <p:nvPr/>
            </p:nvGrpSpPr>
            <p:grpSpPr>
              <a:xfrm>
                <a:off x="5987786" y="4443142"/>
                <a:ext cx="479945" cy="402704"/>
                <a:chOff x="5992068" y="2471902"/>
                <a:chExt cx="479945" cy="402704"/>
              </a:xfrm>
            </p:grpSpPr>
            <p:pic>
              <p:nvPicPr>
                <p:cNvPr id="141" name="図 48">
                  <a:extLst>
                    <a:ext uri="{FF2B5EF4-FFF2-40B4-BE49-F238E27FC236}">
                      <a16:creationId xmlns:a16="http://schemas.microsoft.com/office/drawing/2014/main" id="{4E9CBF8A-AB29-4420-9F85-47F1A4063F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92068" y="2484980"/>
                  <a:ext cx="479945" cy="3896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2" name="図 49">
                  <a:extLst>
                    <a:ext uri="{FF2B5EF4-FFF2-40B4-BE49-F238E27FC236}">
                      <a16:creationId xmlns:a16="http://schemas.microsoft.com/office/drawing/2014/main" id="{3BCA836D-937B-494D-8549-E517A21636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97240" y="2471902"/>
                  <a:ext cx="249957" cy="2707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CF90A8EE-2F2C-4F9C-ADDF-2F21CF6F7B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5588" y="4641866"/>
                <a:ext cx="0" cy="2484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EF325717-EC03-480E-8DA9-70C2FC761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17994" y="6103881"/>
                <a:ext cx="291261" cy="18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258F1F0B-62B1-4CB4-B0FC-A6154DF782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29" y="6115285"/>
                <a:ext cx="64156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9" name="Picture 2" descr="C:\Users\pcv-2010835.VN\Desktop\6655320.jpg">
                <a:extLst>
                  <a:ext uri="{FF2B5EF4-FFF2-40B4-BE49-F238E27FC236}">
                    <a16:creationId xmlns:a16="http://schemas.microsoft.com/office/drawing/2014/main" id="{09DAB888-1922-4616-8483-10C5C1533E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025"/>
              <a:stretch/>
            </p:blipFill>
            <p:spPr bwMode="auto">
              <a:xfrm>
                <a:off x="6189431" y="5744917"/>
                <a:ext cx="651382" cy="48644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F9172009-3121-4E3B-B3A1-14460A9B90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7006" y="5507403"/>
                <a:ext cx="0" cy="2484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570062F1-2FAF-412A-8FC8-F5FD2E10CD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3445" y="4547438"/>
                <a:ext cx="291261" cy="18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B5CAC167-A083-4350-9096-37FF139AF7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9183" y="4560020"/>
                <a:ext cx="291261" cy="18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bject 199">
                <a:extLst>
                  <a:ext uri="{FF2B5EF4-FFF2-40B4-BE49-F238E27FC236}">
                    <a16:creationId xmlns:a16="http://schemas.microsoft.com/office/drawing/2014/main" id="{2FB1DA34-8848-4A9C-B367-2DCC9BECA0EE}"/>
                  </a:ext>
                </a:extLst>
              </p:cNvPr>
              <p:cNvSpPr/>
              <p:nvPr/>
            </p:nvSpPr>
            <p:spPr>
              <a:xfrm flipH="1">
                <a:off x="2852403" y="5775255"/>
                <a:ext cx="511508" cy="492553"/>
              </a:xfrm>
              <a:prstGeom prst="rect">
                <a:avLst/>
              </a:prstGeom>
              <a:blipFill>
                <a:blip r:embed="rId24" cstate="print">
                  <a:extLst>
                    <a:ext uri="{BEBA8EAE-BF5A-486C-A8C5-ECC9F3942E4B}">
                      <a14:imgProps xmlns:a14="http://schemas.microsoft.com/office/drawing/2010/main">
                        <a14:imgLayer r:embed="rId25">
                          <a14:imgEffect>
                            <a14:backgroundRemoval t="10000" b="90000" l="0" r="75956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00" dirty="0"/>
              </a:p>
            </p:txBody>
          </p:sp>
        </p:grpSp>
      </p:grpSp>
      <p:sp>
        <p:nvSpPr>
          <p:cNvPr id="184" name="Text Box 80">
            <a:extLst>
              <a:ext uri="{FF2B5EF4-FFF2-40B4-BE49-F238E27FC236}">
                <a16:creationId xmlns:a16="http://schemas.microsoft.com/office/drawing/2014/main" id="{805CBDF0-A228-450A-87F3-863D0975A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064" y="6535434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Equipment management by barcode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86" name="Text Box 78">
            <a:extLst>
              <a:ext uri="{FF2B5EF4-FFF2-40B4-BE49-F238E27FC236}">
                <a16:creationId xmlns:a16="http://schemas.microsoft.com/office/drawing/2014/main" id="{EA8CE04B-A308-413B-96ED-1C292DE6A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899" y="4145054"/>
            <a:ext cx="1144262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</a:p>
        </p:txBody>
      </p:sp>
      <p:sp>
        <p:nvSpPr>
          <p:cNvPr id="187" name="object 254">
            <a:extLst>
              <a:ext uri="{FF2B5EF4-FFF2-40B4-BE49-F238E27FC236}">
                <a16:creationId xmlns:a16="http://schemas.microsoft.com/office/drawing/2014/main" id="{EE6859F1-FCA4-4618-9880-DEF988B39F44}"/>
              </a:ext>
            </a:extLst>
          </p:cNvPr>
          <p:cNvSpPr txBox="1"/>
          <p:nvPr/>
        </p:nvSpPr>
        <p:spPr>
          <a:xfrm>
            <a:off x="4129626" y="6207210"/>
            <a:ext cx="173777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stationery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object 254">
            <a:extLst>
              <a:ext uri="{FF2B5EF4-FFF2-40B4-BE49-F238E27FC236}">
                <a16:creationId xmlns:a16="http://schemas.microsoft.com/office/drawing/2014/main" id="{5F49E4D5-BCCE-4882-AAF5-C7DEE19E2FD2}"/>
              </a:ext>
            </a:extLst>
          </p:cNvPr>
          <p:cNvSpPr txBox="1"/>
          <p:nvPr/>
        </p:nvSpPr>
        <p:spPr>
          <a:xfrm>
            <a:off x="6129311" y="6233172"/>
            <a:ext cx="8068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4440314-A867-47F0-B401-9E407FE1140A}"/>
              </a:ext>
            </a:extLst>
          </p:cNvPr>
          <p:cNvSpPr/>
          <p:nvPr/>
        </p:nvSpPr>
        <p:spPr>
          <a:xfrm>
            <a:off x="2491155" y="4804622"/>
            <a:ext cx="773041" cy="3833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</a:t>
            </a:r>
          </a:p>
        </p:txBody>
      </p:sp>
      <p:sp>
        <p:nvSpPr>
          <p:cNvPr id="193" name="object 254">
            <a:extLst>
              <a:ext uri="{FF2B5EF4-FFF2-40B4-BE49-F238E27FC236}">
                <a16:creationId xmlns:a16="http://schemas.microsoft.com/office/drawing/2014/main" id="{89186D8C-7203-46EC-81B3-FEC237B3B49F}"/>
              </a:ext>
            </a:extLst>
          </p:cNvPr>
          <p:cNvSpPr txBox="1"/>
          <p:nvPr/>
        </p:nvSpPr>
        <p:spPr>
          <a:xfrm>
            <a:off x="2596864" y="6214636"/>
            <a:ext cx="153090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indent="0" algn="ctr">
              <a:spcBef>
                <a:spcPct val="50000"/>
              </a:spcBef>
              <a:defRPr sz="160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GB" sz="1400" dirty="0"/>
              <a:t>Import stationery</a:t>
            </a:r>
            <a:endParaRPr sz="1400" dirty="0"/>
          </a:p>
        </p:txBody>
      </p:sp>
      <p:sp>
        <p:nvSpPr>
          <p:cNvPr id="163" name="Google Shape;403;p23">
            <a:extLst>
              <a:ext uri="{FF2B5EF4-FFF2-40B4-BE49-F238E27FC236}">
                <a16:creationId xmlns:a16="http://schemas.microsoft.com/office/drawing/2014/main" id="{08A158FC-96BB-4BB4-88DB-9B678CA78D15}"/>
              </a:ext>
            </a:extLst>
          </p:cNvPr>
          <p:cNvSpPr txBox="1">
            <a:spLocks/>
          </p:cNvSpPr>
          <p:nvPr/>
        </p:nvSpPr>
        <p:spPr>
          <a:xfrm>
            <a:off x="18900" y="4782078"/>
            <a:ext cx="2531398" cy="581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barcode tool create.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clear process.</a:t>
            </a:r>
          </a:p>
        </p:txBody>
      </p:sp>
    </p:spTree>
    <p:extLst>
      <p:ext uri="{BB962C8B-B14F-4D97-AF65-F5344CB8AC3E}">
        <p14:creationId xmlns:p14="http://schemas.microsoft.com/office/powerpoint/2010/main" val="1021537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219200" y="607575"/>
            <a:ext cx="7877390" cy="763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Study about the department's 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asset management system of IT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 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Provide a standard process to optimize the management 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正方形/長方形 5">
            <a:extLst>
              <a:ext uri="{FF2B5EF4-FFF2-40B4-BE49-F238E27FC236}">
                <a16:creationId xmlns:a16="http://schemas.microsoft.com/office/drawing/2014/main" id="{A0F6063C-0AD1-4C96-882A-C072B5877908}"/>
              </a:ext>
            </a:extLst>
          </p:cNvPr>
          <p:cNvSpPr/>
          <p:nvPr/>
        </p:nvSpPr>
        <p:spPr>
          <a:xfrm>
            <a:off x="26893" y="625651"/>
            <a:ext cx="1192307" cy="745297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</a:t>
            </a: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176" name="Rounded Rectangle 42">
            <a:extLst>
              <a:ext uri="{FF2B5EF4-FFF2-40B4-BE49-F238E27FC236}">
                <a16:creationId xmlns:a16="http://schemas.microsoft.com/office/drawing/2014/main" id="{8E1E4FCB-755C-40C2-981D-003A9EDA8A83}"/>
              </a:ext>
            </a:extLst>
          </p:cNvPr>
          <p:cNvSpPr/>
          <p:nvPr/>
        </p:nvSpPr>
        <p:spPr>
          <a:xfrm>
            <a:off x="59453" y="1444524"/>
            <a:ext cx="4046958" cy="356122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Situation</a:t>
            </a:r>
          </a:p>
        </p:txBody>
      </p:sp>
      <p:sp>
        <p:nvSpPr>
          <p:cNvPr id="178" name="Rounded Rectangle 44">
            <a:extLst>
              <a:ext uri="{FF2B5EF4-FFF2-40B4-BE49-F238E27FC236}">
                <a16:creationId xmlns:a16="http://schemas.microsoft.com/office/drawing/2014/main" id="{A94328E1-3EEA-496C-8BA7-B19C3EE70D9A}"/>
              </a:ext>
            </a:extLst>
          </p:cNvPr>
          <p:cNvSpPr/>
          <p:nvPr/>
        </p:nvSpPr>
        <p:spPr>
          <a:xfrm>
            <a:off x="4609207" y="1457115"/>
            <a:ext cx="4439112" cy="356122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1FB934A-D6A1-4B87-8D98-4A71940D011F}"/>
              </a:ext>
            </a:extLst>
          </p:cNvPr>
          <p:cNvSpPr/>
          <p:nvPr/>
        </p:nvSpPr>
        <p:spPr>
          <a:xfrm>
            <a:off x="59453" y="1884495"/>
            <a:ext cx="4036060" cy="75803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Too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 manual job, papers, excel file 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Not clear process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D9B4DF1-9568-49B9-B715-4AB859121257}"/>
              </a:ext>
            </a:extLst>
          </p:cNvPr>
          <p:cNvSpPr/>
          <p:nvPr/>
        </p:nvSpPr>
        <p:spPr>
          <a:xfrm>
            <a:off x="4591695" y="1909239"/>
            <a:ext cx="4446025" cy="73861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Survey </a:t>
            </a:r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sz="16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</a:t>
            </a:r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design</a:t>
            </a:r>
          </a:p>
          <a:p>
            <a:pPr defTabSz="915406">
              <a:defRPr/>
            </a:pPr>
            <a:r>
              <a:rPr lang="en-US" altLang="en-US" sz="1600" dirty="0" smtClean="0">
                <a:solidFill>
                  <a:schemeClr val="tx1"/>
                </a:solidFill>
              </a:rPr>
              <a:t>- Build </a:t>
            </a:r>
            <a:r>
              <a:rPr lang="en-US" altLang="en-US" sz="1600" dirty="0">
                <a:solidFill>
                  <a:schemeClr val="tx1"/>
                </a:solidFill>
              </a:rPr>
              <a:t>standard process of manage asset 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181" name="Arrow: Right 180">
            <a:extLst>
              <a:ext uri="{FF2B5EF4-FFF2-40B4-BE49-F238E27FC236}">
                <a16:creationId xmlns:a16="http://schemas.microsoft.com/office/drawing/2014/main" id="{FF4C21CF-A049-4C96-A1B2-782C47182967}"/>
              </a:ext>
            </a:extLst>
          </p:cNvPr>
          <p:cNvSpPr/>
          <p:nvPr/>
        </p:nvSpPr>
        <p:spPr>
          <a:xfrm>
            <a:off x="4254750" y="1822778"/>
            <a:ext cx="214641" cy="98460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80">
            <a:extLst>
              <a:ext uri="{FF2B5EF4-FFF2-40B4-BE49-F238E27FC236}">
                <a16:creationId xmlns:a16="http://schemas.microsoft.com/office/drawing/2014/main" id="{7AEDCBEB-7346-461B-9B55-989AC70CE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4722" y="2750875"/>
            <a:ext cx="47541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Process of ALCMS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344572" y="3063472"/>
            <a:ext cx="4895415" cy="2296405"/>
            <a:chOff x="16497" y="3213252"/>
            <a:chExt cx="5011782" cy="253053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4440314-A867-47F0-B401-9E407FE1140A}"/>
                </a:ext>
              </a:extLst>
            </p:cNvPr>
            <p:cNvSpPr/>
            <p:nvPr/>
          </p:nvSpPr>
          <p:spPr>
            <a:xfrm>
              <a:off x="229144" y="3224113"/>
              <a:ext cx="773041" cy="38332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rgbClr val="0E067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Issue Barcode</a:t>
              </a:r>
            </a:p>
          </p:txBody>
        </p:sp>
        <p:sp>
          <p:nvSpPr>
            <p:cNvPr id="65" name="Text Box 78">
              <a:extLst>
                <a:ext uri="{FF2B5EF4-FFF2-40B4-BE49-F238E27FC236}">
                  <a16:creationId xmlns:a16="http://schemas.microsoft.com/office/drawing/2014/main" id="{EA8CE04B-A308-413B-96ED-1C292DE6A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406" y="3213252"/>
              <a:ext cx="1144262" cy="30777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ja-JP" sz="1400" dirty="0">
                  <a:solidFill>
                    <a:srgbClr val="0E067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Transfer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6497" y="3293511"/>
              <a:ext cx="5011782" cy="2450278"/>
              <a:chOff x="16497" y="3293511"/>
              <a:chExt cx="5011782" cy="2450278"/>
            </a:xfrm>
          </p:grpSpPr>
          <p:sp>
            <p:nvSpPr>
              <p:cNvPr id="31" name="フローチャート : 磁気ディスク 12">
                <a:extLst>
                  <a:ext uri="{FF2B5EF4-FFF2-40B4-BE49-F238E27FC236}">
                    <a16:creationId xmlns:a16="http://schemas.microsoft.com/office/drawing/2014/main" id="{797589A5-145C-4419-9DAA-9F3DCAE9E891}"/>
                  </a:ext>
                </a:extLst>
              </p:cNvPr>
              <p:cNvSpPr/>
              <p:nvPr/>
            </p:nvSpPr>
            <p:spPr>
              <a:xfrm>
                <a:off x="2019110" y="4285793"/>
                <a:ext cx="1161886" cy="627076"/>
              </a:xfrm>
              <a:prstGeom prst="flowChartMagneticDisk">
                <a:avLst/>
              </a:prstGeom>
              <a:solidFill>
                <a:srgbClr val="000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SQL Server</a:t>
                </a:r>
              </a:p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(ALCMS)</a:t>
                </a:r>
                <a:endParaRPr lang="en-SG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ストライプ矢印 113">
                <a:extLst>
                  <a:ext uri="{FF2B5EF4-FFF2-40B4-BE49-F238E27FC236}">
                    <a16:creationId xmlns:a16="http://schemas.microsoft.com/office/drawing/2014/main" id="{C3BC0A75-2164-462F-BCD1-ACA1FAD48788}"/>
                  </a:ext>
                </a:extLst>
              </p:cNvPr>
              <p:cNvSpPr/>
              <p:nvPr/>
            </p:nvSpPr>
            <p:spPr bwMode="auto">
              <a:xfrm rot="1726571">
                <a:off x="1129953" y="4184984"/>
                <a:ext cx="572981" cy="141806"/>
              </a:xfrm>
              <a:prstGeom prst="stripedRightArrow">
                <a:avLst>
                  <a:gd name="adj1" fmla="val 57854"/>
                  <a:gd name="adj2" fmla="val 85710"/>
                </a:avLst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ja-JP" altLang="en-US" sz="2200" kern="0">
                  <a:solidFill>
                    <a:prstClr val="black"/>
                  </a:solidFill>
                  <a:latin typeface="Arial" pitchFamily="34" charset="0"/>
                  <a:ea typeface="HGP創英角ｺﾞｼｯｸUB" pitchFamily="50" charset="-128"/>
                  <a:cs typeface="Arial" pitchFamily="34" charset="0"/>
                </a:endParaRPr>
              </a:p>
            </p:txBody>
          </p:sp>
          <p:sp>
            <p:nvSpPr>
              <p:cNvPr id="33" name="ストライプ矢印 113">
                <a:extLst>
                  <a:ext uri="{FF2B5EF4-FFF2-40B4-BE49-F238E27FC236}">
                    <a16:creationId xmlns:a16="http://schemas.microsoft.com/office/drawing/2014/main" id="{227296A5-FD6F-4BAA-BD20-C6ABA722B980}"/>
                  </a:ext>
                </a:extLst>
              </p:cNvPr>
              <p:cNvSpPr/>
              <p:nvPr/>
            </p:nvSpPr>
            <p:spPr bwMode="auto">
              <a:xfrm rot="3450795">
                <a:off x="1648086" y="4117538"/>
                <a:ext cx="404868" cy="146010"/>
              </a:xfrm>
              <a:prstGeom prst="stripedRightArrow">
                <a:avLst>
                  <a:gd name="adj1" fmla="val 57854"/>
                  <a:gd name="adj2" fmla="val 85710"/>
                </a:avLst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ja-JP" altLang="en-US" sz="2200" kern="0">
                  <a:solidFill>
                    <a:prstClr val="black"/>
                  </a:solidFill>
                  <a:latin typeface="Arial" pitchFamily="34" charset="0"/>
                  <a:ea typeface="HGP創英角ｺﾞｼｯｸUB" pitchFamily="50" charset="-128"/>
                  <a:cs typeface="Arial" pitchFamily="34" charset="0"/>
                </a:endParaRPr>
              </a:p>
            </p:txBody>
          </p:sp>
          <p:sp>
            <p:nvSpPr>
              <p:cNvPr id="34" name="ストライプ矢印 113">
                <a:extLst>
                  <a:ext uri="{FF2B5EF4-FFF2-40B4-BE49-F238E27FC236}">
                    <a16:creationId xmlns:a16="http://schemas.microsoft.com/office/drawing/2014/main" id="{4ECB6E44-E79C-4DD6-B259-9D007848B834}"/>
                  </a:ext>
                </a:extLst>
              </p:cNvPr>
              <p:cNvSpPr/>
              <p:nvPr/>
            </p:nvSpPr>
            <p:spPr bwMode="auto">
              <a:xfrm rot="5400000">
                <a:off x="2514459" y="4070074"/>
                <a:ext cx="293082" cy="121530"/>
              </a:xfrm>
              <a:prstGeom prst="stripedRightArrow">
                <a:avLst>
                  <a:gd name="adj1" fmla="val 57854"/>
                  <a:gd name="adj2" fmla="val 85710"/>
                </a:avLst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ja-JP" altLang="en-US" sz="2200" kern="0">
                  <a:solidFill>
                    <a:prstClr val="black"/>
                  </a:solidFill>
                  <a:latin typeface="Arial" pitchFamily="34" charset="0"/>
                  <a:ea typeface="HGP創英角ｺﾞｼｯｸUB" pitchFamily="50" charset="-128"/>
                  <a:cs typeface="Arial" pitchFamily="34" charset="0"/>
                </a:endParaRPr>
              </a:p>
            </p:txBody>
          </p:sp>
          <p:sp>
            <p:nvSpPr>
              <p:cNvPr id="35" name="ストライプ矢印 113">
                <a:extLst>
                  <a:ext uri="{FF2B5EF4-FFF2-40B4-BE49-F238E27FC236}">
                    <a16:creationId xmlns:a16="http://schemas.microsoft.com/office/drawing/2014/main" id="{207BF6C8-E450-4652-9C88-EA48E1655BD0}"/>
                  </a:ext>
                </a:extLst>
              </p:cNvPr>
              <p:cNvSpPr/>
              <p:nvPr/>
            </p:nvSpPr>
            <p:spPr bwMode="auto">
              <a:xfrm rot="9141564">
                <a:off x="3190488" y="4150153"/>
                <a:ext cx="646758" cy="142975"/>
              </a:xfrm>
              <a:prstGeom prst="stripedRightArrow">
                <a:avLst>
                  <a:gd name="adj1" fmla="val 57854"/>
                  <a:gd name="adj2" fmla="val 85710"/>
                </a:avLst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ja-JP" altLang="en-US" sz="2200" kern="0">
                  <a:solidFill>
                    <a:prstClr val="black"/>
                  </a:solidFill>
                  <a:latin typeface="Arial" pitchFamily="34" charset="0"/>
                  <a:ea typeface="HGP創英角ｺﾞｼｯｸUB" pitchFamily="50" charset="-128"/>
                  <a:cs typeface="Arial" pitchFamily="34" charset="0"/>
                </a:endParaRPr>
              </a:p>
            </p:txBody>
          </p:sp>
          <p:sp>
            <p:nvSpPr>
              <p:cNvPr id="36" name="ストライプ矢印 113">
                <a:extLst>
                  <a:ext uri="{FF2B5EF4-FFF2-40B4-BE49-F238E27FC236}">
                    <a16:creationId xmlns:a16="http://schemas.microsoft.com/office/drawing/2014/main" id="{3D2C542D-FDDD-4C10-B96A-344C5D88533F}"/>
                  </a:ext>
                </a:extLst>
              </p:cNvPr>
              <p:cNvSpPr/>
              <p:nvPr/>
            </p:nvSpPr>
            <p:spPr bwMode="auto">
              <a:xfrm rot="10800000">
                <a:off x="3266997" y="4550752"/>
                <a:ext cx="646758" cy="148347"/>
              </a:xfrm>
              <a:prstGeom prst="stripedRightArrow">
                <a:avLst>
                  <a:gd name="adj1" fmla="val 57854"/>
                  <a:gd name="adj2" fmla="val 85710"/>
                </a:avLst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ja-JP" altLang="en-US" sz="2200" kern="0">
                  <a:solidFill>
                    <a:prstClr val="black"/>
                  </a:solidFill>
                  <a:latin typeface="Arial" pitchFamily="34" charset="0"/>
                  <a:ea typeface="HGP創英角ｺﾞｼｯｸUB" pitchFamily="50" charset="-128"/>
                  <a:cs typeface="Arial" pitchFamily="34" charset="0"/>
                </a:endParaRPr>
              </a:p>
            </p:txBody>
          </p:sp>
          <p:sp>
            <p:nvSpPr>
              <p:cNvPr id="37" name="ストライプ矢印 113">
                <a:extLst>
                  <a:ext uri="{FF2B5EF4-FFF2-40B4-BE49-F238E27FC236}">
                    <a16:creationId xmlns:a16="http://schemas.microsoft.com/office/drawing/2014/main" id="{FDD30103-8D6F-4444-B4A8-6EF5A9AC23B2}"/>
                  </a:ext>
                </a:extLst>
              </p:cNvPr>
              <p:cNvSpPr/>
              <p:nvPr/>
            </p:nvSpPr>
            <p:spPr bwMode="auto">
              <a:xfrm rot="12851547">
                <a:off x="3131032" y="4960626"/>
                <a:ext cx="646758" cy="130624"/>
              </a:xfrm>
              <a:prstGeom prst="stripedRightArrow">
                <a:avLst>
                  <a:gd name="adj1" fmla="val 57854"/>
                  <a:gd name="adj2" fmla="val 85710"/>
                </a:avLst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ja-JP" altLang="en-US" sz="2200" kern="0">
                  <a:solidFill>
                    <a:prstClr val="black"/>
                  </a:solidFill>
                  <a:latin typeface="Arial" pitchFamily="34" charset="0"/>
                  <a:ea typeface="HGP創英角ｺﾞｼｯｸUB" pitchFamily="50" charset="-128"/>
                  <a:cs typeface="Arial" pitchFamily="34" charset="0"/>
                </a:endParaRPr>
              </a:p>
            </p:txBody>
          </p:sp>
          <p:sp>
            <p:nvSpPr>
              <p:cNvPr id="38" name="ストライプ矢印 113">
                <a:extLst>
                  <a:ext uri="{FF2B5EF4-FFF2-40B4-BE49-F238E27FC236}">
                    <a16:creationId xmlns:a16="http://schemas.microsoft.com/office/drawing/2014/main" id="{93C748DD-B6B0-4E66-BB6D-08EE8C62D8FA}"/>
                  </a:ext>
                </a:extLst>
              </p:cNvPr>
              <p:cNvSpPr/>
              <p:nvPr/>
            </p:nvSpPr>
            <p:spPr bwMode="auto">
              <a:xfrm rot="20474094">
                <a:off x="1289664" y="4811112"/>
                <a:ext cx="630258" cy="155405"/>
              </a:xfrm>
              <a:prstGeom prst="stripedRightArrow">
                <a:avLst>
                  <a:gd name="adj1" fmla="val 57854"/>
                  <a:gd name="adj2" fmla="val 85710"/>
                </a:avLst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ja-JP" altLang="en-US" sz="2200" kern="0">
                  <a:solidFill>
                    <a:prstClr val="black"/>
                  </a:solidFill>
                  <a:latin typeface="Arial" pitchFamily="34" charset="0"/>
                  <a:ea typeface="HGP創英角ｺﾞｼｯｸUB" pitchFamily="50" charset="-128"/>
                  <a:cs typeface="Arial" pitchFamily="34" charset="0"/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62B80A1-857A-41EE-B132-BE84F97A49D5}"/>
                  </a:ext>
                </a:extLst>
              </p:cNvPr>
              <p:cNvGrpSpPr/>
              <p:nvPr/>
            </p:nvGrpSpPr>
            <p:grpSpPr>
              <a:xfrm>
                <a:off x="237490" y="3718310"/>
                <a:ext cx="699866" cy="386995"/>
                <a:chOff x="3068447" y="2395054"/>
                <a:chExt cx="699866" cy="435479"/>
              </a:xfrm>
            </p:grpSpPr>
            <p:pic>
              <p:nvPicPr>
                <p:cNvPr id="62" name="Picture 2">
                  <a:extLst>
                    <a:ext uri="{FF2B5EF4-FFF2-40B4-BE49-F238E27FC236}">
                      <a16:creationId xmlns:a16="http://schemas.microsoft.com/office/drawing/2014/main" id="{2A65418E-33B0-420A-8334-160238D38DC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0322" b="10990"/>
                <a:stretch/>
              </p:blipFill>
              <p:spPr bwMode="auto">
                <a:xfrm>
                  <a:off x="3120241" y="2395054"/>
                  <a:ext cx="648072" cy="4354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C7C2148F-58C9-4CD6-BDE5-59F02806205D}"/>
                    </a:ext>
                  </a:extLst>
                </p:cNvPr>
                <p:cNvSpPr/>
                <p:nvPr/>
              </p:nvSpPr>
              <p:spPr>
                <a:xfrm>
                  <a:off x="3068447" y="2544974"/>
                  <a:ext cx="304665" cy="176789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AA98F1EA-EEFB-4C8E-829B-5756E84E67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9174" y="3684103"/>
                <a:ext cx="589474" cy="314442"/>
              </a:xfrm>
              <a:prstGeom prst="rect">
                <a:avLst/>
              </a:prstGeom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C78CA589-53ED-427E-8F21-AD8E4736BC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94" t="6939" r="58894" b="48249"/>
              <a:stretch/>
            </p:blipFill>
            <p:spPr bwMode="auto">
              <a:xfrm>
                <a:off x="375493" y="4543409"/>
                <a:ext cx="584702" cy="4419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4EE57110-EFB0-450B-9CD4-961BA71973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1022" y="3782742"/>
                <a:ext cx="291261" cy="18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DD7B6730-3CD3-4DF7-B8A3-CAF8F69A63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22763" y="4451111"/>
                <a:ext cx="541810" cy="32121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</p:pic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61DE4FD4-899C-4B96-AF82-20CCC3BB9B15}"/>
                  </a:ext>
                </a:extLst>
              </p:cNvPr>
              <p:cNvGrpSpPr/>
              <p:nvPr/>
            </p:nvGrpSpPr>
            <p:grpSpPr>
              <a:xfrm>
                <a:off x="3673783" y="3691148"/>
                <a:ext cx="479945" cy="402704"/>
                <a:chOff x="5992068" y="2471902"/>
                <a:chExt cx="479945" cy="402704"/>
              </a:xfrm>
            </p:grpSpPr>
            <p:pic>
              <p:nvPicPr>
                <p:cNvPr id="56" name="図 48">
                  <a:extLst>
                    <a:ext uri="{FF2B5EF4-FFF2-40B4-BE49-F238E27FC236}">
                      <a16:creationId xmlns:a16="http://schemas.microsoft.com/office/drawing/2014/main" id="{4E9CBF8A-AB29-4420-9F85-47F1A4063F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92068" y="2484980"/>
                  <a:ext cx="479945" cy="3896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7" name="図 49">
                  <a:extLst>
                    <a:ext uri="{FF2B5EF4-FFF2-40B4-BE49-F238E27FC236}">
                      <a16:creationId xmlns:a16="http://schemas.microsoft.com/office/drawing/2014/main" id="{3BCA836D-937B-494D-8549-E517A21636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97240" y="2471902"/>
                  <a:ext cx="249957" cy="2707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CF90A8EE-2F2C-4F9C-ADDF-2F21CF6F7B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1585" y="3889872"/>
                <a:ext cx="0" cy="2484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EF325717-EC03-480E-8DA9-70C2FC761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991" y="5351887"/>
                <a:ext cx="291261" cy="18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258F1F0B-62B1-4CB4-B0FC-A6154DF782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08826" y="5363291"/>
                <a:ext cx="64156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1" name="Picture 2" descr="C:\Users\pcv-2010835.VN\Desktop\6655320.jpg">
                <a:extLst>
                  <a:ext uri="{FF2B5EF4-FFF2-40B4-BE49-F238E27FC236}">
                    <a16:creationId xmlns:a16="http://schemas.microsoft.com/office/drawing/2014/main" id="{09DAB888-1922-4616-8483-10C5C1533E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025"/>
              <a:stretch/>
            </p:blipFill>
            <p:spPr bwMode="auto">
              <a:xfrm>
                <a:off x="3875428" y="4992923"/>
                <a:ext cx="651382" cy="48644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F9172009-3121-4E3B-B3A1-14460A9B90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3003" y="4755409"/>
                <a:ext cx="0" cy="2484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570062F1-2FAF-412A-8FC8-F5FD2E10CD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9442" y="3795444"/>
                <a:ext cx="291261" cy="18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B5CAC167-A083-4350-9096-37FF139AF7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5180" y="3808026"/>
                <a:ext cx="291261" cy="18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Group 1"/>
              <p:cNvGrpSpPr/>
              <p:nvPr/>
            </p:nvGrpSpPr>
            <p:grpSpPr>
              <a:xfrm>
                <a:off x="1440897" y="3479951"/>
                <a:ext cx="695771" cy="538249"/>
                <a:chOff x="2552445" y="3300406"/>
                <a:chExt cx="695771" cy="538249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AC5922B9-42B8-4DAD-8F3C-3E443068066C}"/>
                    </a:ext>
                  </a:extLst>
                </p:cNvPr>
                <p:cNvGrpSpPr/>
                <p:nvPr/>
              </p:nvGrpSpPr>
              <p:grpSpPr>
                <a:xfrm>
                  <a:off x="2552445" y="3300406"/>
                  <a:ext cx="408623" cy="364295"/>
                  <a:chOff x="5513507" y="3308389"/>
                  <a:chExt cx="408623" cy="364295"/>
                </a:xfrm>
              </p:grpSpPr>
              <p:pic>
                <p:nvPicPr>
                  <p:cNvPr id="67" name="Picture 2" descr="C:\Users\ogami\AppData\Local\Microsoft\Windows\Temporary Internet Files\Content.IE5\CL7WH4UZ\MC900361732[1].wmf">
                    <a:extLst>
                      <a:ext uri="{FF2B5EF4-FFF2-40B4-BE49-F238E27FC236}">
                        <a16:creationId xmlns:a16="http://schemas.microsoft.com/office/drawing/2014/main" id="{B1C0AD86-177A-4C8F-ADAC-D604C249D2A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7187678">
                    <a:off x="5535671" y="3286225"/>
                    <a:ext cx="364295" cy="40862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8" name="図 49">
                    <a:extLst>
                      <a:ext uri="{FF2B5EF4-FFF2-40B4-BE49-F238E27FC236}">
                        <a16:creationId xmlns:a16="http://schemas.microsoft.com/office/drawing/2014/main" id="{69ADA2B2-C0E5-4CF1-AA56-9BF2DD8EA0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571825" y="3323139"/>
                    <a:ext cx="180535" cy="1955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DD1F7F9A-0E8A-44CB-90FB-75D84D55A82C}"/>
                    </a:ext>
                  </a:extLst>
                </p:cNvPr>
                <p:cNvGrpSpPr/>
                <p:nvPr/>
              </p:nvGrpSpPr>
              <p:grpSpPr>
                <a:xfrm>
                  <a:off x="2760401" y="3419559"/>
                  <a:ext cx="487815" cy="419096"/>
                  <a:chOff x="3833958" y="4191555"/>
                  <a:chExt cx="487815" cy="419096"/>
                </a:xfrm>
              </p:grpSpPr>
              <p:sp>
                <p:nvSpPr>
                  <p:cNvPr id="71" name="object 199">
                    <a:extLst>
                      <a:ext uri="{FF2B5EF4-FFF2-40B4-BE49-F238E27FC236}">
                        <a16:creationId xmlns:a16="http://schemas.microsoft.com/office/drawing/2014/main" id="{E486B52F-9415-423C-A4CF-92B52CBFF60F}"/>
                      </a:ext>
                    </a:extLst>
                  </p:cNvPr>
                  <p:cNvSpPr/>
                  <p:nvPr/>
                </p:nvSpPr>
                <p:spPr>
                  <a:xfrm flipH="1">
                    <a:off x="3921759" y="4191555"/>
                    <a:ext cx="400014" cy="419096"/>
                  </a:xfrm>
                  <a:prstGeom prst="rect">
                    <a:avLst/>
                  </a:prstGeom>
                  <a:blipFill>
                    <a:blip r:embed="rId13" cstate="print">
                      <a:extLst>
                        <a:ext uri="{BEBA8EAE-BF5A-486C-A8C5-ECC9F3942E4B}">
                          <a14:imgProps xmlns:a14="http://schemas.microsoft.com/office/drawing/2010/main">
                            <a14:imgLayer r:embed="rId14">
                              <a14:imgEffect>
                                <a14:backgroundRemoval t="10000" b="90000" l="0" r="75956"/>
                              </a14:imgEffect>
                            </a14:imgLayer>
                          </a14:imgProps>
                        </a:ext>
                      </a:extLst>
                    </a:blip>
                    <a:stretch>
                      <a:fillRect/>
                    </a:stretch>
                  </a:blipFill>
                </p:spPr>
                <p:txBody>
                  <a:bodyPr wrap="square" lIns="0" tIns="0" rIns="0" bIns="0" rtlCol="0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sz="1000" dirty="0"/>
                  </a:p>
                </p:txBody>
              </p:sp>
              <p:pic>
                <p:nvPicPr>
                  <p:cNvPr id="72" name="Picture 71">
                    <a:extLst>
                      <a:ext uri="{FF2B5EF4-FFF2-40B4-BE49-F238E27FC236}">
                        <a16:creationId xmlns:a16="http://schemas.microsoft.com/office/drawing/2014/main" id="{2B53F58D-0843-4F09-BCAE-06637DFBC30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6">
                            <a14:imgEffect>
                              <a14:backgroundRemoval t="0" b="99567" l="0" r="100000">
                                <a14:foregroundMark x1="57604" y1="40837" x2="57604" y2="40837"/>
                                <a14:foregroundMark x1="47083" y1="64214" x2="47083" y2="64214"/>
                                <a14:foregroundMark x1="49688" y1="92208" x2="49688" y2="92208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7803524">
                    <a:off x="3906786" y="4155467"/>
                    <a:ext cx="129456" cy="275111"/>
                  </a:xfrm>
                  <a:prstGeom prst="rect">
                    <a:avLst/>
                  </a:prstGeom>
                </p:spPr>
              </p:pic>
            </p:grpSp>
          </p:grpSp>
          <p:graphicFrame>
            <p:nvGraphicFramePr>
              <p:cNvPr id="74" name="Object 73">
                <a:extLst>
                  <a:ext uri="{FF2B5EF4-FFF2-40B4-BE49-F238E27FC236}">
                    <a16:creationId xmlns:a16="http://schemas.microsoft.com/office/drawing/2014/main" id="{EFA7BBAD-98CD-446D-8A9B-DE2EDDA1260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33483351"/>
                  </p:ext>
                </p:extLst>
              </p:nvPr>
            </p:nvGraphicFramePr>
            <p:xfrm>
              <a:off x="208524" y="4519938"/>
              <a:ext cx="307473" cy="213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25" name="ｸﾘｯﾌﾟ" r:id="rId17" imgW="1666667" imgH="1695238" progId="">
                      <p:embed/>
                    </p:oleObj>
                  </mc:Choice>
                  <mc:Fallback>
                    <p:oleObj name="ｸﾘｯﾌﾟ" r:id="rId17" imgW="1666667" imgH="1695238" progId="">
                      <p:embed/>
                      <p:pic>
                        <p:nvPicPr>
                          <p:cNvPr id="129" name="Object 128">
                            <a:extLst>
                              <a:ext uri="{FF2B5EF4-FFF2-40B4-BE49-F238E27FC236}">
                                <a16:creationId xmlns:a16="http://schemas.microsoft.com/office/drawing/2014/main" id="{EFA7BBAD-98CD-446D-8A9B-DE2EDDA1260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8524" y="4519938"/>
                            <a:ext cx="307473" cy="213175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28575">
                            <a:solidFill>
                              <a:srgbClr val="00B0F0"/>
                            </a:solidFill>
                            <a:miter lim="800000"/>
                            <a:headEnd/>
                            <a:tailEnd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630BE254-D15B-4449-9A6F-A00944BB5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163" y="4153812"/>
                <a:ext cx="8968" cy="3419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1A08563E-B23C-4546-B0A4-50C50DE6CD66}"/>
                  </a:ext>
                </a:extLst>
              </p:cNvPr>
              <p:cNvGrpSpPr/>
              <p:nvPr/>
            </p:nvGrpSpPr>
            <p:grpSpPr>
              <a:xfrm rot="2175204">
                <a:off x="311436" y="4958367"/>
                <a:ext cx="494897" cy="400590"/>
                <a:chOff x="3833958" y="4191555"/>
                <a:chExt cx="487815" cy="419096"/>
              </a:xfrm>
            </p:grpSpPr>
            <p:sp>
              <p:nvSpPr>
                <p:cNvPr id="78" name="object 199">
                  <a:extLst>
                    <a:ext uri="{FF2B5EF4-FFF2-40B4-BE49-F238E27FC236}">
                      <a16:creationId xmlns:a16="http://schemas.microsoft.com/office/drawing/2014/main" id="{2741D67D-9BD1-4294-A5C0-B8D2E13B257F}"/>
                    </a:ext>
                  </a:extLst>
                </p:cNvPr>
                <p:cNvSpPr/>
                <p:nvPr/>
              </p:nvSpPr>
              <p:spPr>
                <a:xfrm flipH="1">
                  <a:off x="3921759" y="4191555"/>
                  <a:ext cx="400014" cy="419096"/>
                </a:xfrm>
                <a:prstGeom prst="rect">
                  <a:avLst/>
                </a:prstGeom>
                <a:blipFill>
                  <a:blip r:embed="rId13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4">
                            <a14:imgEffect>
                              <a14:backgroundRemoval t="10000" b="90000" l="0" r="75956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sz="1000" dirty="0"/>
                </a:p>
              </p:txBody>
            </p:sp>
            <p:pic>
              <p:nvPicPr>
                <p:cNvPr id="79" name="Picture 78">
                  <a:extLst>
                    <a:ext uri="{FF2B5EF4-FFF2-40B4-BE49-F238E27FC236}">
                      <a16:creationId xmlns:a16="http://schemas.microsoft.com/office/drawing/2014/main" id="{F9E00545-1818-4C36-9C7D-E390F61569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BEBA8EAE-BF5A-486C-A8C5-ECC9F3942E4B}">
                      <a14:imgProps xmlns:a14="http://schemas.microsoft.com/office/drawing/2010/main">
                        <a14:imgLayer r:embed="rId16">
                          <a14:imgEffect>
                            <a14:backgroundRemoval t="0" b="99567" l="0" r="100000">
                              <a14:foregroundMark x1="57604" y1="40837" x2="57604" y2="40837"/>
                              <a14:foregroundMark x1="47083" y1="64214" x2="47083" y2="64214"/>
                              <a14:foregroundMark x1="49688" y1="92208" x2="49688" y2="9220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7803524">
                  <a:off x="3906786" y="4155467"/>
                  <a:ext cx="129456" cy="275111"/>
                </a:xfrm>
                <a:prstGeom prst="rect">
                  <a:avLst/>
                </a:prstGeom>
              </p:spPr>
            </p:pic>
          </p:grp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83A6C4C-D0C3-43CD-846D-4523DA4EF81F}"/>
                  </a:ext>
                </a:extLst>
              </p:cNvPr>
              <p:cNvSpPr/>
              <p:nvPr/>
            </p:nvSpPr>
            <p:spPr>
              <a:xfrm>
                <a:off x="2044378" y="3293511"/>
                <a:ext cx="1260802" cy="231762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rgbClr val="0E067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Inventory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ADA85E32-78F7-48B9-8642-43E047E0AF7B}"/>
                  </a:ext>
                </a:extLst>
              </p:cNvPr>
              <p:cNvSpPr/>
              <p:nvPr/>
            </p:nvSpPr>
            <p:spPr>
              <a:xfrm>
                <a:off x="3203105" y="3298246"/>
                <a:ext cx="1260801" cy="238514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rgbClr val="0E067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Maintenance</a:t>
                </a:r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1A08563E-B23C-4546-B0A4-50C50DE6CD66}"/>
                  </a:ext>
                </a:extLst>
              </p:cNvPr>
              <p:cNvGrpSpPr/>
              <p:nvPr/>
            </p:nvGrpSpPr>
            <p:grpSpPr>
              <a:xfrm>
                <a:off x="2932276" y="3806663"/>
                <a:ext cx="494897" cy="400590"/>
                <a:chOff x="3833958" y="4191555"/>
                <a:chExt cx="487815" cy="419096"/>
              </a:xfrm>
            </p:grpSpPr>
            <p:sp>
              <p:nvSpPr>
                <p:cNvPr id="83" name="object 199">
                  <a:extLst>
                    <a:ext uri="{FF2B5EF4-FFF2-40B4-BE49-F238E27FC236}">
                      <a16:creationId xmlns:a16="http://schemas.microsoft.com/office/drawing/2014/main" id="{2741D67D-9BD1-4294-A5C0-B8D2E13B257F}"/>
                    </a:ext>
                  </a:extLst>
                </p:cNvPr>
                <p:cNvSpPr/>
                <p:nvPr/>
              </p:nvSpPr>
              <p:spPr>
                <a:xfrm flipH="1">
                  <a:off x="3921759" y="4191555"/>
                  <a:ext cx="400014" cy="419096"/>
                </a:xfrm>
                <a:prstGeom prst="rect">
                  <a:avLst/>
                </a:prstGeom>
                <a:blipFill>
                  <a:blip r:embed="rId13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4">
                            <a14:imgEffect>
                              <a14:backgroundRemoval t="10000" b="90000" l="0" r="75956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sz="1000" dirty="0"/>
                </a:p>
              </p:txBody>
            </p:sp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F9E00545-1818-4C36-9C7D-E390F61569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BEBA8EAE-BF5A-486C-A8C5-ECC9F3942E4B}">
                      <a14:imgProps xmlns:a14="http://schemas.microsoft.com/office/drawing/2010/main">
                        <a14:imgLayer r:embed="rId16">
                          <a14:imgEffect>
                            <a14:backgroundRemoval t="0" b="99567" l="0" r="100000">
                              <a14:foregroundMark x1="57604" y1="40837" x2="57604" y2="40837"/>
                              <a14:foregroundMark x1="47083" y1="64214" x2="47083" y2="64214"/>
                              <a14:foregroundMark x1="49688" y1="92208" x2="49688" y2="9220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7803524">
                  <a:off x="3906786" y="4155467"/>
                  <a:ext cx="129456" cy="275111"/>
                </a:xfrm>
                <a:prstGeom prst="rect">
                  <a:avLst/>
                </a:prstGeom>
              </p:spPr>
            </p:pic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1A08563E-B23C-4546-B0A4-50C50DE6CD66}"/>
                  </a:ext>
                </a:extLst>
              </p:cNvPr>
              <p:cNvGrpSpPr/>
              <p:nvPr/>
            </p:nvGrpSpPr>
            <p:grpSpPr>
              <a:xfrm>
                <a:off x="3994127" y="3733751"/>
                <a:ext cx="494897" cy="400590"/>
                <a:chOff x="3833958" y="4191555"/>
                <a:chExt cx="487815" cy="419096"/>
              </a:xfrm>
            </p:grpSpPr>
            <p:sp>
              <p:nvSpPr>
                <p:cNvPr id="86" name="object 199">
                  <a:extLst>
                    <a:ext uri="{FF2B5EF4-FFF2-40B4-BE49-F238E27FC236}">
                      <a16:creationId xmlns:a16="http://schemas.microsoft.com/office/drawing/2014/main" id="{2741D67D-9BD1-4294-A5C0-B8D2E13B257F}"/>
                    </a:ext>
                  </a:extLst>
                </p:cNvPr>
                <p:cNvSpPr/>
                <p:nvPr/>
              </p:nvSpPr>
              <p:spPr>
                <a:xfrm flipH="1">
                  <a:off x="3921759" y="4191555"/>
                  <a:ext cx="400014" cy="419096"/>
                </a:xfrm>
                <a:prstGeom prst="rect">
                  <a:avLst/>
                </a:prstGeom>
                <a:blipFill>
                  <a:blip r:embed="rId13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4">
                            <a14:imgEffect>
                              <a14:backgroundRemoval t="10000" b="90000" l="0" r="75956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sz="1000" dirty="0"/>
                </a:p>
              </p:txBody>
            </p:sp>
            <p:pic>
              <p:nvPicPr>
                <p:cNvPr id="87" name="Picture 86">
                  <a:extLst>
                    <a:ext uri="{FF2B5EF4-FFF2-40B4-BE49-F238E27FC236}">
                      <a16:creationId xmlns:a16="http://schemas.microsoft.com/office/drawing/2014/main" id="{F9E00545-1818-4C36-9C7D-E390F61569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BEBA8EAE-BF5A-486C-A8C5-ECC9F3942E4B}">
                      <a14:imgProps xmlns:a14="http://schemas.microsoft.com/office/drawing/2010/main">
                        <a14:imgLayer r:embed="rId16">
                          <a14:imgEffect>
                            <a14:backgroundRemoval t="0" b="99567" l="0" r="100000">
                              <a14:foregroundMark x1="57604" y1="40837" x2="57604" y2="40837"/>
                              <a14:foregroundMark x1="47083" y1="64214" x2="47083" y2="64214"/>
                              <a14:foregroundMark x1="49688" y1="92208" x2="49688" y2="9220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7803524">
                  <a:off x="3906786" y="4155467"/>
                  <a:ext cx="129456" cy="275111"/>
                </a:xfrm>
                <a:prstGeom prst="rect">
                  <a:avLst/>
                </a:prstGeom>
              </p:spPr>
            </p:pic>
          </p:grp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A73EE7F4-4541-48BD-8C33-4D7D45B223C0}"/>
                  </a:ext>
                </a:extLst>
              </p:cNvPr>
              <p:cNvSpPr/>
              <p:nvPr/>
            </p:nvSpPr>
            <p:spPr>
              <a:xfrm>
                <a:off x="3954317" y="4182529"/>
                <a:ext cx="1073962" cy="198131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rgbClr val="0E067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Scrap</a:t>
                </a:r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1A08563E-B23C-4546-B0A4-50C50DE6CD66}"/>
                  </a:ext>
                </a:extLst>
              </p:cNvPr>
              <p:cNvGrpSpPr/>
              <p:nvPr/>
            </p:nvGrpSpPr>
            <p:grpSpPr>
              <a:xfrm>
                <a:off x="4296498" y="4723595"/>
                <a:ext cx="440552" cy="472846"/>
                <a:chOff x="3657424" y="4248685"/>
                <a:chExt cx="434248" cy="494690"/>
              </a:xfrm>
            </p:grpSpPr>
            <p:sp>
              <p:nvSpPr>
                <p:cNvPr id="90" name="object 199">
                  <a:extLst>
                    <a:ext uri="{FF2B5EF4-FFF2-40B4-BE49-F238E27FC236}">
                      <a16:creationId xmlns:a16="http://schemas.microsoft.com/office/drawing/2014/main" id="{2741D67D-9BD1-4294-A5C0-B8D2E13B257F}"/>
                    </a:ext>
                  </a:extLst>
                </p:cNvPr>
                <p:cNvSpPr/>
                <p:nvPr/>
              </p:nvSpPr>
              <p:spPr>
                <a:xfrm flipH="1">
                  <a:off x="3676264" y="4390468"/>
                  <a:ext cx="415408" cy="352907"/>
                </a:xfrm>
                <a:prstGeom prst="rect">
                  <a:avLst/>
                </a:prstGeom>
                <a:blipFill>
                  <a:blip r:embed="rId13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4">
                            <a14:imgEffect>
                              <a14:backgroundRemoval t="10000" b="90000" l="0" r="75956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sz="1000" dirty="0"/>
                </a:p>
              </p:txBody>
            </p:sp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F9E00545-1818-4C36-9C7D-E390F61569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BEBA8EAE-BF5A-486C-A8C5-ECC9F3942E4B}">
                      <a14:imgProps xmlns:a14="http://schemas.microsoft.com/office/drawing/2010/main">
                        <a14:imgLayer r:embed="rId16">
                          <a14:imgEffect>
                            <a14:backgroundRemoval t="0" b="99567" l="0" r="100000">
                              <a14:foregroundMark x1="57604" y1="40837" x2="57604" y2="40837"/>
                              <a14:foregroundMark x1="47083" y1="64214" x2="47083" y2="64214"/>
                              <a14:foregroundMark x1="49688" y1="92208" x2="49688" y2="9220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7803524">
                  <a:off x="3730252" y="4175857"/>
                  <a:ext cx="129456" cy="275111"/>
                </a:xfrm>
                <a:prstGeom prst="rect">
                  <a:avLst/>
                </a:prstGeom>
              </p:spPr>
            </p:pic>
          </p:grpSp>
          <p:graphicFrame>
            <p:nvGraphicFramePr>
              <p:cNvPr id="92" name="Object 91">
                <a:extLst>
                  <a:ext uri="{FF2B5EF4-FFF2-40B4-BE49-F238E27FC236}">
                    <a16:creationId xmlns:a16="http://schemas.microsoft.com/office/drawing/2014/main" id="{EFA7BBAD-98CD-446D-8A9B-DE2EDDA1260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2859534"/>
                  </p:ext>
                </p:extLst>
              </p:nvPr>
            </p:nvGraphicFramePr>
            <p:xfrm>
              <a:off x="4307678" y="4577504"/>
              <a:ext cx="208036" cy="144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26" name="ｸﾘｯﾌﾟ" r:id="rId17" imgW="1666667" imgH="1695238" progId="">
                      <p:embed/>
                    </p:oleObj>
                  </mc:Choice>
                  <mc:Fallback>
                    <p:oleObj name="ｸﾘｯﾌﾟ" r:id="rId17" imgW="1666667" imgH="1695238" progId="">
                      <p:embed/>
                      <p:pic>
                        <p:nvPicPr>
                          <p:cNvPr id="74" name="Object 73">
                            <a:extLst>
                              <a:ext uri="{FF2B5EF4-FFF2-40B4-BE49-F238E27FC236}">
                                <a16:creationId xmlns:a16="http://schemas.microsoft.com/office/drawing/2014/main" id="{EFA7BBAD-98CD-446D-8A9B-DE2EDDA1260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07678" y="4577504"/>
                            <a:ext cx="208036" cy="144234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28575">
                            <a:solidFill>
                              <a:srgbClr val="00B0F0"/>
                            </a:solidFill>
                            <a:miter lim="800000"/>
                            <a:headEnd/>
                            <a:tailEnd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4" name="object 254">
                <a:extLst>
                  <a:ext uri="{FF2B5EF4-FFF2-40B4-BE49-F238E27FC236}">
                    <a16:creationId xmlns:a16="http://schemas.microsoft.com/office/drawing/2014/main" id="{5F49E4D5-BCCE-4882-AAF5-C7DEE19E2FD2}"/>
                  </a:ext>
                </a:extLst>
              </p:cNvPr>
              <p:cNvSpPr txBox="1"/>
              <p:nvPr/>
            </p:nvSpPr>
            <p:spPr>
              <a:xfrm>
                <a:off x="3820058" y="5514880"/>
                <a:ext cx="806850" cy="228909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GB" sz="1400" dirty="0">
                    <a:solidFill>
                      <a:srgbClr val="0E067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Report</a:t>
                </a:r>
                <a:endParaRPr sz="1400" dirty="0">
                  <a:solidFill>
                    <a:srgbClr val="0E067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object 254">
                <a:extLst>
                  <a:ext uri="{FF2B5EF4-FFF2-40B4-BE49-F238E27FC236}">
                    <a16:creationId xmlns:a16="http://schemas.microsoft.com/office/drawing/2014/main" id="{EE6859F1-FCA4-4618-9880-DEF988B39F44}"/>
                  </a:ext>
                </a:extLst>
              </p:cNvPr>
              <p:cNvSpPr txBox="1"/>
              <p:nvPr/>
            </p:nvSpPr>
            <p:spPr>
              <a:xfrm>
                <a:off x="1634439" y="5400425"/>
                <a:ext cx="1737774" cy="228909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GB" sz="1400" dirty="0">
                    <a:solidFill>
                      <a:srgbClr val="0E067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Export stationery</a:t>
                </a:r>
                <a:endParaRPr sz="1400" dirty="0">
                  <a:solidFill>
                    <a:srgbClr val="0E067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7C6D2506-1C19-4842-A567-EF5B8F581EFB}"/>
                  </a:ext>
                </a:extLst>
              </p:cNvPr>
              <p:cNvGrpSpPr/>
              <p:nvPr/>
            </p:nvGrpSpPr>
            <p:grpSpPr>
              <a:xfrm>
                <a:off x="1991767" y="5003838"/>
                <a:ext cx="447407" cy="383264"/>
                <a:chOff x="5992068" y="2471902"/>
                <a:chExt cx="479945" cy="402704"/>
              </a:xfrm>
            </p:grpSpPr>
            <p:pic>
              <p:nvPicPr>
                <p:cNvPr id="97" name="図 48">
                  <a:extLst>
                    <a:ext uri="{FF2B5EF4-FFF2-40B4-BE49-F238E27FC236}">
                      <a16:creationId xmlns:a16="http://schemas.microsoft.com/office/drawing/2014/main" id="{F9254756-DDA9-4042-ABEB-874A8718F6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92068" y="2484980"/>
                  <a:ext cx="479945" cy="3896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8" name="図 49">
                  <a:extLst>
                    <a:ext uri="{FF2B5EF4-FFF2-40B4-BE49-F238E27FC236}">
                      <a16:creationId xmlns:a16="http://schemas.microsoft.com/office/drawing/2014/main" id="{ACBF05A9-5C97-487B-9473-E41292E73E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97240" y="2471902"/>
                  <a:ext cx="249957" cy="2707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1A08563E-B23C-4546-B0A4-50C50DE6CD66}"/>
                  </a:ext>
                </a:extLst>
              </p:cNvPr>
              <p:cNvGrpSpPr/>
              <p:nvPr/>
            </p:nvGrpSpPr>
            <p:grpSpPr>
              <a:xfrm>
                <a:off x="2226893" y="5089928"/>
                <a:ext cx="494897" cy="400590"/>
                <a:chOff x="3833958" y="4191555"/>
                <a:chExt cx="487815" cy="419096"/>
              </a:xfrm>
            </p:grpSpPr>
            <p:sp>
              <p:nvSpPr>
                <p:cNvPr id="100" name="object 199">
                  <a:extLst>
                    <a:ext uri="{FF2B5EF4-FFF2-40B4-BE49-F238E27FC236}">
                      <a16:creationId xmlns:a16="http://schemas.microsoft.com/office/drawing/2014/main" id="{2741D67D-9BD1-4294-A5C0-B8D2E13B257F}"/>
                    </a:ext>
                  </a:extLst>
                </p:cNvPr>
                <p:cNvSpPr/>
                <p:nvPr/>
              </p:nvSpPr>
              <p:spPr>
                <a:xfrm flipH="1">
                  <a:off x="3921759" y="4191555"/>
                  <a:ext cx="400014" cy="419096"/>
                </a:xfrm>
                <a:prstGeom prst="rect">
                  <a:avLst/>
                </a:prstGeom>
                <a:blipFill>
                  <a:blip r:embed="rId13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4">
                            <a14:imgEffect>
                              <a14:backgroundRemoval t="10000" b="90000" l="0" r="75956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sz="1000" dirty="0"/>
                </a:p>
              </p:txBody>
            </p:sp>
            <p:pic>
              <p:nvPicPr>
                <p:cNvPr id="101" name="Picture 100">
                  <a:extLst>
                    <a:ext uri="{FF2B5EF4-FFF2-40B4-BE49-F238E27FC236}">
                      <a16:creationId xmlns:a16="http://schemas.microsoft.com/office/drawing/2014/main" id="{F9E00545-1818-4C36-9C7D-E390F61569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BEBA8EAE-BF5A-486C-A8C5-ECC9F3942E4B}">
                      <a14:imgProps xmlns:a14="http://schemas.microsoft.com/office/drawing/2010/main">
                        <a14:imgLayer r:embed="rId16">
                          <a14:imgEffect>
                            <a14:backgroundRemoval t="0" b="99567" l="0" r="100000">
                              <a14:foregroundMark x1="57604" y1="40837" x2="57604" y2="40837"/>
                              <a14:foregroundMark x1="47083" y1="64214" x2="47083" y2="64214"/>
                              <a14:foregroundMark x1="49688" y1="92208" x2="49688" y2="9220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7803524">
                  <a:off x="3906786" y="4155467"/>
                  <a:ext cx="129456" cy="275111"/>
                </a:xfrm>
                <a:prstGeom prst="rect">
                  <a:avLst/>
                </a:prstGeom>
              </p:spPr>
            </p:pic>
          </p:grpSp>
          <p:sp>
            <p:nvSpPr>
              <p:cNvPr id="102" name="object 254">
                <a:extLst>
                  <a:ext uri="{FF2B5EF4-FFF2-40B4-BE49-F238E27FC236}">
                    <a16:creationId xmlns:a16="http://schemas.microsoft.com/office/drawing/2014/main" id="{89186D8C-7203-46EC-81B3-FEC237B3B49F}"/>
                  </a:ext>
                </a:extLst>
              </p:cNvPr>
              <p:cNvSpPr txBox="1"/>
              <p:nvPr/>
            </p:nvSpPr>
            <p:spPr>
              <a:xfrm>
                <a:off x="16497" y="5407742"/>
                <a:ext cx="1530906" cy="228909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>
                <a:defPPr>
                  <a:defRPr lang="en-US"/>
                </a:defPPr>
                <a:lvl1pPr indent="0" algn="ctr">
                  <a:spcBef>
                    <a:spcPct val="50000"/>
                  </a:spcBef>
                  <a:defRPr sz="1600">
                    <a:solidFill>
                      <a:srgbClr val="0E067C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en-GB" sz="1400" dirty="0"/>
                  <a:t>Import stationery</a:t>
                </a:r>
                <a:endParaRPr sz="1400" dirty="0"/>
              </a:p>
            </p:txBody>
          </p:sp>
        </p:grpSp>
      </p:grpSp>
      <p:grpSp>
        <p:nvGrpSpPr>
          <p:cNvPr id="119" name="Group 118"/>
          <p:cNvGrpSpPr/>
          <p:nvPr/>
        </p:nvGrpSpPr>
        <p:grpSpPr>
          <a:xfrm>
            <a:off x="77384" y="3130737"/>
            <a:ext cx="3659385" cy="1931401"/>
            <a:chOff x="2469854" y="2160577"/>
            <a:chExt cx="3659385" cy="1931401"/>
          </a:xfrm>
        </p:grpSpPr>
        <p:sp>
          <p:nvSpPr>
            <p:cNvPr id="120" name="Callout: Bent Line 4278">
              <a:extLst>
                <a:ext uri="{FF2B5EF4-FFF2-40B4-BE49-F238E27FC236}">
                  <a16:creationId xmlns:a16="http://schemas.microsoft.com/office/drawing/2014/main" id="{4259CEBB-7591-0B78-C9E5-C78C069081E4}"/>
                </a:ext>
              </a:extLst>
            </p:cNvPr>
            <p:cNvSpPr/>
            <p:nvPr/>
          </p:nvSpPr>
          <p:spPr>
            <a:xfrm>
              <a:off x="4906034" y="2234609"/>
              <a:ext cx="1223205" cy="515731"/>
            </a:xfrm>
            <a:prstGeom prst="borderCallout2">
              <a:avLst>
                <a:gd name="adj1" fmla="val 37838"/>
                <a:gd name="adj2" fmla="val -3573"/>
                <a:gd name="adj3" fmla="val 39741"/>
                <a:gd name="adj4" fmla="val -9369"/>
                <a:gd name="adj5" fmla="val 129395"/>
                <a:gd name="adj6" fmla="val -9191"/>
              </a:avLst>
            </a:prstGeom>
            <a:noFill/>
            <a:ln>
              <a:solidFill>
                <a:srgbClr val="51637B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 "/>
                </a:rPr>
                <a:t>System Solutions</a:t>
              </a: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2469854" y="2160577"/>
              <a:ext cx="3620288" cy="1931401"/>
              <a:chOff x="2469854" y="2160577"/>
              <a:chExt cx="3620288" cy="1931401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F9CDFBAC-2A29-E681-518C-447CD2E21D6D}"/>
                  </a:ext>
                </a:extLst>
              </p:cNvPr>
              <p:cNvGrpSpPr/>
              <p:nvPr/>
            </p:nvGrpSpPr>
            <p:grpSpPr>
              <a:xfrm>
                <a:off x="5268460" y="2699225"/>
                <a:ext cx="821682" cy="881824"/>
                <a:chOff x="878683" y="2721692"/>
                <a:chExt cx="793236" cy="372779"/>
              </a:xfrm>
            </p:grpSpPr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414FBDC5-34C4-4A27-F4E8-8409D79710EB}"/>
                    </a:ext>
                  </a:extLst>
                </p:cNvPr>
                <p:cNvSpPr txBox="1"/>
                <p:nvPr/>
              </p:nvSpPr>
              <p:spPr>
                <a:xfrm>
                  <a:off x="878683" y="2930122"/>
                  <a:ext cx="793236" cy="164349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noAutofit/>
                </a:bodyPr>
                <a:lstStyle/>
                <a:p>
                  <a:r>
                    <a:rPr lang="en-US" sz="1400" dirty="0"/>
                    <a:t>PIC, Leader</a:t>
                  </a:r>
                </a:p>
              </p:txBody>
            </p:sp>
            <p:graphicFrame>
              <p:nvGraphicFramePr>
                <p:cNvPr id="135" name="Diagram 134">
                  <a:extLst>
                    <a:ext uri="{FF2B5EF4-FFF2-40B4-BE49-F238E27FC236}">
                      <a16:creationId xmlns:a16="http://schemas.microsoft.com/office/drawing/2014/main" id="{464C8BD0-F85D-D733-D886-9BEAC1C15DF7}"/>
                    </a:ext>
                  </a:extLst>
                </p:cNvPr>
                <p:cNvGraphicFramePr/>
                <p:nvPr>
                  <p:extLst/>
                </p:nvPr>
              </p:nvGraphicFramePr>
              <p:xfrm>
                <a:off x="897021" y="2721692"/>
                <a:ext cx="263999" cy="232385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0" r:lo="rId21" r:qs="rId22" r:cs="rId23"/>
                </a:graphicData>
              </a:graphic>
            </p:graphicFrame>
          </p:grpSp>
          <p:pic>
            <p:nvPicPr>
              <p:cNvPr id="123" name="Picture 122" descr="Icon&#10;&#10;Description automatically generated">
                <a:extLst>
                  <a:ext uri="{FF2B5EF4-FFF2-40B4-BE49-F238E27FC236}">
                    <a16:creationId xmlns:a16="http://schemas.microsoft.com/office/drawing/2014/main" id="{5A26B48B-004B-3C09-27A4-B76A0F9DE2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93774" y="2971800"/>
                <a:ext cx="458843" cy="194436"/>
              </a:xfrm>
              <a:prstGeom prst="rect">
                <a:avLst/>
              </a:prstGeom>
            </p:spPr>
          </p:pic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1F5F23A-A0CB-7018-2A50-D92ABC474BC9}"/>
                  </a:ext>
                </a:extLst>
              </p:cNvPr>
              <p:cNvSpPr txBox="1"/>
              <p:nvPr/>
            </p:nvSpPr>
            <p:spPr>
              <a:xfrm>
                <a:off x="4493362" y="3310388"/>
                <a:ext cx="1027107" cy="2732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sz="1400" b="1" dirty="0"/>
                  <a:t>Discuss</a:t>
                </a:r>
              </a:p>
              <a:p>
                <a:endParaRPr lang="en-US" sz="1400" b="1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2EC2972-BFFB-5608-45D8-09BE825414FD}"/>
                  </a:ext>
                </a:extLst>
              </p:cNvPr>
              <p:cNvSpPr txBox="1"/>
              <p:nvPr/>
            </p:nvSpPr>
            <p:spPr>
              <a:xfrm>
                <a:off x="2469854" y="2867142"/>
                <a:ext cx="1649195" cy="6645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noAutofit/>
              </a:bodyPr>
              <a:lstStyle/>
              <a:p>
                <a:r>
                  <a:rPr lang="en-US" b="1" dirty="0"/>
                  <a:t>    </a:t>
                </a:r>
                <a:r>
                  <a:rPr lang="en-US" b="1" dirty="0">
                    <a:solidFill>
                      <a:srgbClr val="1508B8"/>
                    </a:solidFill>
                  </a:rPr>
                  <a:t>Study</a:t>
                </a:r>
                <a:r>
                  <a:rPr lang="en-US" sz="1200" dirty="0"/>
                  <a:t> </a:t>
                </a:r>
              </a:p>
              <a:p>
                <a:r>
                  <a:rPr lang="en-US" sz="1400" dirty="0"/>
                  <a:t>Operating </a:t>
                </a:r>
              </a:p>
              <a:p>
                <a:r>
                  <a:rPr lang="en-US" sz="1400" dirty="0"/>
                  <a:t>system ?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7D11EE5-ED58-6343-D0DE-4384B064382C}"/>
                  </a:ext>
                </a:extLst>
              </p:cNvPr>
              <p:cNvSpPr txBox="1"/>
              <p:nvPr/>
            </p:nvSpPr>
            <p:spPr>
              <a:xfrm>
                <a:off x="3186207" y="3433102"/>
                <a:ext cx="1227063" cy="6588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noAutofit/>
              </a:bodyPr>
              <a:lstStyle/>
              <a:p>
                <a:r>
                  <a:rPr lang="en-US" b="1" dirty="0">
                    <a:solidFill>
                      <a:srgbClr val="1508B8"/>
                    </a:solidFill>
                  </a:rPr>
                  <a:t>Explain</a:t>
                </a:r>
              </a:p>
              <a:p>
                <a:r>
                  <a:rPr lang="en-US" sz="1400" dirty="0"/>
                  <a:t>new operations 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3B1163B5-5A47-5A2C-9E77-498DA10E77F7}"/>
                  </a:ext>
                </a:extLst>
              </p:cNvPr>
              <p:cNvSpPr txBox="1"/>
              <p:nvPr/>
            </p:nvSpPr>
            <p:spPr>
              <a:xfrm>
                <a:off x="2656124" y="2160577"/>
                <a:ext cx="1665795" cy="5417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noAutofit/>
              </a:bodyPr>
              <a:lstStyle/>
              <a:p>
                <a:r>
                  <a:rPr lang="en-US" b="1" dirty="0">
                    <a:solidFill>
                      <a:srgbClr val="1508B8"/>
                    </a:solidFill>
                  </a:rPr>
                  <a:t>   List Job</a:t>
                </a:r>
                <a:r>
                  <a:rPr lang="en-US" b="1" dirty="0"/>
                  <a:t> </a:t>
                </a:r>
              </a:p>
              <a:p>
                <a:r>
                  <a:rPr lang="en-US" sz="1400" dirty="0"/>
                  <a:t>Document, operators,</a:t>
                </a:r>
              </a:p>
              <a:p>
                <a:r>
                  <a:rPr lang="en-US" sz="1400" dirty="0"/>
                  <a:t> reports</a:t>
                </a:r>
              </a:p>
            </p:txBody>
          </p: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4157F9F9-7F72-57E0-15E3-7E5541927503}"/>
                  </a:ext>
                </a:extLst>
              </p:cNvPr>
              <p:cNvGrpSpPr/>
              <p:nvPr/>
            </p:nvGrpSpPr>
            <p:grpSpPr>
              <a:xfrm>
                <a:off x="3988673" y="2642250"/>
                <a:ext cx="666492" cy="744412"/>
                <a:chOff x="7529327" y="1895268"/>
                <a:chExt cx="723844" cy="760089"/>
              </a:xfrm>
            </p:grpSpPr>
            <p:pic>
              <p:nvPicPr>
                <p:cNvPr id="132" name="Picture 131" descr="Icon&#10;&#10;Description automatically generated">
                  <a:extLst>
                    <a:ext uri="{FF2B5EF4-FFF2-40B4-BE49-F238E27FC236}">
                      <a16:creationId xmlns:a16="http://schemas.microsoft.com/office/drawing/2014/main" id="{ED89A75C-77A8-B1D4-FEF6-66E41AFCC0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29327" y="1895268"/>
                  <a:ext cx="723844" cy="760089"/>
                </a:xfrm>
                <a:prstGeom prst="rect">
                  <a:avLst/>
                </a:prstGeom>
              </p:spPr>
            </p:pic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6D89C655-7BD4-D5E9-1119-F1BA242D67E5}"/>
                    </a:ext>
                  </a:extLst>
                </p:cNvPr>
                <p:cNvSpPr txBox="1"/>
                <p:nvPr/>
              </p:nvSpPr>
              <p:spPr>
                <a:xfrm>
                  <a:off x="7797651" y="2226234"/>
                  <a:ext cx="357047" cy="292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IT</a:t>
                  </a:r>
                </a:p>
              </p:txBody>
            </p:sp>
          </p:grp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A720B565-3D51-AB02-3B36-6DBB9B14EE6C}"/>
                  </a:ext>
                </a:extLst>
              </p:cNvPr>
              <p:cNvCxnSpPr>
                <a:cxnSpLocks/>
                <a:endCxn id="127" idx="2"/>
              </p:cNvCxnSpPr>
              <p:nvPr/>
            </p:nvCxnSpPr>
            <p:spPr>
              <a:xfrm flipH="1" flipV="1">
                <a:off x="3489022" y="2702370"/>
                <a:ext cx="531079" cy="228312"/>
              </a:xfrm>
              <a:prstGeom prst="straightConnector1">
                <a:avLst/>
              </a:prstGeom>
              <a:ln w="12700">
                <a:solidFill>
                  <a:srgbClr val="4E5F77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A720B565-3D51-AB02-3B36-6DBB9B14EE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32423" y="3039872"/>
                <a:ext cx="502319" cy="4644"/>
              </a:xfrm>
              <a:prstGeom prst="straightConnector1">
                <a:avLst/>
              </a:prstGeom>
              <a:ln w="12700">
                <a:solidFill>
                  <a:srgbClr val="4E5F77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A720B565-3D51-AB02-3B36-6DBB9B14EE6C}"/>
                  </a:ext>
                </a:extLst>
              </p:cNvPr>
              <p:cNvCxnSpPr>
                <a:cxnSpLocks/>
                <a:endCxn id="126" idx="0"/>
              </p:cNvCxnSpPr>
              <p:nvPr/>
            </p:nvCxnSpPr>
            <p:spPr>
              <a:xfrm flipH="1">
                <a:off x="3799739" y="3110984"/>
                <a:ext cx="258231" cy="322118"/>
              </a:xfrm>
              <a:prstGeom prst="straightConnector1">
                <a:avLst/>
              </a:prstGeom>
              <a:ln w="12700">
                <a:solidFill>
                  <a:srgbClr val="4E5F77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6" name="Arrow: Right 180">
            <a:extLst>
              <a:ext uri="{FF2B5EF4-FFF2-40B4-BE49-F238E27FC236}">
                <a16:creationId xmlns:a16="http://schemas.microsoft.com/office/drawing/2014/main" id="{FF4C21CF-A049-4C96-A1B2-782C47182967}"/>
              </a:ext>
            </a:extLst>
          </p:cNvPr>
          <p:cNvSpPr/>
          <p:nvPr/>
        </p:nvSpPr>
        <p:spPr>
          <a:xfrm>
            <a:off x="3944241" y="3625364"/>
            <a:ext cx="319752" cy="1059203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 Box 80"/>
          <p:cNvSpPr txBox="1">
            <a:spLocks noChangeArrowheads="1"/>
          </p:cNvSpPr>
          <p:nvPr/>
        </p:nvSpPr>
        <p:spPr bwMode="auto">
          <a:xfrm>
            <a:off x="85771" y="2701456"/>
            <a:ext cx="487510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Discuss, Q&amp;A, find solution</a:t>
            </a:r>
          </a:p>
        </p:txBody>
      </p:sp>
      <p:sp>
        <p:nvSpPr>
          <p:cNvPr id="165" name="Text Box 80">
            <a:extLst>
              <a:ext uri="{FF2B5EF4-FFF2-40B4-BE49-F238E27FC236}">
                <a16:creationId xmlns:a16="http://schemas.microsoft.com/office/drawing/2014/main" id="{8BC69E49-DC40-4A5F-BCFD-F13E8B9BF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741" y="5228408"/>
            <a:ext cx="487510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1" lang="en-US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Standardization All manual operations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A166353-044D-4864-B76D-590E548B1035}"/>
              </a:ext>
            </a:extLst>
          </p:cNvPr>
          <p:cNvSpPr/>
          <p:nvPr/>
        </p:nvSpPr>
        <p:spPr>
          <a:xfrm>
            <a:off x="97906" y="6224384"/>
            <a:ext cx="23911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&amp; Paste Barcode to each equipment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7F6C64E-C8FD-4E9A-A304-49CDDA14E53D}"/>
              </a:ext>
            </a:extLst>
          </p:cNvPr>
          <p:cNvSpPr/>
          <p:nvPr/>
        </p:nvSpPr>
        <p:spPr>
          <a:xfrm>
            <a:off x="2833397" y="6296804"/>
            <a:ext cx="21834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 barcode, user’s card &amp; fix location</a:t>
            </a:r>
          </a:p>
        </p:txBody>
      </p:sp>
      <p:pic>
        <p:nvPicPr>
          <p:cNvPr id="171" name="Picture 2">
            <a:extLst>
              <a:ext uri="{FF2B5EF4-FFF2-40B4-BE49-F238E27FC236}">
                <a16:creationId xmlns:a16="http://schemas.microsoft.com/office/drawing/2014/main" id="{04FAEABB-23CD-4E8A-924D-E5E0FC557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940" y="5647469"/>
            <a:ext cx="792518" cy="33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2" name="Rectangle 171">
            <a:extLst>
              <a:ext uri="{FF2B5EF4-FFF2-40B4-BE49-F238E27FC236}">
                <a16:creationId xmlns:a16="http://schemas.microsoft.com/office/drawing/2014/main" id="{F7D56C8F-1CE3-48DC-AF1E-8301693C7936}"/>
              </a:ext>
            </a:extLst>
          </p:cNvPr>
          <p:cNvSpPr/>
          <p:nvPr/>
        </p:nvSpPr>
        <p:spPr>
          <a:xfrm>
            <a:off x="7205159" y="6301181"/>
            <a:ext cx="19061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altLang="ja-JP" sz="16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Inventory, Make report </a:t>
            </a: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System</a:t>
            </a:r>
            <a:endParaRPr lang="en-US" sz="1600" dirty="0"/>
          </a:p>
        </p:txBody>
      </p:sp>
      <p:pic>
        <p:nvPicPr>
          <p:cNvPr id="173" name="Picture 17" descr="C:\Program Files\Microsoft Office\MEDIA\CAGCAT10\j0195384.wmf">
            <a:extLst>
              <a:ext uri="{FF2B5EF4-FFF2-40B4-BE49-F238E27FC236}">
                <a16:creationId xmlns:a16="http://schemas.microsoft.com/office/drawing/2014/main" id="{D48D4104-468A-43F1-A93B-73DBB3F85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85908" y="5778437"/>
            <a:ext cx="650700" cy="52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15F81502-A42E-47AE-9FE6-15C7F4338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064" y="5660958"/>
            <a:ext cx="686377" cy="69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" name="Rectangle 181">
            <a:extLst>
              <a:ext uri="{FF2B5EF4-FFF2-40B4-BE49-F238E27FC236}">
                <a16:creationId xmlns:a16="http://schemas.microsoft.com/office/drawing/2014/main" id="{16850FBC-389B-475B-ADE0-1A1CD488BDEF}"/>
              </a:ext>
            </a:extLst>
          </p:cNvPr>
          <p:cNvSpPr/>
          <p:nvPr/>
        </p:nvSpPr>
        <p:spPr>
          <a:xfrm>
            <a:off x="5236872" y="6499337"/>
            <a:ext cx="18257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base Server</a:t>
            </a:r>
          </a:p>
        </p:txBody>
      </p:sp>
      <p:pic>
        <p:nvPicPr>
          <p:cNvPr id="184" name="Picture 183">
            <a:extLst>
              <a:ext uri="{FF2B5EF4-FFF2-40B4-BE49-F238E27FC236}">
                <a16:creationId xmlns:a16="http://schemas.microsoft.com/office/drawing/2014/main" id="{BCBAD760-18CE-498E-B97F-8D38E3D741D0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217711" y="5817443"/>
            <a:ext cx="260166" cy="518250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DF109461-67D7-425C-8545-0A2104A6FA60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99567" l="0" r="100000">
                        <a14:foregroundMark x1="57604" y1="40837" x2="57604" y2="40837"/>
                        <a14:foregroundMark x1="47083" y1="64214" x2="47083" y2="64214"/>
                        <a14:foregroundMark x1="49688" y1="92208" x2="49688" y2="92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5623">
            <a:off x="3594805" y="5812159"/>
            <a:ext cx="160226" cy="340541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71A1F1FF-65CC-4BE9-B0CC-02B29AFE43F5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34092" y="5851558"/>
            <a:ext cx="1696367" cy="321908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2362200" y="5987418"/>
            <a:ext cx="374823" cy="348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ight Arrow 186"/>
          <p:cNvSpPr/>
          <p:nvPr/>
        </p:nvSpPr>
        <p:spPr>
          <a:xfrm>
            <a:off x="4970483" y="5948736"/>
            <a:ext cx="374823" cy="348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ight Arrow 187"/>
          <p:cNvSpPr/>
          <p:nvPr/>
        </p:nvSpPr>
        <p:spPr>
          <a:xfrm>
            <a:off x="6828763" y="5879655"/>
            <a:ext cx="374823" cy="348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38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1069147" y="581484"/>
            <a:ext cx="8027593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M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 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by barcode technology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Optimize all manual jobs by using a management system.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0C29A5-7CAF-413E-A8D0-4F3763A6F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304340"/>
            <a:ext cx="2524861" cy="347104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1DC609C-4C01-4F98-82BE-4D05E0EA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5" y="1304339"/>
            <a:ext cx="4945763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343451A-54FE-4BD8-B61A-BD89C4918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8" y="1302736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C182F0BC-D52B-4477-BD5A-2AB01EDAD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695774"/>
            <a:ext cx="2524862" cy="5137269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E395749-86FA-4628-BD74-3B8716EB6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6" y="1706861"/>
            <a:ext cx="4945763" cy="51261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DDB2E2-7144-47F0-A6AE-4B9013F02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9" y="1706859"/>
            <a:ext cx="1511140" cy="5126184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正方形/長方形 5">
            <a:extLst>
              <a:ext uri="{FF2B5EF4-FFF2-40B4-BE49-F238E27FC236}">
                <a16:creationId xmlns:a16="http://schemas.microsoft.com/office/drawing/2014/main" id="{E264FE70-F123-473B-B386-D6AD9F79EB51}"/>
              </a:ext>
            </a:extLst>
          </p:cNvPr>
          <p:cNvSpPr/>
          <p:nvPr/>
        </p:nvSpPr>
        <p:spPr>
          <a:xfrm>
            <a:off x="34032" y="596708"/>
            <a:ext cx="1035115" cy="690172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2C08B9-98CF-4FD4-8146-3185999547FE}"/>
              </a:ext>
            </a:extLst>
          </p:cNvPr>
          <p:cNvSpPr/>
          <p:nvPr/>
        </p:nvSpPr>
        <p:spPr>
          <a:xfrm>
            <a:off x="102640" y="1737726"/>
            <a:ext cx="235779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kumimoji="1" lang="en-US" altLang="ja-JP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Develop, testing</a:t>
            </a:r>
            <a:endParaRPr kumimoji="1" lang="en-US" altLang="ja-JP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95" name="Text Box 80">
            <a:extLst>
              <a:ext uri="{FF2B5EF4-FFF2-40B4-BE49-F238E27FC236}">
                <a16:creationId xmlns:a16="http://schemas.microsoft.com/office/drawing/2014/main" id="{8BC69E49-DC40-4A5F-BCFD-F13E8B9BF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994" y="1702703"/>
            <a:ext cx="487510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1" lang="en-US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Standardization All manual operations</a:t>
            </a:r>
          </a:p>
        </p:txBody>
      </p:sp>
      <p:sp>
        <p:nvSpPr>
          <p:cNvPr id="140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5372994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669" y="5372199"/>
            <a:ext cx="499653" cy="443571"/>
          </a:xfrm>
          <a:prstGeom prst="rect">
            <a:avLst/>
          </a:prstGeom>
        </p:spPr>
      </p:pic>
      <p:sp>
        <p:nvSpPr>
          <p:cNvPr id="149" name="Cube 5">
            <a:extLst>
              <a:ext uri="{FF2B5EF4-FFF2-40B4-BE49-F238E27FC236}">
                <a16:creationId xmlns:a16="http://schemas.microsoft.com/office/drawing/2014/main" id="{831E4F4D-FAF7-43D8-BB2A-A5B0D93ED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10" y="6363076"/>
            <a:ext cx="1896169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Reduce paper: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80%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0" name="Can 11">
            <a:extLst>
              <a:ext uri="{FF2B5EF4-FFF2-40B4-BE49-F238E27FC236}">
                <a16:creationId xmlns:a16="http://schemas.microsoft.com/office/drawing/2014/main" id="{437CF3A9-6ACD-474A-AAED-57832F869133}"/>
              </a:ext>
            </a:extLst>
          </p:cNvPr>
          <p:cNvSpPr/>
          <p:nvPr/>
        </p:nvSpPr>
        <p:spPr bwMode="auto">
          <a:xfrm>
            <a:off x="3044308" y="5757254"/>
            <a:ext cx="609599" cy="735809"/>
          </a:xfrm>
          <a:prstGeom prst="can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Paper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51" name="Can 12">
            <a:extLst>
              <a:ext uri="{FF2B5EF4-FFF2-40B4-BE49-F238E27FC236}">
                <a16:creationId xmlns:a16="http://schemas.microsoft.com/office/drawing/2014/main" id="{48B8CCE5-2B62-4026-B47D-07B1B2920817}"/>
              </a:ext>
            </a:extLst>
          </p:cNvPr>
          <p:cNvSpPr/>
          <p:nvPr/>
        </p:nvSpPr>
        <p:spPr bwMode="auto">
          <a:xfrm>
            <a:off x="3930851" y="6249001"/>
            <a:ext cx="609599" cy="227998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20%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EECE36-1E6E-4802-A878-79A161C7CB96}"/>
              </a:ext>
            </a:extLst>
          </p:cNvPr>
          <p:cNvGrpSpPr/>
          <p:nvPr/>
        </p:nvGrpSpPr>
        <p:grpSpPr>
          <a:xfrm>
            <a:off x="4388826" y="5409261"/>
            <a:ext cx="632801" cy="839740"/>
            <a:chOff x="4572033" y="5747501"/>
            <a:chExt cx="646431" cy="482032"/>
          </a:xfrm>
        </p:grpSpPr>
        <p:sp>
          <p:nvSpPr>
            <p:cNvPr id="155" name="Can 13">
              <a:extLst>
                <a:ext uri="{FF2B5EF4-FFF2-40B4-BE49-F238E27FC236}">
                  <a16:creationId xmlns:a16="http://schemas.microsoft.com/office/drawing/2014/main" id="{75240470-AD2A-4784-9B27-E3528F107BA0}"/>
                </a:ext>
              </a:extLst>
            </p:cNvPr>
            <p:cNvSpPr/>
            <p:nvPr/>
          </p:nvSpPr>
          <p:spPr bwMode="auto">
            <a:xfrm>
              <a:off x="4572033" y="5917846"/>
              <a:ext cx="646431" cy="31168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80%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56" name="Group 34">
              <a:extLst>
                <a:ext uri="{FF2B5EF4-FFF2-40B4-BE49-F238E27FC236}">
                  <a16:creationId xmlns:a16="http://schemas.microsoft.com/office/drawing/2014/main" id="{934A113D-8C66-4933-B73E-6B19D1F75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9139" y="5747501"/>
              <a:ext cx="552218" cy="311687"/>
              <a:chOff x="2578284" y="1828800"/>
              <a:chExt cx="1307916" cy="655677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F8800DC-3320-4194-B772-5E4F1FBC6DC0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00E360F7-04CB-47A1-9893-6BB962F917E2}"/>
                  </a:ext>
                </a:extLst>
              </p:cNvPr>
              <p:cNvCxnSpPr/>
              <p:nvPr/>
            </p:nvCxnSpPr>
            <p:spPr>
              <a:xfrm>
                <a:off x="2743200" y="1905000"/>
                <a:ext cx="1143000" cy="5794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9" name="Cube 5">
            <a:extLst>
              <a:ext uri="{FF2B5EF4-FFF2-40B4-BE49-F238E27FC236}">
                <a16:creationId xmlns:a16="http://schemas.microsoft.com/office/drawing/2014/main" id="{30067E41-898C-41D1-B345-A4D8900A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819" y="6353739"/>
            <a:ext cx="2355728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Save time inventory 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60%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60" name="Can 19">
            <a:extLst>
              <a:ext uri="{FF2B5EF4-FFF2-40B4-BE49-F238E27FC236}">
                <a16:creationId xmlns:a16="http://schemas.microsoft.com/office/drawing/2014/main" id="{DD500E36-4E48-47CC-9388-46ED72822D7E}"/>
              </a:ext>
            </a:extLst>
          </p:cNvPr>
          <p:cNvSpPr/>
          <p:nvPr/>
        </p:nvSpPr>
        <p:spPr bwMode="auto">
          <a:xfrm>
            <a:off x="5437048" y="5569244"/>
            <a:ext cx="636648" cy="893654"/>
          </a:xfrm>
          <a:prstGeom prst="can">
            <a:avLst/>
          </a:prstGeom>
          <a:solidFill>
            <a:srgbClr val="FF66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Time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61" name="Can 20">
            <a:extLst>
              <a:ext uri="{FF2B5EF4-FFF2-40B4-BE49-F238E27FC236}">
                <a16:creationId xmlns:a16="http://schemas.microsoft.com/office/drawing/2014/main" id="{1BA216CE-5475-4FE4-A7E5-E1A6468BF523}"/>
              </a:ext>
            </a:extLst>
          </p:cNvPr>
          <p:cNvSpPr/>
          <p:nvPr/>
        </p:nvSpPr>
        <p:spPr bwMode="auto">
          <a:xfrm>
            <a:off x="6233906" y="6110806"/>
            <a:ext cx="672317" cy="347789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33,3%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8A3254-38DB-406A-8C3D-3F2D47306A63}"/>
              </a:ext>
            </a:extLst>
          </p:cNvPr>
          <p:cNvGrpSpPr/>
          <p:nvPr/>
        </p:nvGrpSpPr>
        <p:grpSpPr>
          <a:xfrm>
            <a:off x="6582604" y="5233234"/>
            <a:ext cx="909772" cy="940346"/>
            <a:chOff x="6191321" y="5211678"/>
            <a:chExt cx="765686" cy="783914"/>
          </a:xfrm>
        </p:grpSpPr>
        <p:sp>
          <p:nvSpPr>
            <p:cNvPr id="162" name="Can 24">
              <a:extLst>
                <a:ext uri="{FF2B5EF4-FFF2-40B4-BE49-F238E27FC236}">
                  <a16:creationId xmlns:a16="http://schemas.microsoft.com/office/drawing/2014/main" id="{467BB539-2F8B-41D7-A9E7-8ADEA924EEBC}"/>
                </a:ext>
              </a:extLst>
            </p:cNvPr>
            <p:cNvSpPr/>
            <p:nvPr/>
          </p:nvSpPr>
          <p:spPr bwMode="auto">
            <a:xfrm>
              <a:off x="6292122" y="5514421"/>
              <a:ext cx="576529" cy="481171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6600"/>
                  </a:solidFill>
                  <a:cs typeface="Times New Roman" panose="02020603050405020304" pitchFamily="18" charset="0"/>
                </a:rPr>
                <a:t>66,7%</a:t>
              </a:r>
              <a:endParaRPr lang="vi-VN" sz="1400" b="1" u="sng" dirty="0">
                <a:solidFill>
                  <a:srgbClr val="FF66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63" name="Group 34">
              <a:extLst>
                <a:ext uri="{FF2B5EF4-FFF2-40B4-BE49-F238E27FC236}">
                  <a16:creationId xmlns:a16="http://schemas.microsoft.com/office/drawing/2014/main" id="{887B5E36-18FD-45C1-AAAF-81179785A2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1321" y="5211678"/>
              <a:ext cx="765686" cy="545350"/>
              <a:chOff x="2578284" y="1828800"/>
              <a:chExt cx="1307916" cy="655677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8CDE7E73-6B4A-4C0C-AF02-991570EF71F5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D40619DC-D355-4919-93E9-F8F7ADA085AF}"/>
                  </a:ext>
                </a:extLst>
              </p:cNvPr>
              <p:cNvCxnSpPr/>
              <p:nvPr/>
            </p:nvCxnSpPr>
            <p:spPr>
              <a:xfrm>
                <a:off x="2802619" y="1906707"/>
                <a:ext cx="1083581" cy="577770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67FD703-01A2-43DB-B06B-CFB3080D2241}"/>
              </a:ext>
            </a:extLst>
          </p:cNvPr>
          <p:cNvSpPr/>
          <p:nvPr/>
        </p:nvSpPr>
        <p:spPr>
          <a:xfrm>
            <a:off x="7663298" y="1776059"/>
            <a:ext cx="12300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167" name="Text Box 80">
            <a:extLst>
              <a:ext uri="{FF2B5EF4-FFF2-40B4-BE49-F238E27FC236}">
                <a16:creationId xmlns:a16="http://schemas.microsoft.com/office/drawing/2014/main" id="{E69C5ED1-728B-4779-9C6A-AA74011D9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169" y="2122258"/>
            <a:ext cx="1527899" cy="493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Borrow &amp; return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Dec.2023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Manage stationery warehouse (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Jan.2024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GR, Transfer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&amp; Inventory, Maintenance,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Scrap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Feb.2024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704060" y="3668397"/>
            <a:ext cx="4763540" cy="1626789"/>
            <a:chOff x="2704060" y="3668397"/>
            <a:chExt cx="4763540" cy="162678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0104A8D-3B09-FCCA-68A0-9C1C8177492C}"/>
                </a:ext>
              </a:extLst>
            </p:cNvPr>
            <p:cNvSpPr/>
            <p:nvPr/>
          </p:nvSpPr>
          <p:spPr>
            <a:xfrm>
              <a:off x="2704060" y="3847729"/>
              <a:ext cx="4763540" cy="1447457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A8E2033-3132-1EA3-84D7-1F29432E14FA}"/>
                </a:ext>
              </a:extLst>
            </p:cNvPr>
            <p:cNvSpPr/>
            <p:nvPr/>
          </p:nvSpPr>
          <p:spPr>
            <a:xfrm>
              <a:off x="2740276" y="3683139"/>
              <a:ext cx="1329483" cy="3013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software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F799EE2-528B-27DF-F3E8-64EE0BC46EE8}"/>
                </a:ext>
              </a:extLst>
            </p:cNvPr>
            <p:cNvSpPr/>
            <p:nvPr/>
          </p:nvSpPr>
          <p:spPr>
            <a:xfrm>
              <a:off x="5934381" y="3668397"/>
              <a:ext cx="1450165" cy="2820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Auto Report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64" name="Image 2">
              <a:extLst>
                <a:ext uri="{FF2B5EF4-FFF2-40B4-BE49-F238E27FC236}">
                  <a16:creationId xmlns:a16="http://schemas.microsoft.com/office/drawing/2014/main" id="{00000000-0008-0000-0000-000021000000}"/>
                </a:ext>
              </a:extLst>
            </p:cNvPr>
            <p:cNvPicPr/>
            <p:nvPr/>
          </p:nvPicPr>
          <p:blipFill>
            <a:blip r:embed="rId4"/>
            <a:stretch/>
          </p:blipFill>
          <p:spPr>
            <a:xfrm>
              <a:off x="3255368" y="4091901"/>
              <a:ext cx="675483" cy="466448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5" name="Picture 7" descr="C:\Program Files\Microsoft Office\MEDIA\CAGCAT10\j0285750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5054" y="4147323"/>
              <a:ext cx="507645" cy="335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フローチャート : 磁気ディスク 12"/>
            <p:cNvSpPr/>
            <p:nvPr/>
          </p:nvSpPr>
          <p:spPr>
            <a:xfrm>
              <a:off x="2839482" y="4780207"/>
              <a:ext cx="1106013" cy="453027"/>
            </a:xfrm>
            <a:prstGeom prst="flowChartMagneticDisk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Database</a:t>
              </a:r>
            </a:p>
          </p:txBody>
        </p:sp>
        <p:sp>
          <p:nvSpPr>
            <p:cNvPr id="3" name="Up-Down Arrow 2"/>
            <p:cNvSpPr/>
            <p:nvPr/>
          </p:nvSpPr>
          <p:spPr>
            <a:xfrm>
              <a:off x="3314498" y="4439548"/>
              <a:ext cx="223241" cy="322351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F799EE2-528B-27DF-F3E8-64EE0BC46EE8}"/>
                </a:ext>
              </a:extLst>
            </p:cNvPr>
            <p:cNvSpPr/>
            <p:nvPr/>
          </p:nvSpPr>
          <p:spPr>
            <a:xfrm>
              <a:off x="4277315" y="3681118"/>
              <a:ext cx="1450165" cy="289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Visualize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F6F5CE1-3CF5-41B6-B333-E7090C289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07546" y="4038554"/>
              <a:ext cx="1452710" cy="113089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B04DE91-E916-4990-8C66-02E1B3E28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39552" y="4026044"/>
              <a:ext cx="1452710" cy="1142920"/>
            </a:xfrm>
            <a:prstGeom prst="rect">
              <a:avLst/>
            </a:prstGeom>
          </p:spPr>
        </p:pic>
      </p:grpSp>
      <p:sp>
        <p:nvSpPr>
          <p:cNvPr id="68" name="Google Shape;403;p23">
            <a:extLst>
              <a:ext uri="{FF2B5EF4-FFF2-40B4-BE49-F238E27FC236}">
                <a16:creationId xmlns:a16="http://schemas.microsoft.com/office/drawing/2014/main" id="{01A1B475-4383-4151-8863-B31F1F9DB73A}"/>
              </a:ext>
            </a:extLst>
          </p:cNvPr>
          <p:cNvSpPr txBox="1">
            <a:spLocks/>
          </p:cNvSpPr>
          <p:nvPr/>
        </p:nvSpPr>
        <p:spPr>
          <a:xfrm>
            <a:off x="65929" y="2055199"/>
            <a:ext cx="2449721" cy="35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6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kumimoji="1" lang="en-US" altLang="ja-JP" sz="16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Borrow &amp; return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ja-JP" sz="16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9" name="Google Shape;403;p23">
            <a:extLst>
              <a:ext uri="{FF2B5EF4-FFF2-40B4-BE49-F238E27FC236}">
                <a16:creationId xmlns:a16="http://schemas.microsoft.com/office/drawing/2014/main" id="{16FAE88E-FDD2-46F1-B48C-DAE2B3A54ED1}"/>
              </a:ext>
            </a:extLst>
          </p:cNvPr>
          <p:cNvSpPr txBox="1">
            <a:spLocks/>
          </p:cNvSpPr>
          <p:nvPr/>
        </p:nvSpPr>
        <p:spPr>
          <a:xfrm>
            <a:off x="84542" y="4745282"/>
            <a:ext cx="2449721" cy="33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6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 Stationery warehouse</a:t>
            </a:r>
            <a:endParaRPr kumimoji="1" lang="en-US" altLang="ja-JP" sz="16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A1F1FF-65CC-4BE9-B0CC-02B29AFE43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9845" y="2557282"/>
            <a:ext cx="1448002" cy="324177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2599365" y="2004403"/>
            <a:ext cx="5026777" cy="1618737"/>
            <a:chOff x="2599365" y="2004403"/>
            <a:chExt cx="5026777" cy="161873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A166353-044D-4864-B76D-590E548B1035}"/>
                </a:ext>
              </a:extLst>
            </p:cNvPr>
            <p:cNvSpPr/>
            <p:nvPr/>
          </p:nvSpPr>
          <p:spPr>
            <a:xfrm>
              <a:off x="2611175" y="2004403"/>
              <a:ext cx="239117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Tx/>
                <a:buNone/>
              </a:pPr>
              <a:r>
                <a:rPr lang="en-US" altLang="ja-JP" sz="1600" dirty="0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Issue &amp; Paste Barcode to each equipment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7F6C64E-C8FD-4E9A-A304-49CDDA14E53D}"/>
                </a:ext>
              </a:extLst>
            </p:cNvPr>
            <p:cNvSpPr/>
            <p:nvPr/>
          </p:nvSpPr>
          <p:spPr>
            <a:xfrm>
              <a:off x="5434394" y="2033238"/>
              <a:ext cx="218347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Tx/>
                <a:buNone/>
              </a:pPr>
              <a:r>
                <a:rPr lang="en-US" altLang="ja-JP" sz="1600" dirty="0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Scan barcode, user’s card &amp; fix location</a:t>
              </a:r>
            </a:p>
          </p:txBody>
        </p:sp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04FAEABB-23CD-4E8A-924D-E5E0FC5570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0282" y="2086504"/>
              <a:ext cx="546696" cy="234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7D56C8F-1CE3-48DC-AF1E-8301693C7936}"/>
                </a:ext>
              </a:extLst>
            </p:cNvPr>
            <p:cNvSpPr/>
            <p:nvPr/>
          </p:nvSpPr>
          <p:spPr>
            <a:xfrm>
              <a:off x="2599365" y="3038365"/>
              <a:ext cx="152388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600" dirty="0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Inventory PC by System</a:t>
              </a:r>
              <a:endParaRPr lang="en-US" sz="1600" dirty="0"/>
            </a:p>
          </p:txBody>
        </p:sp>
        <p:pic>
          <p:nvPicPr>
            <p:cNvPr id="85" name="Picture 17" descr="C:\Program Files\Microsoft Office\MEDIA\CAGCAT10\j0195384.wmf">
              <a:extLst>
                <a:ext uri="{FF2B5EF4-FFF2-40B4-BE49-F238E27FC236}">
                  <a16:creationId xmlns:a16="http://schemas.microsoft.com/office/drawing/2014/main" id="{D48D4104-468A-43F1-A93B-73DBB3F855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024169" y="3025576"/>
              <a:ext cx="650700" cy="520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Right Arrow 52">
              <a:extLst>
                <a:ext uri="{FF2B5EF4-FFF2-40B4-BE49-F238E27FC236}">
                  <a16:creationId xmlns:a16="http://schemas.microsoft.com/office/drawing/2014/main" id="{452A5A65-F2AE-4313-A7CA-B0D9FD60FFA4}"/>
                </a:ext>
              </a:extLst>
            </p:cNvPr>
            <p:cNvSpPr/>
            <p:nvPr/>
          </p:nvSpPr>
          <p:spPr>
            <a:xfrm rot="5400000">
              <a:off x="5882262" y="2600894"/>
              <a:ext cx="273902" cy="248241"/>
            </a:xfrm>
            <a:prstGeom prst="rightArrow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ight Arrow 45">
              <a:extLst>
                <a:ext uri="{FF2B5EF4-FFF2-40B4-BE49-F238E27FC236}">
                  <a16:creationId xmlns:a16="http://schemas.microsoft.com/office/drawing/2014/main" id="{8DF4D6CC-8CC8-47A8-AF25-9DA13BC49A4D}"/>
                </a:ext>
              </a:extLst>
            </p:cNvPr>
            <p:cNvSpPr/>
            <p:nvPr/>
          </p:nvSpPr>
          <p:spPr>
            <a:xfrm>
              <a:off x="4486098" y="2578070"/>
              <a:ext cx="276633" cy="247178"/>
            </a:xfrm>
            <a:prstGeom prst="rightArrow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15F81502-A42E-47AE-9FE6-15C7F43388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9926" y="2951631"/>
              <a:ext cx="458576" cy="57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6850FBC-389B-475B-ADE0-1A1CD488BDEF}"/>
                </a:ext>
              </a:extLst>
            </p:cNvPr>
            <p:cNvSpPr/>
            <p:nvPr/>
          </p:nvSpPr>
          <p:spPr>
            <a:xfrm>
              <a:off x="6366797" y="2974721"/>
              <a:ext cx="125934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Tx/>
                <a:buNone/>
              </a:pPr>
              <a:r>
                <a:rPr lang="en-US" altLang="ja-JP" sz="1600" dirty="0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base Server</a:t>
              </a:r>
            </a:p>
          </p:txBody>
        </p:sp>
        <p:sp>
          <p:nvSpPr>
            <p:cNvPr id="15" name="Arrow: Left 14">
              <a:extLst>
                <a:ext uri="{FF2B5EF4-FFF2-40B4-BE49-F238E27FC236}">
                  <a16:creationId xmlns:a16="http://schemas.microsoft.com/office/drawing/2014/main" id="{DE7BD208-76E5-4099-A369-03BE8F413634}"/>
                </a:ext>
              </a:extLst>
            </p:cNvPr>
            <p:cNvSpPr/>
            <p:nvPr/>
          </p:nvSpPr>
          <p:spPr>
            <a:xfrm>
              <a:off x="5046690" y="3205544"/>
              <a:ext cx="301456" cy="264690"/>
            </a:xfrm>
            <a:prstGeom prst="leftArrow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BCBAD760-18CE-498E-B97F-8D38E3D74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999535" y="2462546"/>
              <a:ext cx="260166" cy="518250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DF109461-67D7-425C-8545-0A2104A6F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55623">
              <a:off x="5229266" y="2200461"/>
              <a:ext cx="160226" cy="340541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2CD2A11-1C6A-4A57-BA07-9320C3ACC973}"/>
              </a:ext>
            </a:extLst>
          </p:cNvPr>
          <p:cNvSpPr/>
          <p:nvPr/>
        </p:nvSpPr>
        <p:spPr>
          <a:xfrm>
            <a:off x="93612" y="5980772"/>
            <a:ext cx="2399844" cy="7961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Training IT staff use new software.</a:t>
            </a:r>
          </a:p>
        </p:txBody>
      </p:sp>
      <p:pic>
        <p:nvPicPr>
          <p:cNvPr id="70" name="Picture 69" descr="Icon&#10;&#10;Description automatically generated">
            <a:extLst>
              <a:ext uri="{FF2B5EF4-FFF2-40B4-BE49-F238E27FC236}">
                <a16:creationId xmlns:a16="http://schemas.microsoft.com/office/drawing/2014/main" id="{526023ED-AD8E-4C7E-B758-B01D7915A0B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58" y="2448204"/>
            <a:ext cx="481759" cy="501480"/>
          </a:xfrm>
          <a:prstGeom prst="rect">
            <a:avLst/>
          </a:prstGeom>
        </p:spPr>
      </p:pic>
      <p:pic>
        <p:nvPicPr>
          <p:cNvPr id="71" name="Picture 70" descr="Icon&#10;&#10;Description automatically generated">
            <a:extLst>
              <a:ext uri="{FF2B5EF4-FFF2-40B4-BE49-F238E27FC236}">
                <a16:creationId xmlns:a16="http://schemas.microsoft.com/office/drawing/2014/main" id="{3961C732-CD51-4B32-BFC5-D5747587BB55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01" y="2403406"/>
            <a:ext cx="441148" cy="5029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15123" y="2402351"/>
            <a:ext cx="671290" cy="38388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910849" y="2831246"/>
            <a:ext cx="671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924336" y="3005125"/>
            <a:ext cx="679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2" t="11456" r="20365" b="8615"/>
          <a:stretch/>
        </p:blipFill>
        <p:spPr>
          <a:xfrm>
            <a:off x="663103" y="2415899"/>
            <a:ext cx="544656" cy="274920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B27E87CB-6C3C-4DE0-ABFA-D1839CB57D27}"/>
              </a:ext>
            </a:extLst>
          </p:cNvPr>
          <p:cNvSpPr/>
          <p:nvPr/>
        </p:nvSpPr>
        <p:spPr>
          <a:xfrm>
            <a:off x="88892" y="3005125"/>
            <a:ext cx="731139" cy="230047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A8C14F7-77B1-41C2-98D6-D156BB08AC46}"/>
              </a:ext>
            </a:extLst>
          </p:cNvPr>
          <p:cNvSpPr/>
          <p:nvPr/>
        </p:nvSpPr>
        <p:spPr>
          <a:xfrm>
            <a:off x="1729299" y="2994014"/>
            <a:ext cx="731139" cy="230047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User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1526834-F517-4FC3-A9B7-26FF5DE68B61}"/>
              </a:ext>
            </a:extLst>
          </p:cNvPr>
          <p:cNvCxnSpPr>
            <a:cxnSpLocks/>
          </p:cNvCxnSpPr>
          <p:nvPr/>
        </p:nvCxnSpPr>
        <p:spPr>
          <a:xfrm>
            <a:off x="732761" y="5372199"/>
            <a:ext cx="9499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0AB9C18F-FA70-4AF0-9FA3-CB8B26F4BB3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34377" y="5468134"/>
            <a:ext cx="389256" cy="390799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43AB80B-5922-4504-8993-6FA65AA39A8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67546" y="5461560"/>
            <a:ext cx="629515" cy="403945"/>
          </a:xfrm>
          <a:prstGeom prst="rect">
            <a:avLst/>
          </a:prstGeom>
        </p:spPr>
      </p:pic>
      <p:sp>
        <p:nvSpPr>
          <p:cNvPr id="101" name="Google Shape;403;p23">
            <a:extLst>
              <a:ext uri="{FF2B5EF4-FFF2-40B4-BE49-F238E27FC236}">
                <a16:creationId xmlns:a16="http://schemas.microsoft.com/office/drawing/2014/main" id="{7B2F7D1F-F9D9-4880-9EAA-30358E4D77EA}"/>
              </a:ext>
            </a:extLst>
          </p:cNvPr>
          <p:cNvSpPr txBox="1">
            <a:spLocks/>
          </p:cNvSpPr>
          <p:nvPr/>
        </p:nvSpPr>
        <p:spPr>
          <a:xfrm>
            <a:off x="621602" y="5073145"/>
            <a:ext cx="1319874" cy="286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4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Manual check</a:t>
            </a:r>
            <a:endParaRPr kumimoji="1" lang="en-US" altLang="ja-JP" sz="1400" dirty="0">
              <a:solidFill>
                <a:srgbClr val="FF0000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03" name="Google Shape;403;p23">
            <a:extLst>
              <a:ext uri="{FF2B5EF4-FFF2-40B4-BE49-F238E27FC236}">
                <a16:creationId xmlns:a16="http://schemas.microsoft.com/office/drawing/2014/main" id="{727F2107-D061-4321-B477-FF1D509C96CE}"/>
              </a:ext>
            </a:extLst>
          </p:cNvPr>
          <p:cNvSpPr txBox="1">
            <a:spLocks/>
          </p:cNvSpPr>
          <p:nvPr/>
        </p:nvSpPr>
        <p:spPr>
          <a:xfrm>
            <a:off x="56945" y="3248367"/>
            <a:ext cx="2449721" cy="346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Transfer &amp; inventory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0CC85229-4784-48E7-A273-97927C35653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" y="3519754"/>
            <a:ext cx="1159429" cy="612487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861FD16B-8BEA-4EE9-9A34-D84672368194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90" y="3553597"/>
            <a:ext cx="1122152" cy="574684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74611" y="4123893"/>
            <a:ext cx="2432055" cy="58477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ja-JP" sz="1600" b="0" dirty="0">
                <a:solidFill>
                  <a:srgbClr val="FF0000"/>
                </a:solidFill>
              </a:rPr>
              <a:t>Count Manual When PC Inventory Quarterly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726501EA-057D-448E-979B-0C5A8ADBAFB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4544" y="5122725"/>
            <a:ext cx="515193" cy="522444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B27E87CB-6C3C-4DE0-ABFA-D1839CB57D27}"/>
              </a:ext>
            </a:extLst>
          </p:cNvPr>
          <p:cNvSpPr/>
          <p:nvPr/>
        </p:nvSpPr>
        <p:spPr>
          <a:xfrm>
            <a:off x="102640" y="5712305"/>
            <a:ext cx="537222" cy="230047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834099" y="5094589"/>
            <a:ext cx="660290" cy="88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43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1069147" y="581484"/>
            <a:ext cx="8027593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M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 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by barcode technology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Optimize all manual jobs by using a management system.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正方形/長方形 5">
            <a:extLst>
              <a:ext uri="{FF2B5EF4-FFF2-40B4-BE49-F238E27FC236}">
                <a16:creationId xmlns:a16="http://schemas.microsoft.com/office/drawing/2014/main" id="{E264FE70-F123-473B-B386-D6AD9F79EB51}"/>
              </a:ext>
            </a:extLst>
          </p:cNvPr>
          <p:cNvSpPr/>
          <p:nvPr/>
        </p:nvSpPr>
        <p:spPr>
          <a:xfrm>
            <a:off x="34032" y="596708"/>
            <a:ext cx="1035115" cy="690172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</a:t>
            </a: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92" name="Rounded Rectangle 42">
            <a:extLst>
              <a:ext uri="{FF2B5EF4-FFF2-40B4-BE49-F238E27FC236}">
                <a16:creationId xmlns:a16="http://schemas.microsoft.com/office/drawing/2014/main" id="{8E1E4FCB-755C-40C2-981D-003A9EDA8A83}"/>
              </a:ext>
            </a:extLst>
          </p:cNvPr>
          <p:cNvSpPr/>
          <p:nvPr/>
        </p:nvSpPr>
        <p:spPr>
          <a:xfrm>
            <a:off x="61458" y="1339281"/>
            <a:ext cx="4046958" cy="356122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Situation</a:t>
            </a:r>
          </a:p>
        </p:txBody>
      </p:sp>
      <p:sp>
        <p:nvSpPr>
          <p:cNvPr id="96" name="Rounded Rectangle 44">
            <a:extLst>
              <a:ext uri="{FF2B5EF4-FFF2-40B4-BE49-F238E27FC236}">
                <a16:creationId xmlns:a16="http://schemas.microsoft.com/office/drawing/2014/main" id="{A94328E1-3EEA-496C-8BA7-B19C3EE70D9A}"/>
              </a:ext>
            </a:extLst>
          </p:cNvPr>
          <p:cNvSpPr/>
          <p:nvPr/>
        </p:nvSpPr>
        <p:spPr>
          <a:xfrm>
            <a:off x="4625163" y="1339402"/>
            <a:ext cx="4439112" cy="356122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1FB934A-D6A1-4B87-8D98-4A71940D011F}"/>
              </a:ext>
            </a:extLst>
          </p:cNvPr>
          <p:cNvSpPr/>
          <p:nvPr/>
        </p:nvSpPr>
        <p:spPr>
          <a:xfrm>
            <a:off x="72356" y="1739733"/>
            <a:ext cx="4036060" cy="79774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equipment is not barcoded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Tack along time to inventory, make report and trace history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D9B4DF1-9568-49B9-B715-4AB859121257}"/>
              </a:ext>
            </a:extLst>
          </p:cNvPr>
          <p:cNvSpPr/>
          <p:nvPr/>
        </p:nvSpPr>
        <p:spPr>
          <a:xfrm>
            <a:off x="4618250" y="1765930"/>
            <a:ext cx="4446025" cy="78729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Issue barcode paste on equipment</a:t>
            </a:r>
            <a:endParaRPr lang="en-US" sz="1600" dirty="0">
              <a:solidFill>
                <a:srgbClr val="1508B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5406">
              <a:defRPr/>
            </a:pPr>
            <a:r>
              <a:rPr lang="en-US" altLang="en-US" sz="1600" dirty="0">
                <a:solidFill>
                  <a:schemeClr val="tx1"/>
                </a:solidFill>
              </a:rPr>
              <a:t>- </a:t>
            </a:r>
            <a:r>
              <a:rPr lang="en-US" altLang="en-US" sz="1600" dirty="0" smtClean="0">
                <a:solidFill>
                  <a:schemeClr val="tx1"/>
                </a:solidFill>
              </a:rPr>
              <a:t>Analyze </a:t>
            </a:r>
            <a:r>
              <a:rPr lang="en-US" altLang="en-US" sz="1600" dirty="0">
                <a:solidFill>
                  <a:schemeClr val="tx1"/>
                </a:solidFill>
              </a:rPr>
              <a:t>system, design, build database, develop </a:t>
            </a:r>
            <a:r>
              <a:rPr lang="en-US" altLang="en-US" sz="1600" dirty="0" smtClean="0">
                <a:solidFill>
                  <a:schemeClr val="tx1"/>
                </a:solidFill>
              </a:rPr>
              <a:t>software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Arrow: Right 180">
            <a:extLst>
              <a:ext uri="{FF2B5EF4-FFF2-40B4-BE49-F238E27FC236}">
                <a16:creationId xmlns:a16="http://schemas.microsoft.com/office/drawing/2014/main" id="{FF4C21CF-A049-4C96-A1B2-782C47182967}"/>
              </a:ext>
            </a:extLst>
          </p:cNvPr>
          <p:cNvSpPr/>
          <p:nvPr/>
        </p:nvSpPr>
        <p:spPr>
          <a:xfrm>
            <a:off x="4259469" y="1624233"/>
            <a:ext cx="214641" cy="98460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 Box 80"/>
          <p:cNvSpPr txBox="1">
            <a:spLocks noChangeArrowheads="1"/>
          </p:cNvSpPr>
          <p:nvPr/>
        </p:nvSpPr>
        <p:spPr bwMode="auto">
          <a:xfrm>
            <a:off x="2224" y="2521830"/>
            <a:ext cx="487510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ALCMS</a:t>
            </a:r>
            <a:endParaRPr kumimoji="1" lang="en-US" altLang="ja-JP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89353" y="3244019"/>
            <a:ext cx="2701816" cy="1096343"/>
            <a:chOff x="89353" y="3244019"/>
            <a:chExt cx="2701816" cy="1096343"/>
          </a:xfrm>
        </p:grpSpPr>
        <p:grpSp>
          <p:nvGrpSpPr>
            <p:cNvPr id="29" name="Group 28"/>
            <p:cNvGrpSpPr/>
            <p:nvPr/>
          </p:nvGrpSpPr>
          <p:grpSpPr>
            <a:xfrm>
              <a:off x="89353" y="3244019"/>
              <a:ext cx="2701816" cy="1096343"/>
              <a:chOff x="89353" y="3244019"/>
              <a:chExt cx="2701816" cy="1096343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89353" y="3244019"/>
                <a:ext cx="2701816" cy="1096343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11" name="Picture 110" descr="Icon&#10;&#10;Description automatically generated">
                <a:extLst>
                  <a:ext uri="{FF2B5EF4-FFF2-40B4-BE49-F238E27FC236}">
                    <a16:creationId xmlns:a16="http://schemas.microsoft.com/office/drawing/2014/main" id="{526023ED-AD8E-4C7E-B758-B01D7915A0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9041" y="3480135"/>
                <a:ext cx="481759" cy="501480"/>
              </a:xfrm>
              <a:prstGeom prst="rect">
                <a:avLst/>
              </a:prstGeom>
            </p:spPr>
          </p:pic>
          <p:pic>
            <p:nvPicPr>
              <p:cNvPr id="112" name="Picture 111" descr="Icon&#10;&#10;Description automatically generated">
                <a:extLst>
                  <a:ext uri="{FF2B5EF4-FFF2-40B4-BE49-F238E27FC236}">
                    <a16:creationId xmlns:a16="http://schemas.microsoft.com/office/drawing/2014/main" id="{3961C732-CD51-4B32-BFC5-D5747587B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384" y="3435337"/>
                <a:ext cx="441148" cy="502965"/>
              </a:xfrm>
              <a:prstGeom prst="rect">
                <a:avLst/>
              </a:prstGeom>
            </p:spPr>
          </p:pic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1106" y="3434282"/>
                <a:ext cx="671290" cy="383880"/>
              </a:xfrm>
              <a:prstGeom prst="rect">
                <a:avLst/>
              </a:prstGeom>
            </p:spPr>
          </p:pic>
          <p:cxnSp>
            <p:nvCxnSpPr>
              <p:cNvPr id="114" name="Straight Arrow Connector 113"/>
              <p:cNvCxnSpPr/>
              <p:nvPr/>
            </p:nvCxnSpPr>
            <p:spPr>
              <a:xfrm>
                <a:off x="1086832" y="3863177"/>
                <a:ext cx="671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1100319" y="4037056"/>
                <a:ext cx="6798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6" name="Picture 115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802" t="11456" r="20365" b="8615"/>
              <a:stretch/>
            </p:blipFill>
            <p:spPr>
              <a:xfrm>
                <a:off x="839086" y="3447830"/>
                <a:ext cx="544656" cy="274920"/>
              </a:xfrm>
              <a:prstGeom prst="rect">
                <a:avLst/>
              </a:prstGeom>
            </p:spPr>
          </p:pic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27E87CB-6C3C-4DE0-ABFA-D1839CB57D27}"/>
                  </a:ext>
                </a:extLst>
              </p:cNvPr>
              <p:cNvSpPr/>
              <p:nvPr/>
            </p:nvSpPr>
            <p:spPr>
              <a:xfrm>
                <a:off x="264875" y="4037056"/>
                <a:ext cx="731139" cy="230047"/>
              </a:xfrm>
              <a:prstGeom prst="rect">
                <a:avLst/>
              </a:prstGeom>
              <a:solidFill>
                <a:srgbClr val="92D05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IT</a:t>
                </a:r>
              </a:p>
            </p:txBody>
          </p:sp>
        </p:grp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A8C14F7-77B1-41C2-98D6-D156BB08AC46}"/>
                </a:ext>
              </a:extLst>
            </p:cNvPr>
            <p:cNvSpPr/>
            <p:nvPr/>
          </p:nvSpPr>
          <p:spPr>
            <a:xfrm>
              <a:off x="1905282" y="4025945"/>
              <a:ext cx="731139" cy="230047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User</a:t>
              </a:r>
            </a:p>
          </p:txBody>
        </p:sp>
      </p:grpSp>
      <p:pic>
        <p:nvPicPr>
          <p:cNvPr id="119" name="Picture 118">
            <a:extLst>
              <a:ext uri="{FF2B5EF4-FFF2-40B4-BE49-F238E27FC236}">
                <a16:creationId xmlns:a16="http://schemas.microsoft.com/office/drawing/2014/main" id="{861FD16B-8BEA-4EE9-9A34-D8467236819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49" y="3288532"/>
            <a:ext cx="1013875" cy="519232"/>
          </a:xfrm>
          <a:prstGeom prst="rect">
            <a:avLst/>
          </a:prstGeom>
        </p:spPr>
      </p:pic>
      <p:sp>
        <p:nvSpPr>
          <p:cNvPr id="121" name="Rectangle 120"/>
          <p:cNvSpPr/>
          <p:nvPr/>
        </p:nvSpPr>
        <p:spPr>
          <a:xfrm>
            <a:off x="3328448" y="3807763"/>
            <a:ext cx="2410942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ja-JP" sz="1400" b="0" dirty="0">
                <a:solidFill>
                  <a:srgbClr val="FF0000"/>
                </a:solidFill>
              </a:rPr>
              <a:t>Count Manual When PC Inventory Quarterly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0CC85229-4784-48E7-A273-97927C3565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714" y="3349359"/>
            <a:ext cx="959180" cy="506702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3228437" y="3249365"/>
            <a:ext cx="2579318" cy="106482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ounded Rectangle 123"/>
          <p:cNvSpPr/>
          <p:nvPr/>
        </p:nvSpPr>
        <p:spPr>
          <a:xfrm>
            <a:off x="6173935" y="3275350"/>
            <a:ext cx="2701816" cy="106482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319372" y="3394349"/>
            <a:ext cx="2372401" cy="902108"/>
            <a:chOff x="102640" y="5081532"/>
            <a:chExt cx="2372401" cy="902108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81526834-F517-4FC3-A9B7-26FF5DE68B61}"/>
                </a:ext>
              </a:extLst>
            </p:cNvPr>
            <p:cNvCxnSpPr>
              <a:cxnSpLocks/>
            </p:cNvCxnSpPr>
            <p:nvPr/>
          </p:nvCxnSpPr>
          <p:spPr>
            <a:xfrm>
              <a:off x="732761" y="5372199"/>
              <a:ext cx="8381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0AB9C18F-FA70-4AF0-9FA3-CB8B26F4B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4377" y="5479585"/>
              <a:ext cx="377850" cy="379348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A43AB80B-5922-4504-8993-6FA65AA39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7547" y="5473396"/>
              <a:ext cx="611070" cy="392109"/>
            </a:xfrm>
            <a:prstGeom prst="rect">
              <a:avLst/>
            </a:prstGeom>
          </p:spPr>
        </p:pic>
        <p:sp>
          <p:nvSpPr>
            <p:cNvPr id="128" name="Google Shape;403;p23">
              <a:extLst>
                <a:ext uri="{FF2B5EF4-FFF2-40B4-BE49-F238E27FC236}">
                  <a16:creationId xmlns:a16="http://schemas.microsoft.com/office/drawing/2014/main" id="{7B2F7D1F-F9D9-4880-9EAA-30358E4D77EA}"/>
                </a:ext>
              </a:extLst>
            </p:cNvPr>
            <p:cNvSpPr txBox="1">
              <a:spLocks/>
            </p:cNvSpPr>
            <p:nvPr/>
          </p:nvSpPr>
          <p:spPr>
            <a:xfrm>
              <a:off x="621602" y="5081532"/>
              <a:ext cx="1332491" cy="2300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9pPr>
            </a:lstStyle>
            <a:p>
              <a:pPr algn="l">
                <a:defRPr/>
              </a:pPr>
              <a:r>
                <a:rPr kumimoji="1" lang="en-US" altLang="ja-JP" sz="1400" dirty="0">
                  <a:latin typeface="Arial" panose="020B0604020202020204" pitchFamily="34" charset="0"/>
                  <a:ea typeface="HGP創英角ｺﾞｼｯｸUB" pitchFamily="50" charset="-128"/>
                  <a:cs typeface="Arial" panose="020B0604020202020204" pitchFamily="34" charset="0"/>
                </a:rPr>
                <a:t>Manual check</a:t>
              </a:r>
              <a:endParaRPr kumimoji="1" lang="en-US" altLang="ja-JP" sz="14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endParaRPr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726501EA-057D-448E-979B-0C5A8ADBA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4545" y="5138033"/>
              <a:ext cx="500096" cy="507135"/>
            </a:xfrm>
            <a:prstGeom prst="rect">
              <a:avLst/>
            </a:prstGeom>
          </p:spPr>
        </p:pic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27E87CB-6C3C-4DE0-ABFA-D1839CB57D27}"/>
                </a:ext>
              </a:extLst>
            </p:cNvPr>
            <p:cNvSpPr/>
            <p:nvPr/>
          </p:nvSpPr>
          <p:spPr>
            <a:xfrm>
              <a:off x="102640" y="5719046"/>
              <a:ext cx="473955" cy="223306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IT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834099" y="5120639"/>
              <a:ext cx="640942" cy="863001"/>
            </a:xfrm>
            <a:prstGeom prst="rect">
              <a:avLst/>
            </a:prstGeom>
          </p:spPr>
        </p:pic>
      </p:grpSp>
      <p:sp>
        <p:nvSpPr>
          <p:cNvPr id="31" name="Rounded Rectangle 30"/>
          <p:cNvSpPr/>
          <p:nvPr/>
        </p:nvSpPr>
        <p:spPr>
          <a:xfrm>
            <a:off x="591876" y="2882125"/>
            <a:ext cx="1828800" cy="324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Borrow &amp; return</a:t>
            </a:r>
            <a:endParaRPr lang="en-US" dirty="0"/>
          </a:p>
        </p:txBody>
      </p:sp>
      <p:sp>
        <p:nvSpPr>
          <p:cNvPr id="132" name="Rounded Rectangle 131"/>
          <p:cNvSpPr/>
          <p:nvPr/>
        </p:nvSpPr>
        <p:spPr>
          <a:xfrm>
            <a:off x="3403831" y="2867528"/>
            <a:ext cx="2377981" cy="324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Transfer &amp; inventory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6265627" y="2906172"/>
            <a:ext cx="2610124" cy="324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Stationery warehouse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>
            <a:off x="2895600" y="3548148"/>
            <a:ext cx="152400" cy="592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ight Arrow 133"/>
          <p:cNvSpPr/>
          <p:nvPr/>
        </p:nvSpPr>
        <p:spPr>
          <a:xfrm>
            <a:off x="5920321" y="3521752"/>
            <a:ext cx="152400" cy="592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5" name="Group 134"/>
          <p:cNvGrpSpPr/>
          <p:nvPr/>
        </p:nvGrpSpPr>
        <p:grpSpPr>
          <a:xfrm>
            <a:off x="151283" y="4843116"/>
            <a:ext cx="4650911" cy="1557684"/>
            <a:chOff x="2704060" y="3681118"/>
            <a:chExt cx="4781793" cy="1614068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0104A8D-3B09-FCCA-68A0-9C1C8177492C}"/>
                </a:ext>
              </a:extLst>
            </p:cNvPr>
            <p:cNvSpPr/>
            <p:nvPr/>
          </p:nvSpPr>
          <p:spPr>
            <a:xfrm>
              <a:off x="2704060" y="3847729"/>
              <a:ext cx="4763540" cy="1447457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A8E2033-3132-1EA3-84D7-1F29432E14FA}"/>
                </a:ext>
              </a:extLst>
            </p:cNvPr>
            <p:cNvSpPr/>
            <p:nvPr/>
          </p:nvSpPr>
          <p:spPr>
            <a:xfrm>
              <a:off x="2740276" y="3683139"/>
              <a:ext cx="1329483" cy="3013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software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F799EE2-528B-27DF-F3E8-64EE0BC46EE8}"/>
                </a:ext>
              </a:extLst>
            </p:cNvPr>
            <p:cNvSpPr/>
            <p:nvPr/>
          </p:nvSpPr>
          <p:spPr>
            <a:xfrm>
              <a:off x="6035688" y="3717530"/>
              <a:ext cx="1450165" cy="2820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Auto Report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139" name="Image 2">
              <a:extLst>
                <a:ext uri="{FF2B5EF4-FFF2-40B4-BE49-F238E27FC236}">
                  <a16:creationId xmlns:a16="http://schemas.microsoft.com/office/drawing/2014/main" id="{00000000-0008-0000-0000-000021000000}"/>
                </a:ext>
              </a:extLst>
            </p:cNvPr>
            <p:cNvPicPr/>
            <p:nvPr/>
          </p:nvPicPr>
          <p:blipFill>
            <a:blip r:embed="rId13"/>
            <a:stretch/>
          </p:blipFill>
          <p:spPr>
            <a:xfrm>
              <a:off x="3307529" y="3999580"/>
              <a:ext cx="675483" cy="466448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1" name="Picture 7" descr="C:\Program Files\Microsoft Office\MEDIA\CAGCAT10\j0285750.wmf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9884" y="4065901"/>
              <a:ext cx="507645" cy="335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2" name="フローチャート : 磁気ディスク 12"/>
            <p:cNvSpPr/>
            <p:nvPr/>
          </p:nvSpPr>
          <p:spPr>
            <a:xfrm>
              <a:off x="2825303" y="4768318"/>
              <a:ext cx="1106013" cy="453027"/>
            </a:xfrm>
            <a:prstGeom prst="flowChartMagneticDisk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Database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F799EE2-528B-27DF-F3E8-64EE0BC46EE8}"/>
                </a:ext>
              </a:extLst>
            </p:cNvPr>
            <p:cNvSpPr/>
            <p:nvPr/>
          </p:nvSpPr>
          <p:spPr>
            <a:xfrm>
              <a:off x="4277315" y="3681118"/>
              <a:ext cx="1450165" cy="289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Visualize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F6F5CE1-3CF5-41B6-B333-E7090C289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296183" y="4038554"/>
              <a:ext cx="1452710" cy="1130890"/>
            </a:xfrm>
            <a:prstGeom prst="rect">
              <a:avLst/>
            </a:prstGeom>
          </p:spPr>
        </p:pic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5B04DE91-E916-4990-8C66-02E1B3E28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004936" y="4038554"/>
              <a:ext cx="1452710" cy="1142920"/>
            </a:xfrm>
            <a:prstGeom prst="rect">
              <a:avLst/>
            </a:prstGeom>
          </p:spPr>
        </p:pic>
      </p:grpSp>
      <p:sp>
        <p:nvSpPr>
          <p:cNvPr id="148" name="Text Box 80"/>
          <p:cNvSpPr txBox="1">
            <a:spLocks noChangeArrowheads="1"/>
          </p:cNvSpPr>
          <p:nvPr/>
        </p:nvSpPr>
        <p:spPr bwMode="auto">
          <a:xfrm>
            <a:off x="-30433" y="4384756"/>
            <a:ext cx="487510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Auto </a:t>
            </a: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report &amp; visualization system</a:t>
            </a:r>
            <a:endParaRPr kumimoji="1" lang="en-US" altLang="ja-JP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33" name="Up-Down Arrow 32"/>
          <p:cNvSpPr/>
          <p:nvPr/>
        </p:nvSpPr>
        <p:spPr>
          <a:xfrm>
            <a:off x="723462" y="5461819"/>
            <a:ext cx="282341" cy="3592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421363"/>
            <a:ext cx="1517151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50465" y="4348726"/>
            <a:ext cx="499653" cy="443571"/>
          </a:xfrm>
          <a:prstGeom prst="rect">
            <a:avLst/>
          </a:prstGeom>
        </p:spPr>
      </p:pic>
      <p:sp>
        <p:nvSpPr>
          <p:cNvPr id="154" name="Cube 5">
            <a:extLst>
              <a:ext uri="{FF2B5EF4-FFF2-40B4-BE49-F238E27FC236}">
                <a16:creationId xmlns:a16="http://schemas.microsoft.com/office/drawing/2014/main" id="{831E4F4D-FAF7-43D8-BB2A-A5B0D93ED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996062"/>
            <a:ext cx="1896169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Reduce paper: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80%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68" name="Can 11">
            <a:extLst>
              <a:ext uri="{FF2B5EF4-FFF2-40B4-BE49-F238E27FC236}">
                <a16:creationId xmlns:a16="http://schemas.microsoft.com/office/drawing/2014/main" id="{437CF3A9-6ACD-474A-AAED-57832F869133}"/>
              </a:ext>
            </a:extLst>
          </p:cNvPr>
          <p:cNvSpPr/>
          <p:nvPr/>
        </p:nvSpPr>
        <p:spPr bwMode="auto">
          <a:xfrm>
            <a:off x="5145187" y="5214457"/>
            <a:ext cx="609599" cy="845577"/>
          </a:xfrm>
          <a:prstGeom prst="can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Paper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69" name="Can 12">
            <a:extLst>
              <a:ext uri="{FF2B5EF4-FFF2-40B4-BE49-F238E27FC236}">
                <a16:creationId xmlns:a16="http://schemas.microsoft.com/office/drawing/2014/main" id="{48B8CCE5-2B62-4026-B47D-07B1B2920817}"/>
              </a:ext>
            </a:extLst>
          </p:cNvPr>
          <p:cNvSpPr/>
          <p:nvPr/>
        </p:nvSpPr>
        <p:spPr bwMode="auto">
          <a:xfrm>
            <a:off x="6031730" y="5815972"/>
            <a:ext cx="609599" cy="227998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20%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ADEECE36-1E6E-4802-A878-79A161C7CB96}"/>
              </a:ext>
            </a:extLst>
          </p:cNvPr>
          <p:cNvGrpSpPr/>
          <p:nvPr/>
        </p:nvGrpSpPr>
        <p:grpSpPr>
          <a:xfrm>
            <a:off x="6050120" y="4922670"/>
            <a:ext cx="632801" cy="839740"/>
            <a:chOff x="4572033" y="5747501"/>
            <a:chExt cx="646431" cy="482032"/>
          </a:xfrm>
        </p:grpSpPr>
        <p:sp>
          <p:nvSpPr>
            <p:cNvPr id="171" name="Can 13">
              <a:extLst>
                <a:ext uri="{FF2B5EF4-FFF2-40B4-BE49-F238E27FC236}">
                  <a16:creationId xmlns:a16="http://schemas.microsoft.com/office/drawing/2014/main" id="{75240470-AD2A-4784-9B27-E3528F107BA0}"/>
                </a:ext>
              </a:extLst>
            </p:cNvPr>
            <p:cNvSpPr/>
            <p:nvPr/>
          </p:nvSpPr>
          <p:spPr bwMode="auto">
            <a:xfrm>
              <a:off x="4572033" y="5917846"/>
              <a:ext cx="646431" cy="31168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80%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72" name="Group 34">
              <a:extLst>
                <a:ext uri="{FF2B5EF4-FFF2-40B4-BE49-F238E27FC236}">
                  <a16:creationId xmlns:a16="http://schemas.microsoft.com/office/drawing/2014/main" id="{934A113D-8C66-4933-B73E-6B19D1F75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9139" y="5747501"/>
              <a:ext cx="552218" cy="311687"/>
              <a:chOff x="2578284" y="1828800"/>
              <a:chExt cx="1307916" cy="655677"/>
            </a:xfrm>
          </p:grpSpPr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3F8800DC-3320-4194-B772-5E4F1FBC6DC0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00E360F7-04CB-47A1-9893-6BB962F917E2}"/>
                  </a:ext>
                </a:extLst>
              </p:cNvPr>
              <p:cNvCxnSpPr/>
              <p:nvPr/>
            </p:nvCxnSpPr>
            <p:spPr>
              <a:xfrm>
                <a:off x="2743200" y="1905000"/>
                <a:ext cx="1143000" cy="5794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5" name="Cube 5">
            <a:extLst>
              <a:ext uri="{FF2B5EF4-FFF2-40B4-BE49-F238E27FC236}">
                <a16:creationId xmlns:a16="http://schemas.microsoft.com/office/drawing/2014/main" id="{831E4F4D-FAF7-43D8-BB2A-A5B0D93ED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0958" y="5996244"/>
            <a:ext cx="2179443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Save time inventory</a:t>
            </a:r>
            <a:r>
              <a:rPr lang="en-US" sz="14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80%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76" name="Can 11">
            <a:extLst>
              <a:ext uri="{FF2B5EF4-FFF2-40B4-BE49-F238E27FC236}">
                <a16:creationId xmlns:a16="http://schemas.microsoft.com/office/drawing/2014/main" id="{437CF3A9-6ACD-474A-AAED-57832F869133}"/>
              </a:ext>
            </a:extLst>
          </p:cNvPr>
          <p:cNvSpPr/>
          <p:nvPr/>
        </p:nvSpPr>
        <p:spPr bwMode="auto">
          <a:xfrm>
            <a:off x="7366419" y="5214639"/>
            <a:ext cx="609599" cy="845577"/>
          </a:xfrm>
          <a:prstGeom prst="can">
            <a:avLst/>
          </a:prstGeom>
          <a:solidFill>
            <a:srgbClr val="000077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Time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77" name="Can 12">
            <a:extLst>
              <a:ext uri="{FF2B5EF4-FFF2-40B4-BE49-F238E27FC236}">
                <a16:creationId xmlns:a16="http://schemas.microsoft.com/office/drawing/2014/main" id="{48B8CCE5-2B62-4026-B47D-07B1B2920817}"/>
              </a:ext>
            </a:extLst>
          </p:cNvPr>
          <p:cNvSpPr/>
          <p:nvPr/>
        </p:nvSpPr>
        <p:spPr bwMode="auto">
          <a:xfrm>
            <a:off x="8252962" y="5756729"/>
            <a:ext cx="609599" cy="287423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 smtClean="0">
                <a:cs typeface="Times New Roman" panose="02020603050405020304" pitchFamily="18" charset="0"/>
              </a:rPr>
              <a:t>33,3</a:t>
            </a:r>
            <a:r>
              <a:rPr lang="en-US" sz="1400" b="1" dirty="0" smtClean="0">
                <a:cs typeface="Times New Roman" panose="02020603050405020304" pitchFamily="18" charset="0"/>
              </a:rPr>
              <a:t>%</a:t>
            </a:r>
            <a:endParaRPr lang="en-US" sz="1400" b="1" dirty="0">
              <a:cs typeface="Times New Roman" panose="02020603050405020304" pitchFamily="18" charset="0"/>
            </a:endParaRP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ADEECE36-1E6E-4802-A878-79A161C7CB96}"/>
              </a:ext>
            </a:extLst>
          </p:cNvPr>
          <p:cNvGrpSpPr/>
          <p:nvPr/>
        </p:nvGrpSpPr>
        <p:grpSpPr>
          <a:xfrm>
            <a:off x="8244372" y="5014354"/>
            <a:ext cx="632801" cy="742375"/>
            <a:chOff x="4572033" y="5747501"/>
            <a:chExt cx="646431" cy="482035"/>
          </a:xfrm>
          <a:solidFill>
            <a:srgbClr val="0000FF"/>
          </a:solidFill>
        </p:grpSpPr>
        <p:sp>
          <p:nvSpPr>
            <p:cNvPr id="179" name="Can 13">
              <a:extLst>
                <a:ext uri="{FF2B5EF4-FFF2-40B4-BE49-F238E27FC236}">
                  <a16:creationId xmlns:a16="http://schemas.microsoft.com/office/drawing/2014/main" id="{75240470-AD2A-4784-9B27-E3528F107BA0}"/>
                </a:ext>
              </a:extLst>
            </p:cNvPr>
            <p:cNvSpPr/>
            <p:nvPr/>
          </p:nvSpPr>
          <p:spPr bwMode="auto">
            <a:xfrm>
              <a:off x="4572033" y="5917849"/>
              <a:ext cx="646431" cy="311687"/>
            </a:xfrm>
            <a:prstGeom prst="can">
              <a:avLst>
                <a:gd name="adj" fmla="val 26994"/>
              </a:avLst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 smtClean="0">
                  <a:solidFill>
                    <a:srgbClr val="FF0000"/>
                  </a:solidFill>
                  <a:cs typeface="Times New Roman" panose="02020603050405020304" pitchFamily="18" charset="0"/>
                </a:rPr>
                <a:t>66,7</a:t>
              </a:r>
              <a:r>
                <a:rPr lang="en-US" sz="1400" b="1" u="sng" dirty="0" smtClean="0">
                  <a:solidFill>
                    <a:srgbClr val="FF0000"/>
                  </a:solidFill>
                  <a:cs typeface="Times New Roman" panose="02020603050405020304" pitchFamily="18" charset="0"/>
                </a:rPr>
                <a:t>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80" name="Group 34">
              <a:extLst>
                <a:ext uri="{FF2B5EF4-FFF2-40B4-BE49-F238E27FC236}">
                  <a16:creationId xmlns:a16="http://schemas.microsoft.com/office/drawing/2014/main" id="{934A113D-8C66-4933-B73E-6B19D1F75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9139" y="5747501"/>
              <a:ext cx="552218" cy="311687"/>
              <a:chOff x="2578284" y="1828800"/>
              <a:chExt cx="1307916" cy="655677"/>
            </a:xfrm>
            <a:grpFill/>
          </p:grpSpPr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3F8800DC-3320-4194-B772-5E4F1FBC6DC0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00E360F7-04CB-47A1-9893-6BB962F917E2}"/>
                  </a:ext>
                </a:extLst>
              </p:cNvPr>
              <p:cNvCxnSpPr/>
              <p:nvPr/>
            </p:nvCxnSpPr>
            <p:spPr>
              <a:xfrm>
                <a:off x="2743200" y="1905000"/>
                <a:ext cx="1143000" cy="579477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3" name="Rounded Rectangle 182"/>
          <p:cNvSpPr/>
          <p:nvPr/>
        </p:nvSpPr>
        <p:spPr>
          <a:xfrm>
            <a:off x="22113" y="6454362"/>
            <a:ext cx="9064035" cy="3886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software to management asset, save time inventory and reduce </a:t>
            </a: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papers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578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767178"/>
              </p:ext>
            </p:extLst>
          </p:nvPr>
        </p:nvGraphicFramePr>
        <p:xfrm>
          <a:off x="39982" y="618282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485" y="475956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Borrow &amp; return Equipment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4686" y="4291770"/>
            <a:ext cx="24384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42218" y="4299522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027327" y="4313324"/>
            <a:ext cx="16002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42218" y="478299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12/2023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706" y="5606020"/>
            <a:ext cx="3483752" cy="8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Good receive, Transfer, Inventory, Scrap, Maintenance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47912" y="5144964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01/2024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1127" y="1184498"/>
            <a:ext cx="24384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573793" y="1202703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027327" y="1193683"/>
            <a:ext cx="16002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836" y="1674796"/>
            <a:ext cx="3348072" cy="1714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Select new language &amp; OS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GR local &amp; GR Oversea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Storing</a:t>
            </a:r>
          </a:p>
          <a:p>
            <a:pPr marL="285750" lvl="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&amp; Supply (FA,DIP)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Other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Temporary Free Location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7623" y="5197119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Manage stationery warehouse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23589" y="5578821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02/2024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47912" y="1547268"/>
            <a:ext cx="1916635" cy="204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08/2023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10/2023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07197207"/>
              </p:ext>
            </p:extLst>
          </p:nvPr>
        </p:nvGraphicFramePr>
        <p:xfrm>
          <a:off x="6640091" y="1304126"/>
          <a:ext cx="2317761" cy="2653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Rectangle 32"/>
          <p:cNvSpPr/>
          <p:nvPr/>
        </p:nvSpPr>
        <p:spPr>
          <a:xfrm>
            <a:off x="7500827" y="2135321"/>
            <a:ext cx="1426003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65 % Development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24453" y="2015716"/>
            <a:ext cx="1499101" cy="512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35 % Normal support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CA698A-A735-4C1E-B556-49864C9B266D}"/>
              </a:ext>
            </a:extLst>
          </p:cNvPr>
          <p:cNvSpPr/>
          <p:nvPr/>
        </p:nvSpPr>
        <p:spPr>
          <a:xfrm>
            <a:off x="102103" y="938435"/>
            <a:ext cx="8925236" cy="281179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92">
            <a:extLst>
              <a:ext uri="{FF2B5EF4-FFF2-40B4-BE49-F238E27FC236}">
                <a16:creationId xmlns:a16="http://schemas.microsoft.com/office/drawing/2014/main" id="{E221FA53-B603-4EAC-9A91-2026A514571D}"/>
              </a:ext>
            </a:extLst>
          </p:cNvPr>
          <p:cNvSpPr/>
          <p:nvPr/>
        </p:nvSpPr>
        <p:spPr>
          <a:xfrm>
            <a:off x="625249" y="732015"/>
            <a:ext cx="7901427" cy="36569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1: Upgrade Factory Operation  Support System (FOSS)</a:t>
            </a:r>
          </a:p>
        </p:txBody>
      </p:sp>
      <p:sp>
        <p:nvSpPr>
          <p:cNvPr id="37" name="Rounded Rectangle 22">
            <a:extLst>
              <a:ext uri="{FF2B5EF4-FFF2-40B4-BE49-F238E27FC236}">
                <a16:creationId xmlns:a16="http://schemas.microsoft.com/office/drawing/2014/main" id="{CC386B5F-4CA9-46D5-B515-B35EB39F071D}"/>
              </a:ext>
            </a:extLst>
          </p:cNvPr>
          <p:cNvSpPr/>
          <p:nvPr/>
        </p:nvSpPr>
        <p:spPr>
          <a:xfrm>
            <a:off x="5300560" y="1202703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52B1B0-0EFA-4EC1-86BC-A55114ABDAFC}"/>
              </a:ext>
            </a:extLst>
          </p:cNvPr>
          <p:cNvSpPr/>
          <p:nvPr/>
        </p:nvSpPr>
        <p:spPr>
          <a:xfrm>
            <a:off x="5399121" y="1520623"/>
            <a:ext cx="1275265" cy="204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</p:txBody>
      </p:sp>
      <p:sp>
        <p:nvSpPr>
          <p:cNvPr id="41" name="Rounded Rectangle 22">
            <a:extLst>
              <a:ext uri="{FF2B5EF4-FFF2-40B4-BE49-F238E27FC236}">
                <a16:creationId xmlns:a16="http://schemas.microsoft.com/office/drawing/2014/main" id="{0C65B8F3-F7F9-4428-809E-93EE77509EF3}"/>
              </a:ext>
            </a:extLst>
          </p:cNvPr>
          <p:cNvSpPr/>
          <p:nvPr/>
        </p:nvSpPr>
        <p:spPr>
          <a:xfrm>
            <a:off x="5295486" y="4322379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B54BF7-739C-4041-B625-FC87130E55B7}"/>
              </a:ext>
            </a:extLst>
          </p:cNvPr>
          <p:cNvSpPr/>
          <p:nvPr/>
        </p:nvSpPr>
        <p:spPr>
          <a:xfrm>
            <a:off x="5398170" y="476480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EAF730-A1F0-4980-8D77-BD93E4345EB1}"/>
              </a:ext>
            </a:extLst>
          </p:cNvPr>
          <p:cNvSpPr/>
          <p:nvPr/>
        </p:nvSpPr>
        <p:spPr>
          <a:xfrm>
            <a:off x="5371738" y="5193397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2435BA-E229-4A40-BEE8-C62F300257A9}"/>
              </a:ext>
            </a:extLst>
          </p:cNvPr>
          <p:cNvSpPr/>
          <p:nvPr/>
        </p:nvSpPr>
        <p:spPr>
          <a:xfrm>
            <a:off x="5412275" y="5605399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386" y="4764806"/>
            <a:ext cx="2245298" cy="1878690"/>
          </a:xfrm>
          <a:prstGeom prst="rect">
            <a:avLst/>
          </a:prstGeom>
        </p:spPr>
      </p:pic>
      <p:sp>
        <p:nvSpPr>
          <p:cNvPr id="49" name="Rectangle: Rounded Corners 38">
            <a:extLst>
              <a:ext uri="{FF2B5EF4-FFF2-40B4-BE49-F238E27FC236}">
                <a16:creationId xmlns:a16="http://schemas.microsoft.com/office/drawing/2014/main" id="{8E861AD8-8DF6-4B3D-BE7E-D16EC6726053}"/>
              </a:ext>
            </a:extLst>
          </p:cNvPr>
          <p:cNvSpPr/>
          <p:nvPr/>
        </p:nvSpPr>
        <p:spPr>
          <a:xfrm>
            <a:off x="123713" y="3988539"/>
            <a:ext cx="8925236" cy="271949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6F69627-8E7D-47C4-881A-1CDA726AA929}"/>
              </a:ext>
            </a:extLst>
          </p:cNvPr>
          <p:cNvSpPr/>
          <p:nvPr/>
        </p:nvSpPr>
        <p:spPr>
          <a:xfrm>
            <a:off x="661127" y="3826790"/>
            <a:ext cx="6902077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Issue 2 :Asset Life Cycle Management System (ALCMS)</a:t>
            </a:r>
          </a:p>
        </p:txBody>
      </p:sp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87163"/>
              </p:ext>
            </p:extLst>
          </p:nvPr>
        </p:nvGraphicFramePr>
        <p:xfrm>
          <a:off x="27995" y="641417"/>
          <a:ext cx="9064036" cy="620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205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328017" y="6484701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1" name="Rektangel 99">
            <a:extLst>
              <a:ext uri="{FF2B5EF4-FFF2-40B4-BE49-F238E27FC236}">
                <a16:creationId xmlns:a16="http://schemas.microsoft.com/office/drawing/2014/main" id="{5A532BD3-FFD0-403A-B454-6F67541243A5}"/>
              </a:ext>
            </a:extLst>
          </p:cNvPr>
          <p:cNvSpPr/>
          <p:nvPr/>
        </p:nvSpPr>
        <p:spPr>
          <a:xfrm>
            <a:off x="137739" y="1125533"/>
            <a:ext cx="4490218" cy="2227267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da-DK" b="1" kern="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Tranning: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Building team work and improving spiritual</a:t>
            </a:r>
          </a:p>
        </p:txBody>
      </p:sp>
      <p:sp>
        <p:nvSpPr>
          <p:cNvPr id="22" name="Rektangel 101">
            <a:extLst>
              <a:ext uri="{FF2B5EF4-FFF2-40B4-BE49-F238E27FC236}">
                <a16:creationId xmlns:a16="http://schemas.microsoft.com/office/drawing/2014/main" id="{7230033E-217B-4645-8247-E67DEBB57363}"/>
              </a:ext>
            </a:extLst>
          </p:cNvPr>
          <p:cNvSpPr/>
          <p:nvPr/>
        </p:nvSpPr>
        <p:spPr>
          <a:xfrm>
            <a:off x="115327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 team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233453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Level up Communication skill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user, own new technology.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233453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15326" y="3429000"/>
            <a:ext cx="8919889" cy="400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970909"/>
              </p:ext>
            </p:extLst>
          </p:nvPr>
        </p:nvGraphicFramePr>
        <p:xfrm>
          <a:off x="104211" y="3866684"/>
          <a:ext cx="8950407" cy="263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9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213536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9172613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2571616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528573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77554466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74684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67867578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39167055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5697951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75843388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61774882"/>
                    </a:ext>
                  </a:extLst>
                </a:gridCol>
              </a:tblGrid>
              <a:tr h="3189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2303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Complete FOSS to mobile application system.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Fire extinguisher management system</a:t>
                      </a:r>
                      <a:r>
                        <a:rPr lang="en-US" sz="1600" baseline="0" dirty="0"/>
                        <a:t> to mobile.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Stationery warehouse management system GA.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  <a:tr h="3903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Expand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ALCMS to other department.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82496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7A7D03-CB53-4BE1-BC2C-C760742DD69C}"/>
              </a:ext>
            </a:extLst>
          </p:cNvPr>
          <p:cNvCxnSpPr>
            <a:cxnSpLocks/>
          </p:cNvCxnSpPr>
          <p:nvPr/>
        </p:nvCxnSpPr>
        <p:spPr>
          <a:xfrm>
            <a:off x="4538757" y="4724400"/>
            <a:ext cx="338043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4876800" y="5200704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5558620" y="6248400"/>
            <a:ext cx="244238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20ABB-FCB8-4BE1-A85E-E0555F124188}"/>
              </a:ext>
            </a:extLst>
          </p:cNvPr>
          <p:cNvCxnSpPr>
            <a:cxnSpLocks/>
          </p:cNvCxnSpPr>
          <p:nvPr/>
        </p:nvCxnSpPr>
        <p:spPr>
          <a:xfrm>
            <a:off x="5217710" y="5715000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83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157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5819690" y="1905000"/>
            <a:ext cx="0" cy="8413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8077200" y="1905000"/>
            <a:ext cx="0" cy="820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>
            <a:cxnSpLocks/>
          </p:cNvCxnSpPr>
          <p:nvPr/>
        </p:nvCxnSpPr>
        <p:spPr>
          <a:xfrm>
            <a:off x="6689485" y="137160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6689484" y="1945844"/>
            <a:ext cx="2" cy="8735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6HC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051828" y="2520373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83613" y="2390453"/>
            <a:ext cx="740330" cy="24739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72200" y="5112444"/>
            <a:ext cx="2918692" cy="16693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 check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printing label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Double ID, PL, shipping for all production line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154735" y="5112444"/>
            <a:ext cx="2971800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sub-material(16.8K$)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Biz 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fontAlgn="b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E0298B-2C47-48D0-91E5-04BE959397A2}"/>
              </a:ext>
            </a:extLst>
          </p:cNvPr>
          <p:cNvCxnSpPr>
            <a:cxnSpLocks/>
          </p:cNvCxnSpPr>
          <p:nvPr/>
        </p:nvCxnSpPr>
        <p:spPr>
          <a:xfrm>
            <a:off x="4953000" y="1905000"/>
            <a:ext cx="3124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998E89B-ADF2-42D5-A835-78165411B2BB}"/>
              </a:ext>
            </a:extLst>
          </p:cNvPr>
          <p:cNvSpPr/>
          <p:nvPr/>
        </p:nvSpPr>
        <p:spPr>
          <a:xfrm>
            <a:off x="5256230" y="1509289"/>
            <a:ext cx="2900899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Thuy/ Toan)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3E8548-344D-4BA4-B75E-18F5EB2AC332}"/>
              </a:ext>
            </a:extLst>
          </p:cNvPr>
          <p:cNvCxnSpPr>
            <a:cxnSpLocks/>
          </p:cNvCxnSpPr>
          <p:nvPr/>
        </p:nvCxnSpPr>
        <p:spPr>
          <a:xfrm>
            <a:off x="4953000" y="1902701"/>
            <a:ext cx="0" cy="1546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DA11EC-BD63-4264-83E7-480AF3A2FB8E}"/>
              </a:ext>
            </a:extLst>
          </p:cNvPr>
          <p:cNvCxnSpPr/>
          <p:nvPr/>
        </p:nvCxnSpPr>
        <p:spPr>
          <a:xfrm>
            <a:off x="4953000" y="2253175"/>
            <a:ext cx="0" cy="4900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0715E8B-58B7-49DA-8C35-04A0B47D550D}"/>
              </a:ext>
            </a:extLst>
          </p:cNvPr>
          <p:cNvSpPr/>
          <p:nvPr/>
        </p:nvSpPr>
        <p:spPr>
          <a:xfrm>
            <a:off x="53108" y="5112445"/>
            <a:ext cx="3071091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Reduce HC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transfer kitting to SAP(2pax)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Stock card by Mobile printer for MCS(2pax)</a:t>
            </a: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87549" y="2057400"/>
            <a:ext cx="1177589" cy="2285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Hien</a:t>
            </a: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90601" y="608849"/>
            <a:ext cx="8105558" cy="5995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development time ratio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reduce time support to get more cost down.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to upgrade win CE.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495" y="1298570"/>
            <a:ext cx="3599175" cy="351981"/>
          </a:xfrm>
          <a:prstGeom prst="roundRect">
            <a:avLst/>
          </a:pr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FY2023 Project Summary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616407" y="1282721"/>
            <a:ext cx="3196086" cy="351077"/>
          </a:xfrm>
          <a:prstGeom prst="roundRect">
            <a:avLst/>
          </a:pr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/>
          </p:nvPr>
        </p:nvGraphicFramePr>
        <p:xfrm>
          <a:off x="4703190" y="1579289"/>
          <a:ext cx="3597878" cy="1645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5694800" y="1936960"/>
            <a:ext cx="951112" cy="517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45 % Normal support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418857" y="2169814"/>
            <a:ext cx="1209538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55 % Development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23626" y="3445091"/>
            <a:ext cx="1172847" cy="658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Normal support </a:t>
            </a:r>
            <a:r>
              <a:rPr lang="en-US" sz="1200" b="1" dirty="0">
                <a:solidFill>
                  <a:srgbClr val="FF0000"/>
                </a:solidFill>
              </a:rPr>
              <a:t>is very height (45%) 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5745331" y="3365896"/>
            <a:ext cx="925512" cy="731950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210" y="1913335"/>
            <a:ext cx="998391" cy="674873"/>
          </a:xfrm>
          <a:prstGeom prst="rect">
            <a:avLst/>
          </a:prstGeom>
        </p:spPr>
      </p:pic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228" y="1679848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7997358" y="3058048"/>
            <a:ext cx="1071629" cy="1097582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END OF LIFE 2023</a:t>
            </a:r>
          </a:p>
        </p:txBody>
      </p:sp>
      <p:sp>
        <p:nvSpPr>
          <p:cNvPr id="51" name="Right Arrow 50"/>
          <p:cNvSpPr/>
          <p:nvPr/>
        </p:nvSpPr>
        <p:spPr>
          <a:xfrm rot="5400000">
            <a:off x="8367866" y="2660368"/>
            <a:ext cx="29558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0387" y="2667871"/>
            <a:ext cx="1180160" cy="951360"/>
          </a:xfrm>
          <a:prstGeom prst="rect">
            <a:avLst/>
          </a:prstGeom>
        </p:spPr>
      </p:pic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14655"/>
            <a:ext cx="951547" cy="614893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C2E9C-B033-4AD3-951B-B1DFD8F599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42" y="1727670"/>
            <a:ext cx="3990725" cy="2326340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4B111435-3D9D-42BB-8BFB-39C81AC83C35}"/>
              </a:ext>
            </a:extLst>
          </p:cNvPr>
          <p:cNvSpPr/>
          <p:nvPr/>
        </p:nvSpPr>
        <p:spPr>
          <a:xfrm>
            <a:off x="3782464" y="1489962"/>
            <a:ext cx="204799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</a:rPr>
              <a:t>Target</a:t>
            </a:r>
            <a:r>
              <a:rPr lang="en-US" sz="1400" b="1" dirty="0">
                <a:solidFill>
                  <a:schemeClr val="tx1"/>
                </a:solidFill>
              </a:rPr>
              <a:t>: Increase quantity Project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enough</a:t>
            </a:r>
          </a:p>
        </p:txBody>
      </p:sp>
      <p:sp>
        <p:nvSpPr>
          <p:cNvPr id="73" name="Right Arrow 72"/>
          <p:cNvSpPr/>
          <p:nvPr/>
        </p:nvSpPr>
        <p:spPr>
          <a:xfrm>
            <a:off x="6744008" y="3619231"/>
            <a:ext cx="17650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8709" y="3150872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</a:t>
            </a: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TERMINAL</a:t>
            </a:r>
          </a:p>
        </p:txBody>
      </p:sp>
      <p:sp>
        <p:nvSpPr>
          <p:cNvPr id="59" name="Rounded Rectangle 13">
            <a:extLst>
              <a:ext uri="{FF2B5EF4-FFF2-40B4-BE49-F238E27FC236}">
                <a16:creationId xmlns:a16="http://schemas.microsoft.com/office/drawing/2014/main" id="{77AFF5F2-780D-4792-868B-228554C7A342}"/>
              </a:ext>
            </a:extLst>
          </p:cNvPr>
          <p:cNvSpPr/>
          <p:nvPr/>
        </p:nvSpPr>
        <p:spPr>
          <a:xfrm>
            <a:off x="3243378" y="3690748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New technology ?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123" y="6448605"/>
            <a:ext cx="9064035" cy="4093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Mission: Make new software to reduce support time, save time inventory and comply policy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6232" y="4294062"/>
            <a:ext cx="9053340" cy="210419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116920" y="4151734"/>
            <a:ext cx="6419486" cy="31493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Upgrade Factory Operation  Support System (FOSS)</a:t>
            </a:r>
          </a:p>
        </p:txBody>
      </p:sp>
      <p:sp>
        <p:nvSpPr>
          <p:cNvPr id="124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2302" y="4605096"/>
            <a:ext cx="1677727" cy="339886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125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738059" y="5181213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025" y="5716404"/>
            <a:ext cx="1447800" cy="626114"/>
          </a:xfrm>
          <a:prstGeom prst="rect">
            <a:avLst/>
          </a:prstGeom>
        </p:spPr>
      </p:pic>
      <p:pic>
        <p:nvPicPr>
          <p:cNvPr id="127" name="Picture 126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9"/>
          <a:srcRect l="10877" t="3289" r="9323" b="4605"/>
          <a:stretch/>
        </p:blipFill>
        <p:spPr>
          <a:xfrm flipH="1">
            <a:off x="405981" y="5199387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93" y="5027218"/>
            <a:ext cx="675224" cy="287963"/>
          </a:xfrm>
          <a:prstGeom prst="rect">
            <a:avLst/>
          </a:prstGeom>
        </p:spPr>
      </p:pic>
      <p:pic>
        <p:nvPicPr>
          <p:cNvPr id="129" name="図 4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59" y="5415388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78" y="5364362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Rectangle 130"/>
          <p:cNvSpPr/>
          <p:nvPr/>
        </p:nvSpPr>
        <p:spPr>
          <a:xfrm>
            <a:off x="1876244" y="4588861"/>
            <a:ext cx="3026911" cy="1749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OS is not update in the future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Development Software is quite slow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Not responsive to big data system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The stable of the device is poor, often repaired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2" name="Right Arrow 131"/>
          <p:cNvSpPr/>
          <p:nvPr/>
        </p:nvSpPr>
        <p:spPr>
          <a:xfrm>
            <a:off x="5019250" y="4811684"/>
            <a:ext cx="321227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77520" y="4596334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134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3"/>
          <a:stretch/>
        </p:blipFill>
        <p:spPr>
          <a:xfrm>
            <a:off x="5478381" y="4972286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34774" y="5787797"/>
            <a:ext cx="583835" cy="509883"/>
          </a:xfrm>
          <a:prstGeom prst="rect">
            <a:avLst/>
          </a:prstGeom>
        </p:spPr>
      </p:pic>
      <p:sp>
        <p:nvSpPr>
          <p:cNvPr id="136" name="Rectangle 135"/>
          <p:cNvSpPr/>
          <p:nvPr/>
        </p:nvSpPr>
        <p:spPr>
          <a:xfrm>
            <a:off x="6666391" y="4566376"/>
            <a:ext cx="2359097" cy="1776141"/>
          </a:xfrm>
          <a:prstGeom prst="rect">
            <a:avLst/>
          </a:prstGeom>
          <a:noFill/>
          <a:ln w="19050">
            <a:solidFill>
              <a:srgbClr val="150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new Software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programming language (Flutter)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 environment(Android)</a:t>
            </a:r>
          </a:p>
        </p:txBody>
      </p:sp>
    </p:spTree>
    <p:extLst>
      <p:ext uri="{BB962C8B-B14F-4D97-AF65-F5344CB8AC3E}">
        <p14:creationId xmlns:p14="http://schemas.microsoft.com/office/powerpoint/2010/main" val="67836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2999" y="608848"/>
            <a:ext cx="7953159" cy="682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Build standardization for asset management system.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Save time to inventory, reduce manual job, papers and ensure quality.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2123" y="3967325"/>
            <a:ext cx="9064036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15627" y="3772528"/>
            <a:ext cx="6048628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2: Asset Life Cycle Management System (ALCMS)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05417D-7A75-4C35-A05B-A90E2AA5B13F}"/>
              </a:ext>
            </a:extLst>
          </p:cNvPr>
          <p:cNvGrpSpPr/>
          <p:nvPr/>
        </p:nvGrpSpPr>
        <p:grpSpPr>
          <a:xfrm>
            <a:off x="61222" y="4661701"/>
            <a:ext cx="3125944" cy="2052724"/>
            <a:chOff x="178710" y="4651848"/>
            <a:chExt cx="3427763" cy="2152790"/>
          </a:xfrm>
        </p:grpSpPr>
        <p:sp>
          <p:nvSpPr>
            <p:cNvPr id="31" name="Rectangle: Rounded Corners 13">
              <a:extLst>
                <a:ext uri="{FF2B5EF4-FFF2-40B4-BE49-F238E27FC236}">
                  <a16:creationId xmlns:a16="http://schemas.microsoft.com/office/drawing/2014/main" id="{00000000-0008-0000-0000-00000E000000}"/>
                </a:ext>
              </a:extLst>
            </p:cNvPr>
            <p:cNvSpPr/>
            <p:nvPr/>
          </p:nvSpPr>
          <p:spPr>
            <a:xfrm>
              <a:off x="238368" y="5425676"/>
              <a:ext cx="803552" cy="380991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255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7240" tIns="57240" rIns="57240" bIns="57240" numCol="1" spcCol="1440" anchor="ctr">
              <a:noAutofit/>
            </a:bodyPr>
            <a:lstStyle/>
            <a:p>
              <a:pPr algn="ctr" defTabSz="666720">
                <a:lnSpc>
                  <a:spcPct val="90000"/>
                </a:lnSpc>
                <a:spcAft>
                  <a:spcPts val="524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002060"/>
                  </a:solidFill>
                  <a:latin typeface="Arial" panose="020B0604020202020204" pitchFamily="34" charset="0"/>
                  <a:ea typeface="Microsoft YaHei"/>
                  <a:cs typeface="Arial" panose="020B0604020202020204" pitchFamily="34" charset="0"/>
                </a:rPr>
                <a:t>Scrap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D9DF9C-78CB-4BAF-8DCC-C94D6E6B213C}"/>
                </a:ext>
              </a:extLst>
            </p:cNvPr>
            <p:cNvGrpSpPr/>
            <p:nvPr/>
          </p:nvGrpSpPr>
          <p:grpSpPr>
            <a:xfrm>
              <a:off x="178710" y="4651848"/>
              <a:ext cx="3427763" cy="2152790"/>
              <a:chOff x="178710" y="4651848"/>
              <a:chExt cx="3427763" cy="2152790"/>
            </a:xfrm>
          </p:grpSpPr>
          <p:sp>
            <p:nvSpPr>
              <p:cNvPr id="29" name="Rectangle: Rounded Corners 9">
                <a:extLst>
                  <a:ext uri="{FF2B5EF4-FFF2-40B4-BE49-F238E27FC236}">
                    <a16:creationId xmlns:a16="http://schemas.microsoft.com/office/drawing/2014/main" id="{00000000-0008-0000-0000-00000A000000}"/>
                  </a:ext>
                </a:extLst>
              </p:cNvPr>
              <p:cNvSpPr/>
              <p:nvPr/>
            </p:nvSpPr>
            <p:spPr>
              <a:xfrm>
                <a:off x="2239692" y="6477000"/>
                <a:ext cx="1366781" cy="32763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2556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57240" tIns="57240" rIns="57240" bIns="57240" numCol="1" spcCol="144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6720">
                  <a:lnSpc>
                    <a:spcPct val="90000"/>
                  </a:lnSpc>
                  <a:spcAft>
                    <a:spcPts val="524"/>
                  </a:spcAft>
                  <a:tabLst>
                    <a:tab pos="0" algn="l"/>
                  </a:tabLst>
                </a:pPr>
                <a:r>
                  <a:rPr lang="en-US" sz="1400" b="1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Maintenance</a:t>
                </a:r>
                <a:endParaRPr lang="en-US" sz="1400" b="0" strike="noStrike" spc="-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DFB7025-7BBD-4554-AED5-4E7A8946E7FB}"/>
                  </a:ext>
                </a:extLst>
              </p:cNvPr>
              <p:cNvGrpSpPr/>
              <p:nvPr/>
            </p:nvGrpSpPr>
            <p:grpSpPr>
              <a:xfrm>
                <a:off x="178710" y="4651848"/>
                <a:ext cx="3405032" cy="2115693"/>
                <a:chOff x="178710" y="4651848"/>
                <a:chExt cx="3405032" cy="2115693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CC9672D5-E255-432A-838C-A0E82F71B9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96002" y="5086236"/>
                  <a:ext cx="1390897" cy="1390650"/>
                </a:xfrm>
                <a:prstGeom prst="rect">
                  <a:avLst/>
                </a:prstGeom>
              </p:spPr>
            </p:pic>
            <p:sp>
              <p:nvSpPr>
                <p:cNvPr id="27" name="Rectangle: Rounded Corners 5">
                  <a:extLst>
                    <a:ext uri="{FF2B5EF4-FFF2-40B4-BE49-F238E27FC236}">
                      <a16:creationId xmlns:a16="http://schemas.microsoft.com/office/drawing/2014/main" id="{00000000-0008-0000-0000-000006000000}"/>
                    </a:ext>
                  </a:extLst>
                </p:cNvPr>
                <p:cNvSpPr/>
                <p:nvPr/>
              </p:nvSpPr>
              <p:spPr>
                <a:xfrm>
                  <a:off x="1143000" y="4651848"/>
                  <a:ext cx="1397981" cy="33572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D7D31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Good receipt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Rectangle: Rounded Corners 7">
                  <a:extLst>
                    <a:ext uri="{FF2B5EF4-FFF2-40B4-BE49-F238E27FC236}">
                      <a16:creationId xmlns:a16="http://schemas.microsoft.com/office/drawing/2014/main" id="{00000000-0008-0000-0000-000008000000}"/>
                    </a:ext>
                  </a:extLst>
                </p:cNvPr>
                <p:cNvSpPr/>
                <p:nvPr/>
              </p:nvSpPr>
              <p:spPr>
                <a:xfrm>
                  <a:off x="2540981" y="5472655"/>
                  <a:ext cx="1042761" cy="33950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5A5A5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Transfer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Rectangle: Rounded Corners 11">
                  <a:extLst>
                    <a:ext uri="{FF2B5EF4-FFF2-40B4-BE49-F238E27FC236}">
                      <a16:creationId xmlns:a16="http://schemas.microsoft.com/office/drawing/2014/main" id="{00000000-0008-0000-0000-00000C000000}"/>
                    </a:ext>
                  </a:extLst>
                </p:cNvPr>
                <p:cNvSpPr/>
                <p:nvPr/>
              </p:nvSpPr>
              <p:spPr>
                <a:xfrm>
                  <a:off x="178710" y="6417739"/>
                  <a:ext cx="1028461" cy="32763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72C4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0" strike="noStrike" spc="-1" dirty="0">
                      <a:solidFill>
                        <a:schemeClr val="lt1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Inventory</a:t>
                  </a:r>
                  <a:endParaRPr lang="en-US" sz="1400" b="0" strike="noStrike" spc="-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Freeform: Shape 14">
                  <a:extLst>
                    <a:ext uri="{FF2B5EF4-FFF2-40B4-BE49-F238E27FC236}">
                      <a16:creationId xmlns:a16="http://schemas.microsoft.com/office/drawing/2014/main" id="{00000000-0008-0000-0000-00000F000000}"/>
                    </a:ext>
                  </a:extLst>
                </p:cNvPr>
                <p:cNvSpPr/>
                <p:nvPr/>
              </p:nvSpPr>
              <p:spPr>
                <a:xfrm>
                  <a:off x="488859" y="4976017"/>
                  <a:ext cx="1366782" cy="169978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95084" y="573834"/>
                      </a:moveTo>
                      <a:arcTo wR="1642288" hR="1642288" stAng="13235158" swAng="1211183"/>
                    </a:path>
                  </a:pathLst>
                </a:custGeom>
                <a:noFill/>
                <a:ln w="9360">
                  <a:solidFill>
                    <a:srgbClr val="F7964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1" name="Freeform: Shape 6">
                  <a:extLst>
                    <a:ext uri="{FF2B5EF4-FFF2-40B4-BE49-F238E27FC236}">
                      <a16:creationId xmlns:a16="http://schemas.microsoft.com/office/drawing/2014/main" id="{00000000-0008-0000-0000-000007000000}"/>
                    </a:ext>
                  </a:extLst>
                </p:cNvPr>
                <p:cNvSpPr/>
                <p:nvPr/>
              </p:nvSpPr>
              <p:spPr>
                <a:xfrm>
                  <a:off x="1725035" y="4990092"/>
                  <a:ext cx="1337729" cy="177744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2444186" y="209085"/>
                      </a:moveTo>
                      <a:arcTo wR="1642288" hR="1642288" stAng="17953659" swAng="1211183"/>
                    </a:path>
                  </a:pathLst>
                </a:custGeom>
                <a:noFill/>
                <a:ln w="9360">
                  <a:solidFill>
                    <a:srgbClr val="C0504D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: Shape 8">
                  <a:extLst>
                    <a:ext uri="{FF2B5EF4-FFF2-40B4-BE49-F238E27FC236}">
                      <a16:creationId xmlns:a16="http://schemas.microsoft.com/office/drawing/2014/main" id="{00000000-0008-0000-0000-000009000000}"/>
                    </a:ext>
                  </a:extLst>
                </p:cNvPr>
                <p:cNvSpPr/>
                <p:nvPr/>
              </p:nvSpPr>
              <p:spPr>
                <a:xfrm rot="614271">
                  <a:off x="1601465" y="5267361"/>
                  <a:ext cx="1345659" cy="119893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280633" y="1756028"/>
                      </a:moveTo>
                      <a:arcTo wR="1642288" hR="1642288" stAng="21838279" swAng="1359451"/>
                    </a:path>
                  </a:pathLst>
                </a:custGeom>
                <a:noFill/>
                <a:ln w="9360">
                  <a:solidFill>
                    <a:srgbClr val="9BBB59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Freeform: Shape 10">
                  <a:extLst>
                    <a:ext uri="{FF2B5EF4-FFF2-40B4-BE49-F238E27FC236}">
                      <a16:creationId xmlns:a16="http://schemas.microsoft.com/office/drawing/2014/main" id="{00000000-0008-0000-0000-00000B000000}"/>
                    </a:ext>
                  </a:extLst>
                </p:cNvPr>
                <p:cNvSpPr/>
                <p:nvPr/>
              </p:nvSpPr>
              <p:spPr>
                <a:xfrm>
                  <a:off x="952480" y="5499338"/>
                  <a:ext cx="1757930" cy="112673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843741" y="3272173"/>
                      </a:moveTo>
                      <a:arcTo wR="1642288" hR="1642288" stAng="4977240" swAng="845520"/>
                    </a:path>
                  </a:pathLst>
                </a:custGeom>
                <a:noFill/>
                <a:ln w="9360">
                  <a:solidFill>
                    <a:srgbClr val="8064A2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: Shape 12">
                  <a:extLst>
                    <a:ext uri="{FF2B5EF4-FFF2-40B4-BE49-F238E27FC236}">
                      <a16:creationId xmlns:a16="http://schemas.microsoft.com/office/drawing/2014/main" id="{00000000-0008-0000-0000-00000D000000}"/>
                    </a:ext>
                  </a:extLst>
                </p:cNvPr>
                <p:cNvSpPr/>
                <p:nvPr/>
              </p:nvSpPr>
              <p:spPr>
                <a:xfrm>
                  <a:off x="655678" y="5367473"/>
                  <a:ext cx="1465793" cy="119306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74199" y="2378376"/>
                      </a:moveTo>
                      <a:arcTo wR="1642288" hR="1642288" stAng="9202269" swAng="1359451"/>
                    </a:path>
                  </a:pathLst>
                </a:custGeom>
                <a:noFill/>
                <a:ln w="9360">
                  <a:solidFill>
                    <a:srgbClr val="4BACC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131746" y="4238037"/>
            <a:ext cx="1701174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process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277625" y="5410200"/>
            <a:ext cx="2792731" cy="1347734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Manual job, lost papers.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Tack time to inventory.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control in-out.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Easy mistake.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31649" y="4629411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6990461" y="4153499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062600"/>
              </p:ext>
            </p:extLst>
          </p:nvPr>
        </p:nvGraphicFramePr>
        <p:xfrm>
          <a:off x="7272629" y="4619291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7" name="ｸﾘｯﾌﾟ" r:id="rId5" imgW="1666667" imgH="1695238" progId="">
                  <p:embed/>
                </p:oleObj>
              </mc:Choice>
              <mc:Fallback>
                <p:oleObj name="ｸﾘｯﾌﾟ" r:id="rId5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629" y="4619291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4688321"/>
            <a:ext cx="169805" cy="328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5877" y="5424257"/>
            <a:ext cx="2828060" cy="133367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cs typeface="Arial" panose="020B0604020202020204" pitchFamily="34" charset="0"/>
              </a:rPr>
              <a:t>Save time management &amp; ensure quality.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cs typeface="Arial" panose="020B0604020202020204" pitchFamily="34" charset="0"/>
              </a:rPr>
              <a:t>Reduce papers.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GB" sz="1400" dirty="0">
                <a:cs typeface="Arial" panose="020B0604020202020204" pitchFamily="34" charset="0"/>
              </a:rPr>
              <a:t>Easy manage operation and trace history.</a:t>
            </a:r>
            <a:endParaRPr lang="en-US" sz="1400" dirty="0"/>
          </a:p>
        </p:txBody>
      </p:sp>
      <p:sp>
        <p:nvSpPr>
          <p:cNvPr id="109" name="Right Arrow 108"/>
          <p:cNvSpPr/>
          <p:nvPr/>
        </p:nvSpPr>
        <p:spPr>
          <a:xfrm>
            <a:off x="6164255" y="4329932"/>
            <a:ext cx="253082" cy="913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72227" y="4615624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4484" y="5104154"/>
            <a:ext cx="1112788" cy="26940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7228" y="4457080"/>
            <a:ext cx="356412" cy="587031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635E92C-7666-4FE0-827E-79D7A9531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542604"/>
              </p:ext>
            </p:extLst>
          </p:nvPr>
        </p:nvGraphicFramePr>
        <p:xfrm>
          <a:off x="2780999" y="4240391"/>
          <a:ext cx="3288843" cy="1064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01">
                  <a:extLst>
                    <a:ext uri="{9D8B030D-6E8A-4147-A177-3AD203B41FA5}">
                      <a16:colId xmlns:a16="http://schemas.microsoft.com/office/drawing/2014/main" val="1010512353"/>
                    </a:ext>
                  </a:extLst>
                </a:gridCol>
                <a:gridCol w="660415">
                  <a:extLst>
                    <a:ext uri="{9D8B030D-6E8A-4147-A177-3AD203B41FA5}">
                      <a16:colId xmlns:a16="http://schemas.microsoft.com/office/drawing/2014/main" val="3702626767"/>
                    </a:ext>
                  </a:extLst>
                </a:gridCol>
                <a:gridCol w="1447027">
                  <a:extLst>
                    <a:ext uri="{9D8B030D-6E8A-4147-A177-3AD203B41FA5}">
                      <a16:colId xmlns:a16="http://schemas.microsoft.com/office/drawing/2014/main" val="2997400905"/>
                    </a:ext>
                  </a:extLst>
                </a:gridCol>
              </a:tblGrid>
              <a:tr h="499863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432" marB="27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inventory </a:t>
                      </a:r>
                    </a:p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month (hours)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2477666841"/>
                  </a:ext>
                </a:extLst>
              </a:tr>
              <a:tr h="282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Stationery Item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1077102673"/>
                  </a:ext>
                </a:extLst>
              </a:tr>
              <a:tr h="282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 Equipment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652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652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3916954793"/>
                  </a:ext>
                </a:extLst>
              </a:tr>
            </a:tbl>
          </a:graphicData>
        </a:graphic>
      </p:graphicFrame>
      <p:pic>
        <p:nvPicPr>
          <p:cNvPr id="51" name="Pictur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276" y="1894793"/>
            <a:ext cx="2602630" cy="1670104"/>
          </a:xfrm>
          <a:prstGeom prst="rect">
            <a:avLst/>
          </a:prstGeom>
        </p:spPr>
      </p:pic>
      <p:sp>
        <p:nvSpPr>
          <p:cNvPr id="52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61222" y="1382417"/>
            <a:ext cx="4486143" cy="361224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Ratio of development team projects</a:t>
            </a:r>
          </a:p>
        </p:txBody>
      </p:sp>
      <p:sp>
        <p:nvSpPr>
          <p:cNvPr id="5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2915934" y="1831299"/>
            <a:ext cx="1864250" cy="1775158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50000"/>
              </a:lnSpc>
            </a:pPr>
            <a:r>
              <a:rPr lang="en-US" sz="1400" b="1" u="sng" dirty="0">
                <a:cs typeface="Arial" panose="020B0604020202020204" pitchFamily="34" charset="0"/>
              </a:rPr>
              <a:t>Other Request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Manual job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 software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Not clear process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Improve quality</a:t>
            </a:r>
          </a:p>
        </p:txBody>
      </p:sp>
      <p:sp>
        <p:nvSpPr>
          <p:cNvPr id="54" name="Rectangle: Rounded Corners 22">
            <a:extLst>
              <a:ext uri="{FF2B5EF4-FFF2-40B4-BE49-F238E27FC236}">
                <a16:creationId xmlns:a16="http://schemas.microsoft.com/office/drawing/2014/main" id="{7335A4E1-6BF2-441A-81E3-444E1A6F4B65}"/>
              </a:ext>
            </a:extLst>
          </p:cNvPr>
          <p:cNvSpPr/>
          <p:nvPr/>
        </p:nvSpPr>
        <p:spPr>
          <a:xfrm>
            <a:off x="4648200" y="1380699"/>
            <a:ext cx="3173437" cy="37656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Current Asset Management IT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7931649" y="1380698"/>
            <a:ext cx="1092288" cy="377059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pic>
        <p:nvPicPr>
          <p:cNvPr id="57" name="Picture 1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70819" y="2129678"/>
            <a:ext cx="600275" cy="48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5076918" y="1826710"/>
            <a:ext cx="2607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Excel manage equipment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9" name="Right Arrow 58"/>
          <p:cNvSpPr/>
          <p:nvPr/>
        </p:nvSpPr>
        <p:spPr>
          <a:xfrm>
            <a:off x="6252045" y="2226699"/>
            <a:ext cx="190820" cy="2335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7E1AD7E-0FA5-437F-B5E6-524A9802A4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5267" y="2097545"/>
            <a:ext cx="499549" cy="48123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2" t="11456" r="20365" b="8615"/>
          <a:stretch/>
        </p:blipFill>
        <p:spPr>
          <a:xfrm>
            <a:off x="6535495" y="2985867"/>
            <a:ext cx="964842" cy="487013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5197243" y="3013531"/>
            <a:ext cx="13148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Paper  </a:t>
            </a:r>
          </a:p>
        </p:txBody>
      </p:sp>
      <p:sp>
        <p:nvSpPr>
          <p:cNvPr id="63" name="Down Arrow 62"/>
          <p:cNvSpPr/>
          <p:nvPr/>
        </p:nvSpPr>
        <p:spPr>
          <a:xfrm>
            <a:off x="6964855" y="2701508"/>
            <a:ext cx="279618" cy="20608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 Arrow 63"/>
          <p:cNvSpPr/>
          <p:nvPr/>
        </p:nvSpPr>
        <p:spPr>
          <a:xfrm>
            <a:off x="5570521" y="2738426"/>
            <a:ext cx="284158" cy="21497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2"/>
          <a:stretch/>
        </p:blipFill>
        <p:spPr>
          <a:xfrm>
            <a:off x="7938926" y="2001643"/>
            <a:ext cx="994364" cy="853840"/>
          </a:xfrm>
          <a:prstGeom prst="rect">
            <a:avLst/>
          </a:prstGeom>
          <a:ln w="0">
            <a:noFill/>
          </a:ln>
        </p:spPr>
      </p:pic>
      <p:sp>
        <p:nvSpPr>
          <p:cNvPr id="67" name="Rounded Rectangle 66"/>
          <p:cNvSpPr/>
          <p:nvPr/>
        </p:nvSpPr>
        <p:spPr>
          <a:xfrm>
            <a:off x="7853394" y="2905974"/>
            <a:ext cx="1192387" cy="726846"/>
          </a:xfrm>
          <a:prstGeom prst="round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1508B8"/>
                </a:solidFill>
              </a:rPr>
              <a:t>Manage Equipment by barcode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884526" y="2187833"/>
            <a:ext cx="189559" cy="983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2123" y="615515"/>
            <a:ext cx="1110876" cy="69550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1" name="Right Arrow 70"/>
          <p:cNvSpPr/>
          <p:nvPr/>
        </p:nvSpPr>
        <p:spPr>
          <a:xfrm>
            <a:off x="7609907" y="2194530"/>
            <a:ext cx="189559" cy="983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6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kumimoji="0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721794"/>
              </p:ext>
            </p:extLst>
          </p:nvPr>
        </p:nvGraphicFramePr>
        <p:xfrm>
          <a:off x="28987" y="625541"/>
          <a:ext cx="9067753" cy="5815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kern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Meiryo UI" panose="020B0604030504040204" pitchFamily="50" charset="-128"/>
                          <a:cs typeface="Arial" pitchFamily="34" charset="0"/>
                        </a:rPr>
                        <a:t>Issue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Items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 Foss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other OS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Optimize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Deciding on a new language</a:t>
                      </a: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FOSS to new software &amp; install on new devices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 "/>
                        </a:rPr>
                        <a:t>Study management asset of IT.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 "/>
                        </a:rPr>
                        <a:t>Apply barcode technology to manage asset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reduce time management, papers &amp; manual jobs</a:t>
                      </a:r>
                    </a:p>
                  </a:txBody>
                  <a:tcPr marL="45720" marR="45720"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382028" y="1365973"/>
            <a:ext cx="458868" cy="106308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lvl="0" algn="ctr">
              <a:defRPr/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</a:t>
            </a:r>
            <a:r>
              <a:rPr kumimoji="0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369531" y="4282392"/>
            <a:ext cx="483866" cy="106308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</a:t>
            </a:r>
            <a:r>
              <a:rPr lang="en-US" altLang="ja-JP" dirty="0" smtClean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 </a:t>
            </a: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lang="ja-JP" altLang="en-US" dirty="0">
              <a:solidFill>
                <a:prstClr val="white"/>
              </a:solidFill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10400" y="4015889"/>
            <a:ext cx="48647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10400" y="4191000"/>
            <a:ext cx="470557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>
            <a:cxnSpLocks/>
          </p:cNvCxnSpPr>
          <p:nvPr/>
        </p:nvCxnSpPr>
        <p:spPr>
          <a:xfrm>
            <a:off x="6945361" y="5105400"/>
            <a:ext cx="37772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38472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694209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693420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>
            <a:cxnSpLocks/>
          </p:cNvCxnSpPr>
          <p:nvPr/>
        </p:nvCxnSpPr>
        <p:spPr>
          <a:xfrm>
            <a:off x="6938364" y="6096000"/>
            <a:ext cx="54259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60098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47700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477000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609188"/>
            <a:ext cx="7968296" cy="778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FY23 company policy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Windows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find new solution to upgrade old OS to smart device as mobile.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343617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7260" y="1832318"/>
            <a:ext cx="2309963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393897" y="1418990"/>
            <a:ext cx="451157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393897" y="1827568"/>
            <a:ext cx="4511571" cy="5003820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984070" y="1417388"/>
            <a:ext cx="2127225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6984070" y="1832318"/>
            <a:ext cx="211267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Box 80"/>
          <p:cNvSpPr txBox="1">
            <a:spLocks noChangeArrowheads="1"/>
          </p:cNvSpPr>
          <p:nvPr/>
        </p:nvSpPr>
        <p:spPr bwMode="auto">
          <a:xfrm>
            <a:off x="2514599" y="1902727"/>
            <a:ext cx="4419601" cy="274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&amp; new OS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4278B0-B896-44D9-9B6C-1307043959A0}"/>
              </a:ext>
            </a:extLst>
          </p:cNvPr>
          <p:cNvGrpSpPr/>
          <p:nvPr/>
        </p:nvGrpSpPr>
        <p:grpSpPr>
          <a:xfrm>
            <a:off x="2544128" y="3534855"/>
            <a:ext cx="2343951" cy="1511358"/>
            <a:chOff x="5046079" y="4790982"/>
            <a:chExt cx="2591081" cy="1818334"/>
          </a:xfrm>
        </p:grpSpPr>
        <p:sp>
          <p:nvSpPr>
            <p:cNvPr id="31" name="Rectangle: Rounded Corners 40">
              <a:extLst>
                <a:ext uri="{FF2B5EF4-FFF2-40B4-BE49-F238E27FC236}">
                  <a16:creationId xmlns:a16="http://schemas.microsoft.com/office/drawing/2014/main" id="{00000000-0008-0000-0000-000023000000}"/>
                </a:ext>
              </a:extLst>
            </p:cNvPr>
            <p:cNvSpPr/>
            <p:nvPr/>
          </p:nvSpPr>
          <p:spPr>
            <a:xfrm>
              <a:off x="5056627" y="4961273"/>
              <a:ext cx="2393970" cy="1648043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3A5F8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2D1877B-9281-4C80-AC47-7285DCD2A2D1}"/>
                </a:ext>
              </a:extLst>
            </p:cNvPr>
            <p:cNvGrpSpPr/>
            <p:nvPr/>
          </p:nvGrpSpPr>
          <p:grpSpPr>
            <a:xfrm>
              <a:off x="5046079" y="4790982"/>
              <a:ext cx="2591081" cy="1756230"/>
              <a:chOff x="5165156" y="4419600"/>
              <a:chExt cx="2591081" cy="1756230"/>
            </a:xfrm>
          </p:grpSpPr>
          <p:sp>
            <p:nvSpPr>
              <p:cNvPr id="32" name="Rectangle: Rounded Corners 39">
                <a:extLst>
                  <a:ext uri="{FF2B5EF4-FFF2-40B4-BE49-F238E27FC236}">
                    <a16:creationId xmlns:a16="http://schemas.microsoft.com/office/drawing/2014/main" id="{00000000-0008-0000-0000-000028000000}"/>
                  </a:ext>
                </a:extLst>
              </p:cNvPr>
              <p:cNvSpPr/>
              <p:nvPr/>
            </p:nvSpPr>
            <p:spPr>
              <a:xfrm>
                <a:off x="5715000" y="4419600"/>
                <a:ext cx="1389538" cy="328688"/>
              </a:xfrm>
              <a:prstGeom prst="roundRect">
                <a:avLst>
                  <a:gd name="adj" fmla="val 16667"/>
                </a:avLst>
              </a:prstGeom>
              <a:solidFill>
                <a:srgbClr val="E8F2A1"/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sz="1400" b="1" strike="noStrike" spc="-1" dirty="0">
                    <a:solidFill>
                      <a:srgbClr val="780373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Efficiency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0000000-0008-0000-0000-000025000000}"/>
                  </a:ext>
                </a:extLst>
              </p:cNvPr>
              <p:cNvSpPr/>
              <p:nvPr/>
            </p:nvSpPr>
            <p:spPr>
              <a:xfrm>
                <a:off x="5181600" y="4721479"/>
                <a:ext cx="2574637" cy="363019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b="0" strike="noStrike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b="0" strike="noStrike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Follow company policy</a:t>
                </a:r>
                <a:endParaRPr lang="en-US" sz="1400" b="0" strike="noStrike" spc="-1" dirty="0">
                  <a:latin typeface="Arial" panose="020B0604020202020204" pitchFamily="34" charset="0"/>
                  <a:ea typeface="Microsoft YaHei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0000000-0008-0000-0000-000024000000}"/>
                  </a:ext>
                </a:extLst>
              </p:cNvPr>
              <p:cNvSpPr/>
              <p:nvPr/>
            </p:nvSpPr>
            <p:spPr>
              <a:xfrm>
                <a:off x="5165156" y="5107541"/>
                <a:ext cx="2577218" cy="215235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Increase Develop  time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0000000-0008-0000-0000-000026000000}"/>
                  </a:ext>
                </a:extLst>
              </p:cNvPr>
              <p:cNvSpPr/>
              <p:nvPr/>
            </p:nvSpPr>
            <p:spPr>
              <a:xfrm>
                <a:off x="5166153" y="5375528"/>
                <a:ext cx="2393970" cy="270533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b="0" strike="noStrike" spc="-1" dirty="0">
                    <a:solidFill>
                      <a:srgbClr val="1717F7"/>
                    </a:solidFill>
                    <a:latin typeface="Calibri"/>
                    <a:ea typeface="Microsoft YaHei"/>
                    <a:sym typeface="Wingdings 2" panose="05020102010507070707" pitchFamily="18" charset="2"/>
                  </a:rPr>
                  <a:t></a:t>
                </a:r>
                <a:r>
                  <a:rPr lang="en-US" sz="1400" b="0" strike="noStrike" spc="-1" dirty="0">
                    <a:solidFill>
                      <a:srgbClr val="1717F7"/>
                    </a:solidFill>
                    <a:latin typeface="Calibri"/>
                    <a:ea typeface="Microsoft YaHei"/>
                  </a:rPr>
                  <a:t> 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Reduce Support time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0000000-0008-0000-0000-000027000000}"/>
                  </a:ext>
                </a:extLst>
              </p:cNvPr>
              <p:cNvSpPr/>
              <p:nvPr/>
            </p:nvSpPr>
            <p:spPr>
              <a:xfrm>
                <a:off x="5165156" y="5726010"/>
                <a:ext cx="2337264" cy="449820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Make Faster, stable, smarter Software</a:t>
                </a:r>
              </a:p>
            </p:txBody>
          </p:sp>
        </p:grpSp>
      </p:grpSp>
      <p:sp>
        <p:nvSpPr>
          <p:cNvPr id="38" name="Text Box 80"/>
          <p:cNvSpPr txBox="1">
            <a:spLocks noChangeArrowheads="1"/>
          </p:cNvSpPr>
          <p:nvPr/>
        </p:nvSpPr>
        <p:spPr bwMode="auto">
          <a:xfrm>
            <a:off x="7142309" y="1907068"/>
            <a:ext cx="192167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Upgrade FOSS on Android OS</a:t>
            </a:r>
            <a:endParaRPr kumimoji="1" lang="en-US" altLang="ja-JP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088360" y="4490961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Dep: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106364" y="4814394"/>
            <a:ext cx="1799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FY2023 109 pcs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066537" y="5160253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Dep: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102156" y="5515833"/>
            <a:ext cx="180336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FY2024 6 pcs </a:t>
            </a:r>
          </a:p>
        </p:txBody>
      </p:sp>
      <p:sp>
        <p:nvSpPr>
          <p:cNvPr id="41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Theme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950934" y="3604869"/>
            <a:ext cx="2110021" cy="10967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device need to Upgrade</a:t>
            </a:r>
          </a:p>
        </p:txBody>
      </p:sp>
      <p:sp>
        <p:nvSpPr>
          <p:cNvPr id="49" name="Google Shape;403;p23">
            <a:extLst>
              <a:ext uri="{FF2B5EF4-FFF2-40B4-BE49-F238E27FC236}">
                <a16:creationId xmlns:a16="http://schemas.microsoft.com/office/drawing/2014/main" id="{445BDD30-6FEF-4385-868E-A5621F930986}"/>
              </a:ext>
            </a:extLst>
          </p:cNvPr>
          <p:cNvSpPr txBox="1">
            <a:spLocks/>
          </p:cNvSpPr>
          <p:nvPr/>
        </p:nvSpPr>
        <p:spPr>
          <a:xfrm>
            <a:off x="2514599" y="2310391"/>
            <a:ext cx="4267445" cy="7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applications for mobile devices runs on both Android and IOS.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and integrates many scanning devices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FC67301-B5DA-487A-891A-5B87F075B7B7}"/>
              </a:ext>
            </a:extLst>
          </p:cNvPr>
          <p:cNvSpPr/>
          <p:nvPr/>
        </p:nvSpPr>
        <p:spPr>
          <a:xfrm>
            <a:off x="80101" y="5344150"/>
            <a:ext cx="2221997" cy="1415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Select new language, new OS to develop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Comply company policy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671" y="5187755"/>
            <a:ext cx="4049762" cy="1619035"/>
          </a:xfrm>
          <a:prstGeom prst="rect">
            <a:avLst/>
          </a:prstGeom>
        </p:spPr>
      </p:pic>
      <p:sp>
        <p:nvSpPr>
          <p:cNvPr id="63" name="Rectangle: Rounded Corners 60">
            <a:extLst>
              <a:ext uri="{FF2B5EF4-FFF2-40B4-BE49-F238E27FC236}">
                <a16:creationId xmlns:a16="http://schemas.microsoft.com/office/drawing/2014/main" id="{80C7BE95-31CA-4576-8A93-B43AF7971DAB}"/>
              </a:ext>
            </a:extLst>
          </p:cNvPr>
          <p:cNvSpPr/>
          <p:nvPr/>
        </p:nvSpPr>
        <p:spPr>
          <a:xfrm>
            <a:off x="4658470" y="5112665"/>
            <a:ext cx="1932644" cy="302333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4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Improvement Result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31782" y="1869926"/>
            <a:ext cx="2264742" cy="621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Upgrade from Wince to other OS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762CFD9-4875-4B5C-B3F1-FC09C62E7010}"/>
              </a:ext>
            </a:extLst>
          </p:cNvPr>
          <p:cNvSpPr/>
          <p:nvPr/>
        </p:nvSpPr>
        <p:spPr>
          <a:xfrm>
            <a:off x="228901" y="3854618"/>
            <a:ext cx="2264742" cy="315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 windows CE</a:t>
            </a:r>
          </a:p>
        </p:txBody>
      </p:sp>
      <p:sp>
        <p:nvSpPr>
          <p:cNvPr id="6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12853" y="4127193"/>
            <a:ext cx="2322972" cy="1060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 develop for big system.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Tack a long time to support when error.</a:t>
            </a:r>
          </a:p>
        </p:txBody>
      </p:sp>
      <p:sp>
        <p:nvSpPr>
          <p:cNvPr id="65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4668" y="2435703"/>
            <a:ext cx="2316087" cy="120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Win CE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support in the future</a:t>
            </a:r>
          </a:p>
          <a:p>
            <a:pPr algn="l"/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</a:t>
            </a:r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Upgrade from Wince to other OS</a:t>
            </a:r>
          </a:p>
          <a:p>
            <a:pPr algn="l"/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89D0A4F-2709-F361-43CB-9719EA8F897B}"/>
              </a:ext>
            </a:extLst>
          </p:cNvPr>
          <p:cNvSpPr txBox="1"/>
          <p:nvPr/>
        </p:nvSpPr>
        <p:spPr>
          <a:xfrm>
            <a:off x="517795" y="340822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057964" y="2535816"/>
            <a:ext cx="2051221" cy="1065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 </a:t>
            </a:r>
            <a:r>
              <a:rPr lang="en-US" dirty="0">
                <a:solidFill>
                  <a:schemeClr val="tx1"/>
                </a:solidFill>
              </a:rPr>
              <a:t>Select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language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 </a:t>
            </a:r>
            <a:r>
              <a:rPr lang="en-US" dirty="0">
                <a:solidFill>
                  <a:schemeClr val="tx1"/>
                </a:solidFill>
              </a:rPr>
              <a:t>Select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OS /Platform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Text Box 80">
            <a:extLst>
              <a:ext uri="{FF2B5EF4-FFF2-40B4-BE49-F238E27FC236}">
                <a16:creationId xmlns:a16="http://schemas.microsoft.com/office/drawing/2014/main" id="{58E4F51E-B4FB-485C-84EF-977CF8D20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74" y="3192422"/>
            <a:ext cx="50307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The Advantage use flutter</a:t>
            </a:r>
          </a:p>
        </p:txBody>
      </p:sp>
      <p:sp>
        <p:nvSpPr>
          <p:cNvPr id="42" name="Rectangle: Rounded Corners 63">
            <a:extLst>
              <a:ext uri="{FF2B5EF4-FFF2-40B4-BE49-F238E27FC236}">
                <a16:creationId xmlns:a16="http://schemas.microsoft.com/office/drawing/2014/main" id="{2B22B49D-D619-41AC-9EF1-4FE286923B03}"/>
              </a:ext>
            </a:extLst>
          </p:cNvPr>
          <p:cNvSpPr/>
          <p:nvPr/>
        </p:nvSpPr>
        <p:spPr>
          <a:xfrm>
            <a:off x="4797912" y="3619303"/>
            <a:ext cx="967038" cy="4194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4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Develop time</a:t>
            </a:r>
            <a:endParaRPr lang="en-US" sz="14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43" name="Rectangle: Rounded Corners 64">
            <a:extLst>
              <a:ext uri="{FF2B5EF4-FFF2-40B4-BE49-F238E27FC236}">
                <a16:creationId xmlns:a16="http://schemas.microsoft.com/office/drawing/2014/main" id="{E975B37F-3032-42CD-BF80-8732E553FCBD}"/>
              </a:ext>
            </a:extLst>
          </p:cNvPr>
          <p:cNvSpPr/>
          <p:nvPr/>
        </p:nvSpPr>
        <p:spPr>
          <a:xfrm>
            <a:off x="5831131" y="3633084"/>
            <a:ext cx="1001370" cy="42896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4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Support time</a:t>
            </a:r>
            <a:endParaRPr lang="en-US" sz="14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pic>
        <p:nvPicPr>
          <p:cNvPr id="45" name="Image 3">
            <a:extLst>
              <a:ext uri="{FF2B5EF4-FFF2-40B4-BE49-F238E27FC236}">
                <a16:creationId xmlns:a16="http://schemas.microsoft.com/office/drawing/2014/main" id="{53A4F104-6844-488A-B218-0933AD6D91BF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760973" y="4122538"/>
            <a:ext cx="1932644" cy="922264"/>
          </a:xfrm>
          <a:prstGeom prst="rect">
            <a:avLst/>
          </a:prstGeom>
          <a:ln w="0">
            <a:noFill/>
          </a:ln>
        </p:spPr>
      </p:pic>
      <p:sp>
        <p:nvSpPr>
          <p:cNvPr id="47" name="Shape 2">
            <a:extLst>
              <a:ext uri="{FF2B5EF4-FFF2-40B4-BE49-F238E27FC236}">
                <a16:creationId xmlns:a16="http://schemas.microsoft.com/office/drawing/2014/main" id="{5A910D5E-7875-4A7C-919C-F74102FB4BC2}"/>
              </a:ext>
            </a:extLst>
          </p:cNvPr>
          <p:cNvSpPr/>
          <p:nvPr/>
        </p:nvSpPr>
        <p:spPr>
          <a:xfrm>
            <a:off x="5511341" y="3838538"/>
            <a:ext cx="189257" cy="157946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400" dirty="0"/>
          </a:p>
        </p:txBody>
      </p:sp>
      <p:sp>
        <p:nvSpPr>
          <p:cNvPr id="48" name="Shape 2">
            <a:extLst>
              <a:ext uri="{FF2B5EF4-FFF2-40B4-BE49-F238E27FC236}">
                <a16:creationId xmlns:a16="http://schemas.microsoft.com/office/drawing/2014/main" id="{5BDC71D1-C4FB-4BC6-8FA9-07AE8B73E39B}"/>
              </a:ext>
            </a:extLst>
          </p:cNvPr>
          <p:cNvSpPr/>
          <p:nvPr/>
        </p:nvSpPr>
        <p:spPr>
          <a:xfrm>
            <a:off x="6566468" y="3835493"/>
            <a:ext cx="154363" cy="176873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29285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609188"/>
            <a:ext cx="7968296" cy="778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FY23 company policy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Windows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Upgrade Foss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Wince to new OS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mobile.</a:t>
            </a:r>
          </a:p>
        </p:txBody>
      </p:sp>
      <p:sp>
        <p:nvSpPr>
          <p:cNvPr id="41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</a:t>
            </a: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83798" y="1471555"/>
            <a:ext cx="4192118" cy="406615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Situation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867872" y="1471555"/>
            <a:ext cx="4211830" cy="406615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585" y="1946219"/>
            <a:ext cx="4192118" cy="106596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Upgrade from Wince to other OS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 are running on Wince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support is very height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877299" y="1954726"/>
            <a:ext cx="4211830" cy="106596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Select new OS / Platform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Select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 &amp; new OS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Make new software upgrade FOSS</a:t>
            </a:r>
          </a:p>
        </p:txBody>
      </p:sp>
      <p:sp>
        <p:nvSpPr>
          <p:cNvPr id="72" name="Rectangle: Rounded Corners 40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/>
          <p:nvPr/>
        </p:nvSpPr>
        <p:spPr>
          <a:xfrm>
            <a:off x="4704403" y="4228607"/>
            <a:ext cx="4335374" cy="94685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Increase Develop  time </a:t>
            </a:r>
          </a:p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Reduce Support time</a:t>
            </a:r>
          </a:p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Make Faster, stable, smarter Software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4" name="Rectangle: Rounded Corners 39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5827046" y="4016647"/>
            <a:ext cx="2247531" cy="309121"/>
          </a:xfrm>
          <a:prstGeom prst="roundRect">
            <a:avLst>
              <a:gd name="adj" fmla="val 16667"/>
            </a:avLst>
          </a:prstGeom>
          <a:solidFill>
            <a:srgbClr val="E8F2A1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trike="noStrike" spc="-1" dirty="0">
                <a:ea typeface="Microsoft YaHei"/>
                <a:cs typeface="Arial" panose="020B0604020202020204" pitchFamily="34" charset="0"/>
              </a:rPr>
              <a:t>Flutter </a:t>
            </a: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Efficiency</a:t>
            </a:r>
            <a:endParaRPr lang="en-US" sz="1600" b="1" strike="noStrike" spc="-1" dirty="0"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22" name="Text Box 80">
            <a:extLst>
              <a:ext uri="{FF2B5EF4-FFF2-40B4-BE49-F238E27FC236}">
                <a16:creationId xmlns:a16="http://schemas.microsoft.com/office/drawing/2014/main" id="{F53D4787-B360-4335-8612-236B2914D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98" y="3035373"/>
            <a:ext cx="57682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&amp; new environment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F064B334-5BCC-4636-8A7C-60189256ADB9}"/>
              </a:ext>
            </a:extLst>
          </p:cNvPr>
          <p:cNvSpPr txBox="1">
            <a:spLocks/>
          </p:cNvSpPr>
          <p:nvPr/>
        </p:nvSpPr>
        <p:spPr>
          <a:xfrm>
            <a:off x="26893" y="3185852"/>
            <a:ext cx="8838759" cy="7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applications for mobile devices runs on both Android and IOS.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and integrates many scanning devices</a:t>
            </a:r>
          </a:p>
        </p:txBody>
      </p:sp>
      <p:sp>
        <p:nvSpPr>
          <p:cNvPr id="24" name="Text Box 80">
            <a:extLst>
              <a:ext uri="{FF2B5EF4-FFF2-40B4-BE49-F238E27FC236}">
                <a16:creationId xmlns:a16="http://schemas.microsoft.com/office/drawing/2014/main" id="{6F5AA501-7393-419E-B241-241CA3E46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801" y="3775684"/>
            <a:ext cx="63631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Upgrade FOSS on Android OS</a:t>
            </a:r>
            <a:endParaRPr kumimoji="1" lang="en-US" altLang="ja-JP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6" name="Rectangle: Rounded Corners 40">
            <a:extLst>
              <a:ext uri="{FF2B5EF4-FFF2-40B4-BE49-F238E27FC236}">
                <a16:creationId xmlns:a16="http://schemas.microsoft.com/office/drawing/2014/main" id="{77F542B9-EED7-44C4-BDD8-861A2E9281DA}"/>
              </a:ext>
            </a:extLst>
          </p:cNvPr>
          <p:cNvSpPr/>
          <p:nvPr/>
        </p:nvSpPr>
        <p:spPr>
          <a:xfrm>
            <a:off x="54871" y="4245418"/>
            <a:ext cx="4211831" cy="904606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develop for big system.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Tack a long time to support when error.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Poor memory, catch poor signal WIFI</a:t>
            </a:r>
          </a:p>
          <a:p>
            <a:endParaRPr lang="en-US" dirty="0"/>
          </a:p>
        </p:txBody>
      </p:sp>
      <p:sp>
        <p:nvSpPr>
          <p:cNvPr id="28" name="Rectangle: Rounded Corners 39">
            <a:extLst>
              <a:ext uri="{FF2B5EF4-FFF2-40B4-BE49-F238E27FC236}">
                <a16:creationId xmlns:a16="http://schemas.microsoft.com/office/drawing/2014/main" id="{806C232E-396B-4374-A038-40D31185EA70}"/>
              </a:ext>
            </a:extLst>
          </p:cNvPr>
          <p:cNvSpPr/>
          <p:nvPr/>
        </p:nvSpPr>
        <p:spPr>
          <a:xfrm>
            <a:off x="877155" y="4061830"/>
            <a:ext cx="2228545" cy="273198"/>
          </a:xfrm>
          <a:prstGeom prst="roundRect">
            <a:avLst>
              <a:gd name="adj" fmla="val 16667"/>
            </a:avLst>
          </a:prstGeom>
          <a:solidFill>
            <a:srgbClr val="E8F2A1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-1" dirty="0">
                <a:ea typeface="Microsoft YaHei"/>
                <a:cs typeface="Arial" panose="020B0604020202020204" pitchFamily="34" charset="0"/>
              </a:rPr>
              <a:t>Limit wince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76ADCBE-549F-4C64-91CE-656B753AF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042" y="5460261"/>
            <a:ext cx="3853854" cy="1280142"/>
          </a:xfrm>
          <a:prstGeom prst="rect">
            <a:avLst/>
          </a:prstGeom>
        </p:spPr>
      </p:pic>
      <p:sp>
        <p:nvSpPr>
          <p:cNvPr id="42" name="Rounded Rectangle 4">
            <a:extLst>
              <a:ext uri="{FF2B5EF4-FFF2-40B4-BE49-F238E27FC236}">
                <a16:creationId xmlns:a16="http://schemas.microsoft.com/office/drawing/2014/main" id="{015A5FC9-B57C-4B12-B223-666BB3567A33}"/>
              </a:ext>
            </a:extLst>
          </p:cNvPr>
          <p:cNvSpPr/>
          <p:nvPr/>
        </p:nvSpPr>
        <p:spPr>
          <a:xfrm>
            <a:off x="276978" y="5720302"/>
            <a:ext cx="3428900" cy="7600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device need to Upgrade: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Dep: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109 pcs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Dep: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pcs</a:t>
            </a:r>
          </a:p>
        </p:txBody>
      </p:sp>
      <p:sp>
        <p:nvSpPr>
          <p:cNvPr id="44" name="Text Box 80">
            <a:extLst>
              <a:ext uri="{FF2B5EF4-FFF2-40B4-BE49-F238E27FC236}">
                <a16:creationId xmlns:a16="http://schemas.microsoft.com/office/drawing/2014/main" id="{F714B75C-5224-472C-914E-08BE38ABA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23" y="5386445"/>
            <a:ext cx="34289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Compliance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company policy</a:t>
            </a:r>
            <a:endParaRPr lang="en-US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4335E4-8794-4BD1-9722-CEE8C891FF53}"/>
              </a:ext>
            </a:extLst>
          </p:cNvPr>
          <p:cNvSpPr/>
          <p:nvPr/>
        </p:nvSpPr>
        <p:spPr>
          <a:xfrm>
            <a:off x="4704403" y="5333500"/>
            <a:ext cx="4335374" cy="146714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60">
            <a:extLst>
              <a:ext uri="{FF2B5EF4-FFF2-40B4-BE49-F238E27FC236}">
                <a16:creationId xmlns:a16="http://schemas.microsoft.com/office/drawing/2014/main" id="{EEB0B3AE-516B-4DB0-B3E3-52857C9EF466}"/>
              </a:ext>
            </a:extLst>
          </p:cNvPr>
          <p:cNvSpPr/>
          <p:nvPr/>
        </p:nvSpPr>
        <p:spPr>
          <a:xfrm>
            <a:off x="5984489" y="5248960"/>
            <a:ext cx="2090088" cy="302333"/>
          </a:xfrm>
          <a:prstGeom prst="roundRect">
            <a:avLst/>
          </a:prstGeom>
          <a:solidFill>
            <a:srgbClr val="0000FF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400" b="1" spc="-1" dirty="0">
                <a:solidFill>
                  <a:schemeClr val="bg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Improvement Result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A25E2C8-C8C2-4266-BE1B-402BAE085352}"/>
              </a:ext>
            </a:extLst>
          </p:cNvPr>
          <p:cNvSpPr/>
          <p:nvPr/>
        </p:nvSpPr>
        <p:spPr>
          <a:xfrm>
            <a:off x="4495800" y="2116136"/>
            <a:ext cx="208603" cy="58994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35C8A1D8-0DA8-4156-91B0-DE3C44E3A788}"/>
              </a:ext>
            </a:extLst>
          </p:cNvPr>
          <p:cNvSpPr/>
          <p:nvPr/>
        </p:nvSpPr>
        <p:spPr>
          <a:xfrm>
            <a:off x="4428632" y="4370366"/>
            <a:ext cx="208603" cy="58994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82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143000" y="612723"/>
            <a:ext cx="7953740" cy="7558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on new devices.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Upgrade all function for FOSS 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4985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599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9322" y="1770633"/>
            <a:ext cx="2393143" cy="820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Analyze &amp; Optimize all process of FOSS</a:t>
            </a:r>
            <a:endParaRPr lang="en-US" dirty="0">
              <a:solidFill>
                <a:srgbClr val="1508B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6553" y="3519603"/>
            <a:ext cx="2264742" cy="662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Development software on Mobile</a:t>
            </a:r>
            <a:endParaRPr lang="en-US" dirty="0">
              <a:solidFill>
                <a:srgbClr val="1508B8"/>
              </a:solidFill>
            </a:endParaRP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554820" y="1904085"/>
            <a:ext cx="50307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b="1" dirty="0">
                <a:solidFill>
                  <a:srgbClr val="0000FF"/>
                </a:solidFill>
              </a:rPr>
              <a:t>Material Control System Process</a:t>
            </a:r>
            <a:endParaRPr kumimoji="1" lang="en-US" altLang="ja-JP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65271" y="2416797"/>
            <a:ext cx="2361050" cy="112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Material control System.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the process Foss.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673460" y="2667000"/>
            <a:ext cx="669940" cy="37337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G/R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648200" y="2670050"/>
            <a:ext cx="728696" cy="37032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Storing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638800" y="2667000"/>
            <a:ext cx="743298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Kitting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629400" y="2667000"/>
            <a:ext cx="881723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Supply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7665" y="2229379"/>
            <a:ext cx="990600" cy="289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16399" y="22281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Receiving Area MCS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675" y="2625237"/>
            <a:ext cx="843507" cy="449929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483810" y="2239376"/>
            <a:ext cx="119972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Warehouse MCS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583400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Lines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42425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Kitting by lines</a:t>
            </a:r>
          </a:p>
        </p:txBody>
      </p:sp>
      <p:cxnSp>
        <p:nvCxnSpPr>
          <p:cNvPr id="59" name="Straight Arrow Connector 58"/>
          <p:cNvCxnSpPr>
            <a:stCxn id="4" idx="3"/>
            <a:endCxn id="24" idx="1"/>
          </p:cNvCxnSpPr>
          <p:nvPr/>
        </p:nvCxnSpPr>
        <p:spPr>
          <a:xfrm>
            <a:off x="3412182" y="2850202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97837" y="2835876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1498" y="2850201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393224" y="2856695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80"/>
          <p:cNvSpPr txBox="1">
            <a:spLocks noChangeArrowheads="1"/>
          </p:cNvSpPr>
          <p:nvPr/>
        </p:nvSpPr>
        <p:spPr bwMode="auto">
          <a:xfrm>
            <a:off x="2524072" y="3774402"/>
            <a:ext cx="50307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altLang="ja-JP" b="1" dirty="0">
                <a:solidFill>
                  <a:srgbClr val="0000FF"/>
                </a:solidFill>
              </a:rPr>
              <a:t>Total Functions FOSS Upgrade</a:t>
            </a:r>
            <a:endParaRPr kumimoji="1" lang="en-US" altLang="ja-JP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5" name="Text Box 80"/>
          <p:cNvSpPr txBox="1">
            <a:spLocks noChangeArrowheads="1"/>
          </p:cNvSpPr>
          <p:nvPr/>
        </p:nvSpPr>
        <p:spPr bwMode="auto">
          <a:xfrm>
            <a:off x="2544514" y="6538132"/>
            <a:ext cx="49595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New software to run on mobile devices</a:t>
            </a:r>
            <a:endParaRPr kumimoji="1" lang="en-US" altLang="ja-JP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3886200" y="3210003"/>
            <a:ext cx="1040074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Temporary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Location</a:t>
            </a:r>
            <a:endParaRPr lang="ja-JP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2815407" y="3215316"/>
            <a:ext cx="994593" cy="442284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GR local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&amp; Oversea</a:t>
            </a:r>
          </a:p>
        </p:txBody>
      </p:sp>
      <p:cxnSp>
        <p:nvCxnSpPr>
          <p:cNvPr id="72" name="Straight Arrow Connector 71"/>
          <p:cNvCxnSpPr>
            <a:stCxn id="24" idx="2"/>
            <a:endCxn id="66" idx="0"/>
          </p:cNvCxnSpPr>
          <p:nvPr/>
        </p:nvCxnSpPr>
        <p:spPr>
          <a:xfrm>
            <a:off x="4008430" y="3040370"/>
            <a:ext cx="397807" cy="1696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4" idx="2"/>
            <a:endCxn id="67" idx="0"/>
          </p:cNvCxnSpPr>
          <p:nvPr/>
        </p:nvCxnSpPr>
        <p:spPr>
          <a:xfrm flipH="1">
            <a:off x="3312704" y="3040370"/>
            <a:ext cx="695726" cy="174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28"/>
          <p:cNvSpPr>
            <a:spLocks noChangeArrowheads="1"/>
          </p:cNvSpPr>
          <p:nvPr/>
        </p:nvSpPr>
        <p:spPr bwMode="auto">
          <a:xfrm>
            <a:off x="50292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FA</a:t>
            </a:r>
          </a:p>
        </p:txBody>
      </p:sp>
      <p:sp>
        <p:nvSpPr>
          <p:cNvPr id="77" name="Rectangle 28"/>
          <p:cNvSpPr>
            <a:spLocks noChangeArrowheads="1"/>
          </p:cNvSpPr>
          <p:nvPr/>
        </p:nvSpPr>
        <p:spPr bwMode="auto">
          <a:xfrm>
            <a:off x="58674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Dip</a:t>
            </a:r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67056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Others</a:t>
            </a:r>
          </a:p>
        </p:txBody>
      </p:sp>
      <p:cxnSp>
        <p:nvCxnSpPr>
          <p:cNvPr id="81" name="Straight Arrow Connector 80"/>
          <p:cNvCxnSpPr>
            <a:stCxn id="30" idx="2"/>
            <a:endCxn id="76" idx="0"/>
          </p:cNvCxnSpPr>
          <p:nvPr/>
        </p:nvCxnSpPr>
        <p:spPr>
          <a:xfrm flipH="1">
            <a:off x="5419250" y="3019841"/>
            <a:ext cx="591199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0" idx="2"/>
            <a:endCxn id="78" idx="0"/>
          </p:cNvCxnSpPr>
          <p:nvPr/>
        </p:nvCxnSpPr>
        <p:spPr>
          <a:xfrm>
            <a:off x="6010449" y="3019841"/>
            <a:ext cx="10852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0" idx="2"/>
            <a:endCxn id="77" idx="0"/>
          </p:cNvCxnSpPr>
          <p:nvPr/>
        </p:nvCxnSpPr>
        <p:spPr>
          <a:xfrm>
            <a:off x="6010449" y="3019841"/>
            <a:ext cx="2470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80"/>
          <p:cNvSpPr txBox="1">
            <a:spLocks noChangeArrowheads="1"/>
          </p:cNvSpPr>
          <p:nvPr/>
        </p:nvSpPr>
        <p:spPr bwMode="auto">
          <a:xfrm>
            <a:off x="7655473" y="2342607"/>
            <a:ext cx="1674380" cy="465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local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(Oct.2023)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Oversea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(Dec.2023)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Storing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(Jan.2023)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FA,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Dip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(Jan.2023)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Other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(Feb.2024)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Free temp location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(Feb.2024)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96096" y="191353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60" name="正方形/長方形 5">
            <a:extLst>
              <a:ext uri="{FF2B5EF4-FFF2-40B4-BE49-F238E27FC236}">
                <a16:creationId xmlns:a16="http://schemas.microsoft.com/office/drawing/2014/main" id="{2F008C2D-5C20-4F92-BE04-03589AE5948A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Theme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929073" y="4165741"/>
            <a:ext cx="1524000" cy="26169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 upgrade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6182331" y="5354691"/>
            <a:ext cx="951791" cy="214887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33391938-F4D9-4A69-9383-BDBC701C60C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26707" y="5657458"/>
          <a:ext cx="1677337" cy="824990"/>
        </p:xfrm>
        <a:graphic>
          <a:graphicData uri="http://schemas.openxmlformats.org/drawingml/2006/table">
            <a:tbl>
              <a:tblPr/>
              <a:tblGrid>
                <a:gridCol w="1677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499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Merits :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latin typeface="+mn-lt"/>
                        </a:rPr>
                        <a:t>Coding time : </a:t>
                      </a: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n-lt"/>
                        </a:rPr>
                        <a:t>65%</a:t>
                      </a:r>
                    </a:p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n-lt"/>
                        </a:rPr>
                        <a:t> Support time : 35%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B4AC8D3-9D1E-439F-A522-78373E5AF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202" y="4272917"/>
            <a:ext cx="3215677" cy="2023051"/>
          </a:xfrm>
          <a:prstGeom prst="rect">
            <a:avLst/>
          </a:prstGeom>
        </p:spPr>
      </p:pic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95B57F07-BC6E-44F4-BA8F-4202B06815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91393" y="4446339"/>
          <a:ext cx="1807093" cy="8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262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497613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592218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0" marT="822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</a:p>
                  </a:txBody>
                  <a:tcPr marL="182880" marR="0" marT="914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 marL="182880" marR="0" marT="91440" anchor="ctr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182880" marR="0" marT="15544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182880" marR="0" marT="155448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3DC54A33-E734-4683-9371-82F31C790109}"/>
              </a:ext>
            </a:extLst>
          </p:cNvPr>
          <p:cNvSpPr/>
          <p:nvPr/>
        </p:nvSpPr>
        <p:spPr>
          <a:xfrm>
            <a:off x="79720" y="5414982"/>
            <a:ext cx="2348982" cy="13188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complete new software keep on time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upgrade all device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6BA63FC9-FC0A-A818-BD55-87340DC280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048" r="23002"/>
          <a:stretch/>
        </p:blipFill>
        <p:spPr>
          <a:xfrm>
            <a:off x="140642" y="4226251"/>
            <a:ext cx="749939" cy="108889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4F1BC990-D9ED-0BB6-84B2-2AFC9166D4B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607" r="22240"/>
          <a:stretch/>
        </p:blipFill>
        <p:spPr>
          <a:xfrm>
            <a:off x="890581" y="4249367"/>
            <a:ext cx="680867" cy="1042661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9BECA64-AEC7-422D-B843-63AD0A99EC8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6019" b="88704" l="28958" r="71823"/>
                    </a14:imgEffect>
                  </a14:imgLayer>
                </a14:imgProps>
              </a:ext>
            </a:extLst>
          </a:blip>
          <a:srcRect l="27856" t="8121" r="27299" b="12294"/>
          <a:stretch/>
        </p:blipFill>
        <p:spPr>
          <a:xfrm>
            <a:off x="1512939" y="4726562"/>
            <a:ext cx="933732" cy="64235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87888" y="4162265"/>
            <a:ext cx="583835" cy="50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143000" y="612724"/>
            <a:ext cx="7953740" cy="6604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Arial "/>
              </a:rPr>
              <a:t>Analyze </a:t>
            </a:r>
            <a:r>
              <a:rPr lang="en-US" dirty="0">
                <a:solidFill>
                  <a:schemeClr val="tx1"/>
                </a:solidFill>
                <a:latin typeface="Arial "/>
              </a:rPr>
              <a:t>&amp; </a:t>
            </a:r>
            <a:r>
              <a:rPr lang="en-US" dirty="0" smtClean="0">
                <a:solidFill>
                  <a:srgbClr val="FF0000"/>
                </a:solidFill>
                <a:latin typeface="Arial "/>
              </a:rPr>
              <a:t>Optimize to </a:t>
            </a:r>
            <a:r>
              <a:rPr kumimoji="1" lang="en-US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</a:t>
            </a:r>
            <a:r>
              <a:rPr kumimoji="1" lang="en-US" altLang="ja-JP" dirty="0" smtClean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evelop 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new software 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on new devices.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There 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are 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 lot 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of function to develop and 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正方形/長方形 5">
            <a:extLst>
              <a:ext uri="{FF2B5EF4-FFF2-40B4-BE49-F238E27FC236}">
                <a16:creationId xmlns:a16="http://schemas.microsoft.com/office/drawing/2014/main" id="{2F008C2D-5C20-4F92-BE04-03589AE5948A}"/>
              </a:ext>
            </a:extLst>
          </p:cNvPr>
          <p:cNvSpPr/>
          <p:nvPr/>
        </p:nvSpPr>
        <p:spPr>
          <a:xfrm>
            <a:off x="26893" y="625652"/>
            <a:ext cx="1116107" cy="665516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69" name="Rounded Rectangle 42">
            <a:extLst>
              <a:ext uri="{FF2B5EF4-FFF2-40B4-BE49-F238E27FC236}">
                <a16:creationId xmlns:a16="http://schemas.microsoft.com/office/drawing/2014/main" id="{7144E216-3946-4514-BB66-72C382113E61}"/>
              </a:ext>
            </a:extLst>
          </p:cNvPr>
          <p:cNvSpPr/>
          <p:nvPr/>
        </p:nvSpPr>
        <p:spPr>
          <a:xfrm>
            <a:off x="58316" y="1325230"/>
            <a:ext cx="4046958" cy="356122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Situation</a:t>
            </a:r>
          </a:p>
        </p:txBody>
      </p:sp>
      <p:sp>
        <p:nvSpPr>
          <p:cNvPr id="75" name="Rounded Rectangle 44">
            <a:extLst>
              <a:ext uri="{FF2B5EF4-FFF2-40B4-BE49-F238E27FC236}">
                <a16:creationId xmlns:a16="http://schemas.microsoft.com/office/drawing/2014/main" id="{5CE39E92-7442-4AF5-A700-F48F4C8AD5D6}"/>
              </a:ext>
            </a:extLst>
          </p:cNvPr>
          <p:cNvSpPr/>
          <p:nvPr/>
        </p:nvSpPr>
        <p:spPr>
          <a:xfrm>
            <a:off x="4615108" y="1325231"/>
            <a:ext cx="4439112" cy="356122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99D4EF4-55D6-43FA-A933-3F3AA1B38878}"/>
              </a:ext>
            </a:extLst>
          </p:cNvPr>
          <p:cNvSpPr/>
          <p:nvPr/>
        </p:nvSpPr>
        <p:spPr>
          <a:xfrm>
            <a:off x="69214" y="1713353"/>
            <a:ext cx="4046958" cy="1447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all Process of Foss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 lot of functions (65 screens)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many similar functions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request improvement quality  activities from the department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33F375-A944-49D3-BD4D-CCEBBEB0C700}"/>
              </a:ext>
            </a:extLst>
          </p:cNvPr>
          <p:cNvSpPr/>
          <p:nvPr/>
        </p:nvSpPr>
        <p:spPr>
          <a:xfrm>
            <a:off x="4615108" y="1723807"/>
            <a:ext cx="4446025" cy="1447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system</a:t>
            </a:r>
            <a:endParaRPr kumimoji="1" lang="en-US" altLang="ja-JP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Analysis deeply and optimize process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combine some the same function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Discuss and clear process to develop software to ensure quality, reduce support time.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75C062-1A8F-4139-8CF1-216C0A8EBF8A}"/>
              </a:ext>
            </a:extLst>
          </p:cNvPr>
          <p:cNvSpPr/>
          <p:nvPr/>
        </p:nvSpPr>
        <p:spPr>
          <a:xfrm>
            <a:off x="74813" y="3216185"/>
            <a:ext cx="4143395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>
                <a:solidFill>
                  <a:schemeClr val="bg1"/>
                </a:solidFill>
              </a:rPr>
              <a:t>Develop Material Control System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5FFDC2B9-1763-42F3-91FE-843EA204CF65}"/>
              </a:ext>
            </a:extLst>
          </p:cNvPr>
          <p:cNvSpPr/>
          <p:nvPr/>
        </p:nvSpPr>
        <p:spPr>
          <a:xfrm>
            <a:off x="4249032" y="1922125"/>
            <a:ext cx="214641" cy="98460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BA8FA8A-2553-4113-A7E8-C5025F002C85}"/>
              </a:ext>
            </a:extLst>
          </p:cNvPr>
          <p:cNvGrpSpPr/>
          <p:nvPr/>
        </p:nvGrpSpPr>
        <p:grpSpPr>
          <a:xfrm>
            <a:off x="91958" y="3638183"/>
            <a:ext cx="6512069" cy="1141626"/>
            <a:chOff x="2568680" y="2625237"/>
            <a:chExt cx="4942458" cy="1032363"/>
          </a:xfrm>
        </p:grpSpPr>
        <p:sp>
          <p:nvSpPr>
            <p:cNvPr id="90" name="Rectangle 28">
              <a:extLst>
                <a:ext uri="{FF2B5EF4-FFF2-40B4-BE49-F238E27FC236}">
                  <a16:creationId xmlns:a16="http://schemas.microsoft.com/office/drawing/2014/main" id="{6E83C6F0-EFB9-47D2-9B23-E3C8574BF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3468" y="2667000"/>
              <a:ext cx="669941" cy="37337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600" dirty="0">
                  <a:latin typeface="Arial" pitchFamily="34" charset="0"/>
                  <a:cs typeface="Arial" pitchFamily="34" charset="0"/>
                </a:rPr>
                <a:t>G/R</a:t>
              </a:r>
              <a:endParaRPr lang="ja-JP" alt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6E0E726-5EAA-49EA-B57E-1D7E10E0B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9" y="2670050"/>
              <a:ext cx="728697" cy="370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600" dirty="0">
                  <a:latin typeface="Arial" pitchFamily="34" charset="0"/>
                  <a:cs typeface="Arial" pitchFamily="34" charset="0"/>
                </a:rPr>
                <a:t>Storing</a:t>
              </a:r>
              <a:endParaRPr lang="ja-JP" alt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203C7A3-A7E1-4D54-8F34-CFF92DFD7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11" y="2667000"/>
              <a:ext cx="743299" cy="35284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600" dirty="0">
                  <a:latin typeface="Arial" pitchFamily="34" charset="0"/>
                  <a:cs typeface="Arial" pitchFamily="34" charset="0"/>
                </a:rPr>
                <a:t>Kitting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87D5539-0103-4128-8903-60B2D140D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13" y="2667000"/>
              <a:ext cx="881725" cy="35284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600" dirty="0">
                  <a:latin typeface="Arial" pitchFamily="34" charset="0"/>
                  <a:cs typeface="Arial" pitchFamily="34" charset="0"/>
                </a:rPr>
                <a:t>Supply</a:t>
              </a:r>
              <a:endParaRPr lang="ja-JP" altLang="en-US" sz="1600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CDA99538-72FB-443B-9162-829B92DB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8680" y="2625237"/>
              <a:ext cx="843508" cy="449929"/>
            </a:xfrm>
            <a:prstGeom prst="rect">
              <a:avLst/>
            </a:prstGeom>
          </p:spPr>
        </p:pic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534B680E-A8DE-41F7-8B84-C8BD8F2B1E11}"/>
                </a:ext>
              </a:extLst>
            </p:cNvPr>
            <p:cNvCxnSpPr>
              <a:cxnSpLocks/>
              <a:stCxn id="95" idx="3"/>
              <a:endCxn id="90" idx="1"/>
            </p:cNvCxnSpPr>
            <p:nvPr/>
          </p:nvCxnSpPr>
          <p:spPr>
            <a:xfrm>
              <a:off x="3412188" y="2850202"/>
              <a:ext cx="261278" cy="34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3F00936-86CB-4476-9FF2-11B4C66FEE63}"/>
                </a:ext>
              </a:extLst>
            </p:cNvPr>
            <p:cNvCxnSpPr>
              <a:cxnSpLocks/>
            </p:cNvCxnSpPr>
            <p:nvPr/>
          </p:nvCxnSpPr>
          <p:spPr>
            <a:xfrm>
              <a:off x="4397845" y="2835876"/>
              <a:ext cx="261278" cy="34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38B2ADDA-1A7B-4B91-BD54-8480E0E1A5D2}"/>
                </a:ext>
              </a:extLst>
            </p:cNvPr>
            <p:cNvCxnSpPr/>
            <p:nvPr/>
          </p:nvCxnSpPr>
          <p:spPr>
            <a:xfrm>
              <a:off x="5391508" y="2850201"/>
              <a:ext cx="261278" cy="34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A99F35E0-5393-4DF0-9F5C-76E3399BDAB9}"/>
                </a:ext>
              </a:extLst>
            </p:cNvPr>
            <p:cNvCxnSpPr/>
            <p:nvPr/>
          </p:nvCxnSpPr>
          <p:spPr>
            <a:xfrm>
              <a:off x="6393235" y="2856695"/>
              <a:ext cx="261278" cy="34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28">
              <a:extLst>
                <a:ext uri="{FF2B5EF4-FFF2-40B4-BE49-F238E27FC236}">
                  <a16:creationId xmlns:a16="http://schemas.microsoft.com/office/drawing/2014/main" id="{02FB8CD8-CF79-4616-AA3C-9DE8E50F9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8" y="3210003"/>
              <a:ext cx="1040076" cy="447597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Temporary 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Location</a:t>
              </a:r>
              <a:endParaRPr lang="ja-JP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Rectangle 28">
              <a:extLst>
                <a:ext uri="{FF2B5EF4-FFF2-40B4-BE49-F238E27FC236}">
                  <a16:creationId xmlns:a16="http://schemas.microsoft.com/office/drawing/2014/main" id="{60EB0C60-CE29-4BD9-9935-A0632DEA2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5412" y="3215316"/>
              <a:ext cx="994595" cy="442284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GR local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&amp; Oversea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96C11F98-B05D-431A-A1C1-94A296935DF7}"/>
                </a:ext>
              </a:extLst>
            </p:cNvPr>
            <p:cNvCxnSpPr>
              <a:cxnSpLocks/>
              <a:stCxn id="90" idx="2"/>
              <a:endCxn id="100" idx="0"/>
            </p:cNvCxnSpPr>
            <p:nvPr/>
          </p:nvCxnSpPr>
          <p:spPr>
            <a:xfrm>
              <a:off x="4008437" y="3040370"/>
              <a:ext cx="397807" cy="16963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541F028-E630-4683-836B-B8A683CD2213}"/>
                </a:ext>
              </a:extLst>
            </p:cNvPr>
            <p:cNvCxnSpPr>
              <a:cxnSpLocks/>
              <a:stCxn id="90" idx="2"/>
              <a:endCxn id="101" idx="0"/>
            </p:cNvCxnSpPr>
            <p:nvPr/>
          </p:nvCxnSpPr>
          <p:spPr>
            <a:xfrm flipH="1">
              <a:off x="3312710" y="3040370"/>
              <a:ext cx="695727" cy="1749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28">
              <a:extLst>
                <a:ext uri="{FF2B5EF4-FFF2-40B4-BE49-F238E27FC236}">
                  <a16:creationId xmlns:a16="http://schemas.microsoft.com/office/drawing/2014/main" id="{7D1D8895-BD0E-441F-82CA-6107F1E78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9" y="3210003"/>
              <a:ext cx="780102" cy="447597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Kitting 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FA</a:t>
              </a:r>
            </a:p>
          </p:txBody>
        </p:sp>
        <p:sp>
          <p:nvSpPr>
            <p:cNvPr id="105" name="Rectangle 28">
              <a:extLst>
                <a:ext uri="{FF2B5EF4-FFF2-40B4-BE49-F238E27FC236}">
                  <a16:creationId xmlns:a16="http://schemas.microsoft.com/office/drawing/2014/main" id="{BFEA71ED-CCEA-4813-9B83-59E9B8F20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10" y="3210003"/>
              <a:ext cx="780102" cy="447597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Kitting 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Dip</a:t>
              </a:r>
            </a:p>
          </p:txBody>
        </p:sp>
        <p:sp>
          <p:nvSpPr>
            <p:cNvPr id="106" name="Rectangle 28">
              <a:extLst>
                <a:ext uri="{FF2B5EF4-FFF2-40B4-BE49-F238E27FC236}">
                  <a16:creationId xmlns:a16="http://schemas.microsoft.com/office/drawing/2014/main" id="{56A41814-2F4B-4A3F-9642-06D87AA06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613" y="3210003"/>
              <a:ext cx="780102" cy="447597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Kitting 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Others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5C9C6892-2E2F-4B77-8D95-6F8053A8D2C2}"/>
                </a:ext>
              </a:extLst>
            </p:cNvPr>
            <p:cNvCxnSpPr>
              <a:stCxn id="92" idx="2"/>
              <a:endCxn id="104" idx="0"/>
            </p:cNvCxnSpPr>
            <p:nvPr/>
          </p:nvCxnSpPr>
          <p:spPr>
            <a:xfrm flipH="1">
              <a:off x="5419259" y="3019841"/>
              <a:ext cx="591200" cy="190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0581E61D-59E0-424A-84A2-66EEB26D3E94}"/>
                </a:ext>
              </a:extLst>
            </p:cNvPr>
            <p:cNvCxnSpPr>
              <a:stCxn id="92" idx="2"/>
              <a:endCxn id="106" idx="0"/>
            </p:cNvCxnSpPr>
            <p:nvPr/>
          </p:nvCxnSpPr>
          <p:spPr>
            <a:xfrm>
              <a:off x="6010457" y="3019841"/>
              <a:ext cx="1085202" cy="190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25420F22-1C4F-4C46-9513-6A604219FC9B}"/>
                </a:ext>
              </a:extLst>
            </p:cNvPr>
            <p:cNvCxnSpPr>
              <a:stCxn id="92" idx="2"/>
              <a:endCxn id="105" idx="0"/>
            </p:cNvCxnSpPr>
            <p:nvPr/>
          </p:nvCxnSpPr>
          <p:spPr>
            <a:xfrm>
              <a:off x="6010449" y="3019841"/>
              <a:ext cx="247001" cy="190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93246155-980E-4368-855C-409137F69183}"/>
              </a:ext>
            </a:extLst>
          </p:cNvPr>
          <p:cNvSpPr/>
          <p:nvPr/>
        </p:nvSpPr>
        <p:spPr>
          <a:xfrm>
            <a:off x="6769561" y="3923916"/>
            <a:ext cx="157620" cy="654756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904FF27-20DE-4D6F-9AB1-D455B6EB794D}"/>
              </a:ext>
            </a:extLst>
          </p:cNvPr>
          <p:cNvGrpSpPr/>
          <p:nvPr/>
        </p:nvGrpSpPr>
        <p:grpSpPr>
          <a:xfrm>
            <a:off x="7018690" y="3622276"/>
            <a:ext cx="1986838" cy="1141306"/>
            <a:chOff x="7076909" y="3912687"/>
            <a:chExt cx="1986838" cy="1141306"/>
          </a:xfrm>
        </p:grpSpPr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3206E7C0-AC8C-40EF-9A9C-B51BFE2A60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019" b="88704" l="28958" r="71823"/>
                      </a14:imgEffect>
                    </a14:imgLayer>
                  </a14:imgProps>
                </a:ext>
              </a:extLst>
            </a:blip>
            <a:srcRect l="27856" t="8121" r="27299" b="12294"/>
            <a:stretch/>
          </p:blipFill>
          <p:spPr>
            <a:xfrm>
              <a:off x="8239203" y="4662363"/>
              <a:ext cx="508765" cy="391630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E4C4BAAB-D587-4814-9798-34C89D8F4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39363" y="4352636"/>
              <a:ext cx="308443" cy="340186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694B20D-70E1-47E7-9787-D7C903A8D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57891" y="4373621"/>
              <a:ext cx="376592" cy="680372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A6DD999-278B-43D8-B707-53A09BAECDC9}"/>
                </a:ext>
              </a:extLst>
            </p:cNvPr>
            <p:cNvSpPr/>
            <p:nvPr/>
          </p:nvSpPr>
          <p:spPr>
            <a:xfrm>
              <a:off x="7076909" y="3912687"/>
              <a:ext cx="1986838" cy="390185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Apply new software</a:t>
              </a:r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13DBC1E9-1478-4B05-9059-F9FD934B0B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6607" r="22240"/>
            <a:stretch/>
          </p:blipFill>
          <p:spPr>
            <a:xfrm>
              <a:off x="7848627" y="4417585"/>
              <a:ext cx="376592" cy="576702"/>
            </a:xfrm>
            <a:prstGeom prst="rect">
              <a:avLst/>
            </a:prstGeom>
          </p:spPr>
        </p:pic>
      </p:grp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3A672B67-3DA9-4FD9-91CC-73066691A101}"/>
              </a:ext>
            </a:extLst>
          </p:cNvPr>
          <p:cNvSpPr/>
          <p:nvPr/>
        </p:nvSpPr>
        <p:spPr>
          <a:xfrm>
            <a:off x="74813" y="4866093"/>
            <a:ext cx="4143395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ja-JP" b="1" dirty="0">
                <a:solidFill>
                  <a:schemeClr val="bg1"/>
                </a:solidFill>
              </a:rPr>
              <a:t>Total Functions FOSS Upgrade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9B42A283-3433-4211-90A9-86EE22236C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9355" y="5277358"/>
            <a:ext cx="3372846" cy="1544269"/>
          </a:xfrm>
          <a:prstGeom prst="rect">
            <a:avLst/>
          </a:prstGeom>
        </p:spPr>
      </p:pic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8DD42089-C2F2-4B33-B9B4-06E9165CD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97062"/>
              </p:ext>
            </p:extLst>
          </p:nvPr>
        </p:nvGraphicFramePr>
        <p:xfrm>
          <a:off x="4697416" y="5654304"/>
          <a:ext cx="1943203" cy="969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287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527092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636824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38120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 marT="82296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</a:p>
                  </a:txBody>
                  <a:tcPr marL="182880" marR="0" marT="9144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 marL="182880" marR="0" marT="91440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588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4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4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</a:t>
                      </a:r>
                      <a:endParaRPr lang="en-US" sz="14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182880" marR="0" marT="15544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182880" marR="0" marT="155448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  <p:sp>
        <p:nvSpPr>
          <p:cNvPr id="120" name="Rounded Rectangle 69">
            <a:extLst>
              <a:ext uri="{FF2B5EF4-FFF2-40B4-BE49-F238E27FC236}">
                <a16:creationId xmlns:a16="http://schemas.microsoft.com/office/drawing/2014/main" id="{AAF68750-F20D-4AF9-8DE9-CF2703ACC57F}"/>
              </a:ext>
            </a:extLst>
          </p:cNvPr>
          <p:cNvSpPr/>
          <p:nvPr/>
        </p:nvSpPr>
        <p:spPr>
          <a:xfrm>
            <a:off x="4704717" y="5319933"/>
            <a:ext cx="1935902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Result upgrade</a:t>
            </a:r>
          </a:p>
        </p:txBody>
      </p:sp>
      <p:sp>
        <p:nvSpPr>
          <p:cNvPr id="122" name="Arrow: Right 121">
            <a:extLst>
              <a:ext uri="{FF2B5EF4-FFF2-40B4-BE49-F238E27FC236}">
                <a16:creationId xmlns:a16="http://schemas.microsoft.com/office/drawing/2014/main" id="{24D3AE34-FDFA-4E6F-B9E2-C7CA037DDB2E}"/>
              </a:ext>
            </a:extLst>
          </p:cNvPr>
          <p:cNvSpPr/>
          <p:nvPr/>
        </p:nvSpPr>
        <p:spPr>
          <a:xfrm>
            <a:off x="6769561" y="5630641"/>
            <a:ext cx="157620" cy="85717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432172B-3D18-44BC-973B-6687E29C3C6F}"/>
              </a:ext>
            </a:extLst>
          </p:cNvPr>
          <p:cNvSpPr/>
          <p:nvPr/>
        </p:nvSpPr>
        <p:spPr>
          <a:xfrm>
            <a:off x="7035728" y="5624053"/>
            <a:ext cx="2061012" cy="9928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Merits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Coding time: 65%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time: 35%</a:t>
            </a:r>
          </a:p>
        </p:txBody>
      </p:sp>
    </p:spTree>
    <p:extLst>
      <p:ext uri="{BB962C8B-B14F-4D97-AF65-F5344CB8AC3E}">
        <p14:creationId xmlns:p14="http://schemas.microsoft.com/office/powerpoint/2010/main" val="4022064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55920</TotalTime>
  <Words>3997</Words>
  <Application>Microsoft Office PowerPoint</Application>
  <PresentationFormat>On-screen Show (4:3)</PresentationFormat>
  <Paragraphs>733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34" baseType="lpstr">
      <vt:lpstr>Microsoft YaHei</vt:lpstr>
      <vt:lpstr>ＭＳ Ｐゴシック</vt:lpstr>
      <vt:lpstr>Arial</vt:lpstr>
      <vt:lpstr>Arial </vt:lpstr>
      <vt:lpstr>Arial Black</vt:lpstr>
      <vt:lpstr>Calibri</vt:lpstr>
      <vt:lpstr>Fira Sans Extra Condensed</vt:lpstr>
      <vt:lpstr>HGPSoeiKakugothicUB</vt:lpstr>
      <vt:lpstr>HGPSoeiKakugothicUB</vt:lpstr>
      <vt:lpstr>HGSSoeiKakugothicUB</vt:lpstr>
      <vt:lpstr>Meiryo UI</vt:lpstr>
      <vt:lpstr>ＭＳ Ｐ明朝</vt:lpstr>
      <vt:lpstr>Tahoma</vt:lpstr>
      <vt:lpstr>Times New Roman</vt:lpstr>
      <vt:lpstr>Wingdings</vt:lpstr>
      <vt:lpstr>Wingdings 2</vt:lpstr>
      <vt:lpstr>Wingdings 3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ACER</cp:lastModifiedBy>
  <cp:revision>4479</cp:revision>
  <cp:lastPrinted>2023-03-01T01:59:53Z</cp:lastPrinted>
  <dcterms:created xsi:type="dcterms:W3CDTF">2016-12-21T06:42:40Z</dcterms:created>
  <dcterms:modified xsi:type="dcterms:W3CDTF">2024-02-06T23:28:59Z</dcterms:modified>
</cp:coreProperties>
</file>