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5" r:id="rId4"/>
    <p:sldMasterId id="2147483697" r:id="rId5"/>
  </p:sldMasterIdLst>
  <p:notesMasterIdLst>
    <p:notesMasterId r:id="rId25"/>
  </p:notesMasterIdLst>
  <p:sldIdLst>
    <p:sldId id="256" r:id="rId6"/>
    <p:sldId id="274" r:id="rId7"/>
    <p:sldId id="259" r:id="rId8"/>
    <p:sldId id="260" r:id="rId9"/>
    <p:sldId id="273" r:id="rId10"/>
    <p:sldId id="261" r:id="rId11"/>
    <p:sldId id="275" r:id="rId12"/>
    <p:sldId id="278" r:id="rId13"/>
    <p:sldId id="303" r:id="rId14"/>
    <p:sldId id="279" r:id="rId15"/>
    <p:sldId id="301" r:id="rId16"/>
    <p:sldId id="300" r:id="rId17"/>
    <p:sldId id="299" r:id="rId18"/>
    <p:sldId id="290" r:id="rId19"/>
    <p:sldId id="302" r:id="rId20"/>
    <p:sldId id="276" r:id="rId21"/>
    <p:sldId id="270" r:id="rId22"/>
    <p:sldId id="262" r:id="rId23"/>
    <p:sldId id="272" r:id="rId24"/>
  </p:sldIdLst>
  <p:sldSz cx="9144000" cy="6858000" type="screen4x3"/>
  <p:notesSz cx="6858000" cy="9144000"/>
  <p:defaultTextStyle>
    <a:defPPr>
      <a:defRPr lang="vi-VN"/>
    </a:defPPr>
    <a:lvl1pPr marL="0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0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5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1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26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CC"/>
    <a:srgbClr val="CCFFFF"/>
    <a:srgbClr val="1611EF"/>
    <a:srgbClr val="F0387A"/>
    <a:srgbClr val="EE04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>
      <p:cViewPr varScale="1">
        <p:scale>
          <a:sx n="86" d="100"/>
          <a:sy n="86" d="100"/>
        </p:scale>
        <p:origin x="66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4E93E-2C3A-4E66-905F-F0A2220D5B59}" type="datetimeFigureOut">
              <a:rPr lang="vi-VN" smtClean="0"/>
              <a:t>18/08/2023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FF580-B40F-42A3-8D77-F687E07DE0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28480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0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35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8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2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BEC5E-1AD0-4417-8077-571800C25BD5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998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vi-VN">
              <a:latin typeface="Arial" pitchFamily="34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pitchFamily="34" charset="0"/>
                <a:ea typeface="MS PMincho" pitchFamily="18" charset="-128"/>
              </a:defRPr>
            </a:lvl1pPr>
            <a:lvl2pPr marL="743766" indent="-286064">
              <a:defRPr kumimoji="1" sz="1200">
                <a:solidFill>
                  <a:schemeClr val="tx1"/>
                </a:solidFill>
                <a:latin typeface="Arial" pitchFamily="34" charset="0"/>
                <a:ea typeface="MS PMincho" pitchFamily="18" charset="-128"/>
              </a:defRPr>
            </a:lvl2pPr>
            <a:lvl3pPr marL="1144255" indent="-228850">
              <a:defRPr kumimoji="1" sz="1200">
                <a:solidFill>
                  <a:schemeClr val="tx1"/>
                </a:solidFill>
                <a:latin typeface="Arial" pitchFamily="34" charset="0"/>
                <a:ea typeface="MS PMincho" pitchFamily="18" charset="-128"/>
              </a:defRPr>
            </a:lvl3pPr>
            <a:lvl4pPr marL="1601957" indent="-228850">
              <a:defRPr kumimoji="1" sz="1200">
                <a:solidFill>
                  <a:schemeClr val="tx1"/>
                </a:solidFill>
                <a:latin typeface="Arial" pitchFamily="34" charset="0"/>
                <a:ea typeface="MS PMincho" pitchFamily="18" charset="-128"/>
              </a:defRPr>
            </a:lvl4pPr>
            <a:lvl5pPr marL="2059660" indent="-228850">
              <a:defRPr kumimoji="1" sz="1200">
                <a:solidFill>
                  <a:schemeClr val="tx1"/>
                </a:solidFill>
                <a:latin typeface="Arial" pitchFamily="34" charset="0"/>
                <a:ea typeface="MS PMincho" pitchFamily="18" charset="-128"/>
              </a:defRPr>
            </a:lvl5pPr>
            <a:lvl6pPr marL="2517362" indent="-2288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MS PMincho" pitchFamily="18" charset="-128"/>
              </a:defRPr>
            </a:lvl6pPr>
            <a:lvl7pPr marL="2975064" indent="-2288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MS PMincho" pitchFamily="18" charset="-128"/>
              </a:defRPr>
            </a:lvl7pPr>
            <a:lvl8pPr marL="3432766" indent="-2288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MS PMincho" pitchFamily="18" charset="-128"/>
              </a:defRPr>
            </a:lvl8pPr>
            <a:lvl9pPr marL="3890468" indent="-2288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MS PMincho" pitchFamily="18" charset="-128"/>
              </a:defRPr>
            </a:lvl9pPr>
          </a:lstStyle>
          <a:p>
            <a:fld id="{80E91A7A-6328-4A1B-9877-E3B1C721D316}" type="slidenum">
              <a:rPr lang="en-US" altLang="vi-VN" smtClean="0">
                <a:solidFill>
                  <a:srgbClr val="000000"/>
                </a:solidFill>
              </a:rPr>
              <a:pPr/>
              <a:t>7</a:t>
            </a:fld>
            <a:endParaRPr lang="en-US" altLang="vi-V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214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2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FDA6D-179A-46F8-96E1-AEF916C5A4ED}" type="datetimeFigureOut">
              <a:rPr lang="vi-VN" smtClean="0"/>
              <a:t>18/08/2023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55C02-6B22-4DA4-A686-3BC4C522161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6674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FDA6D-179A-46F8-96E1-AEF916C5A4ED}" type="datetimeFigureOut">
              <a:rPr lang="vi-VN" smtClean="0"/>
              <a:t>18/08/2023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55C02-6B22-4DA4-A686-3BC4C522161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000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FDA6D-179A-46F8-96E1-AEF916C5A4ED}" type="datetimeFigureOut">
              <a:rPr lang="vi-VN" smtClean="0"/>
              <a:t>18/08/2023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55C02-6B22-4DA4-A686-3BC4C522161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00109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50"/>
            <a:ext cx="7772400" cy="1470025"/>
          </a:xfrm>
          <a:prstGeom prst="rect">
            <a:avLst/>
          </a:prstGeom>
        </p:spPr>
        <p:txBody>
          <a:bodyPr lIns="91429" tIns="45715" rIns="91429" bIns="45715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91429" tIns="45715" rIns="91429" bIns="45715"/>
          <a:lstStyle>
            <a:lvl1pPr marL="0" indent="0" algn="ctr">
              <a:buNone/>
              <a:defRPr/>
            </a:lvl1pPr>
            <a:lvl2pPr marL="457145" indent="0" algn="ctr">
              <a:buNone/>
              <a:defRPr/>
            </a:lvl2pPr>
            <a:lvl3pPr marL="914290" indent="0" algn="ctr">
              <a:buNone/>
              <a:defRPr/>
            </a:lvl3pPr>
            <a:lvl4pPr marL="1371435" indent="0" algn="ctr">
              <a:buNone/>
              <a:defRPr/>
            </a:lvl4pPr>
            <a:lvl5pPr marL="1828581" indent="0" algn="ctr">
              <a:buNone/>
              <a:defRPr/>
            </a:lvl5pPr>
            <a:lvl6pPr marL="2285726" indent="0" algn="ctr">
              <a:buNone/>
              <a:defRPr/>
            </a:lvl6pPr>
            <a:lvl7pPr marL="2742871" indent="0" algn="ctr">
              <a:buNone/>
              <a:defRPr/>
            </a:lvl7pPr>
            <a:lvl8pPr marL="3200016" indent="0" algn="ctr">
              <a:buNone/>
              <a:defRPr/>
            </a:lvl8pPr>
            <a:lvl9pPr marL="3657161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91933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29" tIns="45715" rIns="91429" bIns="45715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lIns="91429" tIns="45715" rIns="91429" bIns="45715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4254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25"/>
            <a:ext cx="7772400" cy="1362075"/>
          </a:xfrm>
          <a:prstGeom prst="rect">
            <a:avLst/>
          </a:prstGeom>
        </p:spPr>
        <p:txBody>
          <a:bodyPr lIns="91429" tIns="45715" rIns="91429" bIns="45715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8"/>
            <a:ext cx="7772400" cy="1500187"/>
          </a:xfrm>
          <a:prstGeom prst="rect">
            <a:avLst/>
          </a:prstGeom>
        </p:spPr>
        <p:txBody>
          <a:bodyPr lIns="91429" tIns="45715" rIns="91429" bIns="45715" anchor="b"/>
          <a:lstStyle>
            <a:lvl1pPr marL="0" indent="0">
              <a:buNone/>
              <a:defRPr sz="2000"/>
            </a:lvl1pPr>
            <a:lvl2pPr marL="457145" indent="0">
              <a:buNone/>
              <a:defRPr sz="1800"/>
            </a:lvl2pPr>
            <a:lvl3pPr marL="914290" indent="0">
              <a:buNone/>
              <a:defRPr sz="1600"/>
            </a:lvl3pPr>
            <a:lvl4pPr marL="1371435" indent="0">
              <a:buNone/>
              <a:defRPr sz="1400"/>
            </a:lvl4pPr>
            <a:lvl5pPr marL="1828581" indent="0">
              <a:buNone/>
              <a:defRPr sz="1400"/>
            </a:lvl5pPr>
            <a:lvl6pPr marL="2285726" indent="0">
              <a:buNone/>
              <a:defRPr sz="1400"/>
            </a:lvl6pPr>
            <a:lvl7pPr marL="2742871" indent="0">
              <a:buNone/>
              <a:defRPr sz="1400"/>
            </a:lvl7pPr>
            <a:lvl8pPr marL="3200016" indent="0">
              <a:buNone/>
              <a:defRPr sz="1400"/>
            </a:lvl8pPr>
            <a:lvl9pPr marL="3657161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6839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29" tIns="45715" rIns="91429" bIns="45715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  <a:prstGeom prst="rect">
            <a:avLst/>
          </a:prstGeom>
        </p:spPr>
        <p:txBody>
          <a:bodyPr lIns="91429" tIns="45715" rIns="91429" bIns="4571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  <a:prstGeom prst="rect">
            <a:avLst/>
          </a:prstGeom>
        </p:spPr>
        <p:txBody>
          <a:bodyPr lIns="91429" tIns="45715" rIns="91429" bIns="4571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96861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29" tIns="45715" rIns="91429" bIns="457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lIns="91429" tIns="45715" rIns="91429" bIns="45715"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6" indent="0">
              <a:buNone/>
              <a:defRPr sz="1600" b="1"/>
            </a:lvl6pPr>
            <a:lvl7pPr marL="2742871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lIns="91429" tIns="45715" rIns="91429" bIns="4571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  <a:prstGeom prst="rect">
            <a:avLst/>
          </a:prstGeom>
        </p:spPr>
        <p:txBody>
          <a:bodyPr lIns="91429" tIns="45715" rIns="91429" bIns="45715"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6" indent="0">
              <a:buNone/>
              <a:defRPr sz="1600" b="1"/>
            </a:lvl6pPr>
            <a:lvl7pPr marL="2742871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  <a:prstGeom prst="rect">
            <a:avLst/>
          </a:prstGeom>
        </p:spPr>
        <p:txBody>
          <a:bodyPr lIns="91429" tIns="45715" rIns="91429" bIns="4571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47004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29" tIns="45715" rIns="91429" bIns="45715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65172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2071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  <a:prstGeom prst="rect">
            <a:avLst/>
          </a:prstGeom>
        </p:spPr>
        <p:txBody>
          <a:bodyPr lIns="91429" tIns="45715" rIns="91429" bIns="45715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0" cy="5853113"/>
          </a:xfrm>
          <a:prstGeom prst="rect">
            <a:avLst/>
          </a:prstGeom>
        </p:spPr>
        <p:txBody>
          <a:bodyPr lIns="91429" tIns="45715" rIns="91429" bIns="45715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  <a:prstGeom prst="rect">
            <a:avLst/>
          </a:prstGeom>
        </p:spPr>
        <p:txBody>
          <a:bodyPr lIns="91429" tIns="45715" rIns="91429" bIns="45715"/>
          <a:lstStyle>
            <a:lvl1pPr marL="0" indent="0">
              <a:buNone/>
              <a:defRPr sz="1400"/>
            </a:lvl1pPr>
            <a:lvl2pPr marL="457145" indent="0">
              <a:buNone/>
              <a:defRPr sz="1200"/>
            </a:lvl2pPr>
            <a:lvl3pPr marL="914290" indent="0">
              <a:buNone/>
              <a:defRPr sz="1000"/>
            </a:lvl3pPr>
            <a:lvl4pPr marL="1371435" indent="0">
              <a:buNone/>
              <a:defRPr sz="900"/>
            </a:lvl4pPr>
            <a:lvl5pPr marL="1828581" indent="0">
              <a:buNone/>
              <a:defRPr sz="900"/>
            </a:lvl5pPr>
            <a:lvl6pPr marL="2285726" indent="0">
              <a:buNone/>
              <a:defRPr sz="900"/>
            </a:lvl6pPr>
            <a:lvl7pPr marL="2742871" indent="0">
              <a:buNone/>
              <a:defRPr sz="900"/>
            </a:lvl7pPr>
            <a:lvl8pPr marL="3200016" indent="0">
              <a:buNone/>
              <a:defRPr sz="900"/>
            </a:lvl8pPr>
            <a:lvl9pPr marL="365716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5878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FDA6D-179A-46F8-96E1-AEF916C5A4ED}" type="datetimeFigureOut">
              <a:rPr lang="vi-VN" smtClean="0"/>
              <a:t>18/08/2023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55C02-6B22-4DA4-A686-3BC4C522161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189428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lIns="91429" tIns="45715" rIns="91429" bIns="45715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9" tIns="45715" rIns="91429" bIns="45715"/>
          <a:lstStyle>
            <a:lvl1pPr marL="0" indent="0">
              <a:buNone/>
              <a:defRPr sz="3200"/>
            </a:lvl1pPr>
            <a:lvl2pPr marL="457145" indent="0">
              <a:buNone/>
              <a:defRPr sz="2800"/>
            </a:lvl2pPr>
            <a:lvl3pPr marL="914290" indent="0">
              <a:buNone/>
              <a:defRPr sz="2400"/>
            </a:lvl3pPr>
            <a:lvl4pPr marL="1371435" indent="0">
              <a:buNone/>
              <a:defRPr sz="2000"/>
            </a:lvl4pPr>
            <a:lvl5pPr marL="1828581" indent="0">
              <a:buNone/>
              <a:defRPr sz="2000"/>
            </a:lvl5pPr>
            <a:lvl6pPr marL="2285726" indent="0">
              <a:buNone/>
              <a:defRPr sz="2000"/>
            </a:lvl6pPr>
            <a:lvl7pPr marL="2742871" indent="0">
              <a:buNone/>
              <a:defRPr sz="2000"/>
            </a:lvl7pPr>
            <a:lvl8pPr marL="3200016" indent="0">
              <a:buNone/>
              <a:defRPr sz="2000"/>
            </a:lvl8pPr>
            <a:lvl9pPr marL="3657161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9" tIns="45715" rIns="91429" bIns="45715"/>
          <a:lstStyle>
            <a:lvl1pPr marL="0" indent="0">
              <a:buNone/>
              <a:defRPr sz="1400"/>
            </a:lvl1pPr>
            <a:lvl2pPr marL="457145" indent="0">
              <a:buNone/>
              <a:defRPr sz="1200"/>
            </a:lvl2pPr>
            <a:lvl3pPr marL="914290" indent="0">
              <a:buNone/>
              <a:defRPr sz="1000"/>
            </a:lvl3pPr>
            <a:lvl4pPr marL="1371435" indent="0">
              <a:buNone/>
              <a:defRPr sz="900"/>
            </a:lvl4pPr>
            <a:lvl5pPr marL="1828581" indent="0">
              <a:buNone/>
              <a:defRPr sz="900"/>
            </a:lvl5pPr>
            <a:lvl6pPr marL="2285726" indent="0">
              <a:buNone/>
              <a:defRPr sz="900"/>
            </a:lvl6pPr>
            <a:lvl7pPr marL="2742871" indent="0">
              <a:buNone/>
              <a:defRPr sz="900"/>
            </a:lvl7pPr>
            <a:lvl8pPr marL="3200016" indent="0">
              <a:buNone/>
              <a:defRPr sz="900"/>
            </a:lvl8pPr>
            <a:lvl9pPr marL="365716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6856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29" tIns="45715" rIns="91429" bIns="45715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eaVert" lIns="91429" tIns="45715" rIns="91429" bIns="45715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29836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 lIns="91429" tIns="45715" rIns="91429" bIns="45715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 lIns="91429" tIns="45715" rIns="91429" bIns="45715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75077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45" indent="0" algn="ctr">
              <a:buNone/>
              <a:defRPr/>
            </a:lvl2pPr>
            <a:lvl3pPr marL="914290" indent="0" algn="ctr">
              <a:buNone/>
              <a:defRPr/>
            </a:lvl3pPr>
            <a:lvl4pPr marL="1371435" indent="0" algn="ctr">
              <a:buNone/>
              <a:defRPr/>
            </a:lvl4pPr>
            <a:lvl5pPr marL="1828581" indent="0" algn="ctr">
              <a:buNone/>
              <a:defRPr/>
            </a:lvl5pPr>
            <a:lvl6pPr marL="2285726" indent="0" algn="ctr">
              <a:buNone/>
              <a:defRPr/>
            </a:lvl6pPr>
            <a:lvl7pPr marL="2742871" indent="0" algn="ctr">
              <a:buNone/>
              <a:defRPr/>
            </a:lvl7pPr>
            <a:lvl8pPr marL="3200016" indent="0" algn="ctr">
              <a:buNone/>
              <a:defRPr/>
            </a:lvl8pPr>
            <a:lvl9pPr marL="3657161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E5EF9-A68A-45BA-9E4D-FBF5F58044C8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9515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6465E-493A-47F3-B9BF-859E32162387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7661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8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45" indent="0">
              <a:buNone/>
              <a:defRPr sz="1800"/>
            </a:lvl2pPr>
            <a:lvl3pPr marL="914290" indent="0">
              <a:buNone/>
              <a:defRPr sz="1600"/>
            </a:lvl3pPr>
            <a:lvl4pPr marL="1371435" indent="0">
              <a:buNone/>
              <a:defRPr sz="1400"/>
            </a:lvl4pPr>
            <a:lvl5pPr marL="1828581" indent="0">
              <a:buNone/>
              <a:defRPr sz="1400"/>
            </a:lvl5pPr>
            <a:lvl6pPr marL="2285726" indent="0">
              <a:buNone/>
              <a:defRPr sz="1400"/>
            </a:lvl6pPr>
            <a:lvl7pPr marL="2742871" indent="0">
              <a:buNone/>
              <a:defRPr sz="1400"/>
            </a:lvl7pPr>
            <a:lvl8pPr marL="3200016" indent="0">
              <a:buNone/>
              <a:defRPr sz="1400"/>
            </a:lvl8pPr>
            <a:lvl9pPr marL="3657161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CE2BC9-D176-436C-BF16-E9FC19820CD4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6375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600204"/>
            <a:ext cx="404446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600204"/>
            <a:ext cx="404446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54E86-2B40-4627-A3FA-F0B338E54A59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6755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6" indent="0">
              <a:buNone/>
              <a:defRPr sz="1600" b="1"/>
            </a:lvl6pPr>
            <a:lvl7pPr marL="2742871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3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6" indent="0">
              <a:buNone/>
              <a:defRPr sz="1600" b="1"/>
            </a:lvl6pPr>
            <a:lvl7pPr marL="2742871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3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0434F-69CA-42C7-8680-C5AAE0F1588B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2671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074DCB-86A1-4E95-956A-F5062E9DD6B7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5318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439265-9473-40ED-B238-D353738843F0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166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8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FDA6D-179A-46F8-96E1-AEF916C5A4ED}" type="datetimeFigureOut">
              <a:rPr lang="vi-VN" smtClean="0"/>
              <a:t>18/08/2023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55C02-6B22-4DA4-A686-3BC4C522161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402002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2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2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5" indent="0">
              <a:buNone/>
              <a:defRPr sz="1200"/>
            </a:lvl2pPr>
            <a:lvl3pPr marL="914290" indent="0">
              <a:buNone/>
              <a:defRPr sz="1000"/>
            </a:lvl3pPr>
            <a:lvl4pPr marL="1371435" indent="0">
              <a:buNone/>
              <a:defRPr sz="900"/>
            </a:lvl4pPr>
            <a:lvl5pPr marL="1828581" indent="0">
              <a:buNone/>
              <a:defRPr sz="900"/>
            </a:lvl5pPr>
            <a:lvl6pPr marL="2285726" indent="0">
              <a:buNone/>
              <a:defRPr sz="900"/>
            </a:lvl6pPr>
            <a:lvl7pPr marL="2742871" indent="0">
              <a:buNone/>
              <a:defRPr sz="900"/>
            </a:lvl7pPr>
            <a:lvl8pPr marL="3200016" indent="0">
              <a:buNone/>
              <a:defRPr sz="900"/>
            </a:lvl8pPr>
            <a:lvl9pPr marL="365716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BE8B17-EC49-40F9-A435-0944DBB83D9A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1952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5" indent="0">
              <a:buNone/>
              <a:defRPr sz="2800"/>
            </a:lvl2pPr>
            <a:lvl3pPr marL="914290" indent="0">
              <a:buNone/>
              <a:defRPr sz="2400"/>
            </a:lvl3pPr>
            <a:lvl4pPr marL="1371435" indent="0">
              <a:buNone/>
              <a:defRPr sz="2000"/>
            </a:lvl4pPr>
            <a:lvl5pPr marL="1828581" indent="0">
              <a:buNone/>
              <a:defRPr sz="2000"/>
            </a:lvl5pPr>
            <a:lvl6pPr marL="2285726" indent="0">
              <a:buNone/>
              <a:defRPr sz="2000"/>
            </a:lvl6pPr>
            <a:lvl7pPr marL="2742871" indent="0">
              <a:buNone/>
              <a:defRPr sz="2000"/>
            </a:lvl7pPr>
            <a:lvl8pPr marL="3200016" indent="0">
              <a:buNone/>
              <a:defRPr sz="2000"/>
            </a:lvl8pPr>
            <a:lvl9pPr marL="3657161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45" indent="0">
              <a:buNone/>
              <a:defRPr sz="1200"/>
            </a:lvl2pPr>
            <a:lvl3pPr marL="914290" indent="0">
              <a:buNone/>
              <a:defRPr sz="1000"/>
            </a:lvl3pPr>
            <a:lvl4pPr marL="1371435" indent="0">
              <a:buNone/>
              <a:defRPr sz="900"/>
            </a:lvl4pPr>
            <a:lvl5pPr marL="1828581" indent="0">
              <a:buNone/>
              <a:defRPr sz="900"/>
            </a:lvl5pPr>
            <a:lvl6pPr marL="2285726" indent="0">
              <a:buNone/>
              <a:defRPr sz="900"/>
            </a:lvl6pPr>
            <a:lvl7pPr marL="2742871" indent="0">
              <a:buNone/>
              <a:defRPr sz="900"/>
            </a:lvl7pPr>
            <a:lvl8pPr marL="3200016" indent="0">
              <a:buNone/>
              <a:defRPr sz="900"/>
            </a:lvl8pPr>
            <a:lvl9pPr marL="365716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6D88EB-D0E1-4B97-A33F-4C70BF8F8ACD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1885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F318E1-892E-467F-825B-CF5AD816A3F8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3452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3" y="274640"/>
            <a:ext cx="603152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9F4EB9-9DDE-4481-9445-BD15E08D6BBE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6202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3EB3A-7992-4AD1-9460-000BEE33EA3D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1165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2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4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6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50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93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41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90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38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86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18/08/2023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4726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18/08/2023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3410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6"/>
            <a:ext cx="7772400" cy="1362075"/>
          </a:xfrm>
        </p:spPr>
        <p:txBody>
          <a:bodyPr anchor="t"/>
          <a:lstStyle>
            <a:lvl1pPr algn="l">
              <a:defRPr sz="39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8"/>
            <a:ext cx="7772400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4834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966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450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9337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417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9005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384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5867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18/08/2023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4885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18/08/2023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5785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4" y="1535113"/>
            <a:ext cx="404018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48343" indent="0">
              <a:buNone/>
              <a:defRPr sz="1900" b="1"/>
            </a:lvl2pPr>
            <a:lvl3pPr marL="896687" indent="0">
              <a:buNone/>
              <a:defRPr sz="1700" b="1"/>
            </a:lvl3pPr>
            <a:lvl4pPr marL="1345030" indent="0">
              <a:buNone/>
              <a:defRPr sz="1600" b="1"/>
            </a:lvl4pPr>
            <a:lvl5pPr marL="1793373" indent="0">
              <a:buNone/>
              <a:defRPr sz="1600" b="1"/>
            </a:lvl5pPr>
            <a:lvl6pPr marL="2241716" indent="0">
              <a:buNone/>
              <a:defRPr sz="1600" b="1"/>
            </a:lvl6pPr>
            <a:lvl7pPr marL="2690059" indent="0">
              <a:buNone/>
              <a:defRPr sz="1600" b="1"/>
            </a:lvl7pPr>
            <a:lvl8pPr marL="3138403" indent="0">
              <a:buNone/>
              <a:defRPr sz="1600" b="1"/>
            </a:lvl8pPr>
            <a:lvl9pPr marL="358674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4" y="2174875"/>
            <a:ext cx="4040187" cy="3951288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48343" indent="0">
              <a:buNone/>
              <a:defRPr sz="1900" b="1"/>
            </a:lvl2pPr>
            <a:lvl3pPr marL="896687" indent="0">
              <a:buNone/>
              <a:defRPr sz="1700" b="1"/>
            </a:lvl3pPr>
            <a:lvl4pPr marL="1345030" indent="0">
              <a:buNone/>
              <a:defRPr sz="1600" b="1"/>
            </a:lvl4pPr>
            <a:lvl5pPr marL="1793373" indent="0">
              <a:buNone/>
              <a:defRPr sz="1600" b="1"/>
            </a:lvl5pPr>
            <a:lvl6pPr marL="2241716" indent="0">
              <a:buNone/>
              <a:defRPr sz="1600" b="1"/>
            </a:lvl6pPr>
            <a:lvl7pPr marL="2690059" indent="0">
              <a:buNone/>
              <a:defRPr sz="1600" b="1"/>
            </a:lvl7pPr>
            <a:lvl8pPr marL="3138403" indent="0">
              <a:buNone/>
              <a:defRPr sz="1600" b="1"/>
            </a:lvl8pPr>
            <a:lvl9pPr marL="358674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18/08/2023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669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FDA6D-179A-46F8-96E1-AEF916C5A4ED}" type="datetimeFigureOut">
              <a:rPr lang="vi-VN" smtClean="0"/>
              <a:t>18/08/2023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55C02-6B22-4DA4-A686-3BC4C522161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827803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18/08/2023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17251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18/08/2023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30677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4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73052"/>
            <a:ext cx="5111751" cy="585311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48343" indent="0">
              <a:buNone/>
              <a:defRPr sz="1200"/>
            </a:lvl2pPr>
            <a:lvl3pPr marL="896687" indent="0">
              <a:buNone/>
              <a:defRPr sz="1000"/>
            </a:lvl3pPr>
            <a:lvl4pPr marL="1345030" indent="0">
              <a:buNone/>
              <a:defRPr sz="900"/>
            </a:lvl4pPr>
            <a:lvl5pPr marL="1793373" indent="0">
              <a:buNone/>
              <a:defRPr sz="900"/>
            </a:lvl5pPr>
            <a:lvl6pPr marL="2241716" indent="0">
              <a:buNone/>
              <a:defRPr sz="900"/>
            </a:lvl6pPr>
            <a:lvl7pPr marL="2690059" indent="0">
              <a:buNone/>
              <a:defRPr sz="900"/>
            </a:lvl7pPr>
            <a:lvl8pPr marL="3138403" indent="0">
              <a:buNone/>
              <a:defRPr sz="900"/>
            </a:lvl8pPr>
            <a:lvl9pPr marL="358674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18/08/2023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48787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7" y="4800600"/>
            <a:ext cx="5486400" cy="5667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5486400" cy="4114800"/>
          </a:xfrm>
        </p:spPr>
        <p:txBody>
          <a:bodyPr/>
          <a:lstStyle>
            <a:lvl1pPr marL="0" indent="0">
              <a:buNone/>
              <a:defRPr sz="3100"/>
            </a:lvl1pPr>
            <a:lvl2pPr marL="448343" indent="0">
              <a:buNone/>
              <a:defRPr sz="2800"/>
            </a:lvl2pPr>
            <a:lvl3pPr marL="896687" indent="0">
              <a:buNone/>
              <a:defRPr sz="2400"/>
            </a:lvl3pPr>
            <a:lvl4pPr marL="1345030" indent="0">
              <a:buNone/>
              <a:defRPr sz="1900"/>
            </a:lvl4pPr>
            <a:lvl5pPr marL="1793373" indent="0">
              <a:buNone/>
              <a:defRPr sz="1900"/>
            </a:lvl5pPr>
            <a:lvl6pPr marL="2241716" indent="0">
              <a:buNone/>
              <a:defRPr sz="1900"/>
            </a:lvl6pPr>
            <a:lvl7pPr marL="2690059" indent="0">
              <a:buNone/>
              <a:defRPr sz="1900"/>
            </a:lvl7pPr>
            <a:lvl8pPr marL="3138403" indent="0">
              <a:buNone/>
              <a:defRPr sz="1900"/>
            </a:lvl8pPr>
            <a:lvl9pPr marL="3586745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7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48343" indent="0">
              <a:buNone/>
              <a:defRPr sz="1200"/>
            </a:lvl2pPr>
            <a:lvl3pPr marL="896687" indent="0">
              <a:buNone/>
              <a:defRPr sz="1000"/>
            </a:lvl3pPr>
            <a:lvl4pPr marL="1345030" indent="0">
              <a:buNone/>
              <a:defRPr sz="900"/>
            </a:lvl4pPr>
            <a:lvl5pPr marL="1793373" indent="0">
              <a:buNone/>
              <a:defRPr sz="900"/>
            </a:lvl5pPr>
            <a:lvl6pPr marL="2241716" indent="0">
              <a:buNone/>
              <a:defRPr sz="900"/>
            </a:lvl6pPr>
            <a:lvl7pPr marL="2690059" indent="0">
              <a:buNone/>
              <a:defRPr sz="900"/>
            </a:lvl7pPr>
            <a:lvl8pPr marL="3138403" indent="0">
              <a:buNone/>
              <a:defRPr sz="900"/>
            </a:lvl8pPr>
            <a:lvl9pPr marL="358674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18/08/2023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91888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18/08/2023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83138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18/08/2023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5249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FD2DA-1C9B-4A9B-8F56-9FB24C6388E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50555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7F25C4-5F07-447C-97F7-A8C237ED8DD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96770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6C571F-05DB-4984-B596-F8F083720CA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18579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9F0555-AAD7-48F4-ADB2-8D9CA960CE6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24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6" indent="0">
              <a:buNone/>
              <a:defRPr sz="1600" b="1"/>
            </a:lvl6pPr>
            <a:lvl7pPr marL="2742871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6" indent="0">
              <a:buNone/>
              <a:defRPr sz="1600" b="1"/>
            </a:lvl6pPr>
            <a:lvl7pPr marL="2742871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FDA6D-179A-46F8-96E1-AEF916C5A4ED}" type="datetimeFigureOut">
              <a:rPr lang="vi-VN" smtClean="0"/>
              <a:t>18/08/2023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55C02-6B22-4DA4-A686-3BC4C522161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7790911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8BF30A-5D48-4D2C-8991-B3D72958228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61604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62A7E-9A25-4B14-A423-07D3C457024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19331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C21FA0-7470-4894-9EAD-0A5A1EFF357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36898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4F8A1D-15BC-45C7-BCF6-E709932132F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37768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65BFD9-8257-4E55-84B9-B723380258A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5791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0EC89-A14A-496B-AF5D-59DECF0E636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2830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9F96B3-0F18-4D32-B97E-F12363603BD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06729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54EAED-531E-4D82-A45E-CF8D98251AA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02463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4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54CCD1-1D6F-41FA-AB19-3F04A2D892B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32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FDA6D-179A-46F8-96E1-AEF916C5A4ED}" type="datetimeFigureOut">
              <a:rPr lang="vi-VN" smtClean="0"/>
              <a:t>18/08/2023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55C02-6B22-4DA4-A686-3BC4C522161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8694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FDA6D-179A-46F8-96E1-AEF916C5A4ED}" type="datetimeFigureOut">
              <a:rPr lang="vi-VN" smtClean="0"/>
              <a:t>18/08/2023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55C02-6B22-4DA4-A686-3BC4C522161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13775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5" indent="0">
              <a:buNone/>
              <a:defRPr sz="1200"/>
            </a:lvl2pPr>
            <a:lvl3pPr marL="914290" indent="0">
              <a:buNone/>
              <a:defRPr sz="1000"/>
            </a:lvl3pPr>
            <a:lvl4pPr marL="1371435" indent="0">
              <a:buNone/>
              <a:defRPr sz="900"/>
            </a:lvl4pPr>
            <a:lvl5pPr marL="1828581" indent="0">
              <a:buNone/>
              <a:defRPr sz="900"/>
            </a:lvl5pPr>
            <a:lvl6pPr marL="2285726" indent="0">
              <a:buNone/>
              <a:defRPr sz="900"/>
            </a:lvl6pPr>
            <a:lvl7pPr marL="2742871" indent="0">
              <a:buNone/>
              <a:defRPr sz="900"/>
            </a:lvl7pPr>
            <a:lvl8pPr marL="3200016" indent="0">
              <a:buNone/>
              <a:defRPr sz="900"/>
            </a:lvl8pPr>
            <a:lvl9pPr marL="365716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FDA6D-179A-46F8-96E1-AEF916C5A4ED}" type="datetimeFigureOut">
              <a:rPr lang="vi-VN" smtClean="0"/>
              <a:t>18/08/2023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55C02-6B22-4DA4-A686-3BC4C522161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462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5" indent="0">
              <a:buNone/>
              <a:defRPr sz="2800"/>
            </a:lvl2pPr>
            <a:lvl3pPr marL="914290" indent="0">
              <a:buNone/>
              <a:defRPr sz="2400"/>
            </a:lvl3pPr>
            <a:lvl4pPr marL="1371435" indent="0">
              <a:buNone/>
              <a:defRPr sz="2000"/>
            </a:lvl4pPr>
            <a:lvl5pPr marL="1828581" indent="0">
              <a:buNone/>
              <a:defRPr sz="2000"/>
            </a:lvl5pPr>
            <a:lvl6pPr marL="2285726" indent="0">
              <a:buNone/>
              <a:defRPr sz="2000"/>
            </a:lvl6pPr>
            <a:lvl7pPr marL="2742871" indent="0">
              <a:buNone/>
              <a:defRPr sz="2000"/>
            </a:lvl7pPr>
            <a:lvl8pPr marL="3200016" indent="0">
              <a:buNone/>
              <a:defRPr sz="2000"/>
            </a:lvl8pPr>
            <a:lvl9pPr marL="3657161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45" indent="0">
              <a:buNone/>
              <a:defRPr sz="1200"/>
            </a:lvl2pPr>
            <a:lvl3pPr marL="914290" indent="0">
              <a:buNone/>
              <a:defRPr sz="1000"/>
            </a:lvl3pPr>
            <a:lvl4pPr marL="1371435" indent="0">
              <a:buNone/>
              <a:defRPr sz="900"/>
            </a:lvl4pPr>
            <a:lvl5pPr marL="1828581" indent="0">
              <a:buNone/>
              <a:defRPr sz="900"/>
            </a:lvl5pPr>
            <a:lvl6pPr marL="2285726" indent="0">
              <a:buNone/>
              <a:defRPr sz="900"/>
            </a:lvl6pPr>
            <a:lvl7pPr marL="2742871" indent="0">
              <a:buNone/>
              <a:defRPr sz="900"/>
            </a:lvl7pPr>
            <a:lvl8pPr marL="3200016" indent="0">
              <a:buNone/>
              <a:defRPr sz="900"/>
            </a:lvl8pPr>
            <a:lvl9pPr marL="365716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FDA6D-179A-46F8-96E1-AEF916C5A4ED}" type="datetimeFigureOut">
              <a:rPr lang="vi-VN" smtClean="0"/>
              <a:t>18/08/2023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55C02-6B22-4DA4-A686-3BC4C522161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0574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29" tIns="45715" rIns="91429" bIns="45715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29" tIns="45715" rIns="91429" bIns="4571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7"/>
            <a:ext cx="2133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FDA6D-179A-46F8-96E1-AEF916C5A4ED}" type="datetimeFigureOut">
              <a:rPr lang="vi-VN" smtClean="0"/>
              <a:t>18/08/2023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7"/>
            <a:ext cx="2895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7"/>
            <a:ext cx="2133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55C02-6B22-4DA4-A686-3BC4C522161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24911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9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9" indent="-342859" algn="l" defTabSz="91429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1" indent="-285716" algn="l" defTabSz="91429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3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08" indent="-228573" algn="l" defTabSz="91429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3" indent="-228573" algn="l" defTabSz="91429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98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3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89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34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5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6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16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4990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ＭＳ Ｐゴシック" charset="-128"/>
        </a:defRPr>
      </a:lvl5pPr>
      <a:lvl6pPr marL="457145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ＭＳ Ｐゴシック" charset="-128"/>
        </a:defRPr>
      </a:lvl6pPr>
      <a:lvl7pPr marL="91429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ＭＳ Ｐゴシック" charset="-128"/>
        </a:defRPr>
      </a:lvl7pPr>
      <a:lvl8pPr marL="1371435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ＭＳ Ｐゴシック" charset="-128"/>
        </a:defRPr>
      </a:lvl8pPr>
      <a:lvl9pPr marL="1828581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859" indent="-342859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861" indent="-285716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2863" indent="-228573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008" indent="-228573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153" indent="-228573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298" indent="-228573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443" indent="-228573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8589" indent="-228573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5734" indent="-228573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5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6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16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423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ＭＳ Ｐゴシック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ja-JP">
              <a:solidFill>
                <a:srgbClr val="000000"/>
              </a:solidFill>
            </a:endParaRPr>
          </a:p>
        </p:txBody>
      </p:sp>
      <p:sp>
        <p:nvSpPr>
          <p:cNvPr id="4423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ＭＳ Ｐゴシック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ja-JP">
              <a:solidFill>
                <a:srgbClr val="000000"/>
              </a:solidFill>
            </a:endParaRPr>
          </a:p>
        </p:txBody>
      </p:sp>
      <p:sp>
        <p:nvSpPr>
          <p:cNvPr id="4423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ＭＳ Ｐゴシック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89F85C-BCD3-4140-BEE1-4CB2BCF57481}" type="slidenum">
              <a:rPr kumimoji="1" lang="en-US" altLang="ja-JP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127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</a:defRPr>
      </a:lvl5pPr>
      <a:lvl6pPr marL="457145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</a:defRPr>
      </a:lvl6pPr>
      <a:lvl7pPr marL="91429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</a:defRPr>
      </a:lvl7pPr>
      <a:lvl8pPr marL="1371435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</a:defRPr>
      </a:lvl8pPr>
      <a:lvl9pPr marL="1828581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</a:defRPr>
      </a:lvl9pPr>
    </p:titleStyle>
    <p:bodyStyle>
      <a:lvl1pPr marL="342859" indent="-342859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861" indent="-285716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2863" indent="-228573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008" indent="-228573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153" indent="-228573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514298" indent="-228573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2971443" indent="-228573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428589" indent="-228573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885734" indent="-228573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5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6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16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89669" tIns="44835" rIns="89669" bIns="44835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89669" tIns="44835" rIns="89669" bIns="4483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7"/>
            <a:ext cx="2133600" cy="365125"/>
          </a:xfrm>
          <a:prstGeom prst="rect">
            <a:avLst/>
          </a:prstGeom>
        </p:spPr>
        <p:txBody>
          <a:bodyPr vert="horz" lIns="89669" tIns="44835" rIns="89669" bIns="4483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6687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96687"/>
              <a:t>18/08/2023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7"/>
            <a:ext cx="2895600" cy="365125"/>
          </a:xfrm>
          <a:prstGeom prst="rect">
            <a:avLst/>
          </a:prstGeom>
        </p:spPr>
        <p:txBody>
          <a:bodyPr vert="horz" lIns="89669" tIns="44835" rIns="89669" bIns="4483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6687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7"/>
            <a:ext cx="2133600" cy="365125"/>
          </a:xfrm>
          <a:prstGeom prst="rect">
            <a:avLst/>
          </a:prstGeom>
        </p:spPr>
        <p:txBody>
          <a:bodyPr vert="horz" lIns="89669" tIns="44835" rIns="89669" bIns="4483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6687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96687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35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89668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6257" indent="-336257" algn="l" defTabSz="896687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28558" indent="-280214" algn="l" defTabSz="89668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20858" indent="-224172" algn="l" defTabSz="8966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69201" indent="-224172" algn="l" defTabSz="896687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17544" indent="-224172" algn="l" defTabSz="896687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65888" indent="-224172" algn="l" defTabSz="896687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14230" indent="-224172" algn="l" defTabSz="896687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62574" indent="-224172" algn="l" defTabSz="896687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10918" indent="-224172" algn="l" defTabSz="896687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668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48343" algn="l" defTabSz="89668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96687" algn="l" defTabSz="89668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45030" algn="l" defTabSz="89668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93373" algn="l" defTabSz="89668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41716" algn="l" defTabSz="89668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90059" algn="l" defTabSz="89668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38403" algn="l" defTabSz="89668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86745" algn="l" defTabSz="89668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4882B582-D3BA-4DB6-92DD-33A66F7B39E8}" type="slidenum">
              <a:rPr lang="en-US"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126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5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56798"/>
            <a:ext cx="7772400" cy="1470025"/>
          </a:xfrm>
        </p:spPr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PROMOTION SYSTEM</a:t>
            </a:r>
            <a:br>
              <a:rPr lang="en-US" b="1" dirty="0">
                <a:latin typeface="Arial" pitchFamily="34" charset="0"/>
                <a:cs typeface="Arial" pitchFamily="34" charset="0"/>
              </a:rPr>
            </a:br>
            <a:r>
              <a:rPr lang="en-US" sz="3600" b="1" dirty="0">
                <a:latin typeface="Arial" pitchFamily="34" charset="0"/>
                <a:cs typeface="Arial" pitchFamily="34" charset="0"/>
              </a:rPr>
              <a:t>For FY 2024</a:t>
            </a:r>
            <a:endParaRPr lang="vi-VN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66800" y="3657600"/>
            <a:ext cx="701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 anchor="ctr"/>
          <a:lstStyle/>
          <a:p>
            <a:pPr algn="r"/>
            <a:r>
              <a:rPr lang="en-US" alt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PANASONIC SYSTEM NETWORKS VIETNAM CO., LTD.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52600" y="4560888"/>
            <a:ext cx="624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 anchor="ctr"/>
          <a:lstStyle/>
          <a:p>
            <a:pPr algn="ctr"/>
            <a:r>
              <a:rPr lang="en-US" altLang="en-US" sz="1600" b="1" i="1" dirty="0">
                <a:solidFill>
                  <a:srgbClr val="CC3300"/>
                </a:solidFill>
                <a:latin typeface="Calibri" pitchFamily="34" charset="0"/>
              </a:rPr>
              <a:t>Presented by: Hoang Van Hoan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740" y="260648"/>
            <a:ext cx="1194920" cy="4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55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E3FE9-28A2-1E19-0E6A-C9AC0CAE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8614"/>
            <a:ext cx="9036496" cy="562074"/>
          </a:xfr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29" tIns="45715" rIns="91429" bIns="45715" numCol="1" anchor="ctr" anchorCtr="1" compatLnSpc="1">
            <a:prstTxWarp prst="textNoShape">
              <a:avLst/>
            </a:prstTxWarp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3600" b="1" kern="1200" dirty="0">
                <a:solidFill>
                  <a:srgbClr val="0000FF"/>
                </a:solidFill>
                <a:latin typeface="Calibri"/>
                <a:ea typeface="MS PGothic" pitchFamily="34" charset="-128"/>
                <a:cs typeface="Calibri"/>
              </a:rPr>
              <a:t>Schedule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69ECA31-0C2C-251F-2A25-F821EDC50F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199718"/>
              </p:ext>
            </p:extLst>
          </p:nvPr>
        </p:nvGraphicFramePr>
        <p:xfrm>
          <a:off x="66157" y="692696"/>
          <a:ext cx="9011686" cy="2914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90072305"/>
                    </a:ext>
                  </a:extLst>
                </a:gridCol>
                <a:gridCol w="4145803">
                  <a:extLst>
                    <a:ext uri="{9D8B030D-6E8A-4147-A177-3AD203B41FA5}">
                      <a16:colId xmlns:a16="http://schemas.microsoft.com/office/drawing/2014/main" val="39324117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959950016"/>
                    </a:ext>
                  </a:extLst>
                </a:gridCol>
                <a:gridCol w="2633635">
                  <a:extLst>
                    <a:ext uri="{9D8B030D-6E8A-4147-A177-3AD203B41FA5}">
                      <a16:colId xmlns:a16="http://schemas.microsoft.com/office/drawing/2014/main" val="2283183633"/>
                    </a:ext>
                  </a:extLst>
                </a:gridCol>
              </a:tblGrid>
              <a:tr h="274688">
                <a:tc>
                  <a:txBody>
                    <a:bodyPr/>
                    <a:lstStyle/>
                    <a:p>
                      <a:pPr marL="0" algn="ctr" defTabSz="914290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90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 to do</a:t>
                      </a: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90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90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Notes</a:t>
                      </a: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323271"/>
                  </a:ext>
                </a:extLst>
              </a:tr>
              <a:tr h="39677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2000" dirty="0">
                          <a:solidFill>
                            <a:srgbClr val="0000CC"/>
                          </a:solidFill>
                          <a:latin typeface="+mn-lt"/>
                        </a:rPr>
                        <a:t>Promotion Orientation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28/7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2000" dirty="0">
                          <a:latin typeface="+mn-lt"/>
                        </a:rPr>
                        <a:t>Explain process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41562385"/>
                  </a:ext>
                </a:extLst>
              </a:tr>
              <a:tr h="747548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CC"/>
                          </a:solidFill>
                          <a:latin typeface="+mn-lt"/>
                        </a:rPr>
                        <a:t>Reporting Skill (1 day)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~15/11</a:t>
                      </a:r>
                    </a:p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(Tentative)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880" indent="-182880" algn="ctr">
                        <a:buFontTx/>
                        <a:buChar char="-"/>
                      </a:pPr>
                      <a:r>
                        <a:rPr lang="en-US" sz="2000" dirty="0">
                          <a:latin typeface="+mn-lt"/>
                        </a:rPr>
                        <a:t>Mr. Hoan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4308299"/>
                  </a:ext>
                </a:extLst>
              </a:tr>
              <a:tr h="747548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CC"/>
                          </a:solidFill>
                          <a:latin typeface="+mn-lt"/>
                        </a:rPr>
                        <a:t>Supervisory Skill (2 days)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15/12</a:t>
                      </a:r>
                    </a:p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(Tentative)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2000" dirty="0">
                          <a:latin typeface="+mn-lt"/>
                        </a:rPr>
                        <a:t>Outside Trainer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9321719"/>
                  </a:ext>
                </a:extLst>
              </a:tr>
              <a:tr h="747548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CC"/>
                          </a:solidFill>
                          <a:latin typeface="+mn-lt"/>
                        </a:rPr>
                        <a:t>Presentation Skill (1 day)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15/1/24</a:t>
                      </a:r>
                    </a:p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(Tentative)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2000" dirty="0">
                          <a:latin typeface="+mn-lt"/>
                        </a:rPr>
                        <a:t>- Mr. Hoan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805227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54942CF-A04C-FD01-2384-D96AF871AB61}"/>
              </a:ext>
            </a:extLst>
          </p:cNvPr>
          <p:cNvSpPr txBox="1"/>
          <p:nvPr/>
        </p:nvSpPr>
        <p:spPr>
          <a:xfrm>
            <a:off x="66157" y="3501008"/>
            <a:ext cx="9077843" cy="3347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400" b="1" dirty="0"/>
              <a:t>Notes: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/>
              <a:t>Báo</a:t>
            </a:r>
            <a:r>
              <a:rPr lang="en-US" sz="2400" dirty="0"/>
              <a:t> </a:t>
            </a:r>
            <a:r>
              <a:rPr lang="en-US" sz="2400" dirty="0" err="1"/>
              <a:t>cáo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cá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 </a:t>
            </a:r>
            <a:r>
              <a:rPr lang="en-US" sz="2400" dirty="0" err="1"/>
              <a:t>bạn</a:t>
            </a:r>
            <a:r>
              <a:rPr lang="en-US" sz="2400" dirty="0"/>
              <a:t> (ý </a:t>
            </a:r>
            <a:r>
              <a:rPr lang="en-US" sz="2400" dirty="0" err="1"/>
              <a:t>tưởng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).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Theo </a:t>
            </a:r>
            <a:r>
              <a:rPr lang="en-US" sz="2400" dirty="0" err="1"/>
              <a:t>sát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(70%-30%), </a:t>
            </a:r>
            <a:r>
              <a:rPr lang="en-US" sz="2400" b="1" u="sng" dirty="0" err="1"/>
              <a:t>không</a:t>
            </a:r>
            <a:r>
              <a:rPr lang="en-US" sz="2400" b="1" u="sng" dirty="0"/>
              <a:t> </a:t>
            </a:r>
            <a:r>
              <a:rPr lang="en-US" sz="2400" b="1" u="sng" dirty="0" err="1"/>
              <a:t>theo</a:t>
            </a:r>
            <a:r>
              <a:rPr lang="en-US" sz="2400" b="1" u="sng" dirty="0"/>
              <a:t> ý </a:t>
            </a:r>
            <a:r>
              <a:rPr lang="en-US" sz="2400" b="1" u="sng" dirty="0" err="1"/>
              <a:t>sếp</a:t>
            </a:r>
            <a:r>
              <a:rPr lang="en-US" sz="2400" b="1" u="sng" dirty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tổng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(PR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tích</a:t>
            </a:r>
            <a:r>
              <a:rPr lang="en-US" sz="2400" dirty="0"/>
              <a:t> phòng).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/>
              <a:t>Chủ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/</a:t>
            </a:r>
            <a:r>
              <a:rPr lang="en-US" sz="2400" dirty="0" err="1"/>
              <a:t>phân</a:t>
            </a:r>
            <a:r>
              <a:rPr lang="en-US" sz="2400" dirty="0"/>
              <a:t> chia </a:t>
            </a: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gian</a:t>
            </a:r>
            <a:r>
              <a:rPr lang="en-US" sz="2400" dirty="0"/>
              <a:t> (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nên</a:t>
            </a:r>
            <a:r>
              <a:rPr lang="en-US" sz="2400" dirty="0"/>
              <a:t> </a:t>
            </a:r>
            <a:r>
              <a:rPr lang="en-US" sz="2400" dirty="0" err="1"/>
              <a:t>dồn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Deadline).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/>
              <a:t>Chủ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trao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/ </a:t>
            </a:r>
            <a:r>
              <a:rPr lang="en-US" sz="2400" dirty="0" err="1"/>
              <a:t>chốt</a:t>
            </a:r>
            <a:r>
              <a:rPr lang="en-US" sz="2400" dirty="0"/>
              <a:t> </a:t>
            </a:r>
            <a:r>
              <a:rPr lang="en-US" sz="2400" dirty="0" err="1"/>
              <a:t>nội</a:t>
            </a:r>
            <a:r>
              <a:rPr lang="en-US" sz="2400" dirty="0"/>
              <a:t> dung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liên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1500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1"/>
          <p:cNvSpPr>
            <a:spLocks noChangeArrowheads="1"/>
          </p:cNvSpPr>
          <p:nvPr/>
        </p:nvSpPr>
        <p:spPr bwMode="auto">
          <a:xfrm>
            <a:off x="0" y="-26988"/>
            <a:ext cx="9144000" cy="4619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defTabSz="914400"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ja-JP" sz="2400" b="1" dirty="0">
                <a:solidFill>
                  <a:srgbClr val="FFFFFF"/>
                </a:solidFill>
                <a:ea typeface="MS PGothic" pitchFamily="34" charset="-128"/>
                <a:cs typeface="Arial" pitchFamily="34" charset="0"/>
              </a:rPr>
              <a:t>9. LƯU Ý CHUNG THĂNG CHỨC 2023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18702" y="620713"/>
            <a:ext cx="8906608" cy="6048375"/>
          </a:xfrm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Char char="-"/>
            </a:pPr>
            <a:endParaRPr lang="en-US" altLang="en-US" sz="700" dirty="0"/>
          </a:p>
          <a:p>
            <a:pPr>
              <a:buFont typeface="Wingdings" pitchFamily="2" charset="2"/>
              <a:buChar char="q"/>
            </a:pPr>
            <a:r>
              <a:rPr lang="en-US" altLang="en-US" sz="2400" b="1" u="sng" dirty="0">
                <a:solidFill>
                  <a:srgbClr val="FF0000"/>
                </a:solidFill>
              </a:rPr>
              <a:t>Connect Activities with Management Status?</a:t>
            </a:r>
          </a:p>
          <a:p>
            <a:pPr>
              <a:buFontTx/>
              <a:buChar char="-"/>
            </a:pPr>
            <a:r>
              <a:rPr lang="en-US" altLang="en-US" sz="2400" b="1" dirty="0"/>
              <a:t>Why need? </a:t>
            </a:r>
          </a:p>
          <a:p>
            <a:pPr>
              <a:buFontTx/>
              <a:buChar char="-"/>
            </a:pPr>
            <a:r>
              <a:rPr lang="en-US" altLang="en-US" sz="2400" b="1" dirty="0"/>
              <a:t>Activities? 3 mains -&gt; Improvement?</a:t>
            </a:r>
          </a:p>
          <a:p>
            <a:pPr>
              <a:buFontTx/>
              <a:buChar char="-"/>
            </a:pPr>
            <a:r>
              <a:rPr lang="en-US" altLang="en-US" sz="2400" b="1" dirty="0"/>
              <a:t>Why explain? Why important? (numbers)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400" b="1" u="sng" dirty="0">
                <a:solidFill>
                  <a:srgbClr val="FF0000"/>
                </a:solidFill>
              </a:rPr>
              <a:t>Discuss with GM:</a:t>
            </a:r>
          </a:p>
          <a:p>
            <a:pPr>
              <a:buFontTx/>
              <a:buChar char="-"/>
            </a:pPr>
            <a:r>
              <a:rPr lang="en-US" altLang="en-US" sz="2400" b="1" dirty="0"/>
              <a:t>Promotion as advertising -&gt; P/R with GM/BOM.</a:t>
            </a:r>
          </a:p>
          <a:p>
            <a:pPr>
              <a:buFontTx/>
              <a:buChar char="-"/>
            </a:pPr>
            <a:r>
              <a:rPr lang="en-US" altLang="en-US" sz="2400" b="1" dirty="0"/>
              <a:t>Show opinions/ Talk advanced to GMs.</a:t>
            </a:r>
          </a:p>
          <a:p>
            <a:pPr>
              <a:buFontTx/>
              <a:buChar char="-"/>
            </a:pPr>
            <a:r>
              <a:rPr lang="en-US" altLang="en-US" sz="2400" b="1" dirty="0"/>
              <a:t>Understand BOM mind as chance.</a:t>
            </a:r>
          </a:p>
          <a:p>
            <a:pPr>
              <a:buFontTx/>
              <a:buChar char="-"/>
            </a:pPr>
            <a:r>
              <a:rPr lang="en-US" altLang="en-US" sz="2400" b="1" dirty="0"/>
              <a:t>Schedule with GM (dating for guidance)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400" b="1" u="sng" dirty="0">
                <a:solidFill>
                  <a:srgbClr val="FF0000"/>
                </a:solidFill>
              </a:rPr>
              <a:t>Others:</a:t>
            </a:r>
          </a:p>
          <a:p>
            <a:pPr>
              <a:buFontTx/>
              <a:buChar char="-"/>
            </a:pPr>
            <a:r>
              <a:rPr lang="en-US" altLang="en-US" sz="2400" b="1" dirty="0"/>
              <a:t>It is progress of 6-month activities (Timelines - activities).</a:t>
            </a:r>
          </a:p>
          <a:p>
            <a:pPr>
              <a:buFontTx/>
              <a:buChar char="-"/>
            </a:pPr>
            <a:r>
              <a:rPr lang="en-US" altLang="en-US" sz="2400" b="1" dirty="0"/>
              <a:t>Important: Understand &amp; analyze Topic, real activities.</a:t>
            </a:r>
            <a:endParaRPr lang="en-US" altLang="en-US" sz="2400" dirty="0"/>
          </a:p>
          <a:p>
            <a:pPr>
              <a:buFontTx/>
              <a:buChar char="-"/>
            </a:pPr>
            <a:r>
              <a:rPr lang="en-US" altLang="en-US" sz="2400" b="1" dirty="0"/>
              <a:t>Key note: Your role in this project.</a:t>
            </a:r>
          </a:p>
          <a:p>
            <a:pPr marL="0" indent="0">
              <a:buNone/>
            </a:pPr>
            <a:endParaRPr lang="en-US" altLang="en-US" sz="2400" b="1" dirty="0"/>
          </a:p>
        </p:txBody>
      </p:sp>
      <p:sp>
        <p:nvSpPr>
          <p:cNvPr id="6" name="Rectangle 59"/>
          <p:cNvSpPr>
            <a:spLocks noChangeArrowheads="1"/>
          </p:cNvSpPr>
          <p:nvPr/>
        </p:nvSpPr>
        <p:spPr bwMode="auto">
          <a:xfrm>
            <a:off x="8534400" y="65088"/>
            <a:ext cx="533400" cy="315912"/>
          </a:xfrm>
          <a:prstGeom prst="rect">
            <a:avLst/>
          </a:prstGeom>
          <a:solidFill>
            <a:srgbClr val="3826A4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defTabSz="914400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prstClr val="white"/>
                </a:solidFill>
              </a:rPr>
              <a:t>8/8</a:t>
            </a:r>
          </a:p>
        </p:txBody>
      </p:sp>
    </p:spTree>
    <p:extLst>
      <p:ext uri="{BB962C8B-B14F-4D97-AF65-F5344CB8AC3E}">
        <p14:creationId xmlns:p14="http://schemas.microsoft.com/office/powerpoint/2010/main" val="941052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90"/>
          <p:cNvSpPr>
            <a:spLocks noChangeArrowheads="1"/>
          </p:cNvSpPr>
          <p:nvPr/>
        </p:nvSpPr>
        <p:spPr bwMode="auto">
          <a:xfrm>
            <a:off x="290153" y="13"/>
            <a:ext cx="1749669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415" tIns="34208" rIns="68415" bIns="34208" anchor="ctr"/>
          <a:lstStyle>
            <a:lvl1pPr defTabSz="957263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7263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7263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7263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7263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en-US" altLang="en-US" sz="180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2924944"/>
            <a:ext cx="9144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defRPr/>
            </a:pPr>
            <a:r>
              <a:rPr lang="en-US" sz="5400" b="1" dirty="0">
                <a:ln w="18000">
                  <a:solidFill>
                    <a:srgbClr val="C0504D">
                      <a:satMod val="140000"/>
                    </a:srgbClr>
                  </a:solidFill>
                  <a:prstDash val="solid"/>
                  <a:miter lim="800000"/>
                </a:ln>
                <a:solidFill>
                  <a:srgbClr val="0000CC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Sharing from BOM</a:t>
            </a:r>
          </a:p>
        </p:txBody>
      </p:sp>
    </p:spTree>
    <p:extLst>
      <p:ext uri="{BB962C8B-B14F-4D97-AF65-F5344CB8AC3E}">
        <p14:creationId xmlns:p14="http://schemas.microsoft.com/office/powerpoint/2010/main" val="2746604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Line 2"/>
          <p:cNvSpPr>
            <a:spLocks noChangeShapeType="1"/>
          </p:cNvSpPr>
          <p:nvPr/>
        </p:nvSpPr>
        <p:spPr bwMode="auto">
          <a:xfrm>
            <a:off x="0" y="620713"/>
            <a:ext cx="9144000" cy="0"/>
          </a:xfrm>
          <a:prstGeom prst="line">
            <a:avLst/>
          </a:prstGeom>
          <a:noFill/>
          <a:ln w="635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z="3000" dirty="0"/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0" y="1"/>
            <a:ext cx="9144000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1pPr>
            <a:lvl2pPr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en-US" altLang="ja-JP" sz="3000" dirty="0">
                <a:latin typeface="HGP創英角ｺﾞｼｯｸUB" pitchFamily="50" charset="-128"/>
                <a:ea typeface="HGP創英角ｺﾞｼｯｸUB" pitchFamily="50" charset="-128"/>
              </a:rPr>
              <a:t>For candidates to get promotion</a:t>
            </a:r>
            <a:endParaRPr lang="ja-JP" altLang="en-US" sz="30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831478"/>
            <a:ext cx="91440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2800" dirty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</a:rPr>
              <a:t>◆ </a:t>
            </a:r>
            <a:r>
              <a:rPr lang="en-US" altLang="ja-JP" sz="2800" b="1" dirty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</a:rPr>
              <a:t>Having self-confidence</a:t>
            </a:r>
          </a:p>
          <a:p>
            <a:pPr algn="l"/>
            <a:r>
              <a:rPr lang="en-US" altLang="ja-JP" sz="2800" dirty="0">
                <a:latin typeface="Meiryo UI" pitchFamily="50" charset="-128"/>
                <a:ea typeface="Meiryo UI" pitchFamily="50" charset="-128"/>
              </a:rPr>
              <a:t>            You have already been selected.</a:t>
            </a:r>
          </a:p>
          <a:p>
            <a:pPr algn="l"/>
            <a:endParaRPr lang="en-US" altLang="ja-JP" sz="2800" dirty="0">
              <a:latin typeface="Meiryo UI" pitchFamily="50" charset="-128"/>
              <a:ea typeface="Meiryo UI" pitchFamily="50" charset="-128"/>
            </a:endParaRPr>
          </a:p>
          <a:p>
            <a:pPr algn="l"/>
            <a:r>
              <a:rPr lang="ja-JP" altLang="en-US" sz="2800" dirty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</a:rPr>
              <a:t>◆ </a:t>
            </a:r>
            <a:r>
              <a:rPr lang="en-US" altLang="ja-JP" sz="2800" b="1" dirty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</a:rPr>
              <a:t>Good chance to consider many matters</a:t>
            </a:r>
          </a:p>
          <a:p>
            <a:pPr algn="l"/>
            <a:r>
              <a:rPr lang="en-US" altLang="ja-JP" sz="2800" dirty="0">
                <a:latin typeface="Meiryo UI" pitchFamily="50" charset="-128"/>
                <a:ea typeface="Meiryo UI" pitchFamily="50" charset="-128"/>
              </a:rPr>
              <a:t>           </a:t>
            </a:r>
            <a:r>
              <a:rPr lang="ja-JP" altLang="en-US" sz="2800" dirty="0">
                <a:latin typeface="Meiryo UI" pitchFamily="50" charset="-128"/>
                <a:ea typeface="Meiryo UI" pitchFamily="50" charset="-128"/>
              </a:rPr>
              <a:t>● </a:t>
            </a:r>
            <a:r>
              <a:rPr lang="en-US" altLang="ja-JP" sz="2800" dirty="0">
                <a:latin typeface="Meiryo UI" pitchFamily="50" charset="-128"/>
                <a:ea typeface="Meiryo UI" pitchFamily="50" charset="-128"/>
              </a:rPr>
              <a:t>What am I doing?</a:t>
            </a:r>
          </a:p>
          <a:p>
            <a:pPr algn="l"/>
            <a:r>
              <a:rPr lang="en-US" altLang="ja-JP" sz="2800" dirty="0">
                <a:latin typeface="Meiryo UI" pitchFamily="50" charset="-128"/>
                <a:ea typeface="Meiryo UI" pitchFamily="50" charset="-128"/>
              </a:rPr>
              <a:t>           </a:t>
            </a:r>
            <a:r>
              <a:rPr lang="ja-JP" altLang="en-US" sz="2800" dirty="0">
                <a:latin typeface="Meiryo UI" pitchFamily="50" charset="-128"/>
                <a:ea typeface="Meiryo UI" pitchFamily="50" charset="-128"/>
              </a:rPr>
              <a:t>● </a:t>
            </a:r>
            <a:r>
              <a:rPr lang="en-US" altLang="ja-JP" sz="2800" dirty="0">
                <a:latin typeface="Meiryo UI" pitchFamily="50" charset="-128"/>
                <a:ea typeface="Meiryo UI" pitchFamily="50" charset="-128"/>
              </a:rPr>
              <a:t>Why do I have to do my job?</a:t>
            </a:r>
          </a:p>
          <a:p>
            <a:pPr algn="l"/>
            <a:r>
              <a:rPr lang="en-US" altLang="ja-JP" sz="2800" dirty="0">
                <a:latin typeface="Meiryo UI" pitchFamily="50" charset="-128"/>
                <a:ea typeface="Meiryo UI" pitchFamily="50" charset="-128"/>
              </a:rPr>
              <a:t> </a:t>
            </a:r>
          </a:p>
          <a:p>
            <a:pPr algn="l"/>
            <a:r>
              <a:rPr lang="ja-JP" altLang="en-US" sz="2800" dirty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</a:rPr>
              <a:t>◆ </a:t>
            </a:r>
            <a:r>
              <a:rPr lang="en-US" altLang="ja-JP" sz="2800" b="1" dirty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</a:rPr>
              <a:t>Understanding the background</a:t>
            </a:r>
            <a:r>
              <a:rPr lang="ja-JP" altLang="en-US" sz="2800" b="1" dirty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</a:rPr>
              <a:t> </a:t>
            </a:r>
            <a:endParaRPr lang="en-US" altLang="ja-JP" sz="2800" b="1" dirty="0">
              <a:solidFill>
                <a:srgbClr val="FF0000"/>
              </a:solidFill>
              <a:latin typeface="Meiryo UI" pitchFamily="50" charset="-128"/>
              <a:ea typeface="Meiryo UI" pitchFamily="50" charset="-128"/>
            </a:endParaRPr>
          </a:p>
          <a:p>
            <a:pPr algn="l"/>
            <a:r>
              <a:rPr lang="en-US" sz="2800" dirty="0">
                <a:latin typeface="Meiryo UI" pitchFamily="50" charset="-128"/>
                <a:ea typeface="Meiryo UI" pitchFamily="50" charset="-128"/>
              </a:rPr>
              <a:t>           Company Status (Must) / Social situation</a:t>
            </a:r>
          </a:p>
          <a:p>
            <a:pPr algn="l"/>
            <a:r>
              <a:rPr lang="en-US" sz="2800" dirty="0">
                <a:latin typeface="Meiryo UI" pitchFamily="50" charset="-128"/>
                <a:ea typeface="Meiryo UI" pitchFamily="50" charset="-128"/>
              </a:rPr>
              <a:t>           Technical Trend ..... </a:t>
            </a:r>
            <a:r>
              <a:rPr lang="en-US" sz="2800" dirty="0" err="1">
                <a:latin typeface="Meiryo UI" pitchFamily="50" charset="-128"/>
                <a:ea typeface="Meiryo UI" pitchFamily="50" charset="-128"/>
              </a:rPr>
              <a:t>etc</a:t>
            </a:r>
            <a:endParaRPr lang="en-US" sz="2800" dirty="0">
              <a:latin typeface="Meiryo UI" pitchFamily="50" charset="-128"/>
              <a:ea typeface="Meiryo UI" pitchFamily="50" charset="-128"/>
            </a:endParaRPr>
          </a:p>
          <a:p>
            <a:pPr algn="l"/>
            <a:endParaRPr lang="en-US" sz="2800" dirty="0">
              <a:latin typeface="Meiryo UI" pitchFamily="50" charset="-128"/>
              <a:ea typeface="Meiryo UI" pitchFamily="50" charset="-128"/>
            </a:endParaRPr>
          </a:p>
          <a:p>
            <a:pPr algn="l"/>
            <a:r>
              <a:rPr lang="ja-JP" altLang="en-US" sz="2800" b="1" dirty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</a:rPr>
              <a:t>◆ </a:t>
            </a:r>
            <a:r>
              <a:rPr lang="en-US" altLang="ja-JP" sz="2800" b="1" dirty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</a:rPr>
              <a:t>Explain with Logic </a:t>
            </a:r>
            <a:r>
              <a:rPr lang="ja-JP" altLang="en-US" sz="2800" b="1" dirty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</a:rPr>
              <a:t>～ </a:t>
            </a:r>
            <a:r>
              <a:rPr lang="en-US" sz="2800" b="1" dirty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</a:rPr>
              <a:t>Importance of number</a:t>
            </a:r>
          </a:p>
          <a:p>
            <a:pPr algn="l"/>
            <a:r>
              <a:rPr lang="ja-JP" altLang="en-US" sz="2800" dirty="0">
                <a:latin typeface="Meiryo UI" pitchFamily="50" charset="-128"/>
                <a:ea typeface="Meiryo UI" pitchFamily="50" charset="-128"/>
              </a:rPr>
              <a:t>           </a:t>
            </a:r>
            <a:r>
              <a:rPr lang="en-US" altLang="ja-JP" sz="2800" dirty="0">
                <a:latin typeface="Meiryo UI" pitchFamily="50" charset="-128"/>
                <a:ea typeface="Meiryo UI" pitchFamily="50" charset="-128"/>
              </a:rPr>
              <a:t>Our cost is very high </a:t>
            </a:r>
            <a:r>
              <a:rPr lang="ja-JP" altLang="en-US" sz="2800" dirty="0">
                <a:latin typeface="Meiryo UI" pitchFamily="50" charset="-128"/>
                <a:ea typeface="Meiryo UI" pitchFamily="50" charset="-128"/>
              </a:rPr>
              <a:t>・・・ </a:t>
            </a:r>
            <a:r>
              <a:rPr lang="en-US" altLang="ja-JP" sz="2800" dirty="0">
                <a:latin typeface="Meiryo UI" pitchFamily="50" charset="-128"/>
                <a:ea typeface="Meiryo UI" pitchFamily="50" charset="-128"/>
              </a:rPr>
              <a:t>How high??</a:t>
            </a:r>
            <a:endParaRPr lang="en-US" sz="2800" dirty="0">
              <a:latin typeface="Meiryo UI" pitchFamily="50" charset="-128"/>
              <a:ea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644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1"/>
          <p:cNvSpPr>
            <a:spLocks noChangeArrowheads="1"/>
          </p:cNvSpPr>
          <p:nvPr/>
        </p:nvSpPr>
        <p:spPr bwMode="auto">
          <a:xfrm>
            <a:off x="0" y="-26988"/>
            <a:ext cx="9144000" cy="4619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defTabSz="914400"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ja-JP" sz="2400" b="1" dirty="0">
                <a:solidFill>
                  <a:srgbClr val="FFFFFF"/>
                </a:solidFill>
                <a:ea typeface="MS PGothic" pitchFamily="34" charset="-128"/>
                <a:cs typeface="Arial" pitchFamily="34" charset="0"/>
              </a:rPr>
              <a:t>10. Chia </a:t>
            </a:r>
            <a:r>
              <a:rPr lang="en-US" altLang="ja-JP" sz="2400" b="1" dirty="0" err="1">
                <a:solidFill>
                  <a:srgbClr val="FFFFFF"/>
                </a:solidFill>
                <a:ea typeface="MS PGothic" pitchFamily="34" charset="-128"/>
                <a:cs typeface="Arial" pitchFamily="34" charset="0"/>
              </a:rPr>
              <a:t>sẻ</a:t>
            </a:r>
            <a:r>
              <a:rPr lang="en-US" altLang="ja-JP" sz="2400" b="1" dirty="0">
                <a:solidFill>
                  <a:srgbClr val="FFFFFF"/>
                </a:solidFill>
                <a:ea typeface="MS PGothic" pitchFamily="34" charset="-128"/>
                <a:cs typeface="Arial" pitchFamily="34" charset="0"/>
              </a:rPr>
              <a:t> </a:t>
            </a:r>
            <a:r>
              <a:rPr lang="en-US" altLang="ja-JP" sz="2400" b="1" dirty="0" err="1">
                <a:solidFill>
                  <a:srgbClr val="FFFFFF"/>
                </a:solidFill>
                <a:ea typeface="MS PGothic" pitchFamily="34" charset="-128"/>
                <a:cs typeface="Arial" pitchFamily="34" charset="0"/>
              </a:rPr>
              <a:t>của</a:t>
            </a:r>
            <a:r>
              <a:rPr lang="en-US" altLang="ja-JP" sz="2400" b="1" dirty="0">
                <a:solidFill>
                  <a:srgbClr val="FFFFFF"/>
                </a:solidFill>
                <a:ea typeface="MS PGothic" pitchFamily="34" charset="-128"/>
                <a:cs typeface="Arial" pitchFamily="34" charset="0"/>
              </a:rPr>
              <a:t> </a:t>
            </a:r>
            <a:r>
              <a:rPr lang="en-US" altLang="ja-JP" sz="2400" b="1" dirty="0" err="1">
                <a:solidFill>
                  <a:srgbClr val="FFFFFF"/>
                </a:solidFill>
                <a:ea typeface="MS PGothic" pitchFamily="34" charset="-128"/>
                <a:cs typeface="Arial" pitchFamily="34" charset="0"/>
              </a:rPr>
              <a:t>tôi</a:t>
            </a:r>
            <a:r>
              <a:rPr lang="en-US" altLang="ja-JP" sz="2400" b="1" dirty="0">
                <a:solidFill>
                  <a:srgbClr val="FFFFFF"/>
                </a:solidFill>
                <a:ea typeface="MS PGothic" pitchFamily="34" charset="-128"/>
                <a:cs typeface="Arial" pitchFamily="34" charset="0"/>
              </a:rPr>
              <a:t>….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18702" y="502073"/>
            <a:ext cx="8906608" cy="6264696"/>
          </a:xfrm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endParaRPr lang="en-US" altLang="en-US" sz="1000" dirty="0"/>
          </a:p>
          <a:p>
            <a:pPr marL="0" indent="0">
              <a:buNone/>
            </a:pPr>
            <a:r>
              <a:rPr lang="en-US" altLang="en-US" sz="2400" b="1" dirty="0">
                <a:solidFill>
                  <a:srgbClr val="0000FF"/>
                </a:solidFill>
              </a:rPr>
              <a:t>1. </a:t>
            </a:r>
            <a:r>
              <a:rPr lang="en-US" altLang="en-US" sz="2400" b="1" u="sng" dirty="0" err="1">
                <a:solidFill>
                  <a:srgbClr val="0000FF"/>
                </a:solidFill>
              </a:rPr>
              <a:t>Đây</a:t>
            </a:r>
            <a:r>
              <a:rPr lang="en-US" altLang="en-US" sz="2400" b="1" u="sng" dirty="0">
                <a:solidFill>
                  <a:srgbClr val="0000FF"/>
                </a:solidFill>
              </a:rPr>
              <a:t> </a:t>
            </a:r>
            <a:r>
              <a:rPr lang="en-US" altLang="en-US" sz="2400" b="1" u="sng" dirty="0" err="1">
                <a:solidFill>
                  <a:srgbClr val="0000FF"/>
                </a:solidFill>
              </a:rPr>
              <a:t>là</a:t>
            </a:r>
            <a:r>
              <a:rPr lang="en-US" altLang="en-US" sz="2400" b="1" u="sng" dirty="0">
                <a:solidFill>
                  <a:srgbClr val="0000FF"/>
                </a:solidFill>
              </a:rPr>
              <a:t> 1 </a:t>
            </a:r>
            <a:r>
              <a:rPr lang="en-US" altLang="en-US" sz="2400" b="1" u="sng" dirty="0" err="1">
                <a:solidFill>
                  <a:srgbClr val="0000FF"/>
                </a:solidFill>
              </a:rPr>
              <a:t>cuộc</a:t>
            </a:r>
            <a:r>
              <a:rPr lang="en-US" altLang="en-US" sz="2400" b="1" u="sng" dirty="0">
                <a:solidFill>
                  <a:srgbClr val="0000FF"/>
                </a:solidFill>
              </a:rPr>
              <a:t> </a:t>
            </a:r>
            <a:r>
              <a:rPr lang="en-US" altLang="en-US" sz="2400" b="1" u="sng" dirty="0" err="1">
                <a:solidFill>
                  <a:srgbClr val="0000FF"/>
                </a:solidFill>
              </a:rPr>
              <a:t>thi</a:t>
            </a:r>
            <a:r>
              <a:rPr lang="en-US" altLang="en-US" sz="2400" b="1" u="sng" dirty="0">
                <a:solidFill>
                  <a:srgbClr val="0000FF"/>
                </a:solidFill>
              </a:rPr>
              <a:t> </a:t>
            </a:r>
            <a:r>
              <a:rPr lang="en-US" altLang="en-US" sz="2400" b="1" u="sng" dirty="0" err="1">
                <a:solidFill>
                  <a:srgbClr val="0000FF"/>
                </a:solidFill>
              </a:rPr>
              <a:t>nh</a:t>
            </a:r>
            <a:r>
              <a:rPr lang="vi-VN" altLang="en-US" sz="2400" b="1" u="sng" dirty="0">
                <a:solidFill>
                  <a:srgbClr val="0000FF"/>
                </a:solidFill>
              </a:rPr>
              <a:t>ư</a:t>
            </a:r>
            <a:r>
              <a:rPr lang="en-US" altLang="en-US" sz="2400" b="1" u="sng" dirty="0">
                <a:solidFill>
                  <a:srgbClr val="0000FF"/>
                </a:solidFill>
              </a:rPr>
              <a:t>ng </a:t>
            </a:r>
            <a:r>
              <a:rPr lang="en-US" altLang="en-US" sz="2400" b="1" u="sng" dirty="0" err="1">
                <a:solidFill>
                  <a:srgbClr val="0000FF"/>
                </a:solidFill>
              </a:rPr>
              <a:t>hãy</a:t>
            </a:r>
            <a:r>
              <a:rPr lang="en-US" altLang="en-US" sz="2400" b="1" u="sng" dirty="0">
                <a:solidFill>
                  <a:srgbClr val="0000FF"/>
                </a:solidFill>
              </a:rPr>
              <a:t> </a:t>
            </a:r>
            <a:r>
              <a:rPr lang="en-US" altLang="en-US" sz="2400" b="1" u="sng" dirty="0" err="1">
                <a:solidFill>
                  <a:srgbClr val="0000FF"/>
                </a:solidFill>
              </a:rPr>
              <a:t>thoải</a:t>
            </a:r>
            <a:r>
              <a:rPr lang="en-US" altLang="en-US" sz="2400" b="1" u="sng" dirty="0">
                <a:solidFill>
                  <a:srgbClr val="0000FF"/>
                </a:solidFill>
              </a:rPr>
              <a:t> </a:t>
            </a:r>
            <a:r>
              <a:rPr lang="en-US" altLang="en-US" sz="2400" b="1" u="sng" dirty="0" err="1">
                <a:solidFill>
                  <a:srgbClr val="0000FF"/>
                </a:solidFill>
              </a:rPr>
              <a:t>mái</a:t>
            </a:r>
            <a:endParaRPr lang="en-US" altLang="en-US" sz="2400" b="1" u="sng" dirty="0">
              <a:solidFill>
                <a:srgbClr val="0000FF"/>
              </a:solidFill>
            </a:endParaRPr>
          </a:p>
          <a:p>
            <a:pPr>
              <a:buFontTx/>
              <a:buChar char="-"/>
            </a:pPr>
            <a:r>
              <a:rPr lang="en-US" altLang="en-US" sz="2400" dirty="0" err="1"/>
              <a:t>Kiểm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soát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căng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thẳng</a:t>
            </a:r>
            <a:r>
              <a:rPr lang="en-US" altLang="en-US" sz="2400" dirty="0"/>
              <a:t> -&gt; </a:t>
            </a:r>
            <a:r>
              <a:rPr lang="en-US" altLang="en-US" sz="2400" dirty="0" err="1"/>
              <a:t>khả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năng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của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bạn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với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áp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lực</a:t>
            </a:r>
            <a:r>
              <a:rPr lang="en-US" altLang="en-US" sz="2400" dirty="0"/>
              <a:t>.</a:t>
            </a:r>
          </a:p>
          <a:p>
            <a:pPr>
              <a:buFontTx/>
              <a:buChar char="-"/>
            </a:pPr>
            <a:r>
              <a:rPr lang="en-US" altLang="en-US" sz="2400" dirty="0" err="1"/>
              <a:t>Năng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lực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tốt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cần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đủ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báo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phải</a:t>
            </a:r>
            <a:r>
              <a:rPr lang="en-US" altLang="en-US" sz="2400" dirty="0"/>
              <a:t> OK.</a:t>
            </a:r>
          </a:p>
          <a:p>
            <a:pPr>
              <a:buFontTx/>
              <a:buChar char="-"/>
            </a:pPr>
            <a:r>
              <a:rPr lang="en-US" altLang="en-US" sz="2400" dirty="0" err="1"/>
              <a:t>Mọi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tinh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hoa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hãy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thể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hiện</a:t>
            </a:r>
            <a:r>
              <a:rPr lang="en-US" altLang="en-US" sz="2400" dirty="0"/>
              <a:t> (</a:t>
            </a:r>
            <a:r>
              <a:rPr lang="en-US" altLang="en-US" sz="2400" dirty="0" err="1"/>
              <a:t>Thiện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cảm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qh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xã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hội</a:t>
            </a:r>
            <a:r>
              <a:rPr lang="en-US" altLang="en-US" sz="2400" dirty="0"/>
              <a:t>).</a:t>
            </a:r>
          </a:p>
          <a:p>
            <a:pPr marL="0" indent="0">
              <a:buNone/>
            </a:pPr>
            <a:endParaRPr lang="en-US" altLang="en-US" sz="1400" dirty="0"/>
          </a:p>
          <a:p>
            <a:pPr marL="0" indent="0">
              <a:buNone/>
            </a:pPr>
            <a:r>
              <a:rPr lang="en-US" altLang="en-US" sz="2400" b="1" dirty="0">
                <a:solidFill>
                  <a:srgbClr val="0000FF"/>
                </a:solidFill>
              </a:rPr>
              <a:t>2. </a:t>
            </a:r>
            <a:r>
              <a:rPr lang="en-US" altLang="en-US" sz="2400" b="1" u="sng" dirty="0" err="1">
                <a:solidFill>
                  <a:srgbClr val="0000FF"/>
                </a:solidFill>
              </a:rPr>
              <a:t>Hãy</a:t>
            </a:r>
            <a:r>
              <a:rPr lang="en-US" altLang="en-US" sz="2400" b="1" u="sng" dirty="0">
                <a:solidFill>
                  <a:srgbClr val="0000FF"/>
                </a:solidFill>
              </a:rPr>
              <a:t> </a:t>
            </a:r>
            <a:r>
              <a:rPr lang="en-US" altLang="en-US" sz="2400" b="1" u="sng" dirty="0" err="1">
                <a:solidFill>
                  <a:srgbClr val="0000FF"/>
                </a:solidFill>
              </a:rPr>
              <a:t>nghĩ</a:t>
            </a:r>
            <a:r>
              <a:rPr lang="en-US" altLang="en-US" sz="2400" b="1" u="sng" dirty="0">
                <a:solidFill>
                  <a:srgbClr val="0000FF"/>
                </a:solidFill>
              </a:rPr>
              <a:t> </a:t>
            </a:r>
            <a:r>
              <a:rPr lang="en-US" altLang="en-US" sz="2400" b="1" u="sng" dirty="0" err="1">
                <a:solidFill>
                  <a:srgbClr val="0000FF"/>
                </a:solidFill>
              </a:rPr>
              <a:t>lớn</a:t>
            </a:r>
            <a:r>
              <a:rPr lang="en-US" altLang="en-US" sz="2400" b="1" u="sng" dirty="0">
                <a:solidFill>
                  <a:srgbClr val="0000FF"/>
                </a:solidFill>
              </a:rPr>
              <a:t> </a:t>
            </a:r>
            <a:r>
              <a:rPr lang="en-US" altLang="en-US" sz="2400" b="1" u="sng" dirty="0" err="1">
                <a:solidFill>
                  <a:srgbClr val="0000FF"/>
                </a:solidFill>
              </a:rPr>
              <a:t>hơn</a:t>
            </a:r>
            <a:r>
              <a:rPr lang="en-US" altLang="en-US" sz="2400" b="1" u="sng" dirty="0">
                <a:solidFill>
                  <a:srgbClr val="0000FF"/>
                </a:solidFill>
              </a:rPr>
              <a:t> </a:t>
            </a:r>
            <a:r>
              <a:rPr lang="en-US" altLang="en-US" sz="2400" b="1" u="sng" dirty="0" err="1">
                <a:solidFill>
                  <a:srgbClr val="0000FF"/>
                </a:solidFill>
              </a:rPr>
              <a:t>vị</a:t>
            </a:r>
            <a:r>
              <a:rPr lang="en-US" altLang="en-US" sz="2400" b="1" u="sng" dirty="0">
                <a:solidFill>
                  <a:srgbClr val="0000FF"/>
                </a:solidFill>
              </a:rPr>
              <a:t> </a:t>
            </a:r>
            <a:r>
              <a:rPr lang="en-US" altLang="en-US" sz="2400" b="1" u="sng" dirty="0" err="1">
                <a:solidFill>
                  <a:srgbClr val="0000FF"/>
                </a:solidFill>
              </a:rPr>
              <a:t>trí</a:t>
            </a:r>
            <a:r>
              <a:rPr lang="en-US" altLang="en-US" sz="2400" b="1" u="sng" dirty="0">
                <a:solidFill>
                  <a:srgbClr val="0000FF"/>
                </a:solidFill>
              </a:rPr>
              <a:t> </a:t>
            </a:r>
            <a:r>
              <a:rPr lang="en-US" altLang="en-US" sz="2400" b="1" u="sng" dirty="0" err="1">
                <a:solidFill>
                  <a:srgbClr val="0000FF"/>
                </a:solidFill>
              </a:rPr>
              <a:t>hiện</a:t>
            </a:r>
            <a:r>
              <a:rPr lang="en-US" altLang="en-US" sz="2400" b="1" u="sng" dirty="0">
                <a:solidFill>
                  <a:srgbClr val="0000FF"/>
                </a:solidFill>
              </a:rPr>
              <a:t> </a:t>
            </a:r>
            <a:r>
              <a:rPr lang="en-US" altLang="en-US" sz="2400" b="1" u="sng" dirty="0" err="1">
                <a:solidFill>
                  <a:srgbClr val="0000FF"/>
                </a:solidFill>
              </a:rPr>
              <a:t>tại</a:t>
            </a:r>
            <a:endParaRPr lang="en-US" altLang="en-US" sz="2400" b="1" u="sng" dirty="0">
              <a:solidFill>
                <a:srgbClr val="0000FF"/>
              </a:solidFill>
            </a:endParaRPr>
          </a:p>
          <a:p>
            <a:pPr>
              <a:buFontTx/>
              <a:buChar char="-"/>
            </a:pPr>
            <a:r>
              <a:rPr lang="en-US" altLang="en-US" sz="2400" b="1" dirty="0">
                <a:solidFill>
                  <a:srgbClr val="FF0000"/>
                </a:solidFill>
              </a:rPr>
              <a:t>Sup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phải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nghĩ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nh</a:t>
            </a:r>
            <a:r>
              <a:rPr lang="vi-VN" altLang="en-US" sz="2400" dirty="0"/>
              <a:t>ư</a:t>
            </a:r>
            <a:r>
              <a:rPr lang="en-US" altLang="en-US" sz="2400" dirty="0"/>
              <a:t> </a:t>
            </a:r>
            <a:r>
              <a:rPr lang="en-US" altLang="en-US" sz="2400" b="1" dirty="0">
                <a:solidFill>
                  <a:srgbClr val="FF0000"/>
                </a:solidFill>
              </a:rPr>
              <a:t>MGR.</a:t>
            </a:r>
          </a:p>
          <a:p>
            <a:pPr>
              <a:buFontTx/>
              <a:buChar char="-"/>
            </a:pPr>
            <a:r>
              <a:rPr lang="en-US" altLang="en-US" sz="2400" dirty="0" err="1"/>
              <a:t>Đừng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đổ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tại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hoàn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cảnh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dù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bất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kỳ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khó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khăn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gì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hãy</a:t>
            </a:r>
            <a:r>
              <a:rPr lang="en-US" altLang="en-US" sz="2400" dirty="0"/>
              <a:t> </a:t>
            </a:r>
            <a:r>
              <a:rPr lang="en-US" altLang="en-US" sz="2400" dirty="0" err="1">
                <a:solidFill>
                  <a:srgbClr val="0000FF"/>
                </a:solidFill>
              </a:rPr>
              <a:t>tích</a:t>
            </a:r>
            <a:r>
              <a:rPr lang="en-US" altLang="en-US" sz="2400" dirty="0">
                <a:solidFill>
                  <a:srgbClr val="0000FF"/>
                </a:solidFill>
              </a:rPr>
              <a:t> </a:t>
            </a:r>
            <a:r>
              <a:rPr lang="en-US" altLang="en-US" sz="2400" dirty="0" err="1">
                <a:solidFill>
                  <a:srgbClr val="0000FF"/>
                </a:solidFill>
              </a:rPr>
              <a:t>cực</a:t>
            </a:r>
            <a:r>
              <a:rPr lang="en-US" altLang="en-US" sz="2400" dirty="0"/>
              <a:t>.</a:t>
            </a:r>
          </a:p>
          <a:p>
            <a:pPr>
              <a:buFontTx/>
              <a:buChar char="-"/>
            </a:pPr>
            <a:r>
              <a:rPr lang="en-US" altLang="en-US" sz="2400" dirty="0" err="1"/>
              <a:t>Đặt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mình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vào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vị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trí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đó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để</a:t>
            </a:r>
            <a:r>
              <a:rPr lang="en-US" altLang="en-US" sz="2400" dirty="0"/>
              <a:t> </a:t>
            </a:r>
            <a:r>
              <a:rPr lang="en-US" altLang="en-US" sz="2400" dirty="0" err="1"/>
              <a:t>xử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lí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tình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huống</a:t>
            </a:r>
            <a:r>
              <a:rPr lang="en-US" altLang="en-US" sz="2400" dirty="0"/>
              <a:t>.</a:t>
            </a:r>
          </a:p>
          <a:p>
            <a:pPr marL="0" indent="0">
              <a:buNone/>
            </a:pPr>
            <a:endParaRPr lang="en-US" altLang="en-US" sz="1400" b="1" dirty="0"/>
          </a:p>
          <a:p>
            <a:pPr marL="0" indent="0">
              <a:buNone/>
            </a:pPr>
            <a:r>
              <a:rPr lang="en-US" altLang="en-US" sz="2400" b="1" dirty="0">
                <a:solidFill>
                  <a:srgbClr val="0000FF"/>
                </a:solidFill>
              </a:rPr>
              <a:t>3. </a:t>
            </a:r>
            <a:r>
              <a:rPr lang="en-US" altLang="en-US" sz="2400" b="1" u="sng" dirty="0" err="1">
                <a:solidFill>
                  <a:srgbClr val="0000FF"/>
                </a:solidFill>
              </a:rPr>
              <a:t>Công</a:t>
            </a:r>
            <a:r>
              <a:rPr lang="en-US" altLang="en-US" sz="2400" b="1" u="sng" dirty="0">
                <a:solidFill>
                  <a:srgbClr val="0000FF"/>
                </a:solidFill>
              </a:rPr>
              <a:t> ty </a:t>
            </a:r>
            <a:r>
              <a:rPr lang="en-US" altLang="en-US" sz="2400" b="1" u="sng" dirty="0" err="1">
                <a:solidFill>
                  <a:srgbClr val="0000FF"/>
                </a:solidFill>
              </a:rPr>
              <a:t>có</a:t>
            </a:r>
            <a:r>
              <a:rPr lang="en-US" altLang="en-US" sz="2400" b="1" u="sng" dirty="0">
                <a:solidFill>
                  <a:srgbClr val="0000FF"/>
                </a:solidFill>
              </a:rPr>
              <a:t> </a:t>
            </a:r>
            <a:r>
              <a:rPr lang="en-US" altLang="en-US" sz="2400" b="1" u="sng" dirty="0" err="1">
                <a:solidFill>
                  <a:srgbClr val="0000FF"/>
                </a:solidFill>
              </a:rPr>
              <a:t>lợi</a:t>
            </a:r>
            <a:r>
              <a:rPr lang="en-US" altLang="en-US" sz="2400" b="1" u="sng" dirty="0">
                <a:solidFill>
                  <a:srgbClr val="0000FF"/>
                </a:solidFill>
              </a:rPr>
              <a:t> </a:t>
            </a:r>
            <a:r>
              <a:rPr lang="en-US" altLang="en-US" sz="2400" b="1" u="sng" dirty="0" err="1">
                <a:solidFill>
                  <a:srgbClr val="0000FF"/>
                </a:solidFill>
              </a:rPr>
              <a:t>gì</a:t>
            </a:r>
            <a:r>
              <a:rPr lang="en-US" altLang="en-US" sz="2400" b="1" u="sng" dirty="0">
                <a:solidFill>
                  <a:srgbClr val="0000FF"/>
                </a:solidFill>
              </a:rPr>
              <a:t> </a:t>
            </a:r>
            <a:r>
              <a:rPr lang="en-US" altLang="en-US" sz="2400" b="1" u="sng" dirty="0" err="1">
                <a:solidFill>
                  <a:srgbClr val="0000FF"/>
                </a:solidFill>
              </a:rPr>
              <a:t>từ</a:t>
            </a:r>
            <a:r>
              <a:rPr lang="en-US" altLang="en-US" sz="2400" b="1" u="sng" dirty="0">
                <a:solidFill>
                  <a:srgbClr val="0000FF"/>
                </a:solidFill>
              </a:rPr>
              <a:t> </a:t>
            </a:r>
            <a:r>
              <a:rPr lang="en-US" altLang="en-US" sz="2400" b="1" u="sng" dirty="0" err="1">
                <a:solidFill>
                  <a:srgbClr val="0000FF"/>
                </a:solidFill>
              </a:rPr>
              <a:t>hoạt</a:t>
            </a:r>
            <a:r>
              <a:rPr lang="en-US" altLang="en-US" sz="2400" b="1" u="sng" dirty="0">
                <a:solidFill>
                  <a:srgbClr val="0000FF"/>
                </a:solidFill>
              </a:rPr>
              <a:t> </a:t>
            </a:r>
            <a:r>
              <a:rPr lang="en-US" altLang="en-US" sz="2400" b="1" u="sng" dirty="0" err="1">
                <a:solidFill>
                  <a:srgbClr val="0000FF"/>
                </a:solidFill>
              </a:rPr>
              <a:t>động</a:t>
            </a:r>
            <a:r>
              <a:rPr lang="en-US" altLang="en-US" sz="2400" b="1" u="sng" dirty="0">
                <a:solidFill>
                  <a:srgbClr val="0000FF"/>
                </a:solidFill>
              </a:rPr>
              <a:t> </a:t>
            </a:r>
            <a:r>
              <a:rPr lang="en-US" altLang="en-US" sz="2400" b="1" u="sng" dirty="0" err="1">
                <a:solidFill>
                  <a:srgbClr val="0000FF"/>
                </a:solidFill>
              </a:rPr>
              <a:t>của</a:t>
            </a:r>
            <a:r>
              <a:rPr lang="en-US" altLang="en-US" sz="2400" b="1" u="sng" dirty="0">
                <a:solidFill>
                  <a:srgbClr val="0000FF"/>
                </a:solidFill>
              </a:rPr>
              <a:t> </a:t>
            </a:r>
            <a:r>
              <a:rPr lang="en-US" altLang="en-US" sz="2400" b="1" u="sng" dirty="0" err="1">
                <a:solidFill>
                  <a:srgbClr val="0000FF"/>
                </a:solidFill>
              </a:rPr>
              <a:t>bạn</a:t>
            </a:r>
            <a:r>
              <a:rPr lang="en-US" altLang="en-US" sz="2400" b="1" u="sng" dirty="0">
                <a:solidFill>
                  <a:srgbClr val="0000FF"/>
                </a:solidFill>
              </a:rPr>
              <a:t>? (AM above)</a:t>
            </a:r>
          </a:p>
          <a:p>
            <a:pPr>
              <a:buFontTx/>
              <a:buChar char="-"/>
            </a:pPr>
            <a:r>
              <a:rPr lang="en-US" altLang="en-US" sz="2400" dirty="0" err="1"/>
              <a:t>Hoạt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động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phải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gắn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với</a:t>
            </a:r>
            <a:r>
              <a:rPr lang="en-US" altLang="en-US" sz="2400" dirty="0"/>
              <a:t> Business: </a:t>
            </a:r>
            <a:r>
              <a:rPr lang="en-US" altLang="en-US" sz="2400" dirty="0" err="1">
                <a:solidFill>
                  <a:srgbClr val="0000FF"/>
                </a:solidFill>
              </a:rPr>
              <a:t>Nghĩ</a:t>
            </a:r>
            <a:r>
              <a:rPr lang="en-US" altLang="en-US" sz="2400" dirty="0">
                <a:solidFill>
                  <a:srgbClr val="0000FF"/>
                </a:solidFill>
              </a:rPr>
              <a:t> </a:t>
            </a:r>
            <a:r>
              <a:rPr lang="en-US" altLang="en-US" sz="2400" dirty="0" err="1">
                <a:solidFill>
                  <a:srgbClr val="0000FF"/>
                </a:solidFill>
              </a:rPr>
              <a:t>vấn</a:t>
            </a:r>
            <a:r>
              <a:rPr lang="en-US" altLang="en-US" sz="2400" dirty="0">
                <a:solidFill>
                  <a:srgbClr val="0000FF"/>
                </a:solidFill>
              </a:rPr>
              <a:t> </a:t>
            </a:r>
            <a:r>
              <a:rPr lang="en-US" altLang="en-US" sz="2400" dirty="0" err="1">
                <a:solidFill>
                  <a:srgbClr val="0000FF"/>
                </a:solidFill>
              </a:rPr>
              <a:t>đề</a:t>
            </a:r>
            <a:r>
              <a:rPr lang="en-US" altLang="en-US" sz="2400" dirty="0">
                <a:solidFill>
                  <a:srgbClr val="0000FF"/>
                </a:solidFill>
              </a:rPr>
              <a:t> </a:t>
            </a:r>
            <a:r>
              <a:rPr lang="en-US" altLang="en-US" sz="2400" dirty="0" err="1">
                <a:solidFill>
                  <a:srgbClr val="0000FF"/>
                </a:solidFill>
              </a:rPr>
              <a:t>của</a:t>
            </a:r>
            <a:r>
              <a:rPr lang="en-US" altLang="en-US" sz="2400" dirty="0">
                <a:solidFill>
                  <a:srgbClr val="0000FF"/>
                </a:solidFill>
              </a:rPr>
              <a:t> </a:t>
            </a:r>
            <a:r>
              <a:rPr lang="en-US" altLang="en-US" sz="2400" dirty="0" err="1">
                <a:solidFill>
                  <a:srgbClr val="0000FF"/>
                </a:solidFill>
              </a:rPr>
              <a:t>công</a:t>
            </a:r>
            <a:r>
              <a:rPr lang="en-US" altLang="en-US" sz="2400" dirty="0">
                <a:solidFill>
                  <a:srgbClr val="0000FF"/>
                </a:solidFill>
              </a:rPr>
              <a:t> ty.</a:t>
            </a:r>
            <a:endParaRPr lang="en-US" altLang="en-US" sz="2400" dirty="0"/>
          </a:p>
          <a:p>
            <a:pPr>
              <a:buFontTx/>
              <a:buChar char="-"/>
            </a:pPr>
            <a:r>
              <a:rPr lang="en-US" altLang="en-US" sz="2400" dirty="0" err="1"/>
              <a:t>Phải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có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nhìn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tổng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quan</a:t>
            </a:r>
            <a:r>
              <a:rPr lang="en-US" altLang="en-US" sz="2400" dirty="0"/>
              <a:t>: </a:t>
            </a:r>
            <a:r>
              <a:rPr lang="en-US" altLang="en-US" sz="2400" dirty="0" err="1"/>
              <a:t>Hiện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tại</a:t>
            </a:r>
            <a:r>
              <a:rPr lang="en-US" altLang="en-US" sz="2400" dirty="0"/>
              <a:t>, t</a:t>
            </a:r>
            <a:r>
              <a:rPr lang="vi-VN" altLang="en-US" sz="2400" dirty="0"/>
              <a:t>ư</a:t>
            </a:r>
            <a:r>
              <a:rPr lang="en-US" altLang="en-US" sz="2400" dirty="0" err="1"/>
              <a:t>ơng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lai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của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vấn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đề</a:t>
            </a:r>
            <a:r>
              <a:rPr lang="en-US" altLang="en-US" sz="2400" dirty="0"/>
              <a:t>.</a:t>
            </a:r>
          </a:p>
          <a:p>
            <a:pPr>
              <a:buFontTx/>
              <a:buChar char="-"/>
            </a:pPr>
            <a:r>
              <a:rPr lang="en-US" altLang="en-US" sz="2400" b="1" dirty="0" err="1"/>
              <a:t>Nhiệt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huyết</a:t>
            </a:r>
            <a:r>
              <a:rPr lang="en-US" altLang="en-US" sz="2400" b="1" dirty="0"/>
              <a:t>, </a:t>
            </a:r>
            <a:r>
              <a:rPr lang="en-US" altLang="en-US" sz="2400" b="1" dirty="0" err="1"/>
              <a:t>quyết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tâm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đến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cùng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khi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thực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hiện</a:t>
            </a:r>
            <a:r>
              <a:rPr lang="en-US" altLang="en-US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643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90"/>
          <p:cNvSpPr>
            <a:spLocks noChangeArrowheads="1"/>
          </p:cNvSpPr>
          <p:nvPr/>
        </p:nvSpPr>
        <p:spPr bwMode="auto">
          <a:xfrm>
            <a:off x="290153" y="13"/>
            <a:ext cx="1749669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415" tIns="34208" rIns="68415" bIns="34208" anchor="ctr"/>
          <a:lstStyle>
            <a:lvl1pPr defTabSz="957263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7263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7263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7263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7263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en-US" altLang="en-US" sz="180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46448" y="2924944"/>
            <a:ext cx="4889160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5400" b="1" dirty="0">
                <a:ln w="18000">
                  <a:solidFill>
                    <a:srgbClr val="C0504D">
                      <a:satMod val="140000"/>
                    </a:srgbClr>
                  </a:solidFill>
                  <a:prstDash val="solid"/>
                  <a:miter lim="800000"/>
                </a:ln>
                <a:solidFill>
                  <a:srgbClr val="0000CC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Good luck to all!</a:t>
            </a:r>
          </a:p>
        </p:txBody>
      </p:sp>
    </p:spTree>
    <p:extLst>
      <p:ext uri="{BB962C8B-B14F-4D97-AF65-F5344CB8AC3E}">
        <p14:creationId xmlns:p14="http://schemas.microsoft.com/office/powerpoint/2010/main" val="2117573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15A1-6B1D-4E8F-A80E-3227FA833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857500"/>
            <a:ext cx="8229600" cy="1143000"/>
          </a:xfrm>
        </p:spPr>
        <p:txBody>
          <a:bodyPr/>
          <a:lstStyle/>
          <a:p>
            <a:r>
              <a:rPr lang="en-US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3223121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7075" y="659678"/>
            <a:ext cx="33518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FF"/>
                </a:solidFill>
              </a:rPr>
              <a:t>PROMOTION APPLICATION FORM</a:t>
            </a:r>
          </a:p>
          <a:p>
            <a:pPr algn="ctr"/>
            <a:r>
              <a:rPr lang="en-US" sz="1400" b="1" dirty="0">
                <a:solidFill>
                  <a:srgbClr val="0000FF"/>
                </a:solidFill>
              </a:rPr>
              <a:t>(OFFICER ABOVE)</a:t>
            </a:r>
          </a:p>
        </p:txBody>
      </p:sp>
      <p:sp>
        <p:nvSpPr>
          <p:cNvPr id="9" name="Rectangle 8"/>
          <p:cNvSpPr/>
          <p:nvPr/>
        </p:nvSpPr>
        <p:spPr>
          <a:xfrm>
            <a:off x="4932040" y="1628800"/>
            <a:ext cx="356848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FF"/>
                </a:solidFill>
              </a:rPr>
              <a:t>PROMOTION APPLICATION FORM</a:t>
            </a:r>
          </a:p>
          <a:p>
            <a:pPr algn="ctr"/>
            <a:r>
              <a:rPr lang="en-US" sz="1400" b="1" dirty="0">
                <a:solidFill>
                  <a:srgbClr val="0000FF"/>
                </a:solidFill>
              </a:rPr>
              <a:t>(BELOW OFFICER)</a:t>
            </a: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0" y="-26988"/>
            <a:ext cx="9144000" cy="579438"/>
          </a:xfrm>
          <a:prstGeom prst="rect">
            <a:avLst/>
          </a:prstGeom>
          <a:solidFill>
            <a:srgbClr val="3826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/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ja-JP" sz="2800" b="1" dirty="0">
                <a:solidFill>
                  <a:srgbClr val="FFFFFF"/>
                </a:solidFill>
                <a:latin typeface="Calibri"/>
                <a:ea typeface="HGP創英角ｺﾞｼｯｸUB"/>
                <a:cs typeface="HGP創英角ｺﾞｼｯｸUB"/>
              </a:rPr>
              <a:t>&lt;Appendix 1&gt; </a:t>
            </a:r>
            <a:r>
              <a:rPr kumimoji="1" lang="en-US" altLang="ja-JP" sz="2800" b="1" dirty="0">
                <a:solidFill>
                  <a:srgbClr val="FFFFFF"/>
                </a:solidFill>
                <a:latin typeface="Arial" pitchFamily="34" charset="0"/>
                <a:ea typeface="HGP創英角ｺﾞｼｯｸUB"/>
                <a:cs typeface="HGP創英角ｺﾞｼｯｸUB"/>
              </a:rPr>
              <a:t>PROMOTION FORM</a:t>
            </a:r>
            <a:endParaRPr kumimoji="1" lang="en-US" altLang="ja-JP" sz="2800" dirty="0">
              <a:solidFill>
                <a:srgbClr val="000000"/>
              </a:solidFill>
              <a:latin typeface="HGP創英角ｺﾞｼｯｸUB"/>
              <a:ea typeface="HGP創英角ｺﾞｼｯｸUB"/>
              <a:cs typeface="HGP創英角ｺﾞｼｯｸUB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463" y="2507244"/>
            <a:ext cx="4899298" cy="3442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75" y="1339060"/>
            <a:ext cx="3761769" cy="55189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2520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0" y="-26988"/>
            <a:ext cx="9144000" cy="579438"/>
          </a:xfrm>
          <a:prstGeom prst="rect">
            <a:avLst/>
          </a:prstGeom>
          <a:solidFill>
            <a:srgbClr val="3826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/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ja-JP" sz="2800" b="1" dirty="0">
                <a:solidFill>
                  <a:srgbClr val="FFFFFF"/>
                </a:solidFill>
                <a:latin typeface="Calibri"/>
                <a:ea typeface="HGP創英角ｺﾞｼｯｸUB"/>
                <a:cs typeface="HGP創英角ｺﾞｼｯｸUB"/>
              </a:rPr>
              <a:t>&lt;Appendix 2&gt; </a:t>
            </a:r>
            <a:r>
              <a:rPr kumimoji="1" lang="en-US" altLang="ja-JP" sz="2800" b="1" dirty="0">
                <a:solidFill>
                  <a:srgbClr val="FFFFFF"/>
                </a:solidFill>
                <a:latin typeface="Arial" pitchFamily="34" charset="0"/>
                <a:ea typeface="HGP創英角ｺﾞｼｯｸUB"/>
                <a:cs typeface="HGP創英角ｺﾞｼｯｸUB"/>
              </a:rPr>
              <a:t>PROMOTION FORM</a:t>
            </a:r>
            <a:endParaRPr kumimoji="1" lang="en-US" altLang="ja-JP" sz="2800" dirty="0">
              <a:solidFill>
                <a:srgbClr val="000000"/>
              </a:solidFill>
              <a:latin typeface="HGP創英角ｺﾞｼｯｸUB"/>
              <a:ea typeface="HGP創英角ｺﾞｼｯｸUB"/>
              <a:cs typeface="HGP創英角ｺﾞｼｯｸUB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318685"/>
              </p:ext>
            </p:extLst>
          </p:nvPr>
        </p:nvGraphicFramePr>
        <p:xfrm>
          <a:off x="164998" y="663668"/>
          <a:ext cx="8856984" cy="6120680"/>
        </p:xfrm>
        <a:graphic>
          <a:graphicData uri="http://schemas.openxmlformats.org/drawingml/2006/table">
            <a:tbl>
              <a:tblPr/>
              <a:tblGrid>
                <a:gridCol w="2214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4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4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4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843">
                <a:tc gridSpan="4">
                  <a:txBody>
                    <a:bodyPr/>
                    <a:lstStyle/>
                    <a:p>
                      <a:pPr marL="72000" algn="ctr" fontAlgn="ctr"/>
                      <a:r>
                        <a:rPr lang="en-US" sz="1800" b="1" i="0" u="none" strike="noStrike" dirty="0">
                          <a:effectLst/>
                          <a:latin typeface="Calibri"/>
                        </a:rPr>
                        <a:t>REGISTRER FORM OF PROMOTION PROJECT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722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900" b="1" i="0" u="none" strike="noStrike" dirty="0">
                          <a:effectLst/>
                          <a:latin typeface="Calibri"/>
                        </a:rPr>
                        <a:t>Name: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900" b="1" i="0" u="none" strike="noStrike">
                          <a:effectLst/>
                          <a:latin typeface="Calibri"/>
                        </a:rPr>
                        <a:t>Nominated Position: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900" b="1" i="0" u="none" strike="noStrike" dirty="0">
                          <a:effectLst/>
                          <a:latin typeface="Calibri"/>
                        </a:rPr>
                        <a:t>Section/Department: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900" b="1" i="0" u="none" strike="noStrike" dirty="0">
                          <a:effectLst/>
                          <a:latin typeface="Calibri"/>
                        </a:rPr>
                        <a:t>Theme: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2076">
                <a:tc gridSpan="2">
                  <a:txBody>
                    <a:bodyPr/>
                    <a:lstStyle/>
                    <a:p>
                      <a:pPr marL="72000" algn="l" fontAlgn="t"/>
                      <a:r>
                        <a:rPr lang="en-US" sz="800" b="1" i="0" u="sng" strike="noStrike">
                          <a:effectLst/>
                          <a:latin typeface="Calibri"/>
                        </a:rPr>
                        <a:t>I. CURRENT ISSUES:</a:t>
                      </a:r>
                      <a:br>
                        <a:rPr lang="en-US" sz="800" b="1" i="0" u="sng" strike="noStrike">
                          <a:effectLst/>
                          <a:latin typeface="Calibri"/>
                        </a:rPr>
                      </a:br>
                      <a:br>
                        <a:rPr lang="en-US" sz="800" b="1" i="0" u="sng" strike="noStrike">
                          <a:effectLst/>
                          <a:latin typeface="Calibri"/>
                        </a:rPr>
                      </a:br>
                      <a:br>
                        <a:rPr lang="en-US" sz="800" b="1" i="0" u="sng" strike="noStrike">
                          <a:effectLst/>
                          <a:latin typeface="Calibri"/>
                        </a:rPr>
                      </a:br>
                      <a:br>
                        <a:rPr lang="en-US" sz="800" b="1" i="0" u="sng" strike="noStrike">
                          <a:effectLst/>
                          <a:latin typeface="Calibri"/>
                        </a:rPr>
                      </a:br>
                      <a:br>
                        <a:rPr lang="en-US" sz="800" b="1" i="0" u="sng" strike="noStrike">
                          <a:effectLst/>
                          <a:latin typeface="Calibri"/>
                        </a:rPr>
                      </a:br>
                      <a:br>
                        <a:rPr lang="en-US" sz="800" b="1" i="0" u="sng" strike="noStrike">
                          <a:effectLst/>
                          <a:latin typeface="Calibri"/>
                        </a:rPr>
                      </a:br>
                      <a:br>
                        <a:rPr lang="en-US" sz="800" b="1" i="0" u="sng" strike="noStrike">
                          <a:effectLst/>
                          <a:latin typeface="Calibri"/>
                        </a:rPr>
                      </a:br>
                      <a:br>
                        <a:rPr lang="en-US" sz="800" b="1" i="0" u="sng" strike="noStrike">
                          <a:effectLst/>
                          <a:latin typeface="Calibri"/>
                        </a:rPr>
                      </a:br>
                      <a:br>
                        <a:rPr lang="en-US" sz="800" b="1" i="0" u="sng" strike="noStrike">
                          <a:effectLst/>
                          <a:latin typeface="Calibri"/>
                        </a:rPr>
                      </a:br>
                      <a:endParaRPr lang="en-US" sz="800" b="1" i="0" u="sng" strike="noStrike">
                        <a:effectLst/>
                        <a:latin typeface="Calibri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72000" algn="l" fontAlgn="t"/>
                      <a:r>
                        <a:rPr lang="en-US" sz="800" b="1" i="0" u="sng" strike="noStrike" dirty="0">
                          <a:effectLst/>
                          <a:latin typeface="Calibri"/>
                        </a:rPr>
                        <a:t>II. PLAN &amp; TARGET FOR FY2023</a:t>
                      </a:r>
                      <a:br>
                        <a:rPr lang="en-US" sz="800" b="1" i="0" u="none" strike="noStrike" dirty="0">
                          <a:effectLst/>
                          <a:latin typeface="Calibri"/>
                        </a:rPr>
                      </a:br>
                      <a:r>
                        <a:rPr lang="en-US" sz="700" b="1" i="0" u="none" strike="noStrike" dirty="0">
                          <a:effectLst/>
                          <a:latin typeface="Calibri"/>
                        </a:rPr>
                        <a:t>(DESCRIBE PROCEDURES FOR IMPLEMENTATION OF ACTION PLAN)</a:t>
                      </a:r>
                      <a:br>
                        <a:rPr lang="en-US" sz="700" b="1" i="0" u="none" strike="noStrike" dirty="0">
                          <a:effectLst/>
                          <a:latin typeface="Calibri"/>
                        </a:rPr>
                      </a:br>
                      <a:br>
                        <a:rPr lang="en-US" sz="700" b="1" i="0" u="none" strike="noStrike" dirty="0">
                          <a:effectLst/>
                          <a:latin typeface="Calibri"/>
                        </a:rPr>
                      </a:br>
                      <a:br>
                        <a:rPr lang="en-US" sz="700" b="1" i="0" u="none" strike="noStrike" dirty="0">
                          <a:effectLst/>
                          <a:latin typeface="Calibri"/>
                        </a:rPr>
                      </a:br>
                      <a:br>
                        <a:rPr lang="en-US" sz="700" b="1" i="0" u="none" strike="noStrike" dirty="0">
                          <a:effectLst/>
                          <a:latin typeface="Calibri"/>
                        </a:rPr>
                      </a:br>
                      <a:br>
                        <a:rPr lang="en-US" sz="700" b="1" i="0" u="none" strike="noStrike" dirty="0">
                          <a:effectLst/>
                          <a:latin typeface="Calibri"/>
                        </a:rPr>
                      </a:br>
                      <a:br>
                        <a:rPr lang="en-US" sz="700" b="1" i="0" u="none" strike="noStrike" dirty="0">
                          <a:effectLst/>
                          <a:latin typeface="Calibri"/>
                        </a:rPr>
                      </a:br>
                      <a:br>
                        <a:rPr lang="en-US" sz="700" b="1" i="0" u="none" strike="noStrike" dirty="0">
                          <a:effectLst/>
                          <a:latin typeface="Calibri"/>
                        </a:rPr>
                      </a:br>
                      <a:br>
                        <a:rPr lang="en-US" sz="700" b="1" i="0" u="none" strike="noStrike" dirty="0">
                          <a:effectLst/>
                          <a:latin typeface="Calibri"/>
                        </a:rPr>
                      </a:br>
                      <a:br>
                        <a:rPr lang="en-US" sz="700" b="1" i="0" u="none" strike="noStrike" dirty="0">
                          <a:effectLst/>
                          <a:latin typeface="Calibri"/>
                        </a:rPr>
                      </a:br>
                      <a:br>
                        <a:rPr lang="en-US" sz="700" b="1" i="0" u="none" strike="noStrike" dirty="0">
                          <a:effectLst/>
                          <a:latin typeface="Calibri"/>
                        </a:rPr>
                      </a:br>
                      <a:br>
                        <a:rPr lang="en-US" sz="700" b="1" i="0" u="none" strike="noStrike" dirty="0">
                          <a:effectLst/>
                          <a:latin typeface="Calibri"/>
                        </a:rPr>
                      </a:br>
                      <a:br>
                        <a:rPr lang="en-US" sz="700" b="1" i="0" u="none" strike="noStrike" dirty="0">
                          <a:effectLst/>
                          <a:latin typeface="Calibri"/>
                        </a:rPr>
                      </a:br>
                      <a:br>
                        <a:rPr lang="en-US" sz="700" b="1" i="0" u="none" strike="noStrike" dirty="0">
                          <a:effectLst/>
                          <a:latin typeface="Calibri"/>
                        </a:rPr>
                      </a:br>
                      <a:br>
                        <a:rPr lang="en-US" sz="700" b="1" i="0" u="none" strike="noStrike" dirty="0">
                          <a:effectLst/>
                          <a:latin typeface="Calibri"/>
                        </a:rPr>
                      </a:br>
                      <a:br>
                        <a:rPr lang="en-US" sz="700" b="1" i="0" u="none" strike="noStrike" dirty="0">
                          <a:effectLst/>
                          <a:latin typeface="Calibri"/>
                        </a:rPr>
                      </a:br>
                      <a:br>
                        <a:rPr lang="en-US" sz="700" b="1" i="0" u="none" strike="noStrike" dirty="0">
                          <a:effectLst/>
                          <a:latin typeface="Calibri"/>
                        </a:rPr>
                      </a:br>
                      <a:br>
                        <a:rPr lang="en-US" sz="700" b="1" i="0" u="none" strike="noStrike" dirty="0">
                          <a:effectLst/>
                          <a:latin typeface="Calibri"/>
                        </a:rPr>
                      </a:br>
                      <a:br>
                        <a:rPr lang="en-US" sz="700" b="1" i="0" u="none" strike="noStrike" dirty="0">
                          <a:effectLst/>
                          <a:latin typeface="Calibri"/>
                        </a:rPr>
                      </a:br>
                      <a:br>
                        <a:rPr lang="en-US" sz="700" b="1" i="0" u="none" strike="noStrike" dirty="0">
                          <a:effectLst/>
                          <a:latin typeface="Calibri"/>
                        </a:rPr>
                      </a:br>
                      <a:br>
                        <a:rPr lang="en-US" sz="700" b="1" i="0" u="none" strike="noStrike" dirty="0">
                          <a:effectLst/>
                          <a:latin typeface="Calibri"/>
                        </a:rPr>
                      </a:br>
                      <a:endParaRPr lang="en-US" sz="800" b="1" i="0" u="none" strike="noStrike" dirty="0">
                        <a:effectLst/>
                        <a:latin typeface="Calibri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5879">
                <a:tc rowSpan="2" gridSpan="2">
                  <a:txBody>
                    <a:bodyPr/>
                    <a:lstStyle/>
                    <a:p>
                      <a:pPr marL="72000" algn="l" fontAlgn="t"/>
                      <a:r>
                        <a:rPr lang="en-US" sz="800" b="1" i="0" u="sng" strike="noStrike" dirty="0">
                          <a:effectLst/>
                          <a:latin typeface="Calibri"/>
                        </a:rPr>
                        <a:t>II. PLAN &amp; TARGET FOR FY2023</a:t>
                      </a:r>
                      <a:br>
                        <a:rPr lang="en-US" sz="800" b="1" i="0" u="none" strike="noStrike" dirty="0">
                          <a:effectLst/>
                          <a:latin typeface="Calibri"/>
                        </a:rPr>
                      </a:br>
                      <a:r>
                        <a:rPr lang="en-US" sz="700" b="1" i="0" u="none" strike="noStrike" dirty="0">
                          <a:effectLst/>
                          <a:latin typeface="Calibri"/>
                        </a:rPr>
                        <a:t>(DESCRIBE PROCEDURES FOR IMPLEMENTATION OF ACTION PLAN)</a:t>
                      </a:r>
                      <a:br>
                        <a:rPr lang="en-US" sz="700" b="1" i="0" u="none" strike="noStrike" dirty="0">
                          <a:effectLst/>
                          <a:latin typeface="Calibri"/>
                        </a:rPr>
                      </a:br>
                      <a:br>
                        <a:rPr lang="en-US" sz="700" b="1" i="0" u="none" strike="noStrike" dirty="0">
                          <a:effectLst/>
                          <a:latin typeface="Calibri"/>
                        </a:rPr>
                      </a:br>
                      <a:br>
                        <a:rPr lang="en-US" sz="700" b="1" i="0" u="none" strike="noStrike" dirty="0">
                          <a:effectLst/>
                          <a:latin typeface="Calibri"/>
                        </a:rPr>
                      </a:br>
                      <a:br>
                        <a:rPr lang="en-US" sz="700" b="1" i="0" u="none" strike="noStrike" dirty="0">
                          <a:effectLst/>
                          <a:latin typeface="Calibri"/>
                        </a:rPr>
                      </a:br>
                      <a:br>
                        <a:rPr lang="en-US" sz="700" b="1" i="0" u="none" strike="noStrike" dirty="0">
                          <a:effectLst/>
                          <a:latin typeface="Calibri"/>
                        </a:rPr>
                      </a:br>
                      <a:br>
                        <a:rPr lang="en-US" sz="700" b="1" i="0" u="none" strike="noStrike" dirty="0">
                          <a:effectLst/>
                          <a:latin typeface="Calibri"/>
                        </a:rPr>
                      </a:br>
                      <a:br>
                        <a:rPr lang="en-US" sz="700" b="1" i="0" u="none" strike="noStrike" dirty="0">
                          <a:effectLst/>
                          <a:latin typeface="Calibri"/>
                        </a:rPr>
                      </a:br>
                      <a:br>
                        <a:rPr lang="en-US" sz="700" b="1" i="0" u="none" strike="noStrike" dirty="0">
                          <a:effectLst/>
                          <a:latin typeface="Calibri"/>
                        </a:rPr>
                      </a:br>
                      <a:br>
                        <a:rPr lang="en-US" sz="700" b="1" i="0" u="none" strike="noStrike" dirty="0">
                          <a:effectLst/>
                          <a:latin typeface="Calibri"/>
                        </a:rPr>
                      </a:br>
                      <a:br>
                        <a:rPr lang="en-US" sz="700" b="1" i="0" u="none" strike="noStrike" dirty="0">
                          <a:effectLst/>
                          <a:latin typeface="Calibri"/>
                        </a:rPr>
                      </a:br>
                      <a:br>
                        <a:rPr lang="en-US" sz="700" b="1" i="0" u="none" strike="noStrike" dirty="0">
                          <a:effectLst/>
                          <a:latin typeface="Calibri"/>
                        </a:rPr>
                      </a:br>
                      <a:br>
                        <a:rPr lang="en-US" sz="700" b="1" i="0" u="none" strike="noStrike" dirty="0">
                          <a:effectLst/>
                          <a:latin typeface="Calibri"/>
                        </a:rPr>
                      </a:br>
                      <a:br>
                        <a:rPr lang="en-US" sz="700" b="1" i="0" u="none" strike="noStrike" dirty="0">
                          <a:effectLst/>
                          <a:latin typeface="Calibri"/>
                        </a:rPr>
                      </a:br>
                      <a:br>
                        <a:rPr lang="en-US" sz="700" b="1" i="0" u="none" strike="noStrike" dirty="0">
                          <a:effectLst/>
                          <a:latin typeface="Calibri"/>
                        </a:rPr>
                      </a:br>
                      <a:br>
                        <a:rPr lang="en-US" sz="700" b="1" i="0" u="none" strike="noStrike" dirty="0">
                          <a:effectLst/>
                          <a:latin typeface="Calibri"/>
                        </a:rPr>
                      </a:br>
                      <a:endParaRPr lang="en-US" sz="800" b="1" i="0" u="none" strike="noStrike" dirty="0">
                        <a:effectLst/>
                        <a:latin typeface="Calibri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016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72000" algn="l" fontAlgn="ctr"/>
                      <a:r>
                        <a:rPr lang="en-US" sz="800" b="1" i="0" u="sng" strike="noStrike" dirty="0">
                          <a:effectLst/>
                          <a:latin typeface="Calibri"/>
                        </a:rPr>
                        <a:t>III. CONFIRMATION BY SUPERVISOR</a:t>
                      </a:r>
                      <a:endParaRPr lang="en-US" sz="8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 noChangeArrowheads="1"/>
            <a:extLst>
              <a:ext uri="{84589F7E-364E-4C9E-8A38-B11213B215E9}">
                <a14:cameraTool xmlns:a14="http://schemas.microsoft.com/office/drawing/2010/main" cellRange=""/>
              </a:ext>
            </a:extLst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35331" y="5562162"/>
            <a:ext cx="4190978" cy="1160312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 w="9525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35435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92" y="1124744"/>
            <a:ext cx="3410094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110230"/>
            <a:ext cx="4702871" cy="5703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7504" y="750190"/>
            <a:ext cx="339558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FF"/>
                </a:solidFill>
              </a:rPr>
              <a:t>Promotion report (Officer below)</a:t>
            </a:r>
          </a:p>
        </p:txBody>
      </p:sp>
      <p:sp>
        <p:nvSpPr>
          <p:cNvPr id="8" name="Rectangle 7"/>
          <p:cNvSpPr/>
          <p:nvPr/>
        </p:nvSpPr>
        <p:spPr>
          <a:xfrm>
            <a:off x="4283968" y="750190"/>
            <a:ext cx="4702871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FF"/>
                </a:solidFill>
              </a:rPr>
              <a:t>Rank-up for Sup above</a:t>
            </a: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0" y="-26988"/>
            <a:ext cx="9144000" cy="579438"/>
          </a:xfrm>
          <a:prstGeom prst="rect">
            <a:avLst/>
          </a:prstGeom>
          <a:solidFill>
            <a:srgbClr val="3826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/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ja-JP" sz="2800" b="1" dirty="0">
                <a:solidFill>
                  <a:srgbClr val="FFFFFF"/>
                </a:solidFill>
                <a:latin typeface="Calibri"/>
                <a:ea typeface="HGP創英角ｺﾞｼｯｸUB"/>
                <a:cs typeface="HGP創英角ｺﾞｼｯｸUB"/>
              </a:rPr>
              <a:t>&lt;Appendix 3&gt; </a:t>
            </a:r>
            <a:r>
              <a:rPr kumimoji="1" lang="en-US" altLang="ja-JP" sz="2800" b="1" dirty="0">
                <a:solidFill>
                  <a:srgbClr val="FFFFFF"/>
                </a:solidFill>
                <a:latin typeface="Arial" pitchFamily="34" charset="0"/>
                <a:ea typeface="HGP創英角ｺﾞｼｯｸUB"/>
                <a:cs typeface="HGP創英角ｺﾞｼｯｸUB"/>
              </a:rPr>
              <a:t>PROMOTION FORM</a:t>
            </a:r>
            <a:endParaRPr kumimoji="1" lang="en-US" altLang="ja-JP" sz="2800" dirty="0">
              <a:solidFill>
                <a:srgbClr val="000000"/>
              </a:solidFill>
              <a:latin typeface="HGP創英角ｺﾞｼｯｸUB"/>
              <a:ea typeface="HGP創英角ｺﾞｼｯｸUB"/>
              <a:cs typeface="HGP創英角ｺﾞｼｯｸUB"/>
            </a:endParaRPr>
          </a:p>
        </p:txBody>
      </p:sp>
    </p:spTree>
    <p:extLst>
      <p:ext uri="{BB962C8B-B14F-4D97-AF65-F5344CB8AC3E}">
        <p14:creationId xmlns:p14="http://schemas.microsoft.com/office/powerpoint/2010/main" val="2706140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94" y="548680"/>
            <a:ext cx="9096507" cy="936104"/>
          </a:xfr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27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9" tIns="45715" rIns="91429" bIns="45715" anchor="ctr">
            <a:normAutofit/>
          </a:bodyPr>
          <a:lstStyle/>
          <a:p>
            <a:pPr marL="179978" indent="-342859" algn="l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1" lang="en-US" sz="2400" b="1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TIMELINE:</a:t>
            </a:r>
            <a:endParaRPr kumimoji="1" lang="vi-VN" sz="2400" b="1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3634" y="1658604"/>
          <a:ext cx="9001000" cy="5010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4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3367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May</a:t>
                      </a:r>
                      <a:endParaRPr lang="vi-V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Jun</a:t>
                      </a:r>
                      <a:endParaRPr lang="vi-VN" sz="1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Jul</a:t>
                      </a:r>
                      <a:endParaRPr lang="vi-VN" sz="1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Aug</a:t>
                      </a:r>
                      <a:endParaRPr lang="vi-VN" sz="1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Sep</a:t>
                      </a:r>
                      <a:endParaRPr lang="vi-VN" sz="1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Oct</a:t>
                      </a:r>
                      <a:endParaRPr lang="vi-VN" sz="1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Nov</a:t>
                      </a:r>
                      <a:endParaRPr lang="vi-VN" sz="1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Dec</a:t>
                      </a:r>
                      <a:endParaRPr lang="vi-VN" sz="1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Jan</a:t>
                      </a:r>
                      <a:endParaRPr lang="vi-VN" sz="1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Feb</a:t>
                      </a:r>
                      <a:endParaRPr lang="vi-VN" sz="1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Mar</a:t>
                      </a:r>
                      <a:endParaRPr lang="vi-VN" sz="1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Apr</a:t>
                      </a:r>
                      <a:endParaRPr lang="vi-VN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8913">
                <a:tc>
                  <a:txBody>
                    <a:bodyPr/>
                    <a:lstStyle/>
                    <a:p>
                      <a:endParaRPr lang="vi-V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763">
                <a:tc>
                  <a:txBody>
                    <a:bodyPr/>
                    <a:lstStyle/>
                    <a:p>
                      <a:endParaRPr lang="vi-VN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5763">
                <a:tc>
                  <a:txBody>
                    <a:bodyPr/>
                    <a:lstStyle/>
                    <a:p>
                      <a:endParaRPr lang="vi-VN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763">
                <a:tc>
                  <a:txBody>
                    <a:bodyPr/>
                    <a:lstStyle/>
                    <a:p>
                      <a:endParaRPr lang="vi-VN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5763">
                <a:tc>
                  <a:txBody>
                    <a:bodyPr/>
                    <a:lstStyle/>
                    <a:p>
                      <a:endParaRPr lang="vi-VN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5763">
                <a:tc>
                  <a:txBody>
                    <a:bodyPr/>
                    <a:lstStyle/>
                    <a:p>
                      <a:endParaRPr lang="vi-VN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19355">
                <a:tc>
                  <a:txBody>
                    <a:bodyPr/>
                    <a:lstStyle/>
                    <a:p>
                      <a:endParaRPr lang="vi-VN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" name="Picture 4" descr="j007870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91" y="5845653"/>
            <a:ext cx="683012" cy="642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894977" y="6072210"/>
            <a:ext cx="797705" cy="389940"/>
          </a:xfrm>
          <a:prstGeom prst="rect">
            <a:avLst/>
          </a:prstGeom>
          <a:gradFill flip="none" rotWithShape="1">
            <a:gsLst>
              <a:gs pos="0">
                <a:srgbClr val="EE04A0"/>
              </a:gs>
              <a:gs pos="50000">
                <a:schemeClr val="bg1"/>
              </a:gs>
              <a:gs pos="100000">
                <a:srgbClr val="F0387A"/>
              </a:gs>
            </a:gsLst>
            <a:lin ang="16200000" scaled="1"/>
            <a:tileRect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5" rIns="0" bIns="45715" spcCol="0" rtlCol="0" anchor="ctr"/>
          <a:lstStyle/>
          <a:p>
            <a:pPr marL="0" marR="0" lvl="0" indent="0" algn="ctr" defTabSz="9142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Nomin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</a:t>
            </a:r>
          </a:p>
          <a:p>
            <a:pPr marL="0" marR="0" lvl="0" indent="0" algn="ctr" defTabSz="9142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ation</a:t>
            </a:r>
            <a:endParaRPr kumimoji="0" lang="vi-V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66309" y="4992026"/>
            <a:ext cx="720080" cy="389940"/>
          </a:xfrm>
          <a:prstGeom prst="rect">
            <a:avLst/>
          </a:prstGeom>
          <a:gradFill flip="none" rotWithShape="1">
            <a:gsLst>
              <a:gs pos="0">
                <a:srgbClr val="EE04A0"/>
              </a:gs>
              <a:gs pos="50000">
                <a:schemeClr val="bg1"/>
              </a:gs>
              <a:gs pos="100000">
                <a:srgbClr val="F0387A"/>
              </a:gs>
            </a:gsLst>
            <a:lin ang="16200000" scaled="1"/>
            <a:tileRect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15" rIns="0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Orient-</a:t>
            </a:r>
          </a:p>
          <a:p>
            <a:pPr marL="0" marR="0" lvl="0" indent="0" algn="ctr" defTabSz="9142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ation</a:t>
            </a:r>
            <a:endParaRPr kumimoji="0" lang="vi-V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45560" y="4594119"/>
            <a:ext cx="415311" cy="24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15" rIns="0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2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20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/7</a:t>
            </a:r>
            <a:endParaRPr kumimoji="0" lang="vi-V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11907" y="4797056"/>
            <a:ext cx="3816424" cy="389940"/>
          </a:xfrm>
          <a:prstGeom prst="rect">
            <a:avLst/>
          </a:prstGeom>
          <a:gradFill flip="none" rotWithShape="1">
            <a:gsLst>
              <a:gs pos="0">
                <a:srgbClr val="EE04A0"/>
              </a:gs>
              <a:gs pos="50000">
                <a:schemeClr val="bg1"/>
              </a:gs>
              <a:gs pos="100000">
                <a:srgbClr val="F0387A"/>
              </a:gs>
            </a:gsLst>
            <a:lin ang="16200000" scaled="1"/>
            <a:tileRect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15" rIns="0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Training and Completion of Assignments</a:t>
            </a:r>
            <a:endParaRPr kumimoji="0" lang="vi-V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5724" y="5845646"/>
            <a:ext cx="415311" cy="24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15" rIns="0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2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5/7</a:t>
            </a:r>
            <a:endParaRPr kumimoji="0" lang="vi-V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02050" y="5860490"/>
            <a:ext cx="415311" cy="24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15" rIns="0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2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14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/7</a:t>
            </a:r>
            <a:endParaRPr kumimoji="0" lang="vi-V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822433" y="4564456"/>
            <a:ext cx="460175" cy="23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15" rIns="0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2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20/1</a:t>
            </a:r>
            <a:endParaRPr kumimoji="0" lang="vi-V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5125" name="Picture 5" descr="C:\Users\pcv-2000021\AppData\Local\Microsoft\Windows\Temporary Internet Files\Content.IE5\JJ3GN5JG\didattica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977" y="5124370"/>
            <a:ext cx="797705" cy="69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BD06630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680" y="4053923"/>
            <a:ext cx="675553" cy="53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:\Users\pcv-2000021\AppData\Local\Microsoft\Windows\Temporary Internet Files\Content.IE5\JJ3GN5JG\memo-pictogram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913" y="2621884"/>
            <a:ext cx="585796" cy="651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Line 15"/>
          <p:cNvSpPr>
            <a:spLocks noChangeShapeType="1"/>
          </p:cNvSpPr>
          <p:nvPr/>
        </p:nvSpPr>
        <p:spPr bwMode="auto">
          <a:xfrm flipV="1">
            <a:off x="3520908" y="4473152"/>
            <a:ext cx="0" cy="324000"/>
          </a:xfrm>
          <a:prstGeom prst="line">
            <a:avLst/>
          </a:prstGeom>
          <a:noFill/>
          <a:ln w="28575">
            <a:solidFill>
              <a:srgbClr xmlns:mc="http://schemas.openxmlformats.org/markup-compatibility/2006" xmlns:a14="http://schemas.microsoft.com/office/drawing/2010/main" val="FF0000" mc:Ignorable="a14" a14:legacySpreadsheetColorIndex="1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9" tIns="45715" rIns="91429" bIns="45715"/>
          <a:lstStyle/>
          <a:p>
            <a:pPr marL="0" marR="0" lvl="0" indent="0" algn="l" defTabSz="9142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31840" y="4062908"/>
            <a:ext cx="640207" cy="389940"/>
          </a:xfrm>
          <a:prstGeom prst="rect">
            <a:avLst/>
          </a:prstGeom>
          <a:gradFill flip="none" rotWithShape="1">
            <a:gsLst>
              <a:gs pos="0">
                <a:srgbClr val="EE04A0"/>
              </a:gs>
              <a:gs pos="50000">
                <a:schemeClr val="bg1"/>
              </a:gs>
              <a:gs pos="100000">
                <a:srgbClr val="F0387A"/>
              </a:gs>
            </a:gsLst>
            <a:lin ang="16200000" scaled="1"/>
            <a:tileRect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15" rIns="0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Register Project</a:t>
            </a:r>
            <a:endParaRPr kumimoji="0" lang="vi-V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311073"/>
              </p:ext>
            </p:extLst>
          </p:nvPr>
        </p:nvGraphicFramePr>
        <p:xfrm>
          <a:off x="3160868" y="3703080"/>
          <a:ext cx="645747" cy="200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5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baseline="0" dirty="0">
                          <a:effectLst/>
                          <a:latin typeface="+mn-lt"/>
                        </a:rPr>
                        <a:t>HR</a:t>
                      </a:r>
                      <a:r>
                        <a:rPr lang="vi-VN" sz="900" b="1" i="0" u="none" strike="noStrike" baseline="0" dirty="0">
                          <a:effectLst/>
                          <a:latin typeface="+mn-lt"/>
                        </a:rPr>
                        <a:t> to follow</a:t>
                      </a:r>
                      <a:endParaRPr lang="vi-VN" sz="900" b="1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3189896" y="3429000"/>
            <a:ext cx="705566" cy="1738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15" rIns="0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2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1-6/Sep</a:t>
            </a:r>
            <a:endParaRPr kumimoji="0" lang="vi-V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5128" name="Picture 8" descr="C:\Users\pcv-2000021\AppData\Local\Microsoft\Windows\Temporary Internet Files\Content.IE5\KFJUD85B\review-md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676" y="3781325"/>
            <a:ext cx="627652" cy="62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6370980" y="3932960"/>
            <a:ext cx="994044" cy="389940"/>
          </a:xfrm>
          <a:prstGeom prst="rect">
            <a:avLst/>
          </a:prstGeom>
          <a:gradFill flip="none" rotWithShape="1">
            <a:gsLst>
              <a:gs pos="0">
                <a:srgbClr val="EE04A0"/>
              </a:gs>
              <a:gs pos="50000">
                <a:schemeClr val="bg1"/>
              </a:gs>
              <a:gs pos="100000">
                <a:srgbClr val="F0387A"/>
              </a:gs>
            </a:gsLst>
            <a:lin ang="16200000" scaled="1"/>
            <a:tileRect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15" rIns="0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GM Review</a:t>
            </a:r>
            <a:endParaRPr kumimoji="0" lang="vi-V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342891" y="3564160"/>
            <a:ext cx="1080120" cy="20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15" rIns="0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~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1400" b="1" dirty="0">
                <a:solidFill>
                  <a:prstClr val="black"/>
                </a:solidFill>
                <a:latin typeface="Calibri"/>
              </a:rPr>
              <a:t>20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/2</a:t>
            </a:r>
            <a:endParaRPr kumimoji="0" lang="vi-V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5129" name="Picture 9" descr="C:\Users\pcv-2000021\AppData\Local\Microsoft\Windows\Temporary Internet Files\Content.IE5\KFJUD85B\Business_presentation_byVectorOpenStock[1]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3" t="-1" r="4244" b="-1068"/>
          <a:stretch/>
        </p:blipFill>
        <p:spPr bwMode="auto">
          <a:xfrm>
            <a:off x="6385099" y="2947628"/>
            <a:ext cx="993549" cy="65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/>
          <p:cNvSpPr/>
          <p:nvPr/>
        </p:nvSpPr>
        <p:spPr>
          <a:xfrm>
            <a:off x="7366743" y="3093614"/>
            <a:ext cx="921541" cy="509206"/>
          </a:xfrm>
          <a:prstGeom prst="rect">
            <a:avLst/>
          </a:prstGeom>
          <a:gradFill flip="none" rotWithShape="1">
            <a:gsLst>
              <a:gs pos="0">
                <a:srgbClr val="EE04A0"/>
              </a:gs>
              <a:gs pos="50000">
                <a:schemeClr val="bg1"/>
              </a:gs>
              <a:gs pos="100000">
                <a:srgbClr val="F0387A"/>
              </a:gs>
            </a:gsLst>
            <a:lin ang="16200000" scaled="1"/>
            <a:tileRect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15" rIns="0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Present &amp;</a:t>
            </a:r>
          </a:p>
          <a:p>
            <a:pPr marL="0" marR="0" lvl="0" indent="0" algn="ctr" defTabSz="9142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Interview</a:t>
            </a:r>
            <a:endParaRPr kumimoji="0" lang="vi-V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337180" y="2892660"/>
            <a:ext cx="1080120" cy="20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15" rIns="0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4-7/3</a:t>
            </a:r>
            <a:endParaRPr kumimoji="0" lang="vi-V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5130" name="Picture 10" descr="C:\Users\pcv-2000021\AppData\Local\Microsoft\Windows\Temporary Internet Files\Content.IE5\BHMP2GVR\green_arrow_person_jump1[1]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1" t="17374" r="8331" b="13199"/>
          <a:stretch/>
        </p:blipFill>
        <p:spPr bwMode="auto">
          <a:xfrm>
            <a:off x="7451150" y="2196468"/>
            <a:ext cx="777573" cy="655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8301611" y="2461848"/>
            <a:ext cx="748956" cy="389940"/>
          </a:xfrm>
          <a:prstGeom prst="rect">
            <a:avLst/>
          </a:prstGeom>
          <a:gradFill flip="none" rotWithShape="1">
            <a:gsLst>
              <a:gs pos="0">
                <a:srgbClr val="EE04A0"/>
              </a:gs>
              <a:gs pos="50000">
                <a:schemeClr val="bg1"/>
              </a:gs>
              <a:gs pos="100000">
                <a:srgbClr val="F0387A"/>
              </a:gs>
            </a:gsLst>
            <a:lin ang="16200000" scaled="1"/>
            <a:tileRect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15" rIns="0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Effective</a:t>
            </a:r>
            <a:endParaRPr kumimoji="0" lang="vi-V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301611" y="2255744"/>
            <a:ext cx="748956" cy="20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15" rIns="0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1/4</a:t>
            </a:r>
            <a:endParaRPr kumimoji="0" lang="vi-V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6" name="Text Box 2"/>
          <p:cNvSpPr txBox="1">
            <a:spLocks noChangeArrowheads="1"/>
          </p:cNvSpPr>
          <p:nvPr/>
        </p:nvSpPr>
        <p:spPr bwMode="auto">
          <a:xfrm>
            <a:off x="0" y="-26988"/>
            <a:ext cx="9144000" cy="473076"/>
          </a:xfrm>
          <a:prstGeom prst="rect">
            <a:avLst/>
          </a:prstGeom>
          <a:solidFill>
            <a:srgbClr val="3826A4"/>
          </a:solidFill>
          <a:ln>
            <a:noFill/>
          </a:ln>
        </p:spPr>
        <p:txBody>
          <a:bodyPr wrap="none" lIns="91429" tIns="45715" rIns="91429" bIns="45715" anchor="ctr" anchorCtr="1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29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Arial" pitchFamily="34" charset="0"/>
              </a:rPr>
              <a:t>①. </a:t>
            </a:r>
            <a:r>
              <a:rPr kumimoji="1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Arial" pitchFamily="34" charset="0"/>
              </a:rPr>
              <a:t>PROMOTION TIME LINE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P創英角ｺﾞｼｯｸUB"/>
              <a:ea typeface="HGP創英角ｺﾞｼｯｸUB"/>
              <a:cs typeface="HGP創英角ｺﾞｼｯｸUB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11760" y="620692"/>
            <a:ext cx="40605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2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Nominate from Jul </a:t>
            </a:r>
            <a:endParaRPr kumimoji="0" lang="vi-VN" sz="2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384198" y="1023119"/>
            <a:ext cx="3354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 algn="l" defTabSz="9142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Implement Aug - Jan</a:t>
            </a:r>
            <a:endParaRPr kumimoji="0" lang="vi-VN" sz="2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228184" y="831008"/>
            <a:ext cx="23407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2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=&gt; Final on Mar</a:t>
            </a:r>
            <a:endParaRPr kumimoji="0" lang="vi-VN" sz="2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8" name="Left-Right Arrow 17"/>
          <p:cNvSpPr/>
          <p:nvPr/>
        </p:nvSpPr>
        <p:spPr>
          <a:xfrm>
            <a:off x="2511905" y="5634077"/>
            <a:ext cx="3816424" cy="459219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Months of Project</a:t>
            </a:r>
            <a:endParaRPr kumimoji="0" lang="vi-V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47028" y="6237312"/>
            <a:ext cx="3212228" cy="295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2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Rank up (nominated from Oct)</a:t>
            </a:r>
          </a:p>
        </p:txBody>
      </p:sp>
      <p:sp>
        <p:nvSpPr>
          <p:cNvPr id="37" name="Rectangle 59"/>
          <p:cNvSpPr>
            <a:spLocks noChangeArrowheads="1"/>
          </p:cNvSpPr>
          <p:nvPr/>
        </p:nvSpPr>
        <p:spPr bwMode="auto">
          <a:xfrm>
            <a:off x="8559978" y="36719"/>
            <a:ext cx="533400" cy="381000"/>
          </a:xfrm>
          <a:prstGeom prst="rect">
            <a:avLst/>
          </a:prstGeom>
          <a:solidFill>
            <a:srgbClr val="3826A4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lIns="91429" tIns="45715" rIns="91429" bIns="45715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2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2417159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0" y="-6823"/>
            <a:ext cx="9144000" cy="467790"/>
          </a:xfrm>
          <a:prstGeom prst="rect">
            <a:avLst/>
          </a:prstGeom>
          <a:solidFill>
            <a:srgbClr val="3826A4"/>
          </a:solidFill>
          <a:ln>
            <a:noFill/>
          </a:ln>
        </p:spPr>
        <p:txBody>
          <a:bodyPr wrap="none" lIns="91429" tIns="45715" rIns="91429" bIns="45715" anchor="ctr" anchorCtr="1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sz="2800" b="1" dirty="0">
                <a:solidFill>
                  <a:srgbClr val="FFFFFF"/>
                </a:solidFill>
                <a:latin typeface="Arial"/>
              </a:rPr>
              <a:t>②. </a:t>
            </a:r>
            <a:r>
              <a:rPr kumimoji="1" lang="en-US" altLang="ja-JP" sz="2800" b="1" dirty="0">
                <a:solidFill>
                  <a:prstClr val="white"/>
                </a:solidFill>
                <a:ea typeface="HGP創英角ｺﾞｼｯｸUB"/>
                <a:cs typeface="HGP創英角ｺﾞｼｯｸUB"/>
              </a:rPr>
              <a:t>PROMOTION SYSTEM</a:t>
            </a:r>
            <a:endParaRPr kumimoji="1" lang="en-US" altLang="ja-JP" sz="2800" dirty="0">
              <a:solidFill>
                <a:prstClr val="black"/>
              </a:solidFill>
              <a:latin typeface="HGP創英角ｺﾞｼｯｸUB"/>
              <a:ea typeface="HGP創英角ｺﾞｼｯｸUB"/>
              <a:cs typeface="HGP創英角ｺﾞｼｯｸUB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7504" y="1608266"/>
            <a:ext cx="4342495" cy="5162191"/>
            <a:chOff x="109233" y="1608262"/>
            <a:chExt cx="4342495" cy="5162191"/>
          </a:xfrm>
        </p:grpSpPr>
        <p:pic>
          <p:nvPicPr>
            <p:cNvPr id="103" name="Picture 102"/>
            <p:cNvPicPr>
              <a:picLocks noChangeAspect="1" noChangeArrowheads="1"/>
              <a:extLst>
                <a:ext uri="{84589F7E-364E-4C9E-8A38-B11213B215E9}">
                  <a14:cameraTool xmlns:a14="http://schemas.microsoft.com/office/drawing/2010/main" cellRange="$M$3:$Q$39"/>
                </a:ext>
              </a:extLst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9233" y="1608262"/>
              <a:ext cx="4342495" cy="5162191"/>
            </a:xfrm>
            <a:prstGeom prst="rect">
              <a:avLst/>
            </a:prstGeom>
            <a:solidFill>
              <a:srgbClr xmlns:mc="http://schemas.openxmlformats.org/markup-compatibility/2006" xmlns:a14="http://schemas.microsoft.com/office/drawing/2010/main" val="FFFFFF" mc:Ignorable="a14" a14:legacySpreadsheetColorIndex="9"/>
            </a:solidFill>
            <a:ln w="9525">
              <a:solidFill>
                <a:srgbClr xmlns:mc="http://schemas.openxmlformats.org/markup-compatibility/2006" xmlns:a14="http://schemas.microsoft.com/office/drawing/2010/main" val="000000" mc:Ignorable="a14" a14:legacySpreadsheetColorIndex="64"/>
              </a:solidFill>
              <a:miter lim="800000"/>
              <a:headEnd/>
              <a:tailEnd/>
            </a:ln>
          </p:spPr>
        </p:pic>
        <p:sp>
          <p:nvSpPr>
            <p:cNvPr id="56" name="Right Arrow 55"/>
            <p:cNvSpPr/>
            <p:nvPr/>
          </p:nvSpPr>
          <p:spPr>
            <a:xfrm rot="5400000" flipH="1">
              <a:off x="1067345" y="2110534"/>
              <a:ext cx="209963" cy="147179"/>
            </a:xfrm>
            <a:prstGeom prst="rightArrow">
              <a:avLst/>
            </a:prstGeom>
            <a:solidFill>
              <a:srgbClr val="0000CC"/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vi-VN">
                <a:solidFill>
                  <a:srgbClr val="FFFFFF"/>
                </a:solidFill>
              </a:endParaRPr>
            </a:p>
          </p:txBody>
        </p:sp>
        <p:sp>
          <p:nvSpPr>
            <p:cNvPr id="61" name="Right Arrow 60"/>
            <p:cNvSpPr/>
            <p:nvPr/>
          </p:nvSpPr>
          <p:spPr>
            <a:xfrm rot="5400000" flipH="1">
              <a:off x="364187" y="2246164"/>
              <a:ext cx="146837" cy="214802"/>
            </a:xfrm>
            <a:prstGeom prst="rightArrow">
              <a:avLst/>
            </a:prstGeom>
            <a:solidFill>
              <a:srgbClr val="00FFFF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vi-VN">
                <a:solidFill>
                  <a:srgbClr val="FFFFFF"/>
                </a:solidFill>
              </a:endParaRPr>
            </a:p>
          </p:txBody>
        </p:sp>
        <p:sp>
          <p:nvSpPr>
            <p:cNvPr id="63" name="Right Arrow 62"/>
            <p:cNvSpPr/>
            <p:nvPr/>
          </p:nvSpPr>
          <p:spPr>
            <a:xfrm rot="5400000" flipH="1">
              <a:off x="367311" y="2510166"/>
              <a:ext cx="146837" cy="214802"/>
            </a:xfrm>
            <a:prstGeom prst="rightArrow">
              <a:avLst/>
            </a:prstGeom>
            <a:solidFill>
              <a:srgbClr val="00FFFF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vi-VN">
                <a:solidFill>
                  <a:srgbClr val="FFFFFF"/>
                </a:solidFill>
              </a:endParaRPr>
            </a:p>
          </p:txBody>
        </p:sp>
        <p:sp>
          <p:nvSpPr>
            <p:cNvPr id="64" name="Right Arrow 63"/>
            <p:cNvSpPr/>
            <p:nvPr/>
          </p:nvSpPr>
          <p:spPr>
            <a:xfrm rot="5400000" flipH="1">
              <a:off x="367311" y="2656062"/>
              <a:ext cx="146837" cy="214802"/>
            </a:xfrm>
            <a:prstGeom prst="rightArrow">
              <a:avLst/>
            </a:prstGeom>
            <a:solidFill>
              <a:srgbClr val="00FFFF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vi-VN">
                <a:solidFill>
                  <a:srgbClr val="FFFFFF"/>
                </a:solidFill>
              </a:endParaRPr>
            </a:p>
          </p:txBody>
        </p:sp>
        <p:sp>
          <p:nvSpPr>
            <p:cNvPr id="62" name="Right Arrow 61"/>
            <p:cNvSpPr/>
            <p:nvPr/>
          </p:nvSpPr>
          <p:spPr>
            <a:xfrm rot="5400000" flipH="1">
              <a:off x="367311" y="2364270"/>
              <a:ext cx="146837" cy="214802"/>
            </a:xfrm>
            <a:prstGeom prst="rightArrow">
              <a:avLst/>
            </a:prstGeom>
            <a:solidFill>
              <a:srgbClr val="0000CC"/>
            </a:solidFill>
            <a:ln w="635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vi-VN">
                <a:solidFill>
                  <a:srgbClr val="FFFFFF"/>
                </a:solidFill>
              </a:endParaRPr>
            </a:p>
          </p:txBody>
        </p:sp>
        <p:sp>
          <p:nvSpPr>
            <p:cNvPr id="65" name="Right Arrow 64"/>
            <p:cNvSpPr/>
            <p:nvPr/>
          </p:nvSpPr>
          <p:spPr>
            <a:xfrm rot="5400000" flipH="1">
              <a:off x="361063" y="2770693"/>
              <a:ext cx="146837" cy="214802"/>
            </a:xfrm>
            <a:prstGeom prst="rightArrow">
              <a:avLst/>
            </a:prstGeom>
            <a:solidFill>
              <a:srgbClr val="0000CC"/>
            </a:solidFill>
            <a:ln w="635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vi-VN">
                <a:solidFill>
                  <a:srgbClr val="FFFFFF"/>
                </a:solidFill>
              </a:endParaRPr>
            </a:p>
          </p:txBody>
        </p:sp>
        <p:sp>
          <p:nvSpPr>
            <p:cNvPr id="66" name="Right Arrow 65"/>
            <p:cNvSpPr/>
            <p:nvPr/>
          </p:nvSpPr>
          <p:spPr>
            <a:xfrm rot="5400000" flipH="1">
              <a:off x="361063" y="2888801"/>
              <a:ext cx="146837" cy="214802"/>
            </a:xfrm>
            <a:prstGeom prst="rightArrow">
              <a:avLst/>
            </a:prstGeom>
            <a:solidFill>
              <a:srgbClr val="00FFFF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vi-VN">
                <a:solidFill>
                  <a:srgbClr val="FFFFFF"/>
                </a:solidFill>
              </a:endParaRPr>
            </a:p>
          </p:txBody>
        </p:sp>
        <p:sp>
          <p:nvSpPr>
            <p:cNvPr id="67" name="Right Arrow 66"/>
            <p:cNvSpPr/>
            <p:nvPr/>
          </p:nvSpPr>
          <p:spPr>
            <a:xfrm rot="5400000" flipH="1">
              <a:off x="361063" y="3020801"/>
              <a:ext cx="146837" cy="214802"/>
            </a:xfrm>
            <a:prstGeom prst="rightArrow">
              <a:avLst/>
            </a:prstGeom>
            <a:solidFill>
              <a:srgbClr val="00FFFF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vi-VN">
                <a:solidFill>
                  <a:srgbClr val="FFFFFF"/>
                </a:solidFill>
              </a:endParaRPr>
            </a:p>
          </p:txBody>
        </p:sp>
        <p:sp>
          <p:nvSpPr>
            <p:cNvPr id="68" name="Right Arrow 67"/>
            <p:cNvSpPr/>
            <p:nvPr/>
          </p:nvSpPr>
          <p:spPr>
            <a:xfrm rot="5400000" flipH="1">
              <a:off x="364187" y="3312593"/>
              <a:ext cx="146837" cy="214802"/>
            </a:xfrm>
            <a:prstGeom prst="rightArrow">
              <a:avLst/>
            </a:prstGeom>
            <a:solidFill>
              <a:srgbClr val="00FFFF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vi-VN">
                <a:solidFill>
                  <a:srgbClr val="FFFFFF"/>
                </a:solidFill>
              </a:endParaRPr>
            </a:p>
          </p:txBody>
        </p:sp>
        <p:sp>
          <p:nvSpPr>
            <p:cNvPr id="69" name="Right Arrow 68"/>
            <p:cNvSpPr/>
            <p:nvPr/>
          </p:nvSpPr>
          <p:spPr>
            <a:xfrm rot="5400000" flipH="1">
              <a:off x="364187" y="3458488"/>
              <a:ext cx="146837" cy="214802"/>
            </a:xfrm>
            <a:prstGeom prst="rightArrow">
              <a:avLst/>
            </a:prstGeom>
            <a:solidFill>
              <a:srgbClr val="00FFFF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vi-VN">
                <a:solidFill>
                  <a:srgbClr val="FFFFFF"/>
                </a:solidFill>
              </a:endParaRPr>
            </a:p>
          </p:txBody>
        </p:sp>
        <p:sp>
          <p:nvSpPr>
            <p:cNvPr id="70" name="Right Arrow 69"/>
            <p:cNvSpPr/>
            <p:nvPr/>
          </p:nvSpPr>
          <p:spPr>
            <a:xfrm rot="5400000" flipH="1">
              <a:off x="364187" y="3166697"/>
              <a:ext cx="146837" cy="214802"/>
            </a:xfrm>
            <a:prstGeom prst="rightArrow">
              <a:avLst/>
            </a:prstGeom>
            <a:solidFill>
              <a:srgbClr val="0000CC"/>
            </a:solidFill>
            <a:ln w="635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vi-VN">
                <a:solidFill>
                  <a:srgbClr val="FFFFFF"/>
                </a:solidFill>
              </a:endParaRPr>
            </a:p>
          </p:txBody>
        </p:sp>
        <p:sp>
          <p:nvSpPr>
            <p:cNvPr id="71" name="Right Arrow 70"/>
            <p:cNvSpPr/>
            <p:nvPr/>
          </p:nvSpPr>
          <p:spPr>
            <a:xfrm rot="5400000" flipH="1">
              <a:off x="361063" y="3604384"/>
              <a:ext cx="146837" cy="214802"/>
            </a:xfrm>
            <a:prstGeom prst="rightArrow">
              <a:avLst/>
            </a:prstGeom>
            <a:solidFill>
              <a:srgbClr val="0000CC"/>
            </a:solidFill>
            <a:ln w="635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vi-VN">
                <a:solidFill>
                  <a:srgbClr val="FFFFFF"/>
                </a:solidFill>
              </a:endParaRPr>
            </a:p>
          </p:txBody>
        </p:sp>
        <p:sp>
          <p:nvSpPr>
            <p:cNvPr id="72" name="Right Arrow 71"/>
            <p:cNvSpPr/>
            <p:nvPr/>
          </p:nvSpPr>
          <p:spPr>
            <a:xfrm rot="5400000" flipH="1">
              <a:off x="361063" y="3750280"/>
              <a:ext cx="146837" cy="214802"/>
            </a:xfrm>
            <a:prstGeom prst="rightArrow">
              <a:avLst/>
            </a:prstGeom>
            <a:solidFill>
              <a:srgbClr val="00FFFF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vi-VN">
                <a:solidFill>
                  <a:srgbClr val="FFFFFF"/>
                </a:solidFill>
              </a:endParaRPr>
            </a:p>
          </p:txBody>
        </p:sp>
        <p:sp>
          <p:nvSpPr>
            <p:cNvPr id="73" name="Right Arrow 72"/>
            <p:cNvSpPr/>
            <p:nvPr/>
          </p:nvSpPr>
          <p:spPr>
            <a:xfrm rot="5400000" flipH="1">
              <a:off x="361063" y="3868386"/>
              <a:ext cx="146837" cy="214802"/>
            </a:xfrm>
            <a:prstGeom prst="rightArrow">
              <a:avLst/>
            </a:prstGeom>
            <a:solidFill>
              <a:srgbClr val="00FFFF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vi-VN">
                <a:solidFill>
                  <a:srgbClr val="FFFFFF"/>
                </a:solidFill>
              </a:endParaRPr>
            </a:p>
          </p:txBody>
        </p:sp>
        <p:sp>
          <p:nvSpPr>
            <p:cNvPr id="74" name="Right Arrow 73"/>
            <p:cNvSpPr/>
            <p:nvPr/>
          </p:nvSpPr>
          <p:spPr>
            <a:xfrm rot="5400000" flipH="1">
              <a:off x="364187" y="4126344"/>
              <a:ext cx="146837" cy="214802"/>
            </a:xfrm>
            <a:prstGeom prst="rightArrow">
              <a:avLst/>
            </a:prstGeom>
            <a:solidFill>
              <a:srgbClr val="0000CC"/>
            </a:solidFill>
            <a:ln w="635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vi-VN">
                <a:solidFill>
                  <a:srgbClr val="FFFFFF"/>
                </a:solidFill>
              </a:endParaRPr>
            </a:p>
          </p:txBody>
        </p:sp>
        <p:sp>
          <p:nvSpPr>
            <p:cNvPr id="75" name="Right Arrow 74"/>
            <p:cNvSpPr/>
            <p:nvPr/>
          </p:nvSpPr>
          <p:spPr>
            <a:xfrm rot="5400000" flipH="1">
              <a:off x="364187" y="4261858"/>
              <a:ext cx="146837" cy="214802"/>
            </a:xfrm>
            <a:prstGeom prst="rightArrow">
              <a:avLst/>
            </a:prstGeom>
            <a:solidFill>
              <a:srgbClr val="00FFFF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vi-VN">
                <a:solidFill>
                  <a:srgbClr val="FFFFFF"/>
                </a:solidFill>
              </a:endParaRPr>
            </a:p>
          </p:txBody>
        </p:sp>
        <p:sp>
          <p:nvSpPr>
            <p:cNvPr id="76" name="Right Arrow 75"/>
            <p:cNvSpPr/>
            <p:nvPr/>
          </p:nvSpPr>
          <p:spPr>
            <a:xfrm rot="5400000" flipH="1">
              <a:off x="364187" y="3994344"/>
              <a:ext cx="146837" cy="214802"/>
            </a:xfrm>
            <a:prstGeom prst="rightArrow">
              <a:avLst/>
            </a:prstGeom>
            <a:solidFill>
              <a:srgbClr val="00FFFF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vi-VN">
                <a:solidFill>
                  <a:srgbClr val="FFFFFF"/>
                </a:solidFill>
              </a:endParaRPr>
            </a:p>
          </p:txBody>
        </p:sp>
        <p:sp>
          <p:nvSpPr>
            <p:cNvPr id="77" name="Right Arrow 76"/>
            <p:cNvSpPr/>
            <p:nvPr/>
          </p:nvSpPr>
          <p:spPr>
            <a:xfrm rot="5400000" flipH="1">
              <a:off x="357939" y="4406811"/>
              <a:ext cx="146837" cy="214802"/>
            </a:xfrm>
            <a:prstGeom prst="rightArrow">
              <a:avLst/>
            </a:prstGeom>
            <a:solidFill>
              <a:srgbClr val="00FFFF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vi-VN">
                <a:solidFill>
                  <a:srgbClr val="FFFFFF"/>
                </a:solidFill>
              </a:endParaRPr>
            </a:p>
          </p:txBody>
        </p:sp>
        <p:sp>
          <p:nvSpPr>
            <p:cNvPr id="78" name="Right Arrow 77"/>
            <p:cNvSpPr/>
            <p:nvPr/>
          </p:nvSpPr>
          <p:spPr>
            <a:xfrm rot="5400000" flipH="1">
              <a:off x="357939" y="4552706"/>
              <a:ext cx="146837" cy="214802"/>
            </a:xfrm>
            <a:prstGeom prst="rightArrow">
              <a:avLst/>
            </a:prstGeom>
            <a:solidFill>
              <a:srgbClr val="00FFFF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vi-VN">
                <a:solidFill>
                  <a:srgbClr val="FFFFFF"/>
                </a:solidFill>
              </a:endParaRPr>
            </a:p>
          </p:txBody>
        </p:sp>
        <p:sp>
          <p:nvSpPr>
            <p:cNvPr id="79" name="Right Arrow 78"/>
            <p:cNvSpPr/>
            <p:nvPr/>
          </p:nvSpPr>
          <p:spPr>
            <a:xfrm rot="5400000" flipH="1">
              <a:off x="357939" y="4684708"/>
              <a:ext cx="146837" cy="214802"/>
            </a:xfrm>
            <a:prstGeom prst="rightArrow">
              <a:avLst/>
            </a:prstGeom>
            <a:solidFill>
              <a:srgbClr val="0000CC"/>
            </a:solidFill>
            <a:ln w="635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vi-VN">
                <a:solidFill>
                  <a:srgbClr val="FFFFFF"/>
                </a:solidFill>
              </a:endParaRPr>
            </a:p>
          </p:txBody>
        </p:sp>
        <p:sp>
          <p:nvSpPr>
            <p:cNvPr id="80" name="Right Arrow 79"/>
            <p:cNvSpPr/>
            <p:nvPr/>
          </p:nvSpPr>
          <p:spPr>
            <a:xfrm rot="5400000" flipH="1">
              <a:off x="361063" y="4963509"/>
              <a:ext cx="146837" cy="214802"/>
            </a:xfrm>
            <a:prstGeom prst="rightArrow">
              <a:avLst/>
            </a:prstGeom>
            <a:solidFill>
              <a:srgbClr val="00FFFF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vi-VN">
                <a:solidFill>
                  <a:srgbClr val="FFFFFF"/>
                </a:solidFill>
              </a:endParaRPr>
            </a:p>
          </p:txBody>
        </p:sp>
        <p:sp>
          <p:nvSpPr>
            <p:cNvPr id="81" name="Right Arrow 80"/>
            <p:cNvSpPr/>
            <p:nvPr/>
          </p:nvSpPr>
          <p:spPr>
            <a:xfrm rot="5400000" flipH="1">
              <a:off x="361063" y="5095510"/>
              <a:ext cx="146837" cy="214802"/>
            </a:xfrm>
            <a:prstGeom prst="rightArrow">
              <a:avLst/>
            </a:prstGeom>
            <a:solidFill>
              <a:srgbClr val="0000CC"/>
            </a:solidFill>
            <a:ln w="635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vi-VN">
                <a:solidFill>
                  <a:srgbClr val="FFFFFF"/>
                </a:solidFill>
              </a:endParaRPr>
            </a:p>
          </p:txBody>
        </p:sp>
        <p:sp>
          <p:nvSpPr>
            <p:cNvPr id="82" name="Right Arrow 81"/>
            <p:cNvSpPr/>
            <p:nvPr/>
          </p:nvSpPr>
          <p:spPr>
            <a:xfrm rot="5400000" flipH="1">
              <a:off x="361063" y="4817614"/>
              <a:ext cx="146837" cy="214802"/>
            </a:xfrm>
            <a:prstGeom prst="rightArrow">
              <a:avLst/>
            </a:prstGeom>
            <a:solidFill>
              <a:srgbClr val="00FFFF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vi-VN">
                <a:solidFill>
                  <a:srgbClr val="FFFFFF"/>
                </a:solidFill>
              </a:endParaRPr>
            </a:p>
          </p:txBody>
        </p:sp>
        <p:sp>
          <p:nvSpPr>
            <p:cNvPr id="83" name="Right Arrow 82"/>
            <p:cNvSpPr/>
            <p:nvPr/>
          </p:nvSpPr>
          <p:spPr>
            <a:xfrm rot="5400000" flipH="1">
              <a:off x="348572" y="5218027"/>
              <a:ext cx="146837" cy="214802"/>
            </a:xfrm>
            <a:prstGeom prst="rightArrow">
              <a:avLst/>
            </a:prstGeom>
            <a:solidFill>
              <a:srgbClr val="00FFFF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vi-VN">
                <a:solidFill>
                  <a:srgbClr val="FFFFFF"/>
                </a:solidFill>
              </a:endParaRPr>
            </a:p>
          </p:txBody>
        </p:sp>
        <p:sp>
          <p:nvSpPr>
            <p:cNvPr id="84" name="Right Arrow 83"/>
            <p:cNvSpPr/>
            <p:nvPr/>
          </p:nvSpPr>
          <p:spPr>
            <a:xfrm rot="5400000" flipH="1">
              <a:off x="348572" y="5350028"/>
              <a:ext cx="146837" cy="214802"/>
            </a:xfrm>
            <a:prstGeom prst="rightArrow">
              <a:avLst/>
            </a:prstGeom>
            <a:solidFill>
              <a:srgbClr val="00FFFF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vi-VN">
                <a:solidFill>
                  <a:srgbClr val="FFFFFF"/>
                </a:solidFill>
              </a:endParaRPr>
            </a:p>
          </p:txBody>
        </p:sp>
        <p:sp>
          <p:nvSpPr>
            <p:cNvPr id="85" name="Right Arrow 84"/>
            <p:cNvSpPr/>
            <p:nvPr/>
          </p:nvSpPr>
          <p:spPr>
            <a:xfrm rot="5400000" flipH="1">
              <a:off x="351696" y="5654774"/>
              <a:ext cx="146837" cy="214802"/>
            </a:xfrm>
            <a:prstGeom prst="rightArrow">
              <a:avLst/>
            </a:prstGeom>
            <a:solidFill>
              <a:srgbClr val="00FFFF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vi-VN">
                <a:solidFill>
                  <a:srgbClr val="FFFFFF"/>
                </a:solidFill>
              </a:endParaRPr>
            </a:p>
          </p:txBody>
        </p:sp>
        <p:sp>
          <p:nvSpPr>
            <p:cNvPr id="86" name="Right Arrow 85"/>
            <p:cNvSpPr/>
            <p:nvPr/>
          </p:nvSpPr>
          <p:spPr>
            <a:xfrm rot="5400000" flipH="1">
              <a:off x="351696" y="5786774"/>
              <a:ext cx="146837" cy="214802"/>
            </a:xfrm>
            <a:prstGeom prst="rightArrow">
              <a:avLst/>
            </a:prstGeom>
            <a:solidFill>
              <a:srgbClr val="00FFFF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vi-VN">
                <a:solidFill>
                  <a:srgbClr val="FFFFFF"/>
                </a:solidFill>
              </a:endParaRPr>
            </a:p>
          </p:txBody>
        </p:sp>
        <p:sp>
          <p:nvSpPr>
            <p:cNvPr id="87" name="Right Arrow 86"/>
            <p:cNvSpPr/>
            <p:nvPr/>
          </p:nvSpPr>
          <p:spPr>
            <a:xfrm rot="5400000" flipH="1">
              <a:off x="351696" y="5508879"/>
              <a:ext cx="146837" cy="214802"/>
            </a:xfrm>
            <a:prstGeom prst="rightArrow">
              <a:avLst/>
            </a:prstGeom>
            <a:solidFill>
              <a:srgbClr val="00FFFF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vi-VN">
                <a:solidFill>
                  <a:srgbClr val="FFFFFF"/>
                </a:solidFill>
              </a:endParaRPr>
            </a:p>
          </p:txBody>
        </p:sp>
        <p:sp>
          <p:nvSpPr>
            <p:cNvPr id="88" name="Right Arrow 87"/>
            <p:cNvSpPr/>
            <p:nvPr/>
          </p:nvSpPr>
          <p:spPr>
            <a:xfrm rot="5400000" flipH="1">
              <a:off x="345448" y="5909299"/>
              <a:ext cx="146837" cy="214802"/>
            </a:xfrm>
            <a:prstGeom prst="rightArrow">
              <a:avLst/>
            </a:prstGeom>
            <a:solidFill>
              <a:srgbClr val="00FFFF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vi-VN">
                <a:solidFill>
                  <a:srgbClr val="FFFFFF"/>
                </a:solidFill>
              </a:endParaRPr>
            </a:p>
          </p:txBody>
        </p:sp>
        <p:sp>
          <p:nvSpPr>
            <p:cNvPr id="89" name="Right Arrow 88"/>
            <p:cNvSpPr/>
            <p:nvPr/>
          </p:nvSpPr>
          <p:spPr>
            <a:xfrm rot="5400000" flipH="1">
              <a:off x="345448" y="6055193"/>
              <a:ext cx="146837" cy="214802"/>
            </a:xfrm>
            <a:prstGeom prst="rightArrow">
              <a:avLst/>
            </a:prstGeom>
            <a:solidFill>
              <a:srgbClr val="00FFFF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vi-VN">
                <a:solidFill>
                  <a:srgbClr val="FFFFFF"/>
                </a:solidFill>
              </a:endParaRPr>
            </a:p>
          </p:txBody>
        </p:sp>
        <p:sp>
          <p:nvSpPr>
            <p:cNvPr id="90" name="Right Arrow 89"/>
            <p:cNvSpPr/>
            <p:nvPr/>
          </p:nvSpPr>
          <p:spPr>
            <a:xfrm rot="5400000" flipH="1">
              <a:off x="345448" y="6187195"/>
              <a:ext cx="146837" cy="214802"/>
            </a:xfrm>
            <a:prstGeom prst="rightArrow">
              <a:avLst/>
            </a:prstGeom>
            <a:solidFill>
              <a:srgbClr val="0000CC"/>
            </a:solidFill>
            <a:ln w="635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vi-VN">
                <a:solidFill>
                  <a:srgbClr val="FFFFFF"/>
                </a:solidFill>
              </a:endParaRPr>
            </a:p>
          </p:txBody>
        </p:sp>
        <p:sp>
          <p:nvSpPr>
            <p:cNvPr id="91" name="Right Arrow 90"/>
            <p:cNvSpPr/>
            <p:nvPr/>
          </p:nvSpPr>
          <p:spPr>
            <a:xfrm rot="5400000" flipH="1">
              <a:off x="348572" y="6491939"/>
              <a:ext cx="146837" cy="214802"/>
            </a:xfrm>
            <a:prstGeom prst="rightArrow">
              <a:avLst/>
            </a:prstGeom>
            <a:solidFill>
              <a:srgbClr val="00FFFF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vi-VN">
                <a:solidFill>
                  <a:srgbClr val="FFFFFF"/>
                </a:solidFill>
              </a:endParaRPr>
            </a:p>
          </p:txBody>
        </p:sp>
        <p:sp>
          <p:nvSpPr>
            <p:cNvPr id="93" name="Right Arrow 92"/>
            <p:cNvSpPr/>
            <p:nvPr/>
          </p:nvSpPr>
          <p:spPr>
            <a:xfrm rot="5400000" flipH="1">
              <a:off x="348572" y="6346044"/>
              <a:ext cx="146837" cy="214802"/>
            </a:xfrm>
            <a:prstGeom prst="rightArrow">
              <a:avLst/>
            </a:prstGeom>
            <a:solidFill>
              <a:srgbClr val="00FFFF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vi-VN">
                <a:solidFill>
                  <a:srgbClr val="FFFFFF"/>
                </a:solidFill>
              </a:endParaRPr>
            </a:p>
          </p:txBody>
        </p:sp>
        <p:sp>
          <p:nvSpPr>
            <p:cNvPr id="99" name="Right Arrow 98"/>
            <p:cNvSpPr/>
            <p:nvPr/>
          </p:nvSpPr>
          <p:spPr>
            <a:xfrm rot="5400000" flipH="1">
              <a:off x="1064221" y="2429645"/>
              <a:ext cx="209963" cy="147179"/>
            </a:xfrm>
            <a:prstGeom prst="rightArrow">
              <a:avLst/>
            </a:prstGeom>
            <a:solidFill>
              <a:srgbClr val="0000CC"/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vi-VN">
                <a:solidFill>
                  <a:srgbClr val="FFFFFF"/>
                </a:solidFill>
              </a:endParaRPr>
            </a:p>
          </p:txBody>
        </p:sp>
        <p:sp>
          <p:nvSpPr>
            <p:cNvPr id="100" name="Right Arrow 99"/>
            <p:cNvSpPr/>
            <p:nvPr/>
          </p:nvSpPr>
          <p:spPr>
            <a:xfrm rot="5400000" flipH="1">
              <a:off x="1064221" y="2794384"/>
              <a:ext cx="209963" cy="147179"/>
            </a:xfrm>
            <a:prstGeom prst="rightArrow">
              <a:avLst/>
            </a:prstGeom>
            <a:solidFill>
              <a:srgbClr val="0000CC"/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vi-VN">
                <a:solidFill>
                  <a:srgbClr val="FFFFFF"/>
                </a:solidFill>
              </a:endParaRPr>
            </a:p>
          </p:txBody>
        </p:sp>
        <p:sp>
          <p:nvSpPr>
            <p:cNvPr id="101" name="Right Arrow 100"/>
            <p:cNvSpPr/>
            <p:nvPr/>
          </p:nvSpPr>
          <p:spPr>
            <a:xfrm rot="5400000" flipH="1">
              <a:off x="1064221" y="3218176"/>
              <a:ext cx="209963" cy="147179"/>
            </a:xfrm>
            <a:prstGeom prst="rightArrow">
              <a:avLst/>
            </a:prstGeom>
            <a:solidFill>
              <a:srgbClr val="0000CC"/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vi-VN">
                <a:solidFill>
                  <a:srgbClr val="FFFFFF"/>
                </a:solidFill>
              </a:endParaRPr>
            </a:p>
          </p:txBody>
        </p:sp>
        <p:sp>
          <p:nvSpPr>
            <p:cNvPr id="102" name="Right Arrow 101"/>
            <p:cNvSpPr/>
            <p:nvPr/>
          </p:nvSpPr>
          <p:spPr>
            <a:xfrm rot="5400000" flipH="1">
              <a:off x="1064221" y="3630085"/>
              <a:ext cx="209963" cy="147179"/>
            </a:xfrm>
            <a:prstGeom prst="rightArrow">
              <a:avLst/>
            </a:prstGeom>
            <a:solidFill>
              <a:srgbClr val="0000CC"/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vi-VN">
                <a:solidFill>
                  <a:srgbClr val="FFFFFF"/>
                </a:solidFill>
              </a:endParaRPr>
            </a:p>
          </p:txBody>
        </p:sp>
        <p:sp>
          <p:nvSpPr>
            <p:cNvPr id="106" name="Right Arrow 105"/>
            <p:cNvSpPr/>
            <p:nvPr/>
          </p:nvSpPr>
          <p:spPr>
            <a:xfrm rot="5400000" flipH="1">
              <a:off x="1080239" y="4180864"/>
              <a:ext cx="209963" cy="147179"/>
            </a:xfrm>
            <a:prstGeom prst="rightArrow">
              <a:avLst/>
            </a:prstGeom>
            <a:solidFill>
              <a:srgbClr val="0000CC"/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vi-VN">
                <a:solidFill>
                  <a:srgbClr val="FFFFFF"/>
                </a:solidFill>
              </a:endParaRPr>
            </a:p>
          </p:txBody>
        </p:sp>
        <p:sp>
          <p:nvSpPr>
            <p:cNvPr id="107" name="Right Arrow 106"/>
            <p:cNvSpPr/>
            <p:nvPr/>
          </p:nvSpPr>
          <p:spPr>
            <a:xfrm rot="5400000" flipH="1">
              <a:off x="1089205" y="4719759"/>
              <a:ext cx="209963" cy="147179"/>
            </a:xfrm>
            <a:prstGeom prst="rightArrow">
              <a:avLst/>
            </a:prstGeom>
            <a:solidFill>
              <a:srgbClr val="0000CC"/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vi-VN">
                <a:solidFill>
                  <a:srgbClr val="FFFFFF"/>
                </a:solidFill>
              </a:endParaRPr>
            </a:p>
          </p:txBody>
        </p:sp>
        <p:sp>
          <p:nvSpPr>
            <p:cNvPr id="108" name="Right Arrow 107"/>
            <p:cNvSpPr/>
            <p:nvPr/>
          </p:nvSpPr>
          <p:spPr>
            <a:xfrm rot="5400000" flipH="1">
              <a:off x="1104820" y="5143081"/>
              <a:ext cx="209963" cy="147179"/>
            </a:xfrm>
            <a:prstGeom prst="rightArrow">
              <a:avLst/>
            </a:prstGeom>
            <a:solidFill>
              <a:srgbClr val="0000CC"/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vi-VN">
                <a:solidFill>
                  <a:srgbClr val="FFFFFF"/>
                </a:solidFill>
              </a:endParaRPr>
            </a:p>
          </p:txBody>
        </p:sp>
        <p:sp>
          <p:nvSpPr>
            <p:cNvPr id="109" name="Right Arrow 108"/>
            <p:cNvSpPr/>
            <p:nvPr/>
          </p:nvSpPr>
          <p:spPr>
            <a:xfrm rot="5400000" flipH="1">
              <a:off x="1104820" y="6251194"/>
              <a:ext cx="209963" cy="147179"/>
            </a:xfrm>
            <a:prstGeom prst="rightArrow">
              <a:avLst/>
            </a:prstGeom>
            <a:solidFill>
              <a:srgbClr val="0000CC"/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vi-VN">
                <a:solidFill>
                  <a:srgbClr val="FFFFFF"/>
                </a:solidFill>
              </a:endParaRPr>
            </a:p>
          </p:txBody>
        </p:sp>
        <p:sp>
          <p:nvSpPr>
            <p:cNvPr id="112" name="Right Arrow 111"/>
            <p:cNvSpPr/>
            <p:nvPr/>
          </p:nvSpPr>
          <p:spPr>
            <a:xfrm rot="5400000" flipH="1">
              <a:off x="352325" y="1986578"/>
              <a:ext cx="146837" cy="214802"/>
            </a:xfrm>
            <a:prstGeom prst="rightArrow">
              <a:avLst/>
            </a:prstGeom>
            <a:solidFill>
              <a:srgbClr val="00FFFF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vi-VN">
                <a:solidFill>
                  <a:srgbClr val="FFFFFF"/>
                </a:solidFill>
              </a:endParaRPr>
            </a:p>
          </p:txBody>
        </p:sp>
        <p:sp>
          <p:nvSpPr>
            <p:cNvPr id="59" name="Right Arrow 58"/>
            <p:cNvSpPr/>
            <p:nvPr/>
          </p:nvSpPr>
          <p:spPr>
            <a:xfrm rot="5400000" flipH="1">
              <a:off x="364187" y="2114163"/>
              <a:ext cx="146837" cy="214802"/>
            </a:xfrm>
            <a:prstGeom prst="rightArrow">
              <a:avLst/>
            </a:prstGeom>
            <a:solidFill>
              <a:srgbClr val="0000CC"/>
            </a:solidFill>
            <a:ln w="635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vi-VN">
                <a:solidFill>
                  <a:srgbClr val="FFFFFF"/>
                </a:solidFill>
              </a:endParaRPr>
            </a:p>
          </p:txBody>
        </p:sp>
      </p:grpSp>
      <p:sp>
        <p:nvSpPr>
          <p:cNvPr id="92" name="Title 1"/>
          <p:cNvSpPr txBox="1">
            <a:spLocks/>
          </p:cNvSpPr>
          <p:nvPr/>
        </p:nvSpPr>
        <p:spPr>
          <a:xfrm>
            <a:off x="47494" y="548680"/>
            <a:ext cx="9096507" cy="936104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27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9" tIns="45715" rIns="91429" bIns="45715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457145" algn="l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914290" algn="l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1371435" algn="l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1828581" algn="l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179978" indent="-342859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REQUIREMENT:</a:t>
            </a:r>
          </a:p>
          <a:p>
            <a:pPr>
              <a:spcBef>
                <a:spcPts val="0"/>
              </a:spcBef>
            </a:pPr>
            <a:r>
              <a:rPr lang="en-US" sz="2400" b="1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</a:t>
            </a:r>
            <a:r>
              <a:rPr lang="en-US" sz="2200" b="1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</a:t>
            </a:r>
            <a:r>
              <a:rPr lang="en-US" sz="2200" b="1" dirty="0">
                <a:solidFill>
                  <a:srgbClr val="0000FF"/>
                </a:solidFill>
                <a:latin typeface="Arial" pitchFamily="34" charset="0"/>
                <a:ea typeface="+mn-ea"/>
                <a:cs typeface="Arial" pitchFamily="34" charset="0"/>
              </a:rPr>
              <a:t>~8%/Department</a:t>
            </a:r>
            <a:r>
              <a:rPr lang="en-US" sz="2200" b="1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endParaRPr lang="vi-VN" sz="2200" b="1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5" name="Rectangle 14"/>
          <p:cNvSpPr>
            <a:spLocks noChangeArrowheads="1"/>
          </p:cNvSpPr>
          <p:nvPr/>
        </p:nvSpPr>
        <p:spPr bwMode="auto">
          <a:xfrm>
            <a:off x="4578016" y="1527175"/>
            <a:ext cx="4510610" cy="524327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1"/>
                </a:solidFill>
                <a:latin typeface="Tahoma" pitchFamily="34" charset="0"/>
                <a:ea typeface="MS UI Gothic" pitchFamily="34" charset="-128"/>
              </a:defRPr>
            </a:lvl1pPr>
            <a:lvl2pPr marL="742950" indent="-285750" eaLnBrk="0" hangingPunct="0">
              <a:defRPr kumimoji="1" sz="2400" b="1">
                <a:solidFill>
                  <a:schemeClr val="bg1"/>
                </a:solidFill>
                <a:latin typeface="Tahoma" pitchFamily="34" charset="0"/>
                <a:ea typeface="MS UI Gothic" pitchFamily="34" charset="-128"/>
              </a:defRPr>
            </a:lvl2pPr>
            <a:lvl3pPr marL="1143000" indent="-228600" eaLnBrk="0" hangingPunct="0">
              <a:defRPr kumimoji="1" sz="2400" b="1">
                <a:solidFill>
                  <a:schemeClr val="bg1"/>
                </a:solidFill>
                <a:latin typeface="Tahoma" pitchFamily="34" charset="0"/>
                <a:ea typeface="MS UI Gothic" pitchFamily="34" charset="-128"/>
              </a:defRPr>
            </a:lvl3pPr>
            <a:lvl4pPr marL="1600200" indent="-228600" eaLnBrk="0" hangingPunct="0">
              <a:defRPr kumimoji="1" sz="2400" b="1">
                <a:solidFill>
                  <a:schemeClr val="bg1"/>
                </a:solidFill>
                <a:latin typeface="Tahoma" pitchFamily="34" charset="0"/>
                <a:ea typeface="MS UI Gothic" pitchFamily="34" charset="-128"/>
              </a:defRPr>
            </a:lvl4pPr>
            <a:lvl5pPr marL="2057400" indent="-228600" eaLnBrk="0" hangingPunct="0">
              <a:defRPr kumimoji="1" sz="2400" b="1">
                <a:solidFill>
                  <a:schemeClr val="bg1"/>
                </a:solidFill>
                <a:latin typeface="Tahoma" pitchFamily="34" charset="0"/>
                <a:ea typeface="MS UI Gothic" pitchFamily="34" charset="-128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ahoma" pitchFamily="34" charset="0"/>
                <a:ea typeface="MS UI Gothic" pitchFamily="34" charset="-128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ahoma" pitchFamily="34" charset="0"/>
                <a:ea typeface="MS UI Gothic" pitchFamily="34" charset="-128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ahoma" pitchFamily="34" charset="0"/>
                <a:ea typeface="MS UI Gothic" pitchFamily="34" charset="-128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ahoma" pitchFamily="34" charset="0"/>
                <a:ea typeface="MS UI Gothic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18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10" name="Right Arrow 109"/>
          <p:cNvSpPr/>
          <p:nvPr/>
        </p:nvSpPr>
        <p:spPr>
          <a:xfrm rot="16200000">
            <a:off x="5383015" y="4046787"/>
            <a:ext cx="235137" cy="417007"/>
          </a:xfrm>
          <a:prstGeom prst="rightArrow">
            <a:avLst/>
          </a:prstGeom>
          <a:solidFill>
            <a:srgbClr val="00FFFF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vi-VN">
              <a:solidFill>
                <a:srgbClr val="FFFFFF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5652122" y="4027337"/>
            <a:ext cx="31683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en-US" sz="2400" b="1" u="sng" dirty="0">
                <a:solidFill>
                  <a:srgbClr val="000000"/>
                </a:solidFill>
              </a:rPr>
              <a:t>Rank-up Promotion</a:t>
            </a:r>
          </a:p>
        </p:txBody>
      </p:sp>
      <p:sp>
        <p:nvSpPr>
          <p:cNvPr id="113" name="Right Arrow 112"/>
          <p:cNvSpPr/>
          <p:nvPr/>
        </p:nvSpPr>
        <p:spPr>
          <a:xfrm rot="16200000">
            <a:off x="5205754" y="1517801"/>
            <a:ext cx="249113" cy="364492"/>
          </a:xfrm>
          <a:prstGeom prst="rightArrow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vi-VN">
              <a:solidFill>
                <a:srgbClr val="FFFFFF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5508104" y="1484784"/>
            <a:ext cx="32504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en-US" sz="2400" b="1" u="sng" dirty="0">
                <a:solidFill>
                  <a:srgbClr val="0000CC"/>
                </a:solidFill>
              </a:rPr>
              <a:t>Grade-up Promotion </a:t>
            </a:r>
          </a:p>
        </p:txBody>
      </p:sp>
      <p:sp>
        <p:nvSpPr>
          <p:cNvPr id="115" name="Rectangle 16"/>
          <p:cNvSpPr>
            <a:spLocks noChangeArrowheads="1"/>
          </p:cNvSpPr>
          <p:nvPr/>
        </p:nvSpPr>
        <p:spPr bwMode="auto">
          <a:xfrm>
            <a:off x="4716016" y="1928353"/>
            <a:ext cx="4269994" cy="2128886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0" rIns="0" bIns="0" rtlCol="0" anchor="ctr" anchorCtr="0">
            <a:noAutofit/>
          </a:bodyPr>
          <a:lstStyle/>
          <a:p>
            <a:pPr marL="274320" indent="-274320" fontAlgn="base">
              <a:spcBef>
                <a:spcPts val="300"/>
              </a:spcBef>
              <a:spcAft>
                <a:spcPct val="0"/>
              </a:spcAft>
              <a:buAutoNum type="arabicPeriod"/>
            </a:pPr>
            <a:r>
              <a:rPr kumimoji="1" lang="en-US" altLang="en-US" sz="2000" dirty="0">
                <a:solidFill>
                  <a:srgbClr val="000000"/>
                </a:solidFill>
              </a:rPr>
              <a:t>At least </a:t>
            </a:r>
            <a:r>
              <a:rPr kumimoji="1" lang="en-US" altLang="en-US" sz="2000" b="1" u="sng" dirty="0">
                <a:solidFill>
                  <a:srgbClr val="0000CC"/>
                </a:solidFill>
              </a:rPr>
              <a:t>3 years</a:t>
            </a:r>
            <a:r>
              <a:rPr kumimoji="1" lang="en-US" altLang="en-US" sz="2000" b="1" dirty="0">
                <a:solidFill>
                  <a:srgbClr val="0000CC"/>
                </a:solidFill>
              </a:rPr>
              <a:t> </a:t>
            </a:r>
            <a:r>
              <a:rPr kumimoji="1" lang="en-US" altLang="en-US" sz="2000" dirty="0">
                <a:solidFill>
                  <a:srgbClr val="000000"/>
                </a:solidFill>
              </a:rPr>
              <a:t>in Position.</a:t>
            </a:r>
          </a:p>
          <a:p>
            <a:pPr marL="274320" indent="-274320" fontAlgn="base">
              <a:spcBef>
                <a:spcPts val="300"/>
              </a:spcBef>
              <a:spcAft>
                <a:spcPct val="0"/>
              </a:spcAft>
              <a:buAutoNum type="arabicPeriod"/>
            </a:pPr>
            <a:r>
              <a:rPr kumimoji="1" lang="en-US" altLang="en-US" sz="2000" dirty="0">
                <a:solidFill>
                  <a:srgbClr val="000000"/>
                </a:solidFill>
              </a:rPr>
              <a:t>2 latest score </a:t>
            </a:r>
            <a:r>
              <a:rPr kumimoji="1" lang="en-US" altLang="en-US" sz="2000" dirty="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≥</a:t>
            </a:r>
            <a:r>
              <a:rPr kumimoji="1" lang="en-US" altLang="en-US" sz="2000" dirty="0">
                <a:solidFill>
                  <a:srgbClr val="000000"/>
                </a:solidFill>
              </a:rPr>
              <a:t> </a:t>
            </a:r>
            <a:r>
              <a:rPr kumimoji="1" lang="en-US" altLang="en-US" sz="2000" b="1" u="sng" dirty="0">
                <a:solidFill>
                  <a:srgbClr val="0000CC"/>
                </a:solidFill>
              </a:rPr>
              <a:t>9 scores</a:t>
            </a:r>
            <a:r>
              <a:rPr kumimoji="1" lang="en-US" altLang="en-US" sz="2000" dirty="0">
                <a:solidFill>
                  <a:srgbClr val="000000"/>
                </a:solidFill>
              </a:rPr>
              <a:t>.</a:t>
            </a:r>
          </a:p>
          <a:p>
            <a:pPr marL="274320" indent="-274320" fontAlgn="base">
              <a:spcBef>
                <a:spcPts val="300"/>
              </a:spcBef>
              <a:spcAft>
                <a:spcPct val="0"/>
              </a:spcAft>
              <a:buAutoNum type="arabicPeriod"/>
            </a:pPr>
            <a:r>
              <a:rPr kumimoji="1" lang="en-US" altLang="en-US" sz="2000" b="1" dirty="0">
                <a:solidFill>
                  <a:srgbClr val="1611EF"/>
                </a:solidFill>
              </a:rPr>
              <a:t>Determine the person can already hold a higher position.</a:t>
            </a:r>
          </a:p>
          <a:p>
            <a:pPr fontAlgn="base">
              <a:spcBef>
                <a:spcPts val="300"/>
              </a:spcBef>
              <a:spcAft>
                <a:spcPct val="0"/>
              </a:spcAft>
            </a:pPr>
            <a:r>
              <a:rPr kumimoji="1" lang="en-US" altLang="en-US" sz="2000" b="1" dirty="0">
                <a:solidFill>
                  <a:srgbClr val="1611EF"/>
                </a:solidFill>
              </a:rPr>
              <a:t>    Max: 3% of Dept Headcount</a:t>
            </a:r>
          </a:p>
          <a:p>
            <a:pPr marL="274320" indent="-274320" fontAlgn="base">
              <a:spcBef>
                <a:spcPts val="300"/>
              </a:spcBef>
              <a:spcAft>
                <a:spcPct val="0"/>
              </a:spcAft>
              <a:buAutoNum type="arabicPeriod"/>
            </a:pPr>
            <a:r>
              <a:rPr kumimoji="1" lang="en-US" altLang="en-US" sz="2000" b="1" u="sng" dirty="0">
                <a:solidFill>
                  <a:srgbClr val="000000"/>
                </a:solidFill>
              </a:rPr>
              <a:t>Report &amp; Test or Presentation</a:t>
            </a:r>
          </a:p>
        </p:txBody>
      </p:sp>
      <p:sp>
        <p:nvSpPr>
          <p:cNvPr id="116" name="Rectangle 16"/>
          <p:cNvSpPr>
            <a:spLocks noChangeArrowheads="1"/>
          </p:cNvSpPr>
          <p:nvPr/>
        </p:nvSpPr>
        <p:spPr bwMode="auto">
          <a:xfrm>
            <a:off x="4691853" y="4459022"/>
            <a:ext cx="4272635" cy="2281452"/>
          </a:xfrm>
          <a:prstGeom prst="rect">
            <a:avLst/>
          </a:prstGeom>
          <a:solidFill>
            <a:schemeClr val="accent5"/>
          </a:solidFill>
        </p:spPr>
        <p:txBody>
          <a:bodyPr vert="horz" lIns="91440" tIns="0" rIns="0" bIns="0" rtlCol="0" anchor="ctr" anchorCtr="0">
            <a:noAutofit/>
          </a:bodyPr>
          <a:lstStyle/>
          <a:p>
            <a:pPr marL="274320" indent="-274320" fontAlgn="base">
              <a:spcBef>
                <a:spcPts val="300"/>
              </a:spcBef>
              <a:spcAft>
                <a:spcPct val="0"/>
              </a:spcAft>
              <a:buAutoNum type="arabicPeriod"/>
            </a:pPr>
            <a:r>
              <a:rPr kumimoji="1" lang="en-US" altLang="en-US" sz="2000" dirty="0">
                <a:solidFill>
                  <a:srgbClr val="000000"/>
                </a:solidFill>
              </a:rPr>
              <a:t>At least </a:t>
            </a:r>
            <a:r>
              <a:rPr kumimoji="1" lang="en-US" altLang="en-US" sz="2000" b="1" u="sng" dirty="0">
                <a:solidFill>
                  <a:srgbClr val="0000CC"/>
                </a:solidFill>
              </a:rPr>
              <a:t>1 year</a:t>
            </a:r>
            <a:r>
              <a:rPr kumimoji="1" lang="en-US" altLang="en-US" sz="2000" dirty="0">
                <a:solidFill>
                  <a:srgbClr val="000000"/>
                </a:solidFill>
              </a:rPr>
              <a:t> in Position.</a:t>
            </a:r>
          </a:p>
          <a:p>
            <a:pPr marL="274320" indent="-274320" fontAlgn="base">
              <a:spcBef>
                <a:spcPts val="300"/>
              </a:spcBef>
              <a:spcAft>
                <a:spcPct val="0"/>
              </a:spcAft>
              <a:buAutoNum type="arabicPeriod"/>
            </a:pPr>
            <a:r>
              <a:rPr kumimoji="1" lang="en-US" altLang="en-US" sz="2000" dirty="0">
                <a:solidFill>
                  <a:srgbClr val="000000"/>
                </a:solidFill>
              </a:rPr>
              <a:t>2 latest score </a:t>
            </a:r>
            <a:r>
              <a:rPr kumimoji="1" lang="en-US" altLang="en-US" sz="2000" dirty="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≥</a:t>
            </a:r>
            <a:r>
              <a:rPr kumimoji="1" lang="en-US" altLang="en-US" sz="2000" b="1" u="sng" dirty="0">
                <a:solidFill>
                  <a:srgbClr val="0000CC"/>
                </a:solidFill>
              </a:rPr>
              <a:t>9 scores</a:t>
            </a:r>
            <a:r>
              <a:rPr kumimoji="1" lang="en-US" altLang="en-US" sz="2000" dirty="0">
                <a:solidFill>
                  <a:srgbClr val="000000"/>
                </a:solidFill>
              </a:rPr>
              <a:t>.</a:t>
            </a:r>
          </a:p>
          <a:p>
            <a:pPr marL="274320" indent="-274320" fontAlgn="base">
              <a:spcBef>
                <a:spcPts val="300"/>
              </a:spcBef>
              <a:spcAft>
                <a:spcPct val="0"/>
              </a:spcAft>
              <a:buAutoNum type="arabicPeriod"/>
            </a:pPr>
            <a:r>
              <a:rPr kumimoji="1" lang="en-US" altLang="en-US" sz="2000" dirty="0">
                <a:solidFill>
                  <a:srgbClr val="000000"/>
                </a:solidFill>
              </a:rPr>
              <a:t>Up 2 Rank if </a:t>
            </a:r>
            <a:r>
              <a:rPr kumimoji="1" lang="en-US" altLang="en-US" sz="2000" b="1" u="sng" dirty="0">
                <a:solidFill>
                  <a:srgbClr val="0000CC"/>
                </a:solidFill>
              </a:rPr>
              <a:t>10 score.</a:t>
            </a:r>
          </a:p>
          <a:p>
            <a:pPr marL="274320" indent="-274320" fontAlgn="base">
              <a:spcBef>
                <a:spcPts val="300"/>
              </a:spcBef>
              <a:spcAft>
                <a:spcPct val="0"/>
              </a:spcAft>
              <a:buAutoNum type="arabicPeriod"/>
            </a:pPr>
            <a:r>
              <a:rPr kumimoji="1" lang="en-US" altLang="en-US" dirty="0">
                <a:solidFill>
                  <a:srgbClr val="000000"/>
                </a:solidFill>
              </a:rPr>
              <a:t>Determine the person can already hold a higher Rank.</a:t>
            </a:r>
          </a:p>
          <a:p>
            <a:pPr fontAlgn="base">
              <a:spcBef>
                <a:spcPts val="300"/>
              </a:spcBef>
              <a:spcAft>
                <a:spcPct val="0"/>
              </a:spcAft>
            </a:pPr>
            <a:r>
              <a:rPr kumimoji="1" lang="en-US" altLang="en-US" dirty="0">
                <a:solidFill>
                  <a:srgbClr val="000000"/>
                </a:solidFill>
              </a:rPr>
              <a:t>    Max: </a:t>
            </a:r>
            <a:r>
              <a:rPr kumimoji="1" lang="en-US" altLang="en-US" b="1" u="sng" dirty="0">
                <a:solidFill>
                  <a:srgbClr val="0000CC"/>
                </a:solidFill>
              </a:rPr>
              <a:t>4%</a:t>
            </a:r>
            <a:r>
              <a:rPr kumimoji="1" lang="en-US" altLang="en-US" dirty="0">
                <a:solidFill>
                  <a:srgbClr val="000000"/>
                </a:solidFill>
              </a:rPr>
              <a:t> of Dept Headcount.</a:t>
            </a:r>
          </a:p>
          <a:p>
            <a:pPr fontAlgn="base">
              <a:spcBef>
                <a:spcPts val="300"/>
              </a:spcBef>
              <a:spcAft>
                <a:spcPct val="0"/>
              </a:spcAft>
            </a:pPr>
            <a:r>
              <a:rPr kumimoji="1" lang="en-US" altLang="en-US" sz="2000" b="1" dirty="0"/>
              <a:t>5. </a:t>
            </a:r>
            <a:r>
              <a:rPr kumimoji="1" lang="en-US" altLang="en-US" sz="2000" b="1" u="sng" dirty="0"/>
              <a:t>Only Submit Report.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2771800" y="591071"/>
            <a:ext cx="64087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rgbClr val="FF0000"/>
                </a:solidFill>
              </a:rPr>
              <a:t>Promoted if vacancy or very good performance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rgbClr val="FF0000"/>
                </a:solidFill>
              </a:rPr>
              <a:t>Be explained to BOM within current Org. Chart. </a:t>
            </a:r>
            <a:endParaRPr lang="vi-VN" sz="2200" dirty="0">
              <a:solidFill>
                <a:srgbClr val="FF0000"/>
              </a:solidFill>
            </a:endParaRP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8559978" y="36719"/>
            <a:ext cx="533400" cy="381000"/>
          </a:xfrm>
          <a:prstGeom prst="rect">
            <a:avLst/>
          </a:prstGeom>
          <a:solidFill>
            <a:srgbClr val="3826A4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lIns="91429" tIns="45715" rIns="91429" bIns="45715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en-US" sz="1600" b="1" dirty="0">
                <a:solidFill>
                  <a:prstClr val="white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2498841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736987"/>
              </p:ext>
            </p:extLst>
          </p:nvPr>
        </p:nvGraphicFramePr>
        <p:xfrm>
          <a:off x="107508" y="1628238"/>
          <a:ext cx="8917913" cy="5137510"/>
        </p:xfrm>
        <a:graphic>
          <a:graphicData uri="http://schemas.openxmlformats.org/drawingml/2006/table">
            <a:tbl>
              <a:tblPr/>
              <a:tblGrid>
                <a:gridCol w="1008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2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692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3713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Job Title</a:t>
                      </a:r>
                    </a:p>
                  </a:txBody>
                  <a:tcPr marL="8026" marR="8026" marT="8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Grade-up</a:t>
                      </a:r>
                    </a:p>
                  </a:txBody>
                  <a:tcPr marL="8026" marR="8026" marT="8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Rank -up</a:t>
                      </a:r>
                    </a:p>
                  </a:txBody>
                  <a:tcPr marL="8026" marR="8026" marT="8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1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Test Contents</a:t>
                      </a:r>
                    </a:p>
                  </a:txBody>
                  <a:tcPr marL="8026" marR="8026" marT="8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Score</a:t>
                      </a:r>
                    </a:p>
                  </a:txBody>
                  <a:tcPr marL="8026" marR="8026" marT="8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Notes</a:t>
                      </a:r>
                      <a:endParaRPr lang="vi-VN" sz="1800" dirty="0"/>
                    </a:p>
                  </a:txBody>
                  <a:tcPr marL="8026" marR="8026" marT="8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Submit Report</a:t>
                      </a:r>
                      <a:r>
                        <a:rPr lang="en-US" sz="1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to HR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026" marR="8026" marT="8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552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Officer </a:t>
                      </a:r>
                    </a:p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below</a:t>
                      </a:r>
                    </a:p>
                  </a:txBody>
                  <a:tcPr marL="8026" marR="8026" marT="8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Promotion Test</a:t>
                      </a:r>
                    </a:p>
                  </a:txBody>
                  <a:tcPr marL="36000" marR="8026" marT="8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8026" marR="8026" marT="8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BBP, Regulation, </a:t>
                      </a:r>
                    </a:p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IQ test, </a:t>
                      </a:r>
                    </a:p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Production Knowledge</a:t>
                      </a:r>
                    </a:p>
                  </a:txBody>
                  <a:tcPr marL="8026" marR="8026" marT="8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r>
                        <a:rPr lang="en-US" sz="1800" dirty="0"/>
                        <a:t>+ 02</a:t>
                      </a:r>
                      <a:r>
                        <a:rPr lang="en-US" sz="1800" baseline="0" dirty="0"/>
                        <a:t> pages of A4 Report</a:t>
                      </a:r>
                    </a:p>
                    <a:p>
                      <a:endParaRPr lang="en-US" sz="900" baseline="0" dirty="0"/>
                    </a:p>
                    <a:p>
                      <a:r>
                        <a:rPr lang="en-US" sz="1800" dirty="0"/>
                        <a:t>+ English Prefer.</a:t>
                      </a:r>
                    </a:p>
                    <a:p>
                      <a:endParaRPr lang="en-US" sz="1000" dirty="0"/>
                    </a:p>
                    <a:p>
                      <a:r>
                        <a:rPr lang="en-US" sz="1800" dirty="0"/>
                        <a:t>+ About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="1" u="sng" baseline="0" dirty="0">
                          <a:solidFill>
                            <a:srgbClr val="FF0000"/>
                          </a:solidFill>
                        </a:rPr>
                        <a:t>70</a:t>
                      </a:r>
                      <a:r>
                        <a:rPr lang="en-US" sz="1800" b="1" u="sng" dirty="0">
                          <a:solidFill>
                            <a:srgbClr val="FF0000"/>
                          </a:solidFill>
                        </a:rPr>
                        <a:t>% project done</a:t>
                      </a:r>
                      <a:endParaRPr lang="en-US" sz="1800" b="1" u="sng" baseline="0" dirty="0">
                        <a:solidFill>
                          <a:srgbClr val="FF0000"/>
                        </a:solidFill>
                      </a:endParaRPr>
                    </a:p>
                    <a:p>
                      <a:endParaRPr lang="en-US" sz="900" baseline="0" dirty="0"/>
                    </a:p>
                    <a:p>
                      <a:r>
                        <a:rPr lang="en-US" sz="1800" baseline="0" dirty="0"/>
                        <a:t>+ </a:t>
                      </a:r>
                      <a:r>
                        <a:rPr lang="en-US" sz="1800" u="sng" baseline="0" dirty="0"/>
                        <a:t>Sent HR - GM approved</a:t>
                      </a:r>
                      <a:r>
                        <a:rPr lang="en-US" sz="1800" baseline="0" dirty="0"/>
                        <a:t>.</a:t>
                      </a:r>
                      <a:endParaRPr lang="vi-VN" sz="1800" dirty="0"/>
                    </a:p>
                  </a:txBody>
                  <a:tcPr marL="36000" marR="8026" marT="8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"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Promotion Report</a:t>
                      </a:r>
                    </a:p>
                  </a:txBody>
                  <a:tcPr marL="36000" marR="8026" marT="8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8026" marR="8026" marT="8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vi-VN" dirty="0"/>
                    </a:p>
                  </a:txBody>
                  <a:tcPr marL="8695" marR="8695" marT="802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26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"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Production Knowledge</a:t>
                      </a:r>
                    </a:p>
                  </a:txBody>
                  <a:tcPr marL="36000" marR="8026" marT="8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8026" marR="8026" marT="8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vi-VN" dirty="0"/>
                    </a:p>
                  </a:txBody>
                  <a:tcPr marL="8695" marR="8695" marT="802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92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"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Training Attendance</a:t>
                      </a:r>
                    </a:p>
                  </a:txBody>
                  <a:tcPr marL="36000" marR="8026" marT="8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8026" marR="8026" marT="8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vi-VN" dirty="0"/>
                    </a:p>
                  </a:txBody>
                  <a:tcPr marL="8695" marR="8695" marT="802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1216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Sup Above</a:t>
                      </a:r>
                    </a:p>
                  </a:txBody>
                  <a:tcPr marL="8026" marR="8026" marT="8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Presentation</a:t>
                      </a:r>
                    </a:p>
                  </a:txBody>
                  <a:tcPr marL="36000" marR="8026" marT="8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8026" marR="8026" marT="8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 minutes</a:t>
                      </a:r>
                    </a:p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(Present)</a:t>
                      </a:r>
                    </a:p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20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minutes</a:t>
                      </a:r>
                    </a:p>
                    <a:p>
                      <a:pPr algn="ctr" rtl="0" font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(Q&amp;A)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026" marR="8026" marT="8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r>
                        <a:rPr lang="en-US" sz="1800" dirty="0"/>
                        <a:t>+ 01</a:t>
                      </a:r>
                      <a:r>
                        <a:rPr lang="en-US" sz="1800" baseline="0" dirty="0"/>
                        <a:t> page of A3 Report</a:t>
                      </a:r>
                    </a:p>
                    <a:p>
                      <a:endParaRPr lang="en-US" sz="1000" baseline="0" dirty="0"/>
                    </a:p>
                    <a:p>
                      <a:r>
                        <a:rPr lang="en-US" sz="1800" baseline="0" dirty="0"/>
                        <a:t>+ English is a must.</a:t>
                      </a:r>
                    </a:p>
                    <a:p>
                      <a:endParaRPr lang="en-US" sz="1000" baseline="0" dirty="0"/>
                    </a:p>
                    <a:p>
                      <a:r>
                        <a:rPr lang="en-US" sz="1800" dirty="0"/>
                        <a:t>+ About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="1" u="sng" baseline="0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800" b="1" u="sng" dirty="0">
                          <a:solidFill>
                            <a:srgbClr val="FF0000"/>
                          </a:solidFill>
                        </a:rPr>
                        <a:t>0% project done</a:t>
                      </a:r>
                      <a:endParaRPr lang="en-US" sz="1800" b="1" u="sng" baseline="0" dirty="0">
                        <a:solidFill>
                          <a:srgbClr val="FF0000"/>
                        </a:solidFill>
                      </a:endParaRPr>
                    </a:p>
                    <a:p>
                      <a:endParaRPr lang="en-US" sz="900" baseline="0" dirty="0"/>
                    </a:p>
                    <a:p>
                      <a:r>
                        <a:rPr lang="en-US" sz="1800" baseline="0" dirty="0"/>
                        <a:t>+ </a:t>
                      </a:r>
                      <a:r>
                        <a:rPr lang="en-US" sz="1800" u="sng" baseline="0" dirty="0"/>
                        <a:t>BOM will review finally.</a:t>
                      </a:r>
                      <a:endParaRPr lang="vi-VN" sz="1800" dirty="0"/>
                    </a:p>
                  </a:txBody>
                  <a:tcPr marL="36000" marR="8026" marT="8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97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"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Q &amp; A</a:t>
                      </a:r>
                    </a:p>
                  </a:txBody>
                  <a:tcPr marL="36000" marR="8026" marT="8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60</a:t>
                      </a:r>
                    </a:p>
                  </a:txBody>
                  <a:tcPr marL="8026" marR="8026" marT="8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36000" algn="l" rtl="0" fontAlgn="ctr"/>
                      <a:endParaRPr lang="en-US" sz="17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8026" marR="8026" marT="802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02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"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Training Attendance</a:t>
                      </a:r>
                    </a:p>
                  </a:txBody>
                  <a:tcPr marL="36000" marR="8026" marT="8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8026" marR="8026" marT="8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vi-VN" dirty="0"/>
                    </a:p>
                  </a:txBody>
                  <a:tcPr marL="8695" marR="8695" marT="802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74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Judge</a:t>
                      </a:r>
                    </a:p>
                  </a:txBody>
                  <a:tcPr marL="8026" marR="8026" marT="8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72000" algn="ctr" rtl="0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B.O.M &amp; GA</a:t>
                      </a:r>
                    </a:p>
                  </a:txBody>
                  <a:tcPr marL="8026" marR="8026" marT="8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vi-VN" dirty="0"/>
                    </a:p>
                  </a:txBody>
                  <a:tcPr marL="8695" marR="8695" marT="802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0" y="-26988"/>
            <a:ext cx="9144000" cy="473076"/>
          </a:xfrm>
          <a:prstGeom prst="rect">
            <a:avLst/>
          </a:prstGeom>
          <a:solidFill>
            <a:srgbClr val="3826A4"/>
          </a:solidFill>
          <a:ln>
            <a:noFill/>
          </a:ln>
        </p:spPr>
        <p:txBody>
          <a:bodyPr wrap="none" lIns="91429" tIns="45715" rIns="91429" bIns="45715" anchor="ctr" anchorCtr="1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sz="2800" b="1" dirty="0">
                <a:solidFill>
                  <a:prstClr val="white"/>
                </a:solidFill>
                <a:latin typeface="Arial"/>
              </a:rPr>
              <a:t>③. </a:t>
            </a:r>
            <a:r>
              <a:rPr kumimoji="1" lang="en-US" altLang="ja-JP" sz="2800" b="1" dirty="0">
                <a:solidFill>
                  <a:prstClr val="white"/>
                </a:solidFill>
                <a:ea typeface="HGP創英角ｺﾞｼｯｸUB"/>
                <a:cs typeface="HGP創英角ｺﾞｼｯｸUB"/>
              </a:rPr>
              <a:t>HOW TO DO PROMOTION</a:t>
            </a:r>
            <a:endParaRPr kumimoji="1" lang="en-US" altLang="ja-JP" sz="2800" dirty="0">
              <a:solidFill>
                <a:prstClr val="black"/>
              </a:solidFill>
              <a:latin typeface="HGP創英角ｺﾞｼｯｸUB"/>
              <a:ea typeface="HGP創英角ｺﾞｼｯｸUB"/>
              <a:cs typeface="HGP創英角ｺﾞｼｯｸUB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7494" y="548680"/>
            <a:ext cx="9096507" cy="936104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27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9" tIns="45715" rIns="91429" bIns="45715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457145" algn="l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914290" algn="l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1371435" algn="l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1828581" algn="l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179978" indent="-342859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METHODS:</a:t>
            </a:r>
          </a:p>
        </p:txBody>
      </p:sp>
      <p:sp>
        <p:nvSpPr>
          <p:cNvPr id="2" name="Rectangle 1"/>
          <p:cNvSpPr/>
          <p:nvPr/>
        </p:nvSpPr>
        <p:spPr>
          <a:xfrm>
            <a:off x="2267747" y="577491"/>
            <a:ext cx="68762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Done at least 70% Project within 6 months.</a:t>
            </a:r>
            <a:endParaRPr lang="vi-VN" sz="2400" dirty="0"/>
          </a:p>
        </p:txBody>
      </p:sp>
      <p:sp>
        <p:nvSpPr>
          <p:cNvPr id="12" name="Rectangle 11"/>
          <p:cNvSpPr/>
          <p:nvPr/>
        </p:nvSpPr>
        <p:spPr>
          <a:xfrm>
            <a:off x="2267746" y="965628"/>
            <a:ext cx="68762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Follow guidelines and Training.</a:t>
            </a:r>
            <a:endParaRPr lang="vi-VN" sz="2400" dirty="0"/>
          </a:p>
        </p:txBody>
      </p:sp>
      <p:sp>
        <p:nvSpPr>
          <p:cNvPr id="9" name="Rectangle 59"/>
          <p:cNvSpPr>
            <a:spLocks noChangeArrowheads="1"/>
          </p:cNvSpPr>
          <p:nvPr/>
        </p:nvSpPr>
        <p:spPr bwMode="auto">
          <a:xfrm>
            <a:off x="8559978" y="36719"/>
            <a:ext cx="533400" cy="381000"/>
          </a:xfrm>
          <a:prstGeom prst="rect">
            <a:avLst/>
          </a:prstGeom>
          <a:solidFill>
            <a:srgbClr val="3826A4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lIns="91429" tIns="45715" rIns="91429" bIns="45715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en-US" sz="1600" b="1" dirty="0">
                <a:solidFill>
                  <a:prstClr val="white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2702807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 txBox="1">
            <a:spLocks noChangeArrowheads="1"/>
          </p:cNvSpPr>
          <p:nvPr/>
        </p:nvSpPr>
        <p:spPr bwMode="auto">
          <a:xfrm>
            <a:off x="92990" y="612601"/>
            <a:ext cx="8982220" cy="62007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fontAlgn="base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lang="en-US" altLang="en-US" b="1" dirty="0">
                <a:solidFill>
                  <a:srgbClr val="0000CC"/>
                </a:solidFill>
              </a:rPr>
              <a:t>Request from Board of Management: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endParaRPr lang="en-US" altLang="en-US" sz="1100" dirty="0">
              <a:solidFill>
                <a:srgbClr val="000000"/>
              </a:solidFill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</a:rPr>
              <a:t>1. </a:t>
            </a:r>
            <a:r>
              <a:rPr lang="en-US" altLang="en-US" sz="2400" b="1" u="sng" dirty="0">
                <a:solidFill>
                  <a:srgbClr val="000000"/>
                </a:solidFill>
              </a:rPr>
              <a:t>Make clear background of Promotion Project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</a:rPr>
              <a:t>    (Why select theme? Why set this target? What is your role?)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endParaRPr lang="en-US" altLang="en-US" sz="1100" dirty="0">
              <a:solidFill>
                <a:srgbClr val="000000"/>
              </a:solidFill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</a:rPr>
              <a:t>2. </a:t>
            </a:r>
            <a:r>
              <a:rPr lang="en-US" altLang="en-US" sz="2400" b="1" u="sng" dirty="0">
                <a:solidFill>
                  <a:srgbClr val="000000"/>
                </a:solidFill>
              </a:rPr>
              <a:t>Deeply understand of project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</a:rPr>
              <a:t>    - Really understand all data/situation?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</a:rPr>
              <a:t>    - Why did this project? What is benefit from Project?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</a:rPr>
              <a:t>    - What is main PSNV issues?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endParaRPr lang="en-US" altLang="en-US" sz="1100" dirty="0">
              <a:solidFill>
                <a:srgbClr val="000000"/>
              </a:solidFill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</a:rPr>
              <a:t>3. </a:t>
            </a:r>
            <a:r>
              <a:rPr lang="en-US" altLang="en-US" sz="2400" b="1" u="sng" dirty="0">
                <a:solidFill>
                  <a:srgbClr val="000000"/>
                </a:solidFill>
              </a:rPr>
              <a:t>Personal strengths: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</a:rPr>
              <a:t>    - What is your new skills? What need to learn/train for others?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</a:rPr>
              <a:t>    - What is career target/Future plan?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endParaRPr lang="en-US" altLang="en-US" sz="1100" dirty="0">
              <a:solidFill>
                <a:srgbClr val="000000"/>
              </a:solidFill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</a:rPr>
              <a:t>4. </a:t>
            </a:r>
            <a:r>
              <a:rPr lang="en-US" altLang="en-US" sz="2400" b="1" u="sng" dirty="0">
                <a:solidFill>
                  <a:srgbClr val="000000"/>
                </a:solidFill>
              </a:rPr>
              <a:t>Others: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</a:rPr>
              <a:t>      Format is for reference only, candidates can develop freely   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</a:rPr>
              <a:t>      but follow Regulation: 10 minutes of Presentation. 		</a:t>
            </a:r>
          </a:p>
        </p:txBody>
      </p:sp>
      <p:sp>
        <p:nvSpPr>
          <p:cNvPr id="12291" name="Rectangle 16"/>
          <p:cNvSpPr>
            <a:spLocks noChangeArrowheads="1"/>
          </p:cNvSpPr>
          <p:nvPr/>
        </p:nvSpPr>
        <p:spPr bwMode="auto">
          <a:xfrm>
            <a:off x="0" y="-23480"/>
            <a:ext cx="9144000" cy="523210"/>
          </a:xfrm>
          <a:prstGeom prst="rect">
            <a:avLst/>
          </a:prstGeom>
          <a:solidFill>
            <a:srgbClr val="3826A4"/>
          </a:solidFill>
          <a:ln>
            <a:noFill/>
          </a:ln>
        </p:spPr>
        <p:txBody>
          <a:bodyPr wrap="none" lIns="91429" tIns="45715" rIns="91429" bIns="45715" anchor="ctr" anchorCtr="1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ja-JP" sz="2800" b="1" dirty="0">
                <a:solidFill>
                  <a:prstClr val="white"/>
                </a:solidFill>
                <a:cs typeface="Arial" pitchFamily="34" charset="0"/>
              </a:rPr>
              <a:t>④. SOME NOTES</a:t>
            </a:r>
            <a:endParaRPr kumimoji="1" lang="en-US" altLang="en-US" sz="28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7" name="Rectangle 59"/>
          <p:cNvSpPr>
            <a:spLocks noChangeArrowheads="1"/>
          </p:cNvSpPr>
          <p:nvPr/>
        </p:nvSpPr>
        <p:spPr bwMode="auto">
          <a:xfrm>
            <a:off x="8559978" y="36719"/>
            <a:ext cx="533400" cy="381000"/>
          </a:xfrm>
          <a:prstGeom prst="rect">
            <a:avLst/>
          </a:prstGeom>
          <a:solidFill>
            <a:srgbClr val="3826A4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lIns="91429" tIns="45715" rIns="91429" bIns="45715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en-US" sz="1600" b="1" dirty="0">
                <a:solidFill>
                  <a:prstClr val="white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677387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 txBox="1">
            <a:spLocks noChangeArrowheads="1"/>
          </p:cNvSpPr>
          <p:nvPr/>
        </p:nvSpPr>
        <p:spPr bwMode="auto">
          <a:xfrm>
            <a:off x="2483768" y="574679"/>
            <a:ext cx="6605956" cy="620077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altLang="en-US" sz="1600" b="1" u="sng" dirty="0">
                <a:solidFill>
                  <a:srgbClr val="000000"/>
                </a:solidFill>
              </a:rPr>
              <a:t>Slide 0</a:t>
            </a:r>
            <a:r>
              <a:rPr lang="en-US" altLang="en-US" sz="1600" dirty="0">
                <a:solidFill>
                  <a:srgbClr val="000000"/>
                </a:solidFill>
              </a:rPr>
              <a:t>:	</a:t>
            </a:r>
            <a:r>
              <a:rPr lang="en-US" altLang="en-US" sz="1600" b="1" dirty="0">
                <a:solidFill>
                  <a:srgbClr val="0000CC"/>
                </a:solidFill>
              </a:rPr>
              <a:t>Introduction &amp; Main Contents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altLang="en-US" sz="1400" b="1" i="1" dirty="0">
                <a:solidFill>
                  <a:srgbClr val="FF0000"/>
                </a:solidFill>
              </a:rPr>
              <a:t>	</a:t>
            </a:r>
            <a:r>
              <a:rPr lang="en-US" altLang="en-US" sz="1600" dirty="0"/>
              <a:t>Topic, main contents and personal information.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endParaRPr lang="en-US" altLang="en-US" sz="600" dirty="0">
              <a:solidFill>
                <a:srgbClr val="000000"/>
              </a:solidFill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buFontTx/>
              <a:buNone/>
            </a:pPr>
            <a:endParaRPr lang="en-US" altLang="en-US" sz="100" dirty="0">
              <a:solidFill>
                <a:srgbClr val="000000"/>
              </a:solidFill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altLang="en-US" sz="1600" b="1" u="sng" dirty="0">
                <a:solidFill>
                  <a:srgbClr val="000000"/>
                </a:solidFill>
              </a:rPr>
              <a:t>Slide 1</a:t>
            </a:r>
            <a:r>
              <a:rPr lang="en-US" altLang="en-US" sz="1600" dirty="0">
                <a:solidFill>
                  <a:srgbClr val="000000"/>
                </a:solidFill>
              </a:rPr>
              <a:t>: 	</a:t>
            </a:r>
            <a:r>
              <a:rPr lang="en-US" altLang="en-US" sz="1600" b="1" dirty="0">
                <a:solidFill>
                  <a:srgbClr val="0000CC"/>
                </a:solidFill>
              </a:rPr>
              <a:t>Personal profile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lang="en-US" altLang="en-US" sz="1600" b="1" i="1" dirty="0">
                <a:solidFill>
                  <a:srgbClr val="FF0000"/>
                </a:solidFill>
              </a:rPr>
              <a:t>	</a:t>
            </a:r>
            <a:r>
              <a:rPr lang="en-US" altLang="en-US" sz="1600" dirty="0">
                <a:solidFill>
                  <a:srgbClr val="000000"/>
                </a:solidFill>
              </a:rPr>
              <a:t>- Candidate profile and personal achievement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</a:rPr>
              <a:t>	  (before joining or during period working in PSNV)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FontTx/>
              <a:buNone/>
            </a:pPr>
            <a:endParaRPr lang="en-US" altLang="en-US" sz="600" dirty="0">
              <a:solidFill>
                <a:srgbClr val="000000"/>
              </a:solidFill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altLang="en-US" sz="1600" b="1" u="sng" dirty="0">
                <a:solidFill>
                  <a:srgbClr val="000000"/>
                </a:solidFill>
              </a:rPr>
              <a:t>Slide 2</a:t>
            </a:r>
            <a:r>
              <a:rPr lang="en-US" altLang="en-US" sz="1600" dirty="0">
                <a:solidFill>
                  <a:srgbClr val="000000"/>
                </a:solidFill>
              </a:rPr>
              <a:t>: 	</a:t>
            </a:r>
            <a:r>
              <a:rPr lang="en-US" altLang="en-US" sz="1600" b="1" dirty="0">
                <a:solidFill>
                  <a:srgbClr val="0000CC"/>
                </a:solidFill>
              </a:rPr>
              <a:t>PSNV background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</a:rPr>
              <a:t>	- Breakdown details of issues.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</a:rPr>
              <a:t>	- Why need to improve? Benefits of improvement.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FontTx/>
              <a:buNone/>
            </a:pPr>
            <a:endParaRPr lang="en-US" altLang="en-US" sz="600" dirty="0">
              <a:solidFill>
                <a:srgbClr val="000000"/>
              </a:solidFill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buFontTx/>
              <a:buNone/>
            </a:pPr>
            <a:endParaRPr lang="en-US" altLang="en-US" sz="100" b="1" i="1" u="sng" dirty="0">
              <a:solidFill>
                <a:srgbClr val="FF0000"/>
              </a:solidFill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lang="en-US" altLang="en-US" sz="1600" b="1" u="sng" dirty="0">
                <a:solidFill>
                  <a:srgbClr val="000000"/>
                </a:solidFill>
              </a:rPr>
              <a:t>Slide 3</a:t>
            </a:r>
            <a:r>
              <a:rPr lang="en-US" altLang="en-US" sz="1600" dirty="0">
                <a:solidFill>
                  <a:srgbClr val="000000"/>
                </a:solidFill>
              </a:rPr>
              <a:t>: 	</a:t>
            </a:r>
            <a:r>
              <a:rPr lang="en-US" altLang="en-US" sz="1600" b="1" dirty="0">
                <a:solidFill>
                  <a:srgbClr val="0000CC"/>
                </a:solidFill>
              </a:rPr>
              <a:t>Section/Department situation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A223A5"/>
                </a:solidFill>
              </a:rPr>
              <a:t>	</a:t>
            </a:r>
            <a:r>
              <a:rPr lang="en-US" altLang="en-US" sz="1600" dirty="0">
                <a:solidFill>
                  <a:srgbClr val="000000"/>
                </a:solidFill>
              </a:rPr>
              <a:t>- What is your section issues?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</a:rPr>
              <a:t>	- Target &amp; Project plan (Aug – Feb)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endParaRPr lang="en-US" altLang="en-US" sz="600" dirty="0">
              <a:solidFill>
                <a:srgbClr val="000000"/>
              </a:solidFill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buFontTx/>
              <a:buNone/>
            </a:pPr>
            <a:endParaRPr lang="en-US" altLang="en-US" sz="100" dirty="0">
              <a:solidFill>
                <a:srgbClr val="000000"/>
              </a:solidFill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lang="en-US" altLang="en-US" sz="1600" b="1" u="sng" dirty="0">
                <a:solidFill>
                  <a:srgbClr val="000000"/>
                </a:solidFill>
              </a:rPr>
              <a:t>Slide 4-9</a:t>
            </a:r>
            <a:r>
              <a:rPr lang="en-US" altLang="en-US" sz="1600" dirty="0">
                <a:solidFill>
                  <a:srgbClr val="000000"/>
                </a:solidFill>
              </a:rPr>
              <a:t>: </a:t>
            </a:r>
            <a:r>
              <a:rPr lang="en-US" altLang="en-US" sz="1600" b="1" dirty="0">
                <a:solidFill>
                  <a:srgbClr val="0000CC"/>
                </a:solidFill>
              </a:rPr>
              <a:t>Project Kaizen Activities.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lang="en-US" altLang="en-US" sz="1400" i="1" dirty="0">
                <a:solidFill>
                  <a:srgbClr val="A223A5"/>
                </a:solidFill>
              </a:rPr>
              <a:t>	</a:t>
            </a:r>
            <a:r>
              <a:rPr lang="en-US" altLang="en-US" sz="1600" dirty="0">
                <a:solidFill>
                  <a:srgbClr val="000000"/>
                </a:solidFill>
              </a:rPr>
              <a:t>- Details of improvement activities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</a:rPr>
              <a:t>	- 4-6 Slides depend on jobs.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FontTx/>
              <a:buNone/>
            </a:pPr>
            <a:endParaRPr lang="en-US" altLang="en-US" sz="600" dirty="0">
              <a:solidFill>
                <a:srgbClr val="000000"/>
              </a:solidFill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lang="en-US" altLang="en-US" sz="100" b="1" i="1" dirty="0">
                <a:solidFill>
                  <a:srgbClr val="FF0000"/>
                </a:solidFill>
              </a:rPr>
              <a:t>	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lang="en-US" altLang="en-US" sz="1600" b="1" u="sng" dirty="0">
                <a:solidFill>
                  <a:srgbClr val="000000"/>
                </a:solidFill>
              </a:rPr>
              <a:t>Slide 10</a:t>
            </a:r>
            <a:r>
              <a:rPr lang="en-US" altLang="en-US" sz="1600" dirty="0">
                <a:solidFill>
                  <a:srgbClr val="000000"/>
                </a:solidFill>
              </a:rPr>
              <a:t>: 	 </a:t>
            </a:r>
            <a:r>
              <a:rPr lang="en-US" altLang="en-US" sz="1600" b="1" dirty="0">
                <a:solidFill>
                  <a:srgbClr val="0000CC"/>
                </a:solidFill>
              </a:rPr>
              <a:t>Confirm results &amp; further Actions</a:t>
            </a:r>
            <a:r>
              <a:rPr lang="en-US" altLang="en-US" sz="1600" dirty="0">
                <a:solidFill>
                  <a:srgbClr val="000000"/>
                </a:solidFill>
              </a:rPr>
              <a:t>.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lang="en-US" altLang="en-US" sz="1600" b="1" dirty="0">
                <a:solidFill>
                  <a:srgbClr val="0000CC"/>
                </a:solidFill>
              </a:rPr>
              <a:t>	</a:t>
            </a:r>
            <a:r>
              <a:rPr lang="en-US" altLang="en-US" sz="1600" dirty="0">
                <a:solidFill>
                  <a:srgbClr val="000000"/>
                </a:solidFill>
              </a:rPr>
              <a:t>- Compare vs. Target (About </a:t>
            </a:r>
            <a:r>
              <a:rPr lang="en-US" altLang="en-US" sz="1600" b="1" u="sng" dirty="0">
                <a:solidFill>
                  <a:srgbClr val="FF0000"/>
                </a:solidFill>
              </a:rPr>
              <a:t>70% Project DONE</a:t>
            </a:r>
            <a:r>
              <a:rPr lang="en-US" altLang="en-US" sz="1600" dirty="0">
                <a:solidFill>
                  <a:srgbClr val="000000"/>
                </a:solidFill>
              </a:rPr>
              <a:t>)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</a:rPr>
              <a:t>	- Further actions &amp; Deadline (with Commitment)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FontTx/>
              <a:buNone/>
            </a:pPr>
            <a:endParaRPr lang="en-US" altLang="en-US" sz="600" dirty="0">
              <a:solidFill>
                <a:srgbClr val="000000"/>
              </a:solidFill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buFontTx/>
              <a:buNone/>
            </a:pPr>
            <a:endParaRPr lang="en-US" altLang="en-US" sz="100" dirty="0">
              <a:solidFill>
                <a:srgbClr val="000000"/>
              </a:solidFill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buFontTx/>
              <a:buNone/>
            </a:pPr>
            <a:endParaRPr lang="en-US" altLang="en-US" sz="100" dirty="0">
              <a:solidFill>
                <a:srgbClr val="000000"/>
              </a:solidFill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buFontTx/>
              <a:buNone/>
            </a:pPr>
            <a:endParaRPr lang="en-US" altLang="en-US" sz="100" dirty="0">
              <a:solidFill>
                <a:srgbClr val="000000"/>
              </a:solidFill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lang="en-US" altLang="en-US" sz="1600" b="1" u="sng" dirty="0">
                <a:solidFill>
                  <a:srgbClr val="000000"/>
                </a:solidFill>
              </a:rPr>
              <a:t>Slide 11</a:t>
            </a:r>
            <a:r>
              <a:rPr lang="en-US" altLang="en-US" sz="1600" dirty="0">
                <a:solidFill>
                  <a:srgbClr val="000000"/>
                </a:solidFill>
              </a:rPr>
              <a:t>:	</a:t>
            </a:r>
            <a:r>
              <a:rPr lang="en-US" altLang="en-US" sz="1600" b="1" dirty="0">
                <a:solidFill>
                  <a:srgbClr val="0000CC"/>
                </a:solidFill>
              </a:rPr>
              <a:t>Development Plan (if any).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lang="en-US" altLang="en-US" sz="1400" b="1" i="1" dirty="0">
                <a:solidFill>
                  <a:srgbClr val="FF0000"/>
                </a:solidFill>
              </a:rPr>
              <a:t>	</a:t>
            </a:r>
            <a:r>
              <a:rPr lang="en-US" altLang="en-US" sz="1400" dirty="0"/>
              <a:t>- </a:t>
            </a:r>
            <a:r>
              <a:rPr lang="en-US" altLang="en-US" sz="1600" dirty="0">
                <a:solidFill>
                  <a:srgbClr val="000000"/>
                </a:solidFill>
              </a:rPr>
              <a:t>Career path for yourself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</a:rPr>
              <a:t>	- Development Plan for your subordinates</a:t>
            </a:r>
          </a:p>
        </p:txBody>
      </p:sp>
      <p:sp>
        <p:nvSpPr>
          <p:cNvPr id="12291" name="Rectangle 16"/>
          <p:cNvSpPr>
            <a:spLocks noChangeArrowheads="1"/>
          </p:cNvSpPr>
          <p:nvPr/>
        </p:nvSpPr>
        <p:spPr bwMode="auto">
          <a:xfrm>
            <a:off x="0" y="-23480"/>
            <a:ext cx="9144000" cy="523210"/>
          </a:xfrm>
          <a:prstGeom prst="rect">
            <a:avLst/>
          </a:prstGeom>
          <a:solidFill>
            <a:srgbClr val="3826A4"/>
          </a:solidFill>
          <a:ln>
            <a:noFill/>
          </a:ln>
        </p:spPr>
        <p:txBody>
          <a:bodyPr wrap="none" lIns="91429" tIns="45715" rIns="91429" bIns="45715" anchor="ctr" anchorCtr="1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ja-JP" sz="2800" b="1" dirty="0">
                <a:solidFill>
                  <a:prstClr val="white"/>
                </a:solidFill>
                <a:latin typeface="Calibri"/>
                <a:cs typeface="Calibri"/>
              </a:rPr>
              <a:t>⑤</a:t>
            </a:r>
            <a:r>
              <a:rPr kumimoji="1" lang="en-US" altLang="ja-JP" sz="28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. GUIDELINE FOR PRESENTATON</a:t>
            </a:r>
            <a:endParaRPr kumimoji="1" lang="en-US" altLang="en-US" sz="2800" b="1" dirty="0">
              <a:solidFill>
                <a:prstClr val="white"/>
              </a:solidFill>
              <a:latin typeface="Arial"/>
              <a:cs typeface="Arial" pitchFamily="34" charset="0"/>
            </a:endParaRPr>
          </a:p>
        </p:txBody>
      </p:sp>
      <p:sp>
        <p:nvSpPr>
          <p:cNvPr id="12292" name="Rectangle 6"/>
          <p:cNvSpPr>
            <a:spLocks noChangeArrowheads="1"/>
          </p:cNvSpPr>
          <p:nvPr/>
        </p:nvSpPr>
        <p:spPr bwMode="auto">
          <a:xfrm>
            <a:off x="46716" y="574678"/>
            <a:ext cx="2437053" cy="6200775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45715" tIns="45715" rIns="45715" bIns="45715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fontAlgn="b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b="1" u="sng" dirty="0">
                <a:solidFill>
                  <a:srgbClr val="FF0000"/>
                </a:solidFill>
              </a:rPr>
              <a:t>Contents</a:t>
            </a:r>
          </a:p>
          <a:p>
            <a:pPr algn="ctr" eaLnBrk="1" fontAlgn="b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u="sng" dirty="0">
                <a:solidFill>
                  <a:srgbClr val="FF0000"/>
                </a:solidFill>
              </a:rPr>
              <a:t>(as a logic story)</a:t>
            </a:r>
          </a:p>
          <a:p>
            <a:pPr algn="ctr" eaLnBrk="1" fontAlgn="b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400" b="1" u="sng" dirty="0">
              <a:solidFill>
                <a:srgbClr val="FF0000"/>
              </a:solidFill>
            </a:endParaRPr>
          </a:p>
          <a:p>
            <a:pPr algn="ctr" eaLnBrk="1" fontAlgn="b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400" b="1" u="sng" dirty="0">
              <a:solidFill>
                <a:srgbClr val="FF0000"/>
              </a:solidFill>
            </a:endParaRPr>
          </a:p>
          <a:p>
            <a:pPr eaLnBrk="1" fontAlgn="b" hangingPunct="1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1800" dirty="0">
                <a:solidFill>
                  <a:srgbClr val="000000"/>
                </a:solidFill>
              </a:rPr>
              <a:t> Introduction</a:t>
            </a:r>
          </a:p>
          <a:p>
            <a:pPr eaLnBrk="1" fontAlgn="b" hangingPunct="1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lang="en-US" altLang="en-US" sz="1800" dirty="0">
              <a:solidFill>
                <a:srgbClr val="000000"/>
              </a:solidFill>
            </a:endParaRPr>
          </a:p>
          <a:p>
            <a:pPr eaLnBrk="1" fontAlgn="b" hangingPunct="1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1800" dirty="0">
                <a:solidFill>
                  <a:srgbClr val="000000"/>
                </a:solidFill>
              </a:rPr>
              <a:t> Project Background</a:t>
            </a:r>
          </a:p>
          <a:p>
            <a:pPr eaLnBrk="1" fontAlgn="b" hangingPunct="1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lang="en-US" altLang="en-US" sz="1800" dirty="0">
              <a:solidFill>
                <a:srgbClr val="000000"/>
              </a:solidFill>
            </a:endParaRPr>
          </a:p>
          <a:p>
            <a:pPr eaLnBrk="1" fontAlgn="b" hangingPunct="1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1800" dirty="0">
                <a:solidFill>
                  <a:srgbClr val="000000"/>
                </a:solidFill>
              </a:rPr>
              <a:t> Analyze Issues</a:t>
            </a:r>
          </a:p>
          <a:p>
            <a:pPr eaLnBrk="1" fontAlgn="b" hangingPunct="1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lang="en-US" altLang="en-US" sz="1800" dirty="0">
              <a:solidFill>
                <a:srgbClr val="000000"/>
              </a:solidFill>
            </a:endParaRPr>
          </a:p>
          <a:p>
            <a:pPr eaLnBrk="1" fontAlgn="b" hangingPunct="1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1800" dirty="0">
                <a:solidFill>
                  <a:srgbClr val="000000"/>
                </a:solidFill>
              </a:rPr>
              <a:t> Set Target and   </a:t>
            </a:r>
          </a:p>
          <a:p>
            <a:pPr eaLnBrk="1" fontAlgn="b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    Project Plan.</a:t>
            </a:r>
          </a:p>
          <a:p>
            <a:pPr eaLnBrk="1" fontAlgn="b" hangingPunct="1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lang="en-US" altLang="en-US" sz="1800" dirty="0">
              <a:solidFill>
                <a:srgbClr val="000000"/>
              </a:solidFill>
            </a:endParaRPr>
          </a:p>
          <a:p>
            <a:pPr eaLnBrk="1" fontAlgn="b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4. Kaizen Activities</a:t>
            </a:r>
          </a:p>
          <a:p>
            <a:pPr eaLnBrk="1" fontAlgn="b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   (4-6 detailed slides) </a:t>
            </a:r>
          </a:p>
          <a:p>
            <a:pPr eaLnBrk="1" fontAlgn="b" hangingPunct="1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solidFill>
                <a:srgbClr val="000000"/>
              </a:solidFill>
            </a:endParaRPr>
          </a:p>
          <a:p>
            <a:pPr eaLnBrk="1" fontAlgn="b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5. Confirm Result   </a:t>
            </a:r>
          </a:p>
          <a:p>
            <a:pPr eaLnBrk="1" fontAlgn="b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>
                <a:solidFill>
                  <a:srgbClr val="FF0000"/>
                </a:solidFill>
              </a:rPr>
              <a:t>   (About 70% Done)</a:t>
            </a:r>
          </a:p>
          <a:p>
            <a:pPr eaLnBrk="1" fontAlgn="b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 - Further Actions.</a:t>
            </a:r>
          </a:p>
          <a:p>
            <a:pPr eaLnBrk="1" fontAlgn="b" hangingPunct="1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solidFill>
                <a:srgbClr val="000000"/>
              </a:solidFill>
            </a:endParaRPr>
          </a:p>
          <a:p>
            <a:pPr eaLnBrk="1" fontAlgn="b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6. Development    </a:t>
            </a:r>
          </a:p>
          <a:p>
            <a:pPr eaLnBrk="1" fontAlgn="b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    Plan</a:t>
            </a:r>
          </a:p>
        </p:txBody>
      </p:sp>
      <p:sp>
        <p:nvSpPr>
          <p:cNvPr id="7" name="Rectangle 59"/>
          <p:cNvSpPr>
            <a:spLocks noChangeArrowheads="1"/>
          </p:cNvSpPr>
          <p:nvPr/>
        </p:nvSpPr>
        <p:spPr bwMode="auto">
          <a:xfrm>
            <a:off x="8559978" y="36719"/>
            <a:ext cx="533400" cy="381000"/>
          </a:xfrm>
          <a:prstGeom prst="rect">
            <a:avLst/>
          </a:prstGeom>
          <a:solidFill>
            <a:srgbClr val="3826A4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lIns="91429" tIns="45715" rIns="91429" bIns="45715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en-US" sz="1600" b="1" dirty="0">
                <a:solidFill>
                  <a:prstClr val="white"/>
                </a:solidFill>
              </a:rPr>
              <a:t>5/6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6732240" y="3087569"/>
            <a:ext cx="2213468" cy="576064"/>
          </a:xfrm>
          <a:prstGeom prst="rect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EXAMPLE</a:t>
            </a:r>
            <a:r>
              <a:rPr kumimoji="1" lang="en-US" sz="2000" b="1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 ONLY</a:t>
            </a:r>
            <a:endParaRPr kumimoji="1" 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505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9309" y="604857"/>
            <a:ext cx="9057543" cy="447675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27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342900" indent="-342900" defTabSz="914400" eaLnBrk="1" hangingPunct="1">
              <a:buFont typeface="Wingdings" panose="05000000000000000000" pitchFamily="2" charset="2"/>
              <a:buChar char="q"/>
              <a:defRPr/>
            </a:pPr>
            <a:r>
              <a:rPr lang="en-US" altLang="en-US" sz="2000" dirty="0">
                <a:solidFill>
                  <a:prstClr val="black"/>
                </a:solidFill>
              </a:rPr>
              <a:t>Promotion Schedule for FY 2024</a:t>
            </a:r>
          </a:p>
        </p:txBody>
      </p:sp>
      <p:sp>
        <p:nvSpPr>
          <p:cNvPr id="30724" name="Text Box 2"/>
          <p:cNvSpPr txBox="1">
            <a:spLocks noChangeArrowheads="1"/>
          </p:cNvSpPr>
          <p:nvPr/>
        </p:nvSpPr>
        <p:spPr bwMode="auto">
          <a:xfrm>
            <a:off x="0" y="-26988"/>
            <a:ext cx="9144000" cy="579438"/>
          </a:xfrm>
          <a:prstGeom prst="rect">
            <a:avLst/>
          </a:prstGeom>
          <a:solidFill>
            <a:srgbClr val="3826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/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ja-JP" sz="2800" b="1" dirty="0">
                <a:solidFill>
                  <a:prstClr val="white"/>
                </a:solidFill>
                <a:latin typeface="Calibri"/>
                <a:cs typeface="Calibri"/>
              </a:rPr>
              <a:t>⑥</a:t>
            </a:r>
            <a:r>
              <a:rPr kumimoji="1" lang="en-US" altLang="ja-JP" sz="2800" b="1" dirty="0">
                <a:solidFill>
                  <a:srgbClr val="FFFFFF"/>
                </a:solidFill>
                <a:latin typeface="Calibri"/>
                <a:ea typeface="HGP創英角ｺﾞｼｯｸUB"/>
                <a:cs typeface="HGP創英角ｺﾞｼｯｸUB"/>
              </a:rPr>
              <a:t>. </a:t>
            </a:r>
            <a:r>
              <a:rPr kumimoji="1" lang="en-US" altLang="ja-JP" sz="2800" b="1" dirty="0">
                <a:solidFill>
                  <a:srgbClr val="FFFFFF"/>
                </a:solidFill>
                <a:latin typeface="Arial" pitchFamily="34" charset="0"/>
                <a:ea typeface="HGP創英角ｺﾞｼｯｸUB"/>
                <a:cs typeface="HGP創英角ｺﾞｼｯｸUB"/>
              </a:rPr>
              <a:t>PROMOTION SCHEDULE</a:t>
            </a:r>
            <a:endParaRPr kumimoji="1" lang="en-US" altLang="ja-JP" sz="2800" dirty="0">
              <a:solidFill>
                <a:srgbClr val="000000"/>
              </a:solidFill>
              <a:latin typeface="HGP創英角ｺﾞｼｯｸUB"/>
              <a:ea typeface="HGP創英角ｺﾞｼｯｸUB"/>
              <a:cs typeface="HGP創英角ｺﾞｼｯｸUB"/>
            </a:endParaRPr>
          </a:p>
        </p:txBody>
      </p:sp>
      <p:sp>
        <p:nvSpPr>
          <p:cNvPr id="30725" name="Rectangle 59"/>
          <p:cNvSpPr>
            <a:spLocks noChangeArrowheads="1"/>
          </p:cNvSpPr>
          <p:nvPr/>
        </p:nvSpPr>
        <p:spPr bwMode="auto">
          <a:xfrm>
            <a:off x="8534400" y="65088"/>
            <a:ext cx="533400" cy="381000"/>
          </a:xfrm>
          <a:prstGeom prst="rect">
            <a:avLst/>
          </a:prstGeom>
          <a:solidFill>
            <a:srgbClr val="3826A4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FFFFFF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6/6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198555"/>
              </p:ext>
            </p:extLst>
          </p:nvPr>
        </p:nvGraphicFramePr>
        <p:xfrm>
          <a:off x="55684" y="1127033"/>
          <a:ext cx="9032631" cy="5688632"/>
        </p:xfrm>
        <a:graphic>
          <a:graphicData uri="http://schemas.openxmlformats.org/drawingml/2006/table">
            <a:tbl>
              <a:tblPr/>
              <a:tblGrid>
                <a:gridCol w="6048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5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4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Contents</a:t>
                      </a:r>
                    </a:p>
                  </a:txBody>
                  <a:tcPr marL="7830" marR="7830" marT="7829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15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P.I.C</a:t>
                      </a:r>
                    </a:p>
                  </a:txBody>
                  <a:tcPr marL="7830" marR="7830" marT="7829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15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Deadline</a:t>
                      </a:r>
                    </a:p>
                  </a:txBody>
                  <a:tcPr marL="7830" marR="7830" marT="7829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1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708">
                <a:tc>
                  <a:txBody>
                    <a:bodyPr/>
                    <a:lstStyle/>
                    <a:p>
                      <a:pPr marL="36000"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① Inform Schedule for Promotion</a:t>
                      </a:r>
                    </a:p>
                  </a:txBody>
                  <a:tcPr marL="7830" marR="7830" marT="7829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HR</a:t>
                      </a:r>
                    </a:p>
                  </a:txBody>
                  <a:tcPr marL="7830" marR="7830" marT="7829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  <a:r>
                        <a:rPr lang="en-US" sz="18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Jul</a:t>
                      </a:r>
                    </a:p>
                  </a:txBody>
                  <a:tcPr marL="7830" marR="7830" marT="7829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36000"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② Select candidates &amp; Submit Application Form</a:t>
                      </a:r>
                    </a:p>
                  </a:txBody>
                  <a:tcPr marL="7830" marR="7830" marT="7829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Sections</a:t>
                      </a:r>
                    </a:p>
                  </a:txBody>
                  <a:tcPr marL="7830" marR="7830" marT="7829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</a:t>
                      </a:r>
                      <a:r>
                        <a:rPr lang="en-US" sz="18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July ’23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830" marR="7830" marT="7829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464">
                <a:tc>
                  <a:txBody>
                    <a:bodyPr/>
                    <a:lstStyle/>
                    <a:p>
                      <a:pPr marL="36000"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③ Confirm List of candidates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&amp; get BOM A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pproval</a:t>
                      </a:r>
                    </a:p>
                  </a:txBody>
                  <a:tcPr marL="7830" marR="7830" marT="7829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HR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830" marR="7830" marT="7829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25</a:t>
                      </a:r>
                      <a:r>
                        <a:rPr lang="en-US" sz="18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July</a:t>
                      </a:r>
                    </a:p>
                  </a:txBody>
                  <a:tcPr marL="7830" marR="7830" marT="7829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marL="36000"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④ Promotion Orientation</a:t>
                      </a:r>
                      <a:b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    Training on 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Management &amp; Working Skills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830" marR="7830" marT="7829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HR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830" marR="7830" marT="7829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28</a:t>
                      </a:r>
                      <a:r>
                        <a:rPr lang="en-US" sz="18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, July</a:t>
                      </a:r>
                    </a:p>
                    <a:p>
                      <a:pPr algn="ctr" rtl="0" fontAlgn="ctr"/>
                      <a:r>
                        <a:rPr lang="en-US" sz="18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Oct~Jan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830" marR="7830" marT="7829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462">
                <a:tc>
                  <a:txBody>
                    <a:bodyPr/>
                    <a:lstStyle/>
                    <a:p>
                      <a:pPr marL="36000" algn="l" rtl="0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⑤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Submit Register Form</a:t>
                      </a:r>
                      <a:r>
                        <a:rPr lang="en-US" sz="18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 of Promotion Project (Grade-up)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7830" marR="7830" marT="7829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Candidate</a:t>
                      </a:r>
                    </a:p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&amp; Section</a:t>
                      </a:r>
                    </a:p>
                  </a:txBody>
                  <a:tcPr marL="7830" marR="7830" marT="7829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1- 6</a:t>
                      </a:r>
                      <a:r>
                        <a:rPr lang="en-US" sz="18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Sep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830" marR="7830" marT="7829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6478">
                <a:tc>
                  <a:txBody>
                    <a:bodyPr/>
                    <a:lstStyle/>
                    <a:p>
                      <a:pPr marL="36000" algn="l" rtl="0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⑥ Guideline and train by sections/groups</a:t>
                      </a:r>
                      <a:b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      Advise</a:t>
                      </a:r>
                      <a:r>
                        <a:rPr lang="en-US" sz="18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 Project</a:t>
                      </a:r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 &amp; Follow Implementation (</a:t>
                      </a:r>
                      <a:r>
                        <a:rPr lang="en-US" sz="1800" b="1" i="0" u="sng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6 months</a:t>
                      </a:r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)</a:t>
                      </a:r>
                    </a:p>
                  </a:txBody>
                  <a:tcPr marL="7830" marR="7830" marT="7829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830" marR="7830" marT="7829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Aug - Jan’ 24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830" marR="7830" marT="7829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36000"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⑦ Concerned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GM/Director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review for final report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830" marR="7830" marT="7829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830" marR="7830" marT="7829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~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20</a:t>
                      </a:r>
                      <a:r>
                        <a:rPr lang="en-US" sz="18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Feb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830" marR="7830" marT="7829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58852">
                <a:tc>
                  <a:txBody>
                    <a:bodyPr/>
                    <a:lstStyle/>
                    <a:p>
                      <a:pPr marL="36000"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⑧ Writing Test and Report (Officer below – Rank-up)</a:t>
                      </a:r>
                      <a:b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    Presentation &amp; Interview (Supervisor above -Grade-up)</a:t>
                      </a:r>
                    </a:p>
                  </a:txBody>
                  <a:tcPr marL="7830" marR="7830" marT="7829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HR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830" marR="7830" marT="7829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4~7</a:t>
                      </a:r>
                      <a:r>
                        <a:rPr lang="en-US" sz="18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Mar</a:t>
                      </a:r>
                    </a:p>
                  </a:txBody>
                  <a:tcPr marL="7830" marR="7830" marT="7829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36000"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⑨ GD Approval and Inform Result to Candidates</a:t>
                      </a:r>
                    </a:p>
                  </a:txBody>
                  <a:tcPr marL="7830" marR="7830" marT="7829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HR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830" marR="7830" marT="7829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27</a:t>
                      </a:r>
                      <a:r>
                        <a:rPr lang="en-US" sz="18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Mar ’24 </a:t>
                      </a:r>
                    </a:p>
                  </a:txBody>
                  <a:tcPr marL="7830" marR="7830" marT="7829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36000"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⑩ Promotion Ceremony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and Promotion Letters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830" marR="7830" marT="7829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HR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830" marR="7830" marT="7829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  <a:r>
                        <a:rPr lang="en-US" sz="18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April ’24</a:t>
                      </a:r>
                    </a:p>
                  </a:txBody>
                  <a:tcPr marL="7830" marR="7830" marT="7829" marB="0" anchor="ctr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190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70DF5-C4B4-C82E-D685-CCF3A013D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2" y="2289"/>
            <a:ext cx="9138098" cy="576064"/>
          </a:xfrm>
          <a:solidFill>
            <a:schemeClr val="bg1"/>
          </a:solidFill>
          <a:ln>
            <a:noFill/>
          </a:ln>
        </p:spPr>
        <p:txBody>
          <a:bodyPr wrap="none" anchor="ctr" anchorCtr="1"/>
          <a:lstStyle/>
          <a:p>
            <a:pPr algn="l" eaLnBrk="1" hangingPunct="1">
              <a:spcBef>
                <a:spcPct val="50000"/>
              </a:spcBef>
            </a:pPr>
            <a:r>
              <a:rPr lang="en-US" sz="3600" b="1" kern="1200" dirty="0">
                <a:solidFill>
                  <a:srgbClr val="0000FF"/>
                </a:solidFill>
                <a:latin typeface="Calibri"/>
                <a:ea typeface="MS PGothic" pitchFamily="34" charset="-128"/>
                <a:cs typeface="Calibri"/>
              </a:rPr>
              <a:t>Promotion Time-line (Advice)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655A79D-E717-6567-1370-C6B35D6F2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514438"/>
              </p:ext>
            </p:extLst>
          </p:nvPr>
        </p:nvGraphicFramePr>
        <p:xfrm>
          <a:off x="66265" y="663023"/>
          <a:ext cx="9011686" cy="612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3663061659"/>
                    </a:ext>
                  </a:extLst>
                </a:gridCol>
                <a:gridCol w="4586210">
                  <a:extLst>
                    <a:ext uri="{9D8B030D-6E8A-4147-A177-3AD203B41FA5}">
                      <a16:colId xmlns:a16="http://schemas.microsoft.com/office/drawing/2014/main" val="3266878779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220427065"/>
                    </a:ext>
                  </a:extLst>
                </a:gridCol>
                <a:gridCol w="3129332">
                  <a:extLst>
                    <a:ext uri="{9D8B030D-6E8A-4147-A177-3AD203B41FA5}">
                      <a16:colId xmlns:a16="http://schemas.microsoft.com/office/drawing/2014/main" val="463754526"/>
                    </a:ext>
                  </a:extLst>
                </a:gridCol>
              </a:tblGrid>
              <a:tr h="264388">
                <a:tc>
                  <a:txBody>
                    <a:bodyPr/>
                    <a:lstStyle/>
                    <a:p>
                      <a:pPr marL="0" algn="ctr" defTabSz="914290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90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 to do</a:t>
                      </a: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90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90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Notes</a:t>
                      </a: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817048"/>
                  </a:ext>
                </a:extLst>
              </a:tr>
              <a:tr h="155694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2000" b="1" u="sng" dirty="0" err="1">
                          <a:latin typeface="+mn-lt"/>
                        </a:rPr>
                        <a:t>Lựa</a:t>
                      </a:r>
                      <a:r>
                        <a:rPr lang="en-US" sz="2000" b="1" u="sng" dirty="0">
                          <a:latin typeface="+mn-lt"/>
                        </a:rPr>
                        <a:t> </a:t>
                      </a:r>
                      <a:r>
                        <a:rPr lang="en-US" sz="2000" b="1" u="sng" dirty="0" err="1">
                          <a:latin typeface="+mn-lt"/>
                        </a:rPr>
                        <a:t>chọn</a:t>
                      </a:r>
                      <a:r>
                        <a:rPr lang="en-US" sz="2000" b="1" u="sng" dirty="0">
                          <a:latin typeface="+mn-lt"/>
                        </a:rPr>
                        <a:t> </a:t>
                      </a:r>
                      <a:r>
                        <a:rPr lang="en-US" sz="2000" b="1" u="sng" dirty="0" err="1">
                          <a:latin typeface="+mn-lt"/>
                        </a:rPr>
                        <a:t>đề</a:t>
                      </a:r>
                      <a:r>
                        <a:rPr lang="en-US" sz="2000" b="1" u="sng" dirty="0">
                          <a:latin typeface="+mn-lt"/>
                        </a:rPr>
                        <a:t> </a:t>
                      </a:r>
                      <a:r>
                        <a:rPr lang="en-US" sz="2000" b="1" u="sng" dirty="0" err="1">
                          <a:latin typeface="+mn-lt"/>
                        </a:rPr>
                        <a:t>tài</a:t>
                      </a:r>
                      <a:r>
                        <a:rPr lang="en-US" sz="2000" b="1" u="sng" dirty="0">
                          <a:latin typeface="+mn-lt"/>
                        </a:rPr>
                        <a:t> (THEME): ~45 days</a:t>
                      </a:r>
                    </a:p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sz="2000" b="1" u="none" dirty="0">
                          <a:highlight>
                            <a:srgbClr val="FFFF00"/>
                          </a:highlight>
                          <a:latin typeface="+mn-lt"/>
                        </a:rPr>
                        <a:t>(30% </a:t>
                      </a:r>
                      <a:r>
                        <a:rPr lang="en-US" sz="2000" b="1" u="none" dirty="0" err="1">
                          <a:highlight>
                            <a:srgbClr val="FFFF00"/>
                          </a:highlight>
                          <a:latin typeface="+mn-lt"/>
                        </a:rPr>
                        <a:t>Công</a:t>
                      </a:r>
                      <a:r>
                        <a:rPr lang="en-US" sz="2000" b="1" u="none" dirty="0">
                          <a:highlight>
                            <a:srgbClr val="FFFF00"/>
                          </a:highlight>
                          <a:latin typeface="+mn-lt"/>
                        </a:rPr>
                        <a:t> </a:t>
                      </a:r>
                      <a:r>
                        <a:rPr lang="en-US" sz="2000" b="1" u="none" dirty="0" err="1">
                          <a:highlight>
                            <a:srgbClr val="FFFF00"/>
                          </a:highlight>
                          <a:latin typeface="+mn-lt"/>
                        </a:rPr>
                        <a:t>việc</a:t>
                      </a:r>
                      <a:r>
                        <a:rPr lang="en-US" sz="2000" b="1" u="none" dirty="0">
                          <a:highlight>
                            <a:srgbClr val="FFFF00"/>
                          </a:highlight>
                          <a:latin typeface="+mn-lt"/>
                        </a:rPr>
                        <a:t>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2000" dirty="0" err="1">
                          <a:solidFill>
                            <a:srgbClr val="0000CC"/>
                          </a:solidFill>
                          <a:latin typeface="+mn-lt"/>
                        </a:rPr>
                        <a:t>Xem</a:t>
                      </a:r>
                      <a:r>
                        <a:rPr lang="en-US" sz="2000" dirty="0">
                          <a:solidFill>
                            <a:srgbClr val="0000CC"/>
                          </a:solidFill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CC"/>
                          </a:solidFill>
                          <a:latin typeface="+mn-lt"/>
                        </a:rPr>
                        <a:t>xét</a:t>
                      </a:r>
                      <a:r>
                        <a:rPr lang="en-US" sz="2000" dirty="0">
                          <a:solidFill>
                            <a:srgbClr val="0000CC"/>
                          </a:solidFill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CC"/>
                          </a:solidFill>
                          <a:latin typeface="+mn-lt"/>
                        </a:rPr>
                        <a:t>lại</a:t>
                      </a:r>
                      <a:r>
                        <a:rPr lang="en-US" sz="2000" dirty="0">
                          <a:solidFill>
                            <a:srgbClr val="0000CC"/>
                          </a:solidFill>
                          <a:latin typeface="+mn-lt"/>
                        </a:rPr>
                        <a:t> CV </a:t>
                      </a:r>
                      <a:r>
                        <a:rPr lang="en-US" sz="2000" dirty="0" err="1">
                          <a:solidFill>
                            <a:srgbClr val="0000CC"/>
                          </a:solidFill>
                          <a:latin typeface="+mn-lt"/>
                        </a:rPr>
                        <a:t>ưu</a:t>
                      </a:r>
                      <a:r>
                        <a:rPr lang="en-US" sz="2000" dirty="0">
                          <a:solidFill>
                            <a:srgbClr val="0000CC"/>
                          </a:solidFill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CC"/>
                          </a:solidFill>
                          <a:latin typeface="+mn-lt"/>
                        </a:rPr>
                        <a:t>tiên</a:t>
                      </a:r>
                      <a:r>
                        <a:rPr lang="en-US" sz="2000" dirty="0">
                          <a:solidFill>
                            <a:srgbClr val="0000CC"/>
                          </a:solidFill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CC"/>
                          </a:solidFill>
                          <a:latin typeface="+mn-lt"/>
                        </a:rPr>
                        <a:t>trong</a:t>
                      </a:r>
                      <a:r>
                        <a:rPr lang="en-US" sz="2000" dirty="0">
                          <a:solidFill>
                            <a:srgbClr val="0000CC"/>
                          </a:solidFill>
                          <a:latin typeface="+mn-lt"/>
                        </a:rPr>
                        <a:t> năm?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2000" dirty="0" err="1">
                          <a:solidFill>
                            <a:srgbClr val="0000CC"/>
                          </a:solidFill>
                          <a:latin typeface="+mn-lt"/>
                        </a:rPr>
                        <a:t>Lựa</a:t>
                      </a:r>
                      <a:r>
                        <a:rPr lang="en-US" sz="2000" dirty="0">
                          <a:solidFill>
                            <a:srgbClr val="0000CC"/>
                          </a:solidFill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CC"/>
                          </a:solidFill>
                          <a:latin typeface="+mn-lt"/>
                        </a:rPr>
                        <a:t>chọn</a:t>
                      </a:r>
                      <a:r>
                        <a:rPr lang="en-US" sz="2000" dirty="0">
                          <a:solidFill>
                            <a:srgbClr val="0000CC"/>
                          </a:solidFill>
                          <a:latin typeface="+mn-lt"/>
                        </a:rPr>
                        <a:t> 3-5 </a:t>
                      </a:r>
                      <a:r>
                        <a:rPr lang="en-US" sz="2000" dirty="0" err="1">
                          <a:solidFill>
                            <a:srgbClr val="0000CC"/>
                          </a:solidFill>
                          <a:latin typeface="+mn-lt"/>
                        </a:rPr>
                        <a:t>ưu</a:t>
                      </a:r>
                      <a:r>
                        <a:rPr lang="en-US" sz="2000" dirty="0">
                          <a:solidFill>
                            <a:srgbClr val="0000CC"/>
                          </a:solidFill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CC"/>
                          </a:solidFill>
                          <a:latin typeface="+mn-lt"/>
                        </a:rPr>
                        <a:t>tiên</a:t>
                      </a:r>
                      <a:r>
                        <a:rPr lang="en-US" sz="2000" dirty="0">
                          <a:solidFill>
                            <a:srgbClr val="0000CC"/>
                          </a:solidFill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CC"/>
                          </a:solidFill>
                          <a:latin typeface="+mn-lt"/>
                        </a:rPr>
                        <a:t>nhất</a:t>
                      </a:r>
                      <a:r>
                        <a:rPr lang="en-US" sz="2000" dirty="0">
                          <a:solidFill>
                            <a:srgbClr val="0000CC"/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2000" dirty="0" err="1">
                          <a:solidFill>
                            <a:srgbClr val="0000CC"/>
                          </a:solidFill>
                          <a:latin typeface="+mn-lt"/>
                        </a:rPr>
                        <a:t>Chốt</a:t>
                      </a:r>
                      <a:r>
                        <a:rPr lang="en-US" sz="2000" dirty="0">
                          <a:solidFill>
                            <a:srgbClr val="0000CC"/>
                          </a:solidFill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CC"/>
                          </a:solidFill>
                          <a:latin typeface="+mn-lt"/>
                        </a:rPr>
                        <a:t>với</a:t>
                      </a:r>
                      <a:r>
                        <a:rPr lang="en-US" sz="2000" dirty="0">
                          <a:solidFill>
                            <a:srgbClr val="0000CC"/>
                          </a:solidFill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CC"/>
                          </a:solidFill>
                          <a:latin typeface="+mn-lt"/>
                        </a:rPr>
                        <a:t>sếp</a:t>
                      </a:r>
                      <a:r>
                        <a:rPr lang="en-US" sz="2000" dirty="0">
                          <a:solidFill>
                            <a:srgbClr val="0000CC"/>
                          </a:solidFill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CC"/>
                          </a:solidFill>
                          <a:latin typeface="+mn-lt"/>
                        </a:rPr>
                        <a:t>về</a:t>
                      </a:r>
                      <a:r>
                        <a:rPr lang="en-US" sz="2000" dirty="0">
                          <a:solidFill>
                            <a:srgbClr val="0000CC"/>
                          </a:solidFill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CC"/>
                          </a:solidFill>
                          <a:latin typeface="+mn-lt"/>
                        </a:rPr>
                        <a:t>định</a:t>
                      </a:r>
                      <a:r>
                        <a:rPr lang="en-US" sz="2000" dirty="0">
                          <a:solidFill>
                            <a:srgbClr val="0000CC"/>
                          </a:solidFill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CC"/>
                          </a:solidFill>
                          <a:latin typeface="+mn-lt"/>
                        </a:rPr>
                        <a:t>hướng</a:t>
                      </a:r>
                      <a:r>
                        <a:rPr lang="en-US" sz="2000" dirty="0">
                          <a:solidFill>
                            <a:srgbClr val="0000CC"/>
                          </a:solidFill>
                          <a:latin typeface="+mn-lt"/>
                        </a:rPr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6</a:t>
                      </a:r>
                      <a:r>
                        <a:rPr lang="en-US" sz="2000" baseline="30000" dirty="0">
                          <a:latin typeface="+mn-lt"/>
                        </a:rPr>
                        <a:t>th</a:t>
                      </a:r>
                      <a:r>
                        <a:rPr lang="en-US" sz="2000" dirty="0">
                          <a:latin typeface="+mn-lt"/>
                        </a:rPr>
                        <a:t> Sep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880" indent="-182880">
                        <a:buFontTx/>
                        <a:buChar char="-"/>
                      </a:pPr>
                      <a:r>
                        <a:rPr lang="en-US" sz="2000" dirty="0">
                          <a:latin typeface="+mn-lt"/>
                        </a:rPr>
                        <a:t>Ý </a:t>
                      </a:r>
                      <a:r>
                        <a:rPr lang="en-US" sz="2000" dirty="0" err="1">
                          <a:latin typeface="+mn-lt"/>
                        </a:rPr>
                        <a:t>tưởng</a:t>
                      </a:r>
                      <a:r>
                        <a:rPr lang="en-US" sz="2000" dirty="0"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</a:rPr>
                        <a:t>và</a:t>
                      </a:r>
                      <a:r>
                        <a:rPr lang="en-US" sz="2000" dirty="0"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</a:rPr>
                        <a:t>đề</a:t>
                      </a:r>
                      <a:r>
                        <a:rPr lang="en-US" sz="2000" dirty="0"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</a:rPr>
                        <a:t>tài</a:t>
                      </a:r>
                      <a:r>
                        <a:rPr lang="en-US" sz="2000" dirty="0"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</a:rPr>
                        <a:t>phải</a:t>
                      </a:r>
                      <a:r>
                        <a:rPr lang="en-US" sz="2000" dirty="0"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</a:rPr>
                        <a:t>từ</a:t>
                      </a:r>
                      <a:r>
                        <a:rPr lang="en-US" sz="2000" dirty="0"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</a:rPr>
                        <a:t>bản</a:t>
                      </a:r>
                      <a:r>
                        <a:rPr lang="en-US" sz="2000" dirty="0"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</a:rPr>
                        <a:t>thân</a:t>
                      </a:r>
                      <a:r>
                        <a:rPr lang="en-US" sz="2000" dirty="0">
                          <a:latin typeface="+mn-lt"/>
                        </a:rPr>
                        <a:t> (</a:t>
                      </a:r>
                      <a:r>
                        <a:rPr lang="en-US" sz="2000" dirty="0" err="1">
                          <a:latin typeface="+mn-lt"/>
                        </a:rPr>
                        <a:t>theo</a:t>
                      </a:r>
                      <a:r>
                        <a:rPr lang="en-US" sz="2000" dirty="0"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</a:rPr>
                        <a:t>định</a:t>
                      </a:r>
                      <a:r>
                        <a:rPr lang="en-US" sz="2000" dirty="0"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</a:rPr>
                        <a:t>hướng</a:t>
                      </a:r>
                      <a:r>
                        <a:rPr lang="en-US" sz="2000" dirty="0"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</a:rPr>
                        <a:t>của</a:t>
                      </a:r>
                      <a:r>
                        <a:rPr lang="en-US" sz="2000" dirty="0"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</a:rPr>
                        <a:t>bộ</a:t>
                      </a:r>
                      <a:r>
                        <a:rPr lang="en-US" sz="2000" dirty="0"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</a:rPr>
                        <a:t>phận</a:t>
                      </a:r>
                      <a:r>
                        <a:rPr lang="en-US" sz="2000" dirty="0">
                          <a:latin typeface="+mn-lt"/>
                        </a:rPr>
                        <a:t>).</a:t>
                      </a:r>
                    </a:p>
                    <a:p>
                      <a:pPr marL="182880" indent="-182880">
                        <a:buFontTx/>
                        <a:buChar char="-"/>
                      </a:pPr>
                      <a:r>
                        <a:rPr lang="en-US" sz="2000" dirty="0" err="1">
                          <a:latin typeface="+mn-lt"/>
                        </a:rPr>
                        <a:t>Sẽ</a:t>
                      </a:r>
                      <a:r>
                        <a:rPr lang="en-US" sz="2000" dirty="0"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</a:rPr>
                        <a:t>thực</a:t>
                      </a:r>
                      <a:r>
                        <a:rPr lang="en-US" sz="2000" dirty="0"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</a:rPr>
                        <a:t>hiện</a:t>
                      </a:r>
                      <a:r>
                        <a:rPr lang="en-US" sz="2000" dirty="0"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</a:rPr>
                        <a:t>ít</a:t>
                      </a:r>
                      <a:r>
                        <a:rPr lang="en-US" sz="2000" dirty="0"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</a:rPr>
                        <a:t>nhất</a:t>
                      </a:r>
                      <a:r>
                        <a:rPr lang="en-US" sz="2000" dirty="0">
                          <a:latin typeface="+mn-lt"/>
                        </a:rPr>
                        <a:t> 70%.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39218620"/>
                  </a:ext>
                </a:extLst>
              </a:tr>
              <a:tr h="155694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u="sng" dirty="0" err="1">
                          <a:latin typeface="+mn-lt"/>
                        </a:rPr>
                        <a:t>Thực</a:t>
                      </a:r>
                      <a:r>
                        <a:rPr lang="en-US" sz="2000" b="1" u="sng" dirty="0">
                          <a:latin typeface="+mn-lt"/>
                        </a:rPr>
                        <a:t> </a:t>
                      </a:r>
                      <a:r>
                        <a:rPr lang="en-US" sz="2000" b="1" u="sng" dirty="0" err="1">
                          <a:latin typeface="+mn-lt"/>
                        </a:rPr>
                        <a:t>hiện</a:t>
                      </a:r>
                      <a:r>
                        <a:rPr lang="en-US" sz="2000" b="1" u="sng" dirty="0">
                          <a:latin typeface="+mn-lt"/>
                        </a:rPr>
                        <a:t> (CONTENTS): ~150 days</a:t>
                      </a:r>
                    </a:p>
                    <a:p>
                      <a:pPr marL="0" indent="0" algn="ctr" defTabSz="91429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US" sz="2000" b="1" u="none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(50% </a:t>
                      </a:r>
                      <a:r>
                        <a:rPr lang="en-US" sz="2000" b="1" u="none" kern="1200" dirty="0" err="1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Công</a:t>
                      </a:r>
                      <a:r>
                        <a:rPr lang="en-US" sz="2000" b="1" u="none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u="none" kern="1200" dirty="0" err="1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việc</a:t>
                      </a:r>
                      <a:r>
                        <a:rPr lang="en-US" sz="2000" b="1" u="none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2000" dirty="0" err="1">
                          <a:solidFill>
                            <a:srgbClr val="0000CC"/>
                          </a:solidFill>
                          <a:latin typeface="+mn-lt"/>
                        </a:rPr>
                        <a:t>Triển</a:t>
                      </a:r>
                      <a:r>
                        <a:rPr lang="en-US" sz="2000" dirty="0">
                          <a:solidFill>
                            <a:srgbClr val="0000CC"/>
                          </a:solidFill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CC"/>
                          </a:solidFill>
                          <a:latin typeface="+mn-lt"/>
                        </a:rPr>
                        <a:t>khai</a:t>
                      </a:r>
                      <a:r>
                        <a:rPr lang="en-US" sz="2000" dirty="0">
                          <a:solidFill>
                            <a:srgbClr val="0000CC"/>
                          </a:solidFill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CC"/>
                          </a:solidFill>
                          <a:latin typeface="+mn-lt"/>
                        </a:rPr>
                        <a:t>từng</a:t>
                      </a:r>
                      <a:r>
                        <a:rPr lang="en-US" sz="2000" dirty="0">
                          <a:solidFill>
                            <a:srgbClr val="0000CC"/>
                          </a:solidFill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CC"/>
                          </a:solidFill>
                          <a:latin typeface="+mn-lt"/>
                        </a:rPr>
                        <a:t>hạng</a:t>
                      </a:r>
                      <a:r>
                        <a:rPr lang="en-US" sz="2000" dirty="0">
                          <a:solidFill>
                            <a:srgbClr val="0000CC"/>
                          </a:solidFill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CC"/>
                          </a:solidFill>
                          <a:latin typeface="+mn-lt"/>
                        </a:rPr>
                        <a:t>mục</a:t>
                      </a:r>
                      <a:r>
                        <a:rPr lang="en-US" sz="2000" dirty="0">
                          <a:solidFill>
                            <a:srgbClr val="0000CC"/>
                          </a:solidFill>
                          <a:latin typeface="+mn-lt"/>
                        </a:rPr>
                        <a:t> Theme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2000" dirty="0">
                          <a:solidFill>
                            <a:srgbClr val="0000CC"/>
                          </a:solidFill>
                          <a:latin typeface="+mn-lt"/>
                        </a:rPr>
                        <a:t>Actions </a:t>
                      </a:r>
                      <a:r>
                        <a:rPr lang="en-US" sz="2000" dirty="0" err="1">
                          <a:solidFill>
                            <a:srgbClr val="0000CC"/>
                          </a:solidFill>
                          <a:latin typeface="+mn-lt"/>
                        </a:rPr>
                        <a:t>đi</a:t>
                      </a:r>
                      <a:r>
                        <a:rPr lang="en-US" sz="2000" dirty="0">
                          <a:solidFill>
                            <a:srgbClr val="0000CC"/>
                          </a:solidFill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CC"/>
                          </a:solidFill>
                          <a:latin typeface="+mn-lt"/>
                        </a:rPr>
                        <a:t>kèm</a:t>
                      </a:r>
                      <a:r>
                        <a:rPr lang="en-US" sz="2000" dirty="0">
                          <a:solidFill>
                            <a:srgbClr val="0000CC"/>
                          </a:solidFill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CC"/>
                          </a:solidFill>
                          <a:latin typeface="+mn-lt"/>
                        </a:rPr>
                        <a:t>với</a:t>
                      </a:r>
                      <a:r>
                        <a:rPr lang="en-US" sz="2000" dirty="0">
                          <a:solidFill>
                            <a:srgbClr val="0000CC"/>
                          </a:solidFill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CC"/>
                          </a:solidFill>
                          <a:latin typeface="+mn-lt"/>
                        </a:rPr>
                        <a:t>xác</a:t>
                      </a:r>
                      <a:r>
                        <a:rPr lang="en-US" sz="2000" dirty="0">
                          <a:solidFill>
                            <a:srgbClr val="0000CC"/>
                          </a:solidFill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CC"/>
                          </a:solidFill>
                          <a:latin typeface="+mn-lt"/>
                        </a:rPr>
                        <a:t>nhận</a:t>
                      </a:r>
                      <a:r>
                        <a:rPr lang="en-US" sz="2000" dirty="0">
                          <a:solidFill>
                            <a:srgbClr val="0000CC"/>
                          </a:solidFill>
                          <a:latin typeface="+mn-lt"/>
                        </a:rPr>
                        <a:t> (</a:t>
                      </a:r>
                      <a:r>
                        <a:rPr lang="en-US" sz="2000" dirty="0" err="1">
                          <a:solidFill>
                            <a:srgbClr val="0000CC"/>
                          </a:solidFill>
                          <a:latin typeface="+mn-lt"/>
                        </a:rPr>
                        <a:t>sếp</a:t>
                      </a:r>
                      <a:r>
                        <a:rPr lang="en-US" sz="2000" dirty="0">
                          <a:solidFill>
                            <a:srgbClr val="0000CC"/>
                          </a:solidFill>
                          <a:latin typeface="+mn-lt"/>
                        </a:rPr>
                        <a:t>).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2000" dirty="0" err="1">
                          <a:solidFill>
                            <a:srgbClr val="0000CC"/>
                          </a:solidFill>
                          <a:latin typeface="+mn-lt"/>
                        </a:rPr>
                        <a:t>Mở</a:t>
                      </a:r>
                      <a:r>
                        <a:rPr lang="en-US" sz="2000" dirty="0">
                          <a:solidFill>
                            <a:srgbClr val="0000CC"/>
                          </a:solidFill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CC"/>
                          </a:solidFill>
                          <a:latin typeface="+mn-lt"/>
                        </a:rPr>
                        <a:t>rộng</a:t>
                      </a:r>
                      <a:r>
                        <a:rPr lang="en-US" sz="2000" dirty="0">
                          <a:solidFill>
                            <a:srgbClr val="0000CC"/>
                          </a:solidFill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CC"/>
                          </a:solidFill>
                          <a:latin typeface="+mn-lt"/>
                        </a:rPr>
                        <a:t>thảo</a:t>
                      </a:r>
                      <a:r>
                        <a:rPr lang="en-US" sz="2000" dirty="0">
                          <a:solidFill>
                            <a:srgbClr val="0000CC"/>
                          </a:solidFill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CC"/>
                          </a:solidFill>
                          <a:latin typeface="+mn-lt"/>
                        </a:rPr>
                        <a:t>luận</a:t>
                      </a:r>
                      <a:r>
                        <a:rPr lang="en-US" sz="2000" dirty="0">
                          <a:solidFill>
                            <a:srgbClr val="0000CC"/>
                          </a:solidFill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CC"/>
                          </a:solidFill>
                          <a:latin typeface="+mn-lt"/>
                        </a:rPr>
                        <a:t>và</a:t>
                      </a:r>
                      <a:r>
                        <a:rPr lang="en-US" sz="2000" dirty="0">
                          <a:solidFill>
                            <a:srgbClr val="0000CC"/>
                          </a:solidFill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CC"/>
                          </a:solidFill>
                          <a:latin typeface="+mn-lt"/>
                        </a:rPr>
                        <a:t>tạo</a:t>
                      </a:r>
                      <a:r>
                        <a:rPr lang="en-US" sz="2000" dirty="0">
                          <a:solidFill>
                            <a:srgbClr val="0000CC"/>
                          </a:solidFill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CC"/>
                          </a:solidFill>
                          <a:latin typeface="+mn-lt"/>
                        </a:rPr>
                        <a:t>quy</a:t>
                      </a:r>
                      <a:r>
                        <a:rPr lang="en-US" sz="2000" dirty="0">
                          <a:solidFill>
                            <a:srgbClr val="0000CC"/>
                          </a:solidFill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CC"/>
                          </a:solidFill>
                          <a:latin typeface="+mn-lt"/>
                        </a:rPr>
                        <a:t>trình</a:t>
                      </a:r>
                      <a:r>
                        <a:rPr lang="en-US" sz="2000" dirty="0">
                          <a:solidFill>
                            <a:srgbClr val="0000CC"/>
                          </a:solidFill>
                          <a:latin typeface="+mn-lt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Sep ~ Feb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880" indent="-182880">
                        <a:buFontTx/>
                        <a:buChar char="-"/>
                      </a:pPr>
                      <a:r>
                        <a:rPr lang="en-US" sz="2000" dirty="0" err="1">
                          <a:latin typeface="+mn-lt"/>
                        </a:rPr>
                        <a:t>Nếu</a:t>
                      </a:r>
                      <a:r>
                        <a:rPr lang="en-US" sz="2000" dirty="0"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</a:rPr>
                        <a:t>bị</a:t>
                      </a:r>
                      <a:r>
                        <a:rPr lang="en-US" sz="2000" dirty="0">
                          <a:latin typeface="+mn-lt"/>
                        </a:rPr>
                        <a:t> </a:t>
                      </a:r>
                      <a:r>
                        <a:rPr lang="en-US" sz="2000">
                          <a:latin typeface="+mn-lt"/>
                        </a:rPr>
                        <a:t>chệch</a:t>
                      </a:r>
                      <a:r>
                        <a:rPr lang="en-US" sz="2000" dirty="0"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</a:rPr>
                        <a:t>hướng</a:t>
                      </a:r>
                      <a:r>
                        <a:rPr lang="en-US" sz="2000" dirty="0">
                          <a:latin typeface="+mn-lt"/>
                        </a:rPr>
                        <a:t> -&gt; </a:t>
                      </a:r>
                      <a:r>
                        <a:rPr lang="en-US" sz="2000" dirty="0" err="1">
                          <a:latin typeface="+mn-lt"/>
                        </a:rPr>
                        <a:t>xác</a:t>
                      </a:r>
                      <a:r>
                        <a:rPr lang="en-US" sz="2000" dirty="0"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</a:rPr>
                        <a:t>nhận</a:t>
                      </a:r>
                      <a:r>
                        <a:rPr lang="en-US" sz="2000" dirty="0"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</a:rPr>
                        <a:t>với</a:t>
                      </a:r>
                      <a:r>
                        <a:rPr lang="en-US" sz="2000" dirty="0"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</a:rPr>
                        <a:t>cấp</a:t>
                      </a:r>
                      <a:r>
                        <a:rPr lang="en-US" sz="2000" dirty="0"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</a:rPr>
                        <a:t>trên</a:t>
                      </a:r>
                      <a:r>
                        <a:rPr lang="en-US" sz="2000" dirty="0">
                          <a:latin typeface="+mn-lt"/>
                        </a:rPr>
                        <a:t>.</a:t>
                      </a:r>
                    </a:p>
                    <a:p>
                      <a:pPr marL="182880" indent="-182880">
                        <a:buFontTx/>
                        <a:buChar char="-"/>
                      </a:pPr>
                      <a:r>
                        <a:rPr lang="en-US" sz="2000" dirty="0" err="1">
                          <a:latin typeface="+mn-lt"/>
                        </a:rPr>
                        <a:t>Chủ</a:t>
                      </a:r>
                      <a:r>
                        <a:rPr lang="en-US" sz="2000" dirty="0"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</a:rPr>
                        <a:t>động</a:t>
                      </a:r>
                      <a:r>
                        <a:rPr lang="en-US" sz="2000" dirty="0">
                          <a:latin typeface="+mn-lt"/>
                        </a:rPr>
                        <a:t> actions </a:t>
                      </a:r>
                      <a:r>
                        <a:rPr lang="en-US" sz="2000" dirty="0" err="1">
                          <a:latin typeface="+mn-lt"/>
                        </a:rPr>
                        <a:t>và</a:t>
                      </a:r>
                      <a:r>
                        <a:rPr lang="en-US" sz="2000" dirty="0"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</a:rPr>
                        <a:t>đưa</a:t>
                      </a:r>
                      <a:r>
                        <a:rPr lang="en-US" sz="2000" dirty="0"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</a:rPr>
                        <a:t>ra</a:t>
                      </a:r>
                      <a:r>
                        <a:rPr lang="en-US" sz="2000" dirty="0">
                          <a:latin typeface="+mn-lt"/>
                        </a:rPr>
                        <a:t> ý </a:t>
                      </a:r>
                      <a:r>
                        <a:rPr lang="en-US" sz="2000" dirty="0" err="1">
                          <a:latin typeface="+mn-lt"/>
                        </a:rPr>
                        <a:t>tưởng</a:t>
                      </a:r>
                      <a:r>
                        <a:rPr lang="en-US" sz="2000" dirty="0"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</a:rPr>
                        <a:t>thực</a:t>
                      </a:r>
                      <a:r>
                        <a:rPr lang="en-US" sz="2000" dirty="0">
                          <a:latin typeface="+mn-lt"/>
                        </a:rPr>
                        <a:t> thi.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411726"/>
                  </a:ext>
                </a:extLst>
              </a:tr>
              <a:tr h="155694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2000" b="1" u="sng" dirty="0" err="1">
                          <a:latin typeface="+mn-lt"/>
                        </a:rPr>
                        <a:t>Viết</a:t>
                      </a:r>
                      <a:r>
                        <a:rPr lang="en-US" sz="2000" b="1" u="sng" dirty="0">
                          <a:latin typeface="+mn-lt"/>
                        </a:rPr>
                        <a:t> </a:t>
                      </a:r>
                      <a:r>
                        <a:rPr lang="en-US" sz="2000" b="1" u="sng" dirty="0" err="1">
                          <a:latin typeface="+mn-lt"/>
                        </a:rPr>
                        <a:t>báo</a:t>
                      </a:r>
                      <a:r>
                        <a:rPr lang="en-US" sz="2000" b="1" u="sng" dirty="0">
                          <a:latin typeface="+mn-lt"/>
                        </a:rPr>
                        <a:t> </a:t>
                      </a:r>
                      <a:r>
                        <a:rPr lang="en-US" sz="2000" b="1" u="sng" dirty="0" err="1">
                          <a:latin typeface="+mn-lt"/>
                        </a:rPr>
                        <a:t>cáo</a:t>
                      </a:r>
                      <a:r>
                        <a:rPr lang="en-US" sz="2000" b="1" u="sng" dirty="0">
                          <a:latin typeface="+mn-lt"/>
                        </a:rPr>
                        <a:t> (Slides): ~15 days</a:t>
                      </a:r>
                    </a:p>
                    <a:p>
                      <a:pPr marL="0" marR="0" lvl="0" indent="0" algn="ctr" defTabSz="914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2000" b="1" u="none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(10% </a:t>
                      </a:r>
                      <a:r>
                        <a:rPr lang="en-US" sz="2000" b="1" u="none" kern="1200" dirty="0" err="1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Công</a:t>
                      </a:r>
                      <a:r>
                        <a:rPr lang="en-US" sz="2000" b="1" u="none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u="none" kern="1200" dirty="0" err="1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việc</a:t>
                      </a:r>
                      <a:r>
                        <a:rPr lang="en-US" sz="2000" b="1" u="none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2000" dirty="0">
                          <a:latin typeface="+mn-lt"/>
                        </a:rPr>
                        <a:t>Tổng </a:t>
                      </a:r>
                      <a:r>
                        <a:rPr lang="en-US" sz="2000" dirty="0" err="1">
                          <a:latin typeface="+mn-lt"/>
                        </a:rPr>
                        <a:t>hợp</a:t>
                      </a:r>
                      <a:r>
                        <a:rPr lang="en-US" sz="2000" dirty="0"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</a:rPr>
                        <a:t>các</a:t>
                      </a:r>
                      <a:r>
                        <a:rPr lang="en-US" sz="2000" dirty="0"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</a:rPr>
                        <a:t>nội</a:t>
                      </a:r>
                      <a:r>
                        <a:rPr lang="en-US" sz="2000" dirty="0">
                          <a:latin typeface="+mn-lt"/>
                        </a:rPr>
                        <a:t> dung </a:t>
                      </a:r>
                      <a:r>
                        <a:rPr lang="en-US" sz="2000" dirty="0" err="1">
                          <a:latin typeface="+mn-lt"/>
                        </a:rPr>
                        <a:t>đã</a:t>
                      </a:r>
                      <a:r>
                        <a:rPr lang="en-US" sz="2000" dirty="0">
                          <a:latin typeface="+mn-lt"/>
                        </a:rPr>
                        <a:t>/</a:t>
                      </a:r>
                      <a:r>
                        <a:rPr lang="en-US" sz="2000" dirty="0" err="1">
                          <a:latin typeface="+mn-lt"/>
                        </a:rPr>
                        <a:t>sẽ</a:t>
                      </a:r>
                      <a:r>
                        <a:rPr lang="en-US" sz="2000" dirty="0"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</a:rPr>
                        <a:t>làm</a:t>
                      </a:r>
                      <a:r>
                        <a:rPr lang="en-US" sz="2000" dirty="0">
                          <a:latin typeface="+mn-lt"/>
                        </a:rPr>
                        <a:t>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2000" dirty="0" err="1">
                          <a:latin typeface="+mn-lt"/>
                        </a:rPr>
                        <a:t>Triển</a:t>
                      </a:r>
                      <a:r>
                        <a:rPr lang="en-US" sz="2000" dirty="0"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</a:rPr>
                        <a:t>khai</a:t>
                      </a:r>
                      <a:r>
                        <a:rPr lang="en-US" sz="2000" dirty="0"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</a:rPr>
                        <a:t>theo</a:t>
                      </a:r>
                      <a:r>
                        <a:rPr lang="en-US" sz="2000" dirty="0">
                          <a:latin typeface="+mn-lt"/>
                        </a:rPr>
                        <a:t> Theme.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2000" dirty="0" err="1">
                          <a:latin typeface="+mn-lt"/>
                        </a:rPr>
                        <a:t>Viết</a:t>
                      </a:r>
                      <a:r>
                        <a:rPr lang="en-US" sz="2000" dirty="0"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</a:rPr>
                        <a:t>dễ</a:t>
                      </a:r>
                      <a:r>
                        <a:rPr lang="en-US" sz="2000" dirty="0"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</a:rPr>
                        <a:t>sửa</a:t>
                      </a:r>
                      <a:r>
                        <a:rPr lang="en-US" sz="2000" dirty="0">
                          <a:latin typeface="+mn-lt"/>
                        </a:rPr>
                        <a:t>/</a:t>
                      </a:r>
                      <a:r>
                        <a:rPr lang="en-US" sz="2000" dirty="0" err="1">
                          <a:latin typeface="+mn-lt"/>
                        </a:rPr>
                        <a:t>thay</a:t>
                      </a:r>
                      <a:r>
                        <a:rPr lang="en-US" sz="2000" dirty="0"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</a:rPr>
                        <a:t>thế</a:t>
                      </a:r>
                      <a:r>
                        <a:rPr lang="en-US" sz="2000" dirty="0">
                          <a:latin typeface="+mn-lt"/>
                        </a:rPr>
                        <a:t> (10 slides).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Nov ~Feb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000" dirty="0">
                          <a:latin typeface="+mn-lt"/>
                        </a:rPr>
                        <a:t>Schedule </a:t>
                      </a:r>
                      <a:r>
                        <a:rPr lang="en-US" sz="2000" dirty="0" err="1">
                          <a:latin typeface="+mn-lt"/>
                        </a:rPr>
                        <a:t>với</a:t>
                      </a:r>
                      <a:r>
                        <a:rPr lang="en-US" sz="2000" dirty="0"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</a:rPr>
                        <a:t>sếp</a:t>
                      </a:r>
                      <a:endParaRPr lang="en-US" sz="2000" dirty="0">
                        <a:latin typeface="+mn-lt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000" dirty="0">
                          <a:latin typeface="+mn-lt"/>
                        </a:rPr>
                        <a:t>In Nov: </a:t>
                      </a:r>
                      <a:r>
                        <a:rPr lang="en-US" sz="2000" dirty="0" err="1">
                          <a:latin typeface="+mn-lt"/>
                        </a:rPr>
                        <a:t>Kỹ</a:t>
                      </a:r>
                      <a:r>
                        <a:rPr lang="en-US" sz="2000" dirty="0"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</a:rPr>
                        <a:t>thuật</a:t>
                      </a:r>
                      <a:r>
                        <a:rPr lang="en-US" sz="2000" dirty="0"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</a:rPr>
                        <a:t>dựng</a:t>
                      </a:r>
                      <a:r>
                        <a:rPr lang="en-US" sz="2000" dirty="0">
                          <a:latin typeface="+mn-lt"/>
                        </a:rPr>
                        <a:t> PP.</a:t>
                      </a:r>
                    </a:p>
                    <a:p>
                      <a:pPr marL="0" marR="0" lvl="0" indent="0" algn="l" defTabSz="914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+mn-lt"/>
                        </a:rPr>
                        <a:t>(Mr. Hoan </a:t>
                      </a:r>
                      <a:r>
                        <a:rPr lang="en-US" sz="2000" dirty="0" err="1">
                          <a:solidFill>
                            <a:srgbClr val="FF0000"/>
                          </a:solidFill>
                          <a:latin typeface="+mn-lt"/>
                        </a:rPr>
                        <a:t>đào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FF0000"/>
                          </a:solidFill>
                          <a:latin typeface="+mn-lt"/>
                        </a:rPr>
                        <a:t>tạo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6006844"/>
                  </a:ext>
                </a:extLst>
              </a:tr>
              <a:tr h="96942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2000" b="1" u="sng" dirty="0" err="1">
                          <a:latin typeface="+mn-lt"/>
                        </a:rPr>
                        <a:t>Thuyết</a:t>
                      </a:r>
                      <a:r>
                        <a:rPr lang="en-US" sz="2000" b="1" u="sng" dirty="0">
                          <a:latin typeface="+mn-lt"/>
                        </a:rPr>
                        <a:t> </a:t>
                      </a:r>
                      <a:r>
                        <a:rPr lang="en-US" sz="2000" b="1" u="sng" dirty="0" err="1">
                          <a:latin typeface="+mn-lt"/>
                        </a:rPr>
                        <a:t>trình</a:t>
                      </a:r>
                      <a:r>
                        <a:rPr lang="en-US" sz="2000" b="1" u="sng" dirty="0">
                          <a:latin typeface="+mn-lt"/>
                        </a:rPr>
                        <a:t> </a:t>
                      </a:r>
                      <a:r>
                        <a:rPr lang="en-US" sz="2000" b="1" u="sng" dirty="0" err="1">
                          <a:latin typeface="+mn-lt"/>
                        </a:rPr>
                        <a:t>và</a:t>
                      </a:r>
                      <a:r>
                        <a:rPr lang="en-US" sz="2000" b="1" u="sng" dirty="0">
                          <a:latin typeface="+mn-lt"/>
                        </a:rPr>
                        <a:t> </a:t>
                      </a:r>
                      <a:r>
                        <a:rPr lang="en-US" sz="2000" b="1" u="sng" dirty="0" err="1">
                          <a:latin typeface="+mn-lt"/>
                        </a:rPr>
                        <a:t>câu</a:t>
                      </a:r>
                      <a:r>
                        <a:rPr lang="en-US" sz="2000" b="1" u="sng" dirty="0">
                          <a:latin typeface="+mn-lt"/>
                        </a:rPr>
                        <a:t> </a:t>
                      </a:r>
                      <a:r>
                        <a:rPr lang="en-US" sz="2000" b="1" u="sng" dirty="0" err="1">
                          <a:latin typeface="+mn-lt"/>
                        </a:rPr>
                        <a:t>hỏi</a:t>
                      </a:r>
                      <a:r>
                        <a:rPr lang="en-US" sz="2000" b="1" u="sng" dirty="0">
                          <a:latin typeface="+mn-lt"/>
                        </a:rPr>
                        <a:t>: ~15 days</a:t>
                      </a:r>
                    </a:p>
                    <a:p>
                      <a:pPr marL="0" marR="0" lvl="0" indent="0" algn="ctr" defTabSz="914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2000" b="1" u="none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(10% </a:t>
                      </a:r>
                      <a:r>
                        <a:rPr lang="en-US" sz="2000" b="1" u="none" kern="1200" dirty="0" err="1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Công</a:t>
                      </a:r>
                      <a:r>
                        <a:rPr lang="en-US" sz="2000" b="1" u="none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u="none" kern="1200" dirty="0" err="1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việc</a:t>
                      </a:r>
                      <a:r>
                        <a:rPr lang="en-US" sz="2000" b="1" u="none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2000" dirty="0" err="1">
                          <a:latin typeface="+mn-lt"/>
                        </a:rPr>
                        <a:t>Nắm</a:t>
                      </a:r>
                      <a:r>
                        <a:rPr lang="en-US" sz="2000" dirty="0"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</a:rPr>
                        <a:t>rõ</a:t>
                      </a:r>
                      <a:r>
                        <a:rPr lang="en-US" sz="2000" dirty="0"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</a:rPr>
                        <a:t>nội</a:t>
                      </a:r>
                      <a:r>
                        <a:rPr lang="en-US" sz="2000" dirty="0">
                          <a:latin typeface="+mn-lt"/>
                        </a:rPr>
                        <a:t> dung – </a:t>
                      </a:r>
                      <a:r>
                        <a:rPr lang="en-US" sz="2000" dirty="0" err="1">
                          <a:latin typeface="+mn-lt"/>
                        </a:rPr>
                        <a:t>Không</a:t>
                      </a:r>
                      <a:r>
                        <a:rPr lang="en-US" sz="2000" dirty="0">
                          <a:latin typeface="+mn-lt"/>
                        </a:rPr>
                        <a:t> lo </a:t>
                      </a:r>
                      <a:r>
                        <a:rPr lang="en-US" sz="2000" dirty="0" err="1">
                          <a:latin typeface="+mn-lt"/>
                        </a:rPr>
                        <a:t>câu</a:t>
                      </a:r>
                      <a:r>
                        <a:rPr lang="en-US" sz="2000" dirty="0"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</a:rPr>
                        <a:t>hỏi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Feb ~ Mar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000" dirty="0">
                          <a:latin typeface="+mn-lt"/>
                        </a:rPr>
                        <a:t>In Jan: KT </a:t>
                      </a:r>
                      <a:r>
                        <a:rPr lang="en-US" sz="2000" dirty="0" err="1">
                          <a:latin typeface="+mn-lt"/>
                        </a:rPr>
                        <a:t>thuyết</a:t>
                      </a:r>
                      <a:r>
                        <a:rPr lang="en-US" sz="2000" dirty="0"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</a:rPr>
                        <a:t>trình</a:t>
                      </a:r>
                      <a:r>
                        <a:rPr lang="en-US" sz="2000" dirty="0">
                          <a:latin typeface="+mn-lt"/>
                        </a:rPr>
                        <a:t>. </a:t>
                      </a:r>
                    </a:p>
                    <a:p>
                      <a:pPr marL="0" marR="0" lvl="0" indent="0" algn="l" defTabSz="914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+mn-lt"/>
                        </a:rPr>
                        <a:t>(Mr. Hoan </a:t>
                      </a:r>
                      <a:r>
                        <a:rPr lang="en-US" sz="2000" dirty="0" err="1">
                          <a:solidFill>
                            <a:srgbClr val="FF0000"/>
                          </a:solidFill>
                          <a:latin typeface="+mn-lt"/>
                        </a:rPr>
                        <a:t>đào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FF0000"/>
                          </a:solidFill>
                          <a:latin typeface="+mn-lt"/>
                        </a:rPr>
                        <a:t>tạo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018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68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647C4EC-42A3-EB5C-7B21-0E52C12BA574}"/>
              </a:ext>
            </a:extLst>
          </p:cNvPr>
          <p:cNvSpPr txBox="1">
            <a:spLocks/>
          </p:cNvSpPr>
          <p:nvPr/>
        </p:nvSpPr>
        <p:spPr bwMode="auto">
          <a:xfrm>
            <a:off x="0" y="58614"/>
            <a:ext cx="9036496" cy="56207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29" tIns="45715" rIns="91429" bIns="45715" numCol="1" anchor="ctr" anchorCtr="1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</a:defRPr>
            </a:lvl5pPr>
            <a:lvl6pPr marL="457145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</a:defRPr>
            </a:lvl6pPr>
            <a:lvl7pPr marL="91429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</a:defRPr>
            </a:lvl7pPr>
            <a:lvl8pPr marL="1371435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</a:defRPr>
            </a:lvl8pPr>
            <a:lvl9pPr marL="1828581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 defTabSz="914400" eaLnBrk="1" hangingPunct="1">
              <a:spcBef>
                <a:spcPct val="50000"/>
              </a:spcBef>
            </a:pPr>
            <a:r>
              <a:rPr lang="en-US" sz="3600" b="1" kern="1200" dirty="0">
                <a:solidFill>
                  <a:srgbClr val="0000FF"/>
                </a:solidFill>
                <a:latin typeface="Calibri"/>
                <a:ea typeface="MS PGothic" pitchFamily="34" charset="-128"/>
                <a:cs typeface="Calibri"/>
              </a:rPr>
              <a:t>Management - Expertise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A34E0F-775D-22C6-36EE-330D02819D8E}"/>
              </a:ext>
            </a:extLst>
          </p:cNvPr>
          <p:cNvSpPr txBox="1"/>
          <p:nvPr/>
        </p:nvSpPr>
        <p:spPr>
          <a:xfrm>
            <a:off x="349405" y="692696"/>
            <a:ext cx="861508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u="sng" dirty="0"/>
              <a:t>Management (Head): 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Total management </a:t>
            </a:r>
            <a:r>
              <a:rPr lang="en-US" sz="1400" dirty="0"/>
              <a:t>(Planning, Organizing, Staffing, Directing, and Controlling).</a:t>
            </a: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Has only one head position for each level.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Can be changeable from head to non-head function.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u="sng" dirty="0"/>
              <a:t>Expertise (non-Head):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Employees with valuable skills or special knowledge.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May have more than 01 pax for each level.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Employees as Non-head functions of same level. 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A59BFB1-BEF5-CB53-5214-EB008293BCC9}"/>
              </a:ext>
            </a:extLst>
          </p:cNvPr>
          <p:cNvGraphicFramePr>
            <a:graphicFrameLocks noGrp="1"/>
          </p:cNvGraphicFramePr>
          <p:nvPr/>
        </p:nvGraphicFramePr>
        <p:xfrm>
          <a:off x="129806" y="3645024"/>
          <a:ext cx="890669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345">
                  <a:extLst>
                    <a:ext uri="{9D8B030D-6E8A-4147-A177-3AD203B41FA5}">
                      <a16:colId xmlns:a16="http://schemas.microsoft.com/office/drawing/2014/main" val="506302188"/>
                    </a:ext>
                  </a:extLst>
                </a:gridCol>
                <a:gridCol w="4453345">
                  <a:extLst>
                    <a:ext uri="{9D8B030D-6E8A-4147-A177-3AD203B41FA5}">
                      <a16:colId xmlns:a16="http://schemas.microsoft.com/office/drawing/2014/main" val="643796159"/>
                    </a:ext>
                  </a:extLst>
                </a:gridCol>
              </a:tblGrid>
              <a:tr h="894933">
                <a:tc>
                  <a:txBody>
                    <a:bodyPr/>
                    <a:lstStyle/>
                    <a:p>
                      <a:pPr algn="ctr"/>
                      <a:r>
                        <a:rPr lang="en-US" u="sng" dirty="0">
                          <a:solidFill>
                            <a:srgbClr val="0000CC"/>
                          </a:solidFill>
                        </a:rPr>
                        <a:t>Management (</a:t>
                      </a:r>
                      <a:r>
                        <a:rPr lang="en-US" u="sng" dirty="0" err="1">
                          <a:solidFill>
                            <a:srgbClr val="0000CC"/>
                          </a:solidFill>
                        </a:rPr>
                        <a:t>Quản</a:t>
                      </a:r>
                      <a:r>
                        <a:rPr lang="en-US" u="sng" dirty="0">
                          <a:solidFill>
                            <a:srgbClr val="0000CC"/>
                          </a:solidFill>
                        </a:rPr>
                        <a:t> </a:t>
                      </a:r>
                      <a:r>
                        <a:rPr lang="en-US" u="sng" dirty="0" err="1">
                          <a:solidFill>
                            <a:srgbClr val="0000CC"/>
                          </a:solidFill>
                        </a:rPr>
                        <a:t>lý</a:t>
                      </a:r>
                      <a:r>
                        <a:rPr lang="en-US" u="sng" dirty="0">
                          <a:solidFill>
                            <a:srgbClr val="0000CC"/>
                          </a:solidFill>
                        </a:rPr>
                        <a:t>) Head</a:t>
                      </a:r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 (AM/Specialist/Manager/AGMM)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Vacancy after Promotion (Head)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>
                          <a:solidFill>
                            <a:srgbClr val="0000CC"/>
                          </a:solidFill>
                        </a:rPr>
                        <a:t>Expertise (</a:t>
                      </a:r>
                      <a:r>
                        <a:rPr lang="en-US" u="sng" dirty="0" err="1">
                          <a:solidFill>
                            <a:srgbClr val="0000CC"/>
                          </a:solidFill>
                        </a:rPr>
                        <a:t>Chuyên</a:t>
                      </a:r>
                      <a:r>
                        <a:rPr lang="en-US" u="sng" dirty="0">
                          <a:solidFill>
                            <a:srgbClr val="0000CC"/>
                          </a:solidFill>
                        </a:rPr>
                        <a:t> </a:t>
                      </a:r>
                      <a:r>
                        <a:rPr lang="en-US" u="sng" dirty="0" err="1">
                          <a:solidFill>
                            <a:srgbClr val="0000CC"/>
                          </a:solidFill>
                        </a:rPr>
                        <a:t>môn</a:t>
                      </a:r>
                      <a:r>
                        <a:rPr lang="en-US" u="sng" dirty="0">
                          <a:solidFill>
                            <a:srgbClr val="0000CC"/>
                          </a:solidFill>
                        </a:rPr>
                        <a:t>) Non-Head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(Engineer, SL (Plain)/SL, S.SL, Ex)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No-Vacancy after Promotion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719405"/>
                  </a:ext>
                </a:extLst>
              </a:tr>
              <a:tr h="895323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en-US" dirty="0"/>
                        <a:t>What is your management style?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en-US" dirty="0"/>
                        <a:t>How can you manage your team?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en-US" dirty="0"/>
                        <a:t>How can you do as the new position of Head (</a:t>
                      </a:r>
                      <a:r>
                        <a:rPr lang="en-US" b="1" u="sng" dirty="0"/>
                        <a:t>by your management</a:t>
                      </a:r>
                      <a:r>
                        <a:rPr lang="en-US" dirty="0"/>
                        <a:t>)?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en-US" dirty="0"/>
                        <a:t>What is your valuable skills/strengths?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en-US" dirty="0"/>
                        <a:t>How can you contribute for PSNV?</a:t>
                      </a:r>
                    </a:p>
                    <a:p>
                      <a:pPr marL="285750" marR="0" lvl="0" indent="-285750" algn="l" defTabSz="914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dirty="0"/>
                        <a:t>How much can you contribute for Company (</a:t>
                      </a:r>
                      <a:r>
                        <a:rPr lang="en-US" b="1" u="sng" dirty="0"/>
                        <a:t>by your skills</a:t>
                      </a:r>
                      <a:r>
                        <a:rPr lang="en-US" dirty="0"/>
                        <a:t>)?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93259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4E75400-7149-12C2-3105-77DE2DAC6CA0}"/>
              </a:ext>
            </a:extLst>
          </p:cNvPr>
          <p:cNvSpPr txBox="1"/>
          <p:nvPr/>
        </p:nvSpPr>
        <p:spPr>
          <a:xfrm>
            <a:off x="14868" y="5951021"/>
            <a:ext cx="91065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Notes: 	- Change from Expertise -&gt; Management (BOM Interview from AM above).</a:t>
            </a:r>
          </a:p>
          <a:p>
            <a:r>
              <a:rPr lang="en-US" dirty="0"/>
              <a:t>	- Benefit are same (Specialist &amp; Specialist (plain) because both are Non-Head.</a:t>
            </a:r>
          </a:p>
          <a:p>
            <a:r>
              <a:rPr lang="en-US" dirty="0"/>
              <a:t>	- Different benefit are only Head and Non-Head position.</a:t>
            </a:r>
          </a:p>
        </p:txBody>
      </p:sp>
    </p:spTree>
    <p:extLst>
      <p:ext uri="{BB962C8B-B14F-4D97-AF65-F5344CB8AC3E}">
        <p14:creationId xmlns:p14="http://schemas.microsoft.com/office/powerpoint/2010/main" val="2915640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op_blue_s1">
  <a:themeElements>
    <a:clrScheme name="top_blue_s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op_blue_s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top_blue_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p_blue_s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p_blue_s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p_blue_s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p_blue_s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p_blue_s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p_blue_s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p_blue_s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p_blue_s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p_blue_s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p_blue_s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p_blue_s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15743</TotalTime>
  <Words>1974</Words>
  <Application>Microsoft Office PowerPoint</Application>
  <PresentationFormat>On-screen Show (4:3)</PresentationFormat>
  <Paragraphs>389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HGP創英角ｺﾞｼｯｸUB</vt:lpstr>
      <vt:lpstr>Meiryo UI</vt:lpstr>
      <vt:lpstr>MS PGothic</vt:lpstr>
      <vt:lpstr>Arial</vt:lpstr>
      <vt:lpstr>Calibri</vt:lpstr>
      <vt:lpstr>Times New Roman</vt:lpstr>
      <vt:lpstr>Wingdings</vt:lpstr>
      <vt:lpstr>Office Theme</vt:lpstr>
      <vt:lpstr>top_blue_s1</vt:lpstr>
      <vt:lpstr>標準デザイン</vt:lpstr>
      <vt:lpstr>1_Office Theme</vt:lpstr>
      <vt:lpstr>Default Design</vt:lpstr>
      <vt:lpstr>PROMOTION SYSTEM For FY 2024</vt:lpstr>
      <vt:lpstr>TIMELINE: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Promotion Time-line (Advice)</vt:lpstr>
      <vt:lpstr>PowerPoint Presentation</vt:lpstr>
      <vt:lpstr>Schedule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</vt:lpstr>
      <vt:lpstr>PowerPoint Presentation</vt:lpstr>
      <vt:lpstr>PowerPoint Presentation</vt:lpstr>
      <vt:lpstr>PowerPoint Presentation</vt:lpstr>
    </vt:vector>
  </TitlesOfParts>
  <Company>PSNV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 Hoang Van</dc:creator>
  <cp:lastModifiedBy>HOANG VAN_Hoan</cp:lastModifiedBy>
  <cp:revision>128</cp:revision>
  <dcterms:created xsi:type="dcterms:W3CDTF">2017-04-19T04:13:53Z</dcterms:created>
  <dcterms:modified xsi:type="dcterms:W3CDTF">2023-08-18T03:45:58Z</dcterms:modified>
</cp:coreProperties>
</file>