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6" r:id="rId2"/>
    <p:sldId id="298" r:id="rId3"/>
    <p:sldId id="325" r:id="rId4"/>
    <p:sldId id="351" r:id="rId5"/>
    <p:sldId id="323" r:id="rId6"/>
    <p:sldId id="361" r:id="rId7"/>
    <p:sldId id="338" r:id="rId8"/>
    <p:sldId id="332" r:id="rId9"/>
    <p:sldId id="358" r:id="rId10"/>
    <p:sldId id="360" r:id="rId11"/>
    <p:sldId id="359" r:id="rId12"/>
  </p:sldIdLst>
  <p:sldSz cx="9144000" cy="6858000" type="screen4x3"/>
  <p:notesSz cx="68087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CEC20"/>
    <a:srgbClr val="000099"/>
    <a:srgbClr val="27AFD9"/>
    <a:srgbClr val="0000CC"/>
    <a:srgbClr val="333399"/>
    <a:srgbClr val="666699"/>
    <a:srgbClr val="009900"/>
    <a:srgbClr val="969696"/>
    <a:srgbClr val="F88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8" autoAdjust="0"/>
    <p:restoredTop sz="53480" autoAdjust="0"/>
  </p:normalViewPr>
  <p:slideViewPr>
    <p:cSldViewPr>
      <p:cViewPr varScale="1">
        <p:scale>
          <a:sx n="53" d="100"/>
          <a:sy n="53" d="100"/>
        </p:scale>
        <p:origin x="-1854" y="-84"/>
      </p:cViewPr>
      <p:guideLst>
        <p:guide orient="horz" pos="2496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08" y="-96"/>
      </p:cViewPr>
      <p:guideLst>
        <p:guide orient="horz" pos="3127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365636987684232"/>
          <c:y val="4.7581786651668539E-2"/>
          <c:w val="0.82999374116696956"/>
          <c:h val="0.631818288338957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 Price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Setting base</c:v>
                </c:pt>
                <c:pt idx="1">
                  <c:v>Pushing panel</c:v>
                </c:pt>
                <c:pt idx="2">
                  <c:v>Soldering Jig</c:v>
                </c:pt>
                <c:pt idx="3">
                  <c:v>RF checker</c:v>
                </c:pt>
                <c:pt idx="4">
                  <c:v>Straight cutter</c:v>
                </c:pt>
                <c:pt idx="5">
                  <c:v>Hand press</c:v>
                </c:pt>
                <c:pt idx="6">
                  <c:v> ID writer</c:v>
                </c:pt>
                <c:pt idx="7">
                  <c:v>Acoustic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1066</c:v>
                </c:pt>
                <c:pt idx="1">
                  <c:v>1200</c:v>
                </c:pt>
                <c:pt idx="2">
                  <c:v>1200</c:v>
                </c:pt>
                <c:pt idx="3">
                  <c:v>4111</c:v>
                </c:pt>
                <c:pt idx="4">
                  <c:v>4500</c:v>
                </c:pt>
                <c:pt idx="5">
                  <c:v>4800</c:v>
                </c:pt>
                <c:pt idx="6">
                  <c:v>5800</c:v>
                </c:pt>
                <c:pt idx="7">
                  <c:v>12000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PSNV Price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Setting base</c:v>
                </c:pt>
                <c:pt idx="1">
                  <c:v>Pushing panel</c:v>
                </c:pt>
                <c:pt idx="2">
                  <c:v>Soldering Jig</c:v>
                </c:pt>
                <c:pt idx="3">
                  <c:v>RF checker</c:v>
                </c:pt>
                <c:pt idx="4">
                  <c:v>Straight cutter</c:v>
                </c:pt>
                <c:pt idx="5">
                  <c:v>Hand press</c:v>
                </c:pt>
                <c:pt idx="6">
                  <c:v> ID writer</c:v>
                </c:pt>
                <c:pt idx="7">
                  <c:v>Acoustic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450</c:v>
                </c:pt>
                <c:pt idx="1">
                  <c:v>650</c:v>
                </c:pt>
                <c:pt idx="2">
                  <c:v>280</c:v>
                </c:pt>
                <c:pt idx="3">
                  <c:v>2200</c:v>
                </c:pt>
                <c:pt idx="4">
                  <c:v>1820</c:v>
                </c:pt>
                <c:pt idx="5">
                  <c:v>1109</c:v>
                </c:pt>
                <c:pt idx="6">
                  <c:v>800</c:v>
                </c:pt>
                <c:pt idx="7">
                  <c:v>4000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8384"/>
        <c:axId val="21489920"/>
      </c:barChart>
      <c:catAx>
        <c:axId val="21488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US"/>
          </a:p>
        </c:txPr>
        <c:crossAx val="21489920"/>
        <c:crosses val="autoZero"/>
        <c:auto val="1"/>
        <c:lblAlgn val="ctr"/>
        <c:lblOffset val="100"/>
        <c:noMultiLvlLbl val="0"/>
      </c:catAx>
      <c:valAx>
        <c:axId val="21489920"/>
        <c:scaling>
          <c:orientation val="minMax"/>
          <c:max val="15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US"/>
          </a:p>
        </c:txPr>
        <c:crossAx val="21488384"/>
        <c:crosses val="autoZero"/>
        <c:crossBetween val="between"/>
        <c:majorUnit val="5000"/>
      </c:valAx>
    </c:plotArea>
    <c:legend>
      <c:legendPos val="r"/>
      <c:layout>
        <c:manualLayout>
          <c:xMode val="edge"/>
          <c:yMode val="edge"/>
          <c:x val="0.20133489173228347"/>
          <c:y val="0.25965715223097113"/>
          <c:w val="0.63271961122047249"/>
          <c:h val="6.9971409823772035E-2"/>
        </c:manualLayout>
      </c:layout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lang="ja-JP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Mecanical</c:v>
                </c:pt>
                <c:pt idx="1">
                  <c:v>Electrical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PSNV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txPr>
              <a:bodyPr/>
              <a:lstStyle/>
              <a:p>
                <a:pPr>
                  <a:defRPr lang="ja-JP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Mecanical</c:v>
                </c:pt>
                <c:pt idx="1">
                  <c:v>Electrical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0.7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094784"/>
        <c:axId val="22106112"/>
      </c:barChart>
      <c:catAx>
        <c:axId val="21094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US"/>
          </a:p>
        </c:txPr>
        <c:crossAx val="22106112"/>
        <c:crosses val="autoZero"/>
        <c:auto val="1"/>
        <c:lblAlgn val="ctr"/>
        <c:lblOffset val="100"/>
        <c:noMultiLvlLbl val="0"/>
      </c:catAx>
      <c:valAx>
        <c:axId val="22106112"/>
        <c:scaling>
          <c:orientation val="minMax"/>
          <c:max val="1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US"/>
          </a:p>
        </c:txPr>
        <c:crossAx val="21094784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76552826833056264"/>
          <c:y val="0.34002582338498011"/>
          <c:w val="0.1810625942831571"/>
          <c:h val="0.37371179409025485"/>
        </c:manualLayout>
      </c:layout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536646981627301"/>
          <c:y val="5.7281586814015184E-2"/>
          <c:w val="0.88056561679789991"/>
          <c:h val="0.771091448090793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Electrical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lang="ja-JP"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0.2</c:v>
                </c:pt>
                <c:pt idx="1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Mechanical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lang="ja-JP"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Sheet1!$C$2:$C$3</c:f>
              <c:numCache>
                <c:formatCode>0%</c:formatCode>
                <c:ptCount val="2"/>
                <c:pt idx="0">
                  <c:v>0.70000000000000018</c:v>
                </c:pt>
                <c:pt idx="1">
                  <c:v>0.95000000000000018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239872"/>
        <c:axId val="42250240"/>
      </c:barChart>
      <c:catAx>
        <c:axId val="42239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US"/>
          </a:p>
        </c:txPr>
        <c:crossAx val="42250240"/>
        <c:crosses val="autoZero"/>
        <c:auto val="1"/>
        <c:lblAlgn val="ctr"/>
        <c:lblOffset val="100"/>
        <c:noMultiLvlLbl val="0"/>
      </c:catAx>
      <c:valAx>
        <c:axId val="42250240"/>
        <c:scaling>
          <c:orientation val="minMax"/>
          <c:max val="1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en-US"/>
          </a:p>
        </c:txPr>
        <c:crossAx val="42239872"/>
        <c:crosses val="autoZero"/>
        <c:crossBetween val="between"/>
        <c:majorUnit val="0.5"/>
        <c:minorUnit val="2.0000000000000011E-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1621812852085112"/>
          <c:y val="1.2415462431983795E-2"/>
          <c:w val="0.5476192875018121"/>
          <c:h val="9.4987109731135611E-2"/>
        </c:manualLayout>
      </c:layout>
      <c:overlay val="0"/>
      <c:txPr>
        <a:bodyPr/>
        <a:lstStyle/>
        <a:p>
          <a:pPr>
            <a:defRPr lang="ja-JP"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40CE8-AE9B-47BA-8D4E-BEBEBCE8C44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B90EB5-A976-49B3-BFBF-DB5BD38DDB32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DP</a:t>
          </a:r>
          <a:endParaRPr lang="en-US" sz="1400" b="1" dirty="0">
            <a:solidFill>
              <a:schemeClr val="bg1"/>
            </a:solidFill>
          </a:endParaRPr>
        </a:p>
      </dgm:t>
    </dgm:pt>
    <dgm:pt modelId="{7C4573C9-142C-4250-9D45-9022F4D281D5}" type="parTrans" cxnId="{C0041614-1283-40AE-B32A-4A5524C1111A}">
      <dgm:prSet/>
      <dgm:spPr/>
      <dgm:t>
        <a:bodyPr/>
        <a:lstStyle/>
        <a:p>
          <a:endParaRPr lang="en-US"/>
        </a:p>
      </dgm:t>
    </dgm:pt>
    <dgm:pt modelId="{F0DED765-A5A6-44E1-9963-4912DF36AFAD}" type="sibTrans" cxnId="{C0041614-1283-40AE-B32A-4A5524C1111A}">
      <dgm:prSet/>
      <dgm:spPr>
        <a:ln>
          <a:solidFill>
            <a:srgbClr val="0000FF"/>
          </a:solidFill>
        </a:ln>
      </dgm:spPr>
      <dgm:t>
        <a:bodyPr/>
        <a:lstStyle/>
        <a:p>
          <a:endParaRPr lang="en-US"/>
        </a:p>
      </dgm:t>
    </dgm:pt>
    <dgm:pt modelId="{E6B561E6-AFFD-4E6F-8843-64B30CE76614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PBX</a:t>
          </a:r>
          <a:endParaRPr lang="en-US" sz="1400" b="1" dirty="0">
            <a:solidFill>
              <a:schemeClr val="bg1"/>
            </a:solidFill>
          </a:endParaRPr>
        </a:p>
      </dgm:t>
    </dgm:pt>
    <dgm:pt modelId="{6A62F9E2-1EDB-4FE9-B731-CC17FCB31D49}" type="parTrans" cxnId="{F0AE9C36-A306-4D5B-9537-D0BB727D1197}">
      <dgm:prSet/>
      <dgm:spPr/>
      <dgm:t>
        <a:bodyPr/>
        <a:lstStyle/>
        <a:p>
          <a:endParaRPr lang="en-US"/>
        </a:p>
      </dgm:t>
    </dgm:pt>
    <dgm:pt modelId="{1B628358-3625-4C8B-99EC-4C2C77B91B53}" type="sibTrans" cxnId="{F0AE9C36-A306-4D5B-9537-D0BB727D1197}">
      <dgm:prSet/>
      <dgm:spPr>
        <a:ln>
          <a:solidFill>
            <a:srgbClr val="0000FF"/>
          </a:solidFill>
        </a:ln>
      </dgm:spPr>
      <dgm:t>
        <a:bodyPr/>
        <a:lstStyle/>
        <a:p>
          <a:endParaRPr lang="en-US"/>
        </a:p>
      </dgm:t>
    </dgm:pt>
    <dgm:pt modelId="{80ECD96F-7435-461F-AE81-5AAFE625BFDE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…</a:t>
          </a:r>
          <a:endParaRPr lang="en-US" sz="1400" b="1" dirty="0">
            <a:solidFill>
              <a:schemeClr val="bg1"/>
            </a:solidFill>
          </a:endParaRPr>
        </a:p>
      </dgm:t>
    </dgm:pt>
    <dgm:pt modelId="{A22E5BF2-B552-4027-8312-70792215D891}" type="parTrans" cxnId="{B7B1F408-BFD4-418A-9382-1FD6A7DCA61A}">
      <dgm:prSet/>
      <dgm:spPr/>
      <dgm:t>
        <a:bodyPr/>
        <a:lstStyle/>
        <a:p>
          <a:endParaRPr lang="en-US"/>
        </a:p>
      </dgm:t>
    </dgm:pt>
    <dgm:pt modelId="{01486ACC-CD65-48A4-917F-66A5A4E223F7}" type="sibTrans" cxnId="{B7B1F408-BFD4-418A-9382-1FD6A7DCA61A}">
      <dgm:prSet/>
      <dgm:spPr>
        <a:ln>
          <a:solidFill>
            <a:srgbClr val="0000FF"/>
          </a:solidFill>
        </a:ln>
      </dgm:spPr>
      <dgm:t>
        <a:bodyPr/>
        <a:lstStyle/>
        <a:p>
          <a:endParaRPr lang="en-US"/>
        </a:p>
      </dgm:t>
    </dgm:pt>
    <dgm:pt modelId="{ADA57F84-140D-473E-AB6E-F9BDB21F64C0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SCN</a:t>
          </a:r>
          <a:endParaRPr lang="en-US" sz="1400" b="1" dirty="0">
            <a:solidFill>
              <a:schemeClr val="bg1"/>
            </a:solidFill>
          </a:endParaRPr>
        </a:p>
      </dgm:t>
    </dgm:pt>
    <dgm:pt modelId="{5A2945F3-DD58-4B46-9523-6006EDEA8CF0}" type="parTrans" cxnId="{E628F50E-B4E9-4912-966A-22B7D7340EBB}">
      <dgm:prSet/>
      <dgm:spPr/>
      <dgm:t>
        <a:bodyPr/>
        <a:lstStyle/>
        <a:p>
          <a:endParaRPr lang="en-US"/>
        </a:p>
      </dgm:t>
    </dgm:pt>
    <dgm:pt modelId="{60CEA55F-E5AC-4689-988F-AD45A9292C46}" type="sibTrans" cxnId="{E628F50E-B4E9-4912-966A-22B7D7340EBB}">
      <dgm:prSet/>
      <dgm:spPr>
        <a:ln>
          <a:solidFill>
            <a:srgbClr val="0000FF"/>
          </a:solidFill>
        </a:ln>
      </dgm:spPr>
      <dgm:t>
        <a:bodyPr/>
        <a:lstStyle/>
        <a:p>
          <a:endParaRPr lang="en-US"/>
        </a:p>
      </dgm:t>
    </dgm:pt>
    <dgm:pt modelId="{211106C4-A590-4F85-BCAB-18CD44E00EE0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AIO</a:t>
          </a:r>
          <a:endParaRPr lang="en-US" sz="1400" b="1" dirty="0">
            <a:solidFill>
              <a:schemeClr val="bg1"/>
            </a:solidFill>
          </a:endParaRPr>
        </a:p>
      </dgm:t>
    </dgm:pt>
    <dgm:pt modelId="{DC677E16-C957-45D2-861B-5CEF39044C6A}" type="parTrans" cxnId="{E3C484C3-30EB-47D1-9155-B7F8DE2C03CE}">
      <dgm:prSet/>
      <dgm:spPr/>
      <dgm:t>
        <a:bodyPr/>
        <a:lstStyle/>
        <a:p>
          <a:endParaRPr lang="en-US"/>
        </a:p>
      </dgm:t>
    </dgm:pt>
    <dgm:pt modelId="{02E4BB23-0809-4631-BB6F-2FE52A8CEF48}" type="sibTrans" cxnId="{E3C484C3-30EB-47D1-9155-B7F8DE2C03CE}">
      <dgm:prSet/>
      <dgm:spPr>
        <a:ln>
          <a:solidFill>
            <a:srgbClr val="0000FF"/>
          </a:solidFill>
        </a:ln>
      </dgm:spPr>
      <dgm:t>
        <a:bodyPr/>
        <a:lstStyle/>
        <a:p>
          <a:endParaRPr lang="en-US"/>
        </a:p>
      </dgm:t>
    </dgm:pt>
    <dgm:pt modelId="{C2ED8404-E224-49C9-9211-4A6788012CAA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CPT</a:t>
          </a:r>
          <a:endParaRPr lang="en-US" sz="1400" b="1" dirty="0">
            <a:solidFill>
              <a:schemeClr val="bg1"/>
            </a:solidFill>
          </a:endParaRPr>
        </a:p>
      </dgm:t>
    </dgm:pt>
    <dgm:pt modelId="{D46D61BE-E20D-4312-B45D-648D71A5706C}" type="parTrans" cxnId="{5B047100-FFF8-4C50-BFBB-E8632D8B5681}">
      <dgm:prSet/>
      <dgm:spPr/>
      <dgm:t>
        <a:bodyPr/>
        <a:lstStyle/>
        <a:p>
          <a:endParaRPr lang="en-US"/>
        </a:p>
      </dgm:t>
    </dgm:pt>
    <dgm:pt modelId="{D6228B50-1564-483C-BAD0-BA2CD96AA64D}" type="sibTrans" cxnId="{5B047100-FFF8-4C50-BFBB-E8632D8B5681}">
      <dgm:prSet/>
      <dgm:spPr>
        <a:solidFill>
          <a:srgbClr val="0000FF"/>
        </a:solidFill>
        <a:ln>
          <a:solidFill>
            <a:srgbClr val="0000FF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89D629-93C8-4674-84BC-8ADB02F29EE0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DECT</a:t>
          </a:r>
          <a:endParaRPr lang="en-US" sz="1400" b="1" dirty="0">
            <a:solidFill>
              <a:schemeClr val="bg1"/>
            </a:solidFill>
          </a:endParaRPr>
        </a:p>
      </dgm:t>
    </dgm:pt>
    <dgm:pt modelId="{EE2F7DB5-BAF4-4CBC-8122-76A68B8B42E8}" type="parTrans" cxnId="{C9071A88-2B92-4BBB-ACC1-9A28CFF0F517}">
      <dgm:prSet/>
      <dgm:spPr/>
      <dgm:t>
        <a:bodyPr/>
        <a:lstStyle/>
        <a:p>
          <a:endParaRPr lang="en-US"/>
        </a:p>
      </dgm:t>
    </dgm:pt>
    <dgm:pt modelId="{00D81986-B43F-4E9A-8BCB-901ED7AA61B7}" type="sibTrans" cxnId="{C9071A88-2B92-4BBB-ACC1-9A28CFF0F517}">
      <dgm:prSet/>
      <dgm:spPr>
        <a:ln>
          <a:solidFill>
            <a:srgbClr val="0000FF"/>
          </a:solidFill>
        </a:ln>
      </dgm:spPr>
      <dgm:t>
        <a:bodyPr/>
        <a:lstStyle/>
        <a:p>
          <a:endParaRPr lang="en-US"/>
        </a:p>
      </dgm:t>
    </dgm:pt>
    <dgm:pt modelId="{E480B7AC-1E29-4049-9888-77FE113C179F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HDC</a:t>
          </a:r>
          <a:endParaRPr lang="en-US" sz="1400" b="1" dirty="0">
            <a:solidFill>
              <a:schemeClr val="bg1"/>
            </a:solidFill>
          </a:endParaRPr>
        </a:p>
      </dgm:t>
    </dgm:pt>
    <dgm:pt modelId="{6A330807-A568-485D-BC76-A60BC51220E2}" type="parTrans" cxnId="{4F2D87D0-3DCE-4D73-8734-5BAD8053C35B}">
      <dgm:prSet/>
      <dgm:spPr/>
      <dgm:t>
        <a:bodyPr/>
        <a:lstStyle/>
        <a:p>
          <a:endParaRPr lang="en-US"/>
        </a:p>
      </dgm:t>
    </dgm:pt>
    <dgm:pt modelId="{8B1FD294-AF3C-49FA-83BC-C828EB3D9E9F}" type="sibTrans" cxnId="{4F2D87D0-3DCE-4D73-8734-5BAD8053C35B}">
      <dgm:prSet/>
      <dgm:spPr>
        <a:solidFill>
          <a:srgbClr val="0000FF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A5FB72C-8111-4BEE-8DE4-E7B7B1C42E97}" type="pres">
      <dgm:prSet presAssocID="{69340CE8-AE9B-47BA-8D4E-BEBEBCE8C4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5CE48-84BF-4ED5-B15D-BC20286C5F74}" type="pres">
      <dgm:prSet presAssocID="{36B90EB5-A976-49B3-BFBF-DB5BD38DDB32}" presName="node" presStyleLbl="node1" presStyleIdx="0" presStyleCnt="8" custScaleX="13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6AB62-9A70-42BD-BC2B-876541BAFFE7}" type="pres">
      <dgm:prSet presAssocID="{36B90EB5-A976-49B3-BFBF-DB5BD38DDB32}" presName="spNode" presStyleCnt="0"/>
      <dgm:spPr/>
    </dgm:pt>
    <dgm:pt modelId="{99F2B8B2-183B-4000-BEE0-BE197EE34C0E}" type="pres">
      <dgm:prSet presAssocID="{F0DED765-A5A6-44E1-9963-4912DF36AFAD}" presName="sibTrans" presStyleLbl="sibTrans1D1" presStyleIdx="0" presStyleCnt="8"/>
      <dgm:spPr/>
      <dgm:t>
        <a:bodyPr/>
        <a:lstStyle/>
        <a:p>
          <a:endParaRPr lang="en-US"/>
        </a:p>
      </dgm:t>
    </dgm:pt>
    <dgm:pt modelId="{2EED28B3-C756-412C-AAA4-2E4E3866E424}" type="pres">
      <dgm:prSet presAssocID="{C2ED8404-E224-49C9-9211-4A6788012CAA}" presName="node" presStyleLbl="node1" presStyleIdx="1" presStyleCnt="8" custScaleX="13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AC676-8665-4B9B-94FF-0086221E917B}" type="pres">
      <dgm:prSet presAssocID="{C2ED8404-E224-49C9-9211-4A6788012CAA}" presName="spNode" presStyleCnt="0"/>
      <dgm:spPr/>
    </dgm:pt>
    <dgm:pt modelId="{4E506F9E-EA56-448C-9CF6-31C6751F016C}" type="pres">
      <dgm:prSet presAssocID="{D6228B50-1564-483C-BAD0-BA2CD96AA64D}" presName="sibTrans" presStyleLbl="sibTrans1D1" presStyleIdx="1" presStyleCnt="8"/>
      <dgm:spPr/>
      <dgm:t>
        <a:bodyPr/>
        <a:lstStyle/>
        <a:p>
          <a:endParaRPr lang="en-US"/>
        </a:p>
      </dgm:t>
    </dgm:pt>
    <dgm:pt modelId="{93671AC3-CE78-4A0C-A656-6C1279028723}" type="pres">
      <dgm:prSet presAssocID="{E6B561E6-AFFD-4E6F-8843-64B30CE76614}" presName="node" presStyleLbl="node1" presStyleIdx="2" presStyleCnt="8" custScaleX="13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E5DC4-95CC-460D-8297-D6387EA73920}" type="pres">
      <dgm:prSet presAssocID="{E6B561E6-AFFD-4E6F-8843-64B30CE76614}" presName="spNode" presStyleCnt="0"/>
      <dgm:spPr/>
    </dgm:pt>
    <dgm:pt modelId="{28F01B23-EEBC-4F15-8C50-93013FB5C2ED}" type="pres">
      <dgm:prSet presAssocID="{1B628358-3625-4C8B-99EC-4C2C77B91B53}" presName="sibTrans" presStyleLbl="sibTrans1D1" presStyleIdx="2" presStyleCnt="8"/>
      <dgm:spPr/>
      <dgm:t>
        <a:bodyPr/>
        <a:lstStyle/>
        <a:p>
          <a:endParaRPr lang="en-US"/>
        </a:p>
      </dgm:t>
    </dgm:pt>
    <dgm:pt modelId="{8BB73E29-6CAD-466D-91B3-BED96B82EEBD}" type="pres">
      <dgm:prSet presAssocID="{80ECD96F-7435-461F-AE81-5AAFE625BFDE}" presName="node" presStyleLbl="node1" presStyleIdx="3" presStyleCnt="8" custScaleX="13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EE472-EDE4-4815-B083-6C4C4666BB68}" type="pres">
      <dgm:prSet presAssocID="{80ECD96F-7435-461F-AE81-5AAFE625BFDE}" presName="spNode" presStyleCnt="0"/>
      <dgm:spPr/>
    </dgm:pt>
    <dgm:pt modelId="{985CD7D9-21EE-444C-9FFA-6D667FB126AA}" type="pres">
      <dgm:prSet presAssocID="{01486ACC-CD65-48A4-917F-66A5A4E223F7}" presName="sibTrans" presStyleLbl="sibTrans1D1" presStyleIdx="3" presStyleCnt="8"/>
      <dgm:spPr/>
      <dgm:t>
        <a:bodyPr/>
        <a:lstStyle/>
        <a:p>
          <a:endParaRPr lang="en-US"/>
        </a:p>
      </dgm:t>
    </dgm:pt>
    <dgm:pt modelId="{4D6ED86F-C9E8-480F-B4BB-D7CBD7056D42}" type="pres">
      <dgm:prSet presAssocID="{ADA57F84-140D-473E-AB6E-F9BDB21F64C0}" presName="node" presStyleLbl="node1" presStyleIdx="4" presStyleCnt="8" custScaleX="13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CA2D3-5981-4BE4-9173-DB8D22F82D3B}" type="pres">
      <dgm:prSet presAssocID="{ADA57F84-140D-473E-AB6E-F9BDB21F64C0}" presName="spNode" presStyleCnt="0"/>
      <dgm:spPr/>
    </dgm:pt>
    <dgm:pt modelId="{4A217C54-5B7C-449D-B598-CE0CC6D51BC3}" type="pres">
      <dgm:prSet presAssocID="{60CEA55F-E5AC-4689-988F-AD45A9292C46}" presName="sibTrans" presStyleLbl="sibTrans1D1" presStyleIdx="4" presStyleCnt="8"/>
      <dgm:spPr/>
      <dgm:t>
        <a:bodyPr/>
        <a:lstStyle/>
        <a:p>
          <a:endParaRPr lang="en-US"/>
        </a:p>
      </dgm:t>
    </dgm:pt>
    <dgm:pt modelId="{B6F7F9A4-C493-4133-870A-D7C8537A901A}" type="pres">
      <dgm:prSet presAssocID="{211106C4-A590-4F85-BCAB-18CD44E00EE0}" presName="node" presStyleLbl="node1" presStyleIdx="5" presStyleCnt="8" custScaleX="13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6E70B-B0C5-45C8-AF06-790F65475C00}" type="pres">
      <dgm:prSet presAssocID="{211106C4-A590-4F85-BCAB-18CD44E00EE0}" presName="spNode" presStyleCnt="0"/>
      <dgm:spPr/>
    </dgm:pt>
    <dgm:pt modelId="{EFEBAA4A-75E3-4CF6-91E6-AD2728D4AD54}" type="pres">
      <dgm:prSet presAssocID="{02E4BB23-0809-4631-BB6F-2FE52A8CEF48}" presName="sibTrans" presStyleLbl="sibTrans1D1" presStyleIdx="5" presStyleCnt="8"/>
      <dgm:spPr/>
      <dgm:t>
        <a:bodyPr/>
        <a:lstStyle/>
        <a:p>
          <a:endParaRPr lang="en-US"/>
        </a:p>
      </dgm:t>
    </dgm:pt>
    <dgm:pt modelId="{62539B28-532D-40DD-A01A-DEC829710040}" type="pres">
      <dgm:prSet presAssocID="{6D89D629-93C8-4674-84BC-8ADB02F29EE0}" presName="node" presStyleLbl="node1" presStyleIdx="6" presStyleCnt="8" custScaleX="13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FF346-DACB-482C-A4D3-EF26FD4D6212}" type="pres">
      <dgm:prSet presAssocID="{6D89D629-93C8-4674-84BC-8ADB02F29EE0}" presName="spNode" presStyleCnt="0"/>
      <dgm:spPr/>
    </dgm:pt>
    <dgm:pt modelId="{689E7D54-6563-4C53-A278-79FC7D1DEB3D}" type="pres">
      <dgm:prSet presAssocID="{00D81986-B43F-4E9A-8BCB-901ED7AA61B7}" presName="sibTrans" presStyleLbl="sibTrans1D1" presStyleIdx="6" presStyleCnt="8"/>
      <dgm:spPr/>
      <dgm:t>
        <a:bodyPr/>
        <a:lstStyle/>
        <a:p>
          <a:endParaRPr lang="en-US"/>
        </a:p>
      </dgm:t>
    </dgm:pt>
    <dgm:pt modelId="{82B71EF4-C490-4F86-9F84-96E37CFA13FF}" type="pres">
      <dgm:prSet presAssocID="{E480B7AC-1E29-4049-9888-77FE113C179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900C1-AC9B-42E2-9D61-BBB95F28AECA}" type="pres">
      <dgm:prSet presAssocID="{E480B7AC-1E29-4049-9888-77FE113C179F}" presName="spNode" presStyleCnt="0"/>
      <dgm:spPr/>
    </dgm:pt>
    <dgm:pt modelId="{96AD8708-E411-49FE-A477-A35EAB683475}" type="pres">
      <dgm:prSet presAssocID="{8B1FD294-AF3C-49FA-83BC-C828EB3D9E9F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60E2C270-37D4-4C7D-9E7E-E2AC70E1C669}" type="presOf" srcId="{E480B7AC-1E29-4049-9888-77FE113C179F}" destId="{82B71EF4-C490-4F86-9F84-96E37CFA13FF}" srcOrd="0" destOrd="0" presId="urn:microsoft.com/office/officeart/2005/8/layout/cycle5"/>
    <dgm:cxn modelId="{9EB91F1C-1C5F-4608-9E3E-CAB9A72EF24F}" type="presOf" srcId="{ADA57F84-140D-473E-AB6E-F9BDB21F64C0}" destId="{4D6ED86F-C9E8-480F-B4BB-D7CBD7056D42}" srcOrd="0" destOrd="0" presId="urn:microsoft.com/office/officeart/2005/8/layout/cycle5"/>
    <dgm:cxn modelId="{B666BF1F-3577-4F8B-B89A-92F9088F3C39}" type="presOf" srcId="{211106C4-A590-4F85-BCAB-18CD44E00EE0}" destId="{B6F7F9A4-C493-4133-870A-D7C8537A901A}" srcOrd="0" destOrd="0" presId="urn:microsoft.com/office/officeart/2005/8/layout/cycle5"/>
    <dgm:cxn modelId="{4F2D87D0-3DCE-4D73-8734-5BAD8053C35B}" srcId="{69340CE8-AE9B-47BA-8D4E-BEBEBCE8C44E}" destId="{E480B7AC-1E29-4049-9888-77FE113C179F}" srcOrd="7" destOrd="0" parTransId="{6A330807-A568-485D-BC76-A60BC51220E2}" sibTransId="{8B1FD294-AF3C-49FA-83BC-C828EB3D9E9F}"/>
    <dgm:cxn modelId="{C9071A88-2B92-4BBB-ACC1-9A28CFF0F517}" srcId="{69340CE8-AE9B-47BA-8D4E-BEBEBCE8C44E}" destId="{6D89D629-93C8-4674-84BC-8ADB02F29EE0}" srcOrd="6" destOrd="0" parTransId="{EE2F7DB5-BAF4-4CBC-8122-76A68B8B42E8}" sibTransId="{00D81986-B43F-4E9A-8BCB-901ED7AA61B7}"/>
    <dgm:cxn modelId="{E628F50E-B4E9-4912-966A-22B7D7340EBB}" srcId="{69340CE8-AE9B-47BA-8D4E-BEBEBCE8C44E}" destId="{ADA57F84-140D-473E-AB6E-F9BDB21F64C0}" srcOrd="4" destOrd="0" parTransId="{5A2945F3-DD58-4B46-9523-6006EDEA8CF0}" sibTransId="{60CEA55F-E5AC-4689-988F-AD45A9292C46}"/>
    <dgm:cxn modelId="{45DD9672-8ABE-48E9-8A91-271871E62CA4}" type="presOf" srcId="{1B628358-3625-4C8B-99EC-4C2C77B91B53}" destId="{28F01B23-EEBC-4F15-8C50-93013FB5C2ED}" srcOrd="0" destOrd="0" presId="urn:microsoft.com/office/officeart/2005/8/layout/cycle5"/>
    <dgm:cxn modelId="{91A2E706-EE93-43D2-9943-8922701E404B}" type="presOf" srcId="{69340CE8-AE9B-47BA-8D4E-BEBEBCE8C44E}" destId="{FA5FB72C-8111-4BEE-8DE4-E7B7B1C42E97}" srcOrd="0" destOrd="0" presId="urn:microsoft.com/office/officeart/2005/8/layout/cycle5"/>
    <dgm:cxn modelId="{D12AFC9C-A9EB-4AA8-AA84-32D4BD45A4E3}" type="presOf" srcId="{8B1FD294-AF3C-49FA-83BC-C828EB3D9E9F}" destId="{96AD8708-E411-49FE-A477-A35EAB683475}" srcOrd="0" destOrd="0" presId="urn:microsoft.com/office/officeart/2005/8/layout/cycle5"/>
    <dgm:cxn modelId="{784E6393-B572-41C7-BD3F-C47B49653137}" type="presOf" srcId="{36B90EB5-A976-49B3-BFBF-DB5BD38DDB32}" destId="{0FA5CE48-84BF-4ED5-B15D-BC20286C5F74}" srcOrd="0" destOrd="0" presId="urn:microsoft.com/office/officeart/2005/8/layout/cycle5"/>
    <dgm:cxn modelId="{43CC700E-BF40-4590-8C37-ACD659D87195}" type="presOf" srcId="{60CEA55F-E5AC-4689-988F-AD45A9292C46}" destId="{4A217C54-5B7C-449D-B598-CE0CC6D51BC3}" srcOrd="0" destOrd="0" presId="urn:microsoft.com/office/officeart/2005/8/layout/cycle5"/>
    <dgm:cxn modelId="{E3C484C3-30EB-47D1-9155-B7F8DE2C03CE}" srcId="{69340CE8-AE9B-47BA-8D4E-BEBEBCE8C44E}" destId="{211106C4-A590-4F85-BCAB-18CD44E00EE0}" srcOrd="5" destOrd="0" parTransId="{DC677E16-C957-45D2-861B-5CEF39044C6A}" sibTransId="{02E4BB23-0809-4631-BB6F-2FE52A8CEF48}"/>
    <dgm:cxn modelId="{1B19989F-1DC4-40F1-9A5E-CFBFC629BACC}" type="presOf" srcId="{6D89D629-93C8-4674-84BC-8ADB02F29EE0}" destId="{62539B28-532D-40DD-A01A-DEC829710040}" srcOrd="0" destOrd="0" presId="urn:microsoft.com/office/officeart/2005/8/layout/cycle5"/>
    <dgm:cxn modelId="{F0D62C7D-AE07-40EE-BE16-0686EF65BBE0}" type="presOf" srcId="{F0DED765-A5A6-44E1-9963-4912DF36AFAD}" destId="{99F2B8B2-183B-4000-BEE0-BE197EE34C0E}" srcOrd="0" destOrd="0" presId="urn:microsoft.com/office/officeart/2005/8/layout/cycle5"/>
    <dgm:cxn modelId="{C0041614-1283-40AE-B32A-4A5524C1111A}" srcId="{69340CE8-AE9B-47BA-8D4E-BEBEBCE8C44E}" destId="{36B90EB5-A976-49B3-BFBF-DB5BD38DDB32}" srcOrd="0" destOrd="0" parTransId="{7C4573C9-142C-4250-9D45-9022F4D281D5}" sibTransId="{F0DED765-A5A6-44E1-9963-4912DF36AFAD}"/>
    <dgm:cxn modelId="{F0AE9C36-A306-4D5B-9537-D0BB727D1197}" srcId="{69340CE8-AE9B-47BA-8D4E-BEBEBCE8C44E}" destId="{E6B561E6-AFFD-4E6F-8843-64B30CE76614}" srcOrd="2" destOrd="0" parTransId="{6A62F9E2-1EDB-4FE9-B731-CC17FCB31D49}" sibTransId="{1B628358-3625-4C8B-99EC-4C2C77B91B53}"/>
    <dgm:cxn modelId="{3604B347-D0C3-45DD-9724-2FAF4A44C3F2}" type="presOf" srcId="{80ECD96F-7435-461F-AE81-5AAFE625BFDE}" destId="{8BB73E29-6CAD-466D-91B3-BED96B82EEBD}" srcOrd="0" destOrd="0" presId="urn:microsoft.com/office/officeart/2005/8/layout/cycle5"/>
    <dgm:cxn modelId="{A5006301-1409-4F14-9BEA-ADFB246DAB4E}" type="presOf" srcId="{D6228B50-1564-483C-BAD0-BA2CD96AA64D}" destId="{4E506F9E-EA56-448C-9CF6-31C6751F016C}" srcOrd="0" destOrd="0" presId="urn:microsoft.com/office/officeart/2005/8/layout/cycle5"/>
    <dgm:cxn modelId="{7988260C-5338-4F84-8BEC-06F505C18DAA}" type="presOf" srcId="{01486ACC-CD65-48A4-917F-66A5A4E223F7}" destId="{985CD7D9-21EE-444C-9FFA-6D667FB126AA}" srcOrd="0" destOrd="0" presId="urn:microsoft.com/office/officeart/2005/8/layout/cycle5"/>
    <dgm:cxn modelId="{D060ADDA-7B3D-4DBF-8D6B-610B7F7CE8F9}" type="presOf" srcId="{C2ED8404-E224-49C9-9211-4A6788012CAA}" destId="{2EED28B3-C756-412C-AAA4-2E4E3866E424}" srcOrd="0" destOrd="0" presId="urn:microsoft.com/office/officeart/2005/8/layout/cycle5"/>
    <dgm:cxn modelId="{94A7041F-E8C4-468B-80A1-A74B8F795DB5}" type="presOf" srcId="{00D81986-B43F-4E9A-8BCB-901ED7AA61B7}" destId="{689E7D54-6563-4C53-A278-79FC7D1DEB3D}" srcOrd="0" destOrd="0" presId="urn:microsoft.com/office/officeart/2005/8/layout/cycle5"/>
    <dgm:cxn modelId="{6A5CB0C4-C66E-48E7-A731-6E15D427631B}" type="presOf" srcId="{E6B561E6-AFFD-4E6F-8843-64B30CE76614}" destId="{93671AC3-CE78-4A0C-A656-6C1279028723}" srcOrd="0" destOrd="0" presId="urn:microsoft.com/office/officeart/2005/8/layout/cycle5"/>
    <dgm:cxn modelId="{B7B1F408-BFD4-418A-9382-1FD6A7DCA61A}" srcId="{69340CE8-AE9B-47BA-8D4E-BEBEBCE8C44E}" destId="{80ECD96F-7435-461F-AE81-5AAFE625BFDE}" srcOrd="3" destOrd="0" parTransId="{A22E5BF2-B552-4027-8312-70792215D891}" sibTransId="{01486ACC-CD65-48A4-917F-66A5A4E223F7}"/>
    <dgm:cxn modelId="{A7655B94-92B8-491A-9F01-EF45E5C30B45}" type="presOf" srcId="{02E4BB23-0809-4631-BB6F-2FE52A8CEF48}" destId="{EFEBAA4A-75E3-4CF6-91E6-AD2728D4AD54}" srcOrd="0" destOrd="0" presId="urn:microsoft.com/office/officeart/2005/8/layout/cycle5"/>
    <dgm:cxn modelId="{5B047100-FFF8-4C50-BFBB-E8632D8B5681}" srcId="{69340CE8-AE9B-47BA-8D4E-BEBEBCE8C44E}" destId="{C2ED8404-E224-49C9-9211-4A6788012CAA}" srcOrd="1" destOrd="0" parTransId="{D46D61BE-E20D-4312-B45D-648D71A5706C}" sibTransId="{D6228B50-1564-483C-BAD0-BA2CD96AA64D}"/>
    <dgm:cxn modelId="{8F9C3469-9A32-42B5-96D8-CD6FB1AAA349}" type="presParOf" srcId="{FA5FB72C-8111-4BEE-8DE4-E7B7B1C42E97}" destId="{0FA5CE48-84BF-4ED5-B15D-BC20286C5F74}" srcOrd="0" destOrd="0" presId="urn:microsoft.com/office/officeart/2005/8/layout/cycle5"/>
    <dgm:cxn modelId="{BEB10C04-EAC3-4FE7-9CEA-30E1D8535BD7}" type="presParOf" srcId="{FA5FB72C-8111-4BEE-8DE4-E7B7B1C42E97}" destId="{7866AB62-9A70-42BD-BC2B-876541BAFFE7}" srcOrd="1" destOrd="0" presId="urn:microsoft.com/office/officeart/2005/8/layout/cycle5"/>
    <dgm:cxn modelId="{094E6E4E-802E-496D-B41B-349E83AB304D}" type="presParOf" srcId="{FA5FB72C-8111-4BEE-8DE4-E7B7B1C42E97}" destId="{99F2B8B2-183B-4000-BEE0-BE197EE34C0E}" srcOrd="2" destOrd="0" presId="urn:microsoft.com/office/officeart/2005/8/layout/cycle5"/>
    <dgm:cxn modelId="{AFBD8137-F498-44D9-8D1D-3ABE21AE5DDF}" type="presParOf" srcId="{FA5FB72C-8111-4BEE-8DE4-E7B7B1C42E97}" destId="{2EED28B3-C756-412C-AAA4-2E4E3866E424}" srcOrd="3" destOrd="0" presId="urn:microsoft.com/office/officeart/2005/8/layout/cycle5"/>
    <dgm:cxn modelId="{2C6F5BF2-D00E-4F49-9768-3EDDE8EE846F}" type="presParOf" srcId="{FA5FB72C-8111-4BEE-8DE4-E7B7B1C42E97}" destId="{6C8AC676-8665-4B9B-94FF-0086221E917B}" srcOrd="4" destOrd="0" presId="urn:microsoft.com/office/officeart/2005/8/layout/cycle5"/>
    <dgm:cxn modelId="{D5A8BD05-221C-432F-A1F3-7D4A64E761F0}" type="presParOf" srcId="{FA5FB72C-8111-4BEE-8DE4-E7B7B1C42E97}" destId="{4E506F9E-EA56-448C-9CF6-31C6751F016C}" srcOrd="5" destOrd="0" presId="urn:microsoft.com/office/officeart/2005/8/layout/cycle5"/>
    <dgm:cxn modelId="{CFED0228-367C-4C83-AC52-71558E1C16D7}" type="presParOf" srcId="{FA5FB72C-8111-4BEE-8DE4-E7B7B1C42E97}" destId="{93671AC3-CE78-4A0C-A656-6C1279028723}" srcOrd="6" destOrd="0" presId="urn:microsoft.com/office/officeart/2005/8/layout/cycle5"/>
    <dgm:cxn modelId="{33E9B275-C316-4D9F-8202-87F8F6F44407}" type="presParOf" srcId="{FA5FB72C-8111-4BEE-8DE4-E7B7B1C42E97}" destId="{691E5DC4-95CC-460D-8297-D6387EA73920}" srcOrd="7" destOrd="0" presId="urn:microsoft.com/office/officeart/2005/8/layout/cycle5"/>
    <dgm:cxn modelId="{42B88EBA-8AA7-4678-8E92-6D7573591209}" type="presParOf" srcId="{FA5FB72C-8111-4BEE-8DE4-E7B7B1C42E97}" destId="{28F01B23-EEBC-4F15-8C50-93013FB5C2ED}" srcOrd="8" destOrd="0" presId="urn:microsoft.com/office/officeart/2005/8/layout/cycle5"/>
    <dgm:cxn modelId="{14FEDEA1-BC07-4444-87AD-E0EE7214F25F}" type="presParOf" srcId="{FA5FB72C-8111-4BEE-8DE4-E7B7B1C42E97}" destId="{8BB73E29-6CAD-466D-91B3-BED96B82EEBD}" srcOrd="9" destOrd="0" presId="urn:microsoft.com/office/officeart/2005/8/layout/cycle5"/>
    <dgm:cxn modelId="{E0525261-738F-4018-AFE9-A201E241E8C6}" type="presParOf" srcId="{FA5FB72C-8111-4BEE-8DE4-E7B7B1C42E97}" destId="{9FAEE472-EDE4-4815-B083-6C4C4666BB68}" srcOrd="10" destOrd="0" presId="urn:microsoft.com/office/officeart/2005/8/layout/cycle5"/>
    <dgm:cxn modelId="{E42C6F54-5AB2-4B56-9B0D-075179B522D2}" type="presParOf" srcId="{FA5FB72C-8111-4BEE-8DE4-E7B7B1C42E97}" destId="{985CD7D9-21EE-444C-9FFA-6D667FB126AA}" srcOrd="11" destOrd="0" presId="urn:microsoft.com/office/officeart/2005/8/layout/cycle5"/>
    <dgm:cxn modelId="{3329EB36-1AC8-4771-A9E0-52763AFF5DA7}" type="presParOf" srcId="{FA5FB72C-8111-4BEE-8DE4-E7B7B1C42E97}" destId="{4D6ED86F-C9E8-480F-B4BB-D7CBD7056D42}" srcOrd="12" destOrd="0" presId="urn:microsoft.com/office/officeart/2005/8/layout/cycle5"/>
    <dgm:cxn modelId="{4D0DE339-631D-46BD-8FF2-874E9F9ED4A8}" type="presParOf" srcId="{FA5FB72C-8111-4BEE-8DE4-E7B7B1C42E97}" destId="{690CA2D3-5981-4BE4-9173-DB8D22F82D3B}" srcOrd="13" destOrd="0" presId="urn:microsoft.com/office/officeart/2005/8/layout/cycle5"/>
    <dgm:cxn modelId="{89959500-A5B3-4DAA-8774-BDC580F5C7B3}" type="presParOf" srcId="{FA5FB72C-8111-4BEE-8DE4-E7B7B1C42E97}" destId="{4A217C54-5B7C-449D-B598-CE0CC6D51BC3}" srcOrd="14" destOrd="0" presId="urn:microsoft.com/office/officeart/2005/8/layout/cycle5"/>
    <dgm:cxn modelId="{E35085D1-3AFE-438E-AAD7-50BB45121314}" type="presParOf" srcId="{FA5FB72C-8111-4BEE-8DE4-E7B7B1C42E97}" destId="{B6F7F9A4-C493-4133-870A-D7C8537A901A}" srcOrd="15" destOrd="0" presId="urn:microsoft.com/office/officeart/2005/8/layout/cycle5"/>
    <dgm:cxn modelId="{378AA3D8-18AE-4BF1-ABCA-2EFABE55538A}" type="presParOf" srcId="{FA5FB72C-8111-4BEE-8DE4-E7B7B1C42E97}" destId="{07F6E70B-B0C5-45C8-AF06-790F65475C00}" srcOrd="16" destOrd="0" presId="urn:microsoft.com/office/officeart/2005/8/layout/cycle5"/>
    <dgm:cxn modelId="{7E6D5F73-CDED-426B-B903-10DFFEF46E4E}" type="presParOf" srcId="{FA5FB72C-8111-4BEE-8DE4-E7B7B1C42E97}" destId="{EFEBAA4A-75E3-4CF6-91E6-AD2728D4AD54}" srcOrd="17" destOrd="0" presId="urn:microsoft.com/office/officeart/2005/8/layout/cycle5"/>
    <dgm:cxn modelId="{E316D0E0-5A74-40C5-916F-4E9B605D30A2}" type="presParOf" srcId="{FA5FB72C-8111-4BEE-8DE4-E7B7B1C42E97}" destId="{62539B28-532D-40DD-A01A-DEC829710040}" srcOrd="18" destOrd="0" presId="urn:microsoft.com/office/officeart/2005/8/layout/cycle5"/>
    <dgm:cxn modelId="{A6883C96-B68C-4CD7-ADEA-8332B6035428}" type="presParOf" srcId="{FA5FB72C-8111-4BEE-8DE4-E7B7B1C42E97}" destId="{FCAFF346-DACB-482C-A4D3-EF26FD4D6212}" srcOrd="19" destOrd="0" presId="urn:microsoft.com/office/officeart/2005/8/layout/cycle5"/>
    <dgm:cxn modelId="{1F26E501-0BEB-4AC8-8228-82029D543910}" type="presParOf" srcId="{FA5FB72C-8111-4BEE-8DE4-E7B7B1C42E97}" destId="{689E7D54-6563-4C53-A278-79FC7D1DEB3D}" srcOrd="20" destOrd="0" presId="urn:microsoft.com/office/officeart/2005/8/layout/cycle5"/>
    <dgm:cxn modelId="{2F42456B-2D66-4025-8CC1-1ACEA13F1949}" type="presParOf" srcId="{FA5FB72C-8111-4BEE-8DE4-E7B7B1C42E97}" destId="{82B71EF4-C490-4F86-9F84-96E37CFA13FF}" srcOrd="21" destOrd="0" presId="urn:microsoft.com/office/officeart/2005/8/layout/cycle5"/>
    <dgm:cxn modelId="{0D5AB718-4817-4787-A317-DED3CA047412}" type="presParOf" srcId="{FA5FB72C-8111-4BEE-8DE4-E7B7B1C42E97}" destId="{E2F900C1-AC9B-42E2-9D61-BBB95F28AECA}" srcOrd="22" destOrd="0" presId="urn:microsoft.com/office/officeart/2005/8/layout/cycle5"/>
    <dgm:cxn modelId="{4CADFC0E-3EFF-4375-AF11-515487AD63C9}" type="presParOf" srcId="{FA5FB72C-8111-4BEE-8DE4-E7B7B1C42E97}" destId="{96AD8708-E411-49FE-A477-A35EAB683475}" srcOrd="23" destOrd="0" presId="urn:microsoft.com/office/officeart/2005/8/layout/cycle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5CE48-84BF-4ED5-B15D-BC20286C5F74}">
      <dsp:nvSpPr>
        <dsp:cNvPr id="0" name=""/>
        <dsp:cNvSpPr/>
      </dsp:nvSpPr>
      <dsp:spPr>
        <a:xfrm>
          <a:off x="1035832" y="67602"/>
          <a:ext cx="699219" cy="326269"/>
        </a:xfrm>
        <a:prstGeom prst="roundRect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DP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051759" y="83529"/>
        <a:ext cx="667365" cy="294415"/>
      </dsp:txXfrm>
    </dsp:sp>
    <dsp:sp modelId="{99F2B8B2-183B-4000-BEE0-BE197EE34C0E}">
      <dsp:nvSpPr>
        <dsp:cNvPr id="0" name=""/>
        <dsp:cNvSpPr/>
      </dsp:nvSpPr>
      <dsp:spPr>
        <a:xfrm>
          <a:off x="252213" y="230737"/>
          <a:ext cx="2266457" cy="2266457"/>
        </a:xfrm>
        <a:custGeom>
          <a:avLst/>
          <a:gdLst/>
          <a:ahLst/>
          <a:cxnLst/>
          <a:rect l="0" t="0" r="0" b="0"/>
          <a:pathLst>
            <a:path>
              <a:moveTo>
                <a:pt x="1533860" y="73180"/>
              </a:moveTo>
              <a:arcTo wR="1133228" hR="1133228" stAng="17442207" swAng="494102"/>
            </a:path>
          </a:pathLst>
        </a:custGeom>
        <a:noFill/>
        <a:ln w="9525" cap="flat" cmpd="sng" algn="ctr">
          <a:solidFill>
            <a:srgbClr val="0000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D28B3-C756-412C-AAA4-2E4E3866E424}">
      <dsp:nvSpPr>
        <dsp:cNvPr id="0" name=""/>
        <dsp:cNvSpPr/>
      </dsp:nvSpPr>
      <dsp:spPr>
        <a:xfrm>
          <a:off x="1837146" y="399517"/>
          <a:ext cx="699219" cy="326269"/>
        </a:xfrm>
        <a:prstGeom prst="roundRect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CPT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853073" y="415444"/>
        <a:ext cx="667365" cy="294415"/>
      </dsp:txXfrm>
    </dsp:sp>
    <dsp:sp modelId="{4E506F9E-EA56-448C-9CF6-31C6751F016C}">
      <dsp:nvSpPr>
        <dsp:cNvPr id="0" name=""/>
        <dsp:cNvSpPr/>
      </dsp:nvSpPr>
      <dsp:spPr>
        <a:xfrm>
          <a:off x="252213" y="230737"/>
          <a:ext cx="2266457" cy="2266457"/>
        </a:xfrm>
        <a:custGeom>
          <a:avLst/>
          <a:gdLst/>
          <a:ahLst/>
          <a:cxnLst/>
          <a:rect l="0" t="0" r="0" b="0"/>
          <a:pathLst>
            <a:path>
              <a:moveTo>
                <a:pt x="2123229" y="581770"/>
              </a:moveTo>
              <a:arcTo wR="1133228" hR="1133228" stAng="19852857" swAng="941238"/>
            </a:path>
          </a:pathLst>
        </a:custGeom>
        <a:noFill/>
        <a:ln w="9525" cap="flat" cmpd="sng" algn="ctr">
          <a:solidFill>
            <a:srgbClr val="0000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71AC3-CE78-4A0C-A656-6C1279028723}">
      <dsp:nvSpPr>
        <dsp:cNvPr id="0" name=""/>
        <dsp:cNvSpPr/>
      </dsp:nvSpPr>
      <dsp:spPr>
        <a:xfrm>
          <a:off x="2169061" y="1200831"/>
          <a:ext cx="699219" cy="326269"/>
        </a:xfrm>
        <a:prstGeom prst="roundRect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PBX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184988" y="1216758"/>
        <a:ext cx="667365" cy="294415"/>
      </dsp:txXfrm>
    </dsp:sp>
    <dsp:sp modelId="{28F01B23-EEBC-4F15-8C50-93013FB5C2ED}">
      <dsp:nvSpPr>
        <dsp:cNvPr id="0" name=""/>
        <dsp:cNvSpPr/>
      </dsp:nvSpPr>
      <dsp:spPr>
        <a:xfrm>
          <a:off x="252213" y="230737"/>
          <a:ext cx="2266457" cy="2266457"/>
        </a:xfrm>
        <a:custGeom>
          <a:avLst/>
          <a:gdLst/>
          <a:ahLst/>
          <a:cxnLst/>
          <a:rect l="0" t="0" r="0" b="0"/>
          <a:pathLst>
            <a:path>
              <a:moveTo>
                <a:pt x="2235460" y="1396463"/>
              </a:moveTo>
              <a:arcTo wR="1133228" hR="1133228" stAng="805905" swAng="941238"/>
            </a:path>
          </a:pathLst>
        </a:custGeom>
        <a:noFill/>
        <a:ln w="9525" cap="flat" cmpd="sng" algn="ctr">
          <a:solidFill>
            <a:srgbClr val="0000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73E29-6CAD-466D-91B3-BED96B82EEBD}">
      <dsp:nvSpPr>
        <dsp:cNvPr id="0" name=""/>
        <dsp:cNvSpPr/>
      </dsp:nvSpPr>
      <dsp:spPr>
        <a:xfrm>
          <a:off x="1837146" y="2002145"/>
          <a:ext cx="699219" cy="326269"/>
        </a:xfrm>
        <a:prstGeom prst="roundRect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…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853073" y="2018072"/>
        <a:ext cx="667365" cy="294415"/>
      </dsp:txXfrm>
    </dsp:sp>
    <dsp:sp modelId="{985CD7D9-21EE-444C-9FFA-6D667FB126AA}">
      <dsp:nvSpPr>
        <dsp:cNvPr id="0" name=""/>
        <dsp:cNvSpPr/>
      </dsp:nvSpPr>
      <dsp:spPr>
        <a:xfrm>
          <a:off x="252213" y="230737"/>
          <a:ext cx="2266457" cy="2266457"/>
        </a:xfrm>
        <a:custGeom>
          <a:avLst/>
          <a:gdLst/>
          <a:ahLst/>
          <a:cxnLst/>
          <a:rect l="0" t="0" r="0" b="0"/>
          <a:pathLst>
            <a:path>
              <a:moveTo>
                <a:pt x="1681564" y="2124962"/>
              </a:moveTo>
              <a:arcTo wR="1133228" hR="1133228" stAng="3663691" swAng="494102"/>
            </a:path>
          </a:pathLst>
        </a:custGeom>
        <a:noFill/>
        <a:ln w="9525" cap="flat" cmpd="sng" algn="ctr">
          <a:solidFill>
            <a:srgbClr val="0000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ED86F-C9E8-480F-B4BB-D7CBD7056D42}">
      <dsp:nvSpPr>
        <dsp:cNvPr id="0" name=""/>
        <dsp:cNvSpPr/>
      </dsp:nvSpPr>
      <dsp:spPr>
        <a:xfrm>
          <a:off x="1035832" y="2334060"/>
          <a:ext cx="699219" cy="326269"/>
        </a:xfrm>
        <a:prstGeom prst="roundRect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SCN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051759" y="2349987"/>
        <a:ext cx="667365" cy="294415"/>
      </dsp:txXfrm>
    </dsp:sp>
    <dsp:sp modelId="{4A217C54-5B7C-449D-B598-CE0CC6D51BC3}">
      <dsp:nvSpPr>
        <dsp:cNvPr id="0" name=""/>
        <dsp:cNvSpPr/>
      </dsp:nvSpPr>
      <dsp:spPr>
        <a:xfrm>
          <a:off x="252213" y="230737"/>
          <a:ext cx="2266457" cy="2266457"/>
        </a:xfrm>
        <a:custGeom>
          <a:avLst/>
          <a:gdLst/>
          <a:ahLst/>
          <a:cxnLst/>
          <a:rect l="0" t="0" r="0" b="0"/>
          <a:pathLst>
            <a:path>
              <a:moveTo>
                <a:pt x="732597" y="2193276"/>
              </a:moveTo>
              <a:arcTo wR="1133228" hR="1133228" stAng="6642207" swAng="494102"/>
            </a:path>
          </a:pathLst>
        </a:custGeom>
        <a:noFill/>
        <a:ln w="9525" cap="flat" cmpd="sng" algn="ctr">
          <a:solidFill>
            <a:srgbClr val="0000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7F9A4-C493-4133-870A-D7C8537A901A}">
      <dsp:nvSpPr>
        <dsp:cNvPr id="0" name=""/>
        <dsp:cNvSpPr/>
      </dsp:nvSpPr>
      <dsp:spPr>
        <a:xfrm>
          <a:off x="234518" y="2002145"/>
          <a:ext cx="699219" cy="326269"/>
        </a:xfrm>
        <a:prstGeom prst="roundRect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AIO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50445" y="2018072"/>
        <a:ext cx="667365" cy="294415"/>
      </dsp:txXfrm>
    </dsp:sp>
    <dsp:sp modelId="{EFEBAA4A-75E3-4CF6-91E6-AD2728D4AD54}">
      <dsp:nvSpPr>
        <dsp:cNvPr id="0" name=""/>
        <dsp:cNvSpPr/>
      </dsp:nvSpPr>
      <dsp:spPr>
        <a:xfrm>
          <a:off x="252213" y="230737"/>
          <a:ext cx="2266457" cy="2266457"/>
        </a:xfrm>
        <a:custGeom>
          <a:avLst/>
          <a:gdLst/>
          <a:ahLst/>
          <a:cxnLst/>
          <a:rect l="0" t="0" r="0" b="0"/>
          <a:pathLst>
            <a:path>
              <a:moveTo>
                <a:pt x="143228" y="1684687"/>
              </a:moveTo>
              <a:arcTo wR="1133228" hR="1133228" stAng="9052857" swAng="941238"/>
            </a:path>
          </a:pathLst>
        </a:custGeom>
        <a:noFill/>
        <a:ln w="9525" cap="flat" cmpd="sng" algn="ctr">
          <a:solidFill>
            <a:srgbClr val="0000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39B28-532D-40DD-A01A-DEC829710040}">
      <dsp:nvSpPr>
        <dsp:cNvPr id="0" name=""/>
        <dsp:cNvSpPr/>
      </dsp:nvSpPr>
      <dsp:spPr>
        <a:xfrm>
          <a:off x="-97396" y="1200831"/>
          <a:ext cx="699219" cy="326269"/>
        </a:xfrm>
        <a:prstGeom prst="roundRect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DECT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-81469" y="1216758"/>
        <a:ext cx="667365" cy="294415"/>
      </dsp:txXfrm>
    </dsp:sp>
    <dsp:sp modelId="{689E7D54-6563-4C53-A278-79FC7D1DEB3D}">
      <dsp:nvSpPr>
        <dsp:cNvPr id="0" name=""/>
        <dsp:cNvSpPr/>
      </dsp:nvSpPr>
      <dsp:spPr>
        <a:xfrm>
          <a:off x="252213" y="230737"/>
          <a:ext cx="2266457" cy="2266457"/>
        </a:xfrm>
        <a:custGeom>
          <a:avLst/>
          <a:gdLst/>
          <a:ahLst/>
          <a:cxnLst/>
          <a:rect l="0" t="0" r="0" b="0"/>
          <a:pathLst>
            <a:path>
              <a:moveTo>
                <a:pt x="30996" y="869994"/>
              </a:moveTo>
              <a:arcTo wR="1133228" hR="1133228" stAng="11605905" swAng="941238"/>
            </a:path>
          </a:pathLst>
        </a:custGeom>
        <a:noFill/>
        <a:ln w="9525" cap="flat" cmpd="sng" algn="ctr">
          <a:solidFill>
            <a:srgbClr val="0000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71EF4-C490-4F86-9F84-96E37CFA13FF}">
      <dsp:nvSpPr>
        <dsp:cNvPr id="0" name=""/>
        <dsp:cNvSpPr/>
      </dsp:nvSpPr>
      <dsp:spPr>
        <a:xfrm>
          <a:off x="333152" y="399517"/>
          <a:ext cx="501952" cy="326269"/>
        </a:xfrm>
        <a:prstGeom prst="roundRect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HDC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49079" y="415444"/>
        <a:ext cx="470098" cy="294415"/>
      </dsp:txXfrm>
    </dsp:sp>
    <dsp:sp modelId="{96AD8708-E411-49FE-A477-A35EAB683475}">
      <dsp:nvSpPr>
        <dsp:cNvPr id="0" name=""/>
        <dsp:cNvSpPr/>
      </dsp:nvSpPr>
      <dsp:spPr>
        <a:xfrm>
          <a:off x="252213" y="230737"/>
          <a:ext cx="2266457" cy="2266457"/>
        </a:xfrm>
        <a:custGeom>
          <a:avLst/>
          <a:gdLst/>
          <a:ahLst/>
          <a:cxnLst/>
          <a:rect l="0" t="0" r="0" b="0"/>
          <a:pathLst>
            <a:path>
              <a:moveTo>
                <a:pt x="584893" y="141495"/>
              </a:moveTo>
              <a:arcTo wR="1133228" hR="1133228" stAng="14463691" swAng="494102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264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939" y="0"/>
            <a:ext cx="2950264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E511-5734-4F9C-AE7F-851A3A33BFF6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803"/>
            <a:ext cx="2950264" cy="4962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939" y="9428803"/>
            <a:ext cx="2950264" cy="4962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28B34-23AA-4786-ACF9-61C243C087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1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475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9" y="1"/>
            <a:ext cx="2950475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86DF2-349A-44B2-B353-A2359CE89BAA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0938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15153"/>
            <a:ext cx="544703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50475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9" y="9428585"/>
            <a:ext cx="2950475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C3FCB-0926-4AC4-838D-F2BC3D551D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effectLst/>
              </a:rPr>
              <a:t>Good</a:t>
            </a:r>
            <a:r>
              <a:rPr lang="en-US" sz="1200" b="0" i="0" baseline="0" dirty="0" smtClean="0">
                <a:effectLst/>
              </a:rPr>
              <a:t> afternoon Sir</a:t>
            </a:r>
            <a:r>
              <a:rPr lang="en-US" sz="1200" b="0" i="0" dirty="0" smtClean="0">
                <a:effectLst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Ba Thang,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PE section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,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happy to standing here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my report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report have 5 main content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theme is: Increase efficiency by automation equipment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C3FCB-0926-4AC4-838D-F2BC3D551D8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here is details of training item</a:t>
            </a:r>
            <a:endParaRPr lang="en-US" baseline="0" dirty="0"/>
          </a:p>
          <a:p>
            <a:r>
              <a:rPr lang="en-US" baseline="0" dirty="0" smtClean="0"/>
              <a:t>For myself, in new position</a:t>
            </a:r>
          </a:p>
          <a:p>
            <a:r>
              <a:rPr lang="en-US" baseline="0" dirty="0" smtClean="0"/>
              <a:t>I have to study more other category</a:t>
            </a:r>
          </a:p>
          <a:p>
            <a:r>
              <a:rPr lang="en-US" baseline="0" dirty="0" smtClean="0"/>
              <a:t>But the most importan is understand well about PE staff level</a:t>
            </a:r>
          </a:p>
          <a:p>
            <a:r>
              <a:rPr lang="en-US" baseline="0" dirty="0" smtClean="0"/>
              <a:t>Study new technology and find new equipment </a:t>
            </a:r>
          </a:p>
          <a:p>
            <a:r>
              <a:rPr lang="en-US" baseline="0" dirty="0" smtClean="0"/>
              <a:t>which more cheaper and more full function.</a:t>
            </a:r>
          </a:p>
          <a:p>
            <a:r>
              <a:rPr lang="en-US" baseline="0" dirty="0" smtClean="0"/>
              <a:t>Morever, have to improve my language skill</a:t>
            </a:r>
          </a:p>
          <a:p>
            <a:r>
              <a:rPr lang="en-US" baseline="0" dirty="0" smtClean="0"/>
              <a:t>And my target is Japanese N3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my staff, </a:t>
            </a:r>
            <a:r>
              <a:rPr lang="en-US" baseline="0" dirty="0" smtClean="0"/>
              <a:t>I have plan to training Basic knowledge of equipment, ISO</a:t>
            </a:r>
            <a:endParaRPr lang="en-US" baseline="0" dirty="0" smtClean="0"/>
          </a:p>
          <a:p>
            <a:r>
              <a:rPr lang="en-US" baseline="0" dirty="0" smtClean="0"/>
              <a:t>Always remind them: Safety is first, and 5S-3T is </a:t>
            </a:r>
            <a:r>
              <a:rPr lang="en-US" baseline="0" dirty="0" smtClean="0"/>
              <a:t>basic </a:t>
            </a:r>
            <a:r>
              <a:rPr lang="en-US" baseline="0" dirty="0" smtClean="0"/>
              <a:t>of every job, </a:t>
            </a:r>
          </a:p>
          <a:p>
            <a:r>
              <a:rPr lang="en-US" baseline="0" dirty="0" smtClean="0"/>
              <a:t>In next year my target is set up minimum 1 QCC team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C3FCB-0926-4AC4-838D-F2BC3D551D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0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6769" indent="-29106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260" indent="-2328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9964" indent="-2328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5668" indent="-2328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1372" indent="-2328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7075" indent="-2328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2779" indent="-2328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8483" indent="-2328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614BA2-34A8-4D69-BA55-704341F9F2B2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44538"/>
            <a:ext cx="4960937" cy="37211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sz="1000" dirty="0" smtClean="0"/>
              <a:t>My</a:t>
            </a:r>
            <a:r>
              <a:rPr lang="en-US" altLang="ja-JP" sz="1000" baseline="0" dirty="0" smtClean="0"/>
              <a:t> </a:t>
            </a:r>
            <a:r>
              <a:rPr lang="en-US" altLang="ja-JP" sz="1000" baseline="0" dirty="0" smtClean="0"/>
              <a:t>slogan </a:t>
            </a:r>
            <a:r>
              <a:rPr lang="en-US" altLang="ja-JP" sz="1000" baseline="0" dirty="0" smtClean="0"/>
              <a:t>is Quick response, quick action </a:t>
            </a:r>
          </a:p>
          <a:p>
            <a:pPr eaLnBrk="1" hangingPunct="1"/>
            <a:r>
              <a:rPr lang="en-US" altLang="ja-JP" sz="1000" baseline="0" dirty="0" smtClean="0"/>
              <a:t>to bring the best service for production</a:t>
            </a:r>
            <a:endParaRPr lang="en-US" altLang="ja-JP" sz="1000" dirty="0" smtClean="0"/>
          </a:p>
          <a:p>
            <a:pPr eaLnBrk="1" hangingPunct="1"/>
            <a:r>
              <a:rPr lang="en-US" altLang="ja-JP" sz="1000" dirty="0" smtClean="0"/>
              <a:t>Thank you for your listening,</a:t>
            </a:r>
            <a:endParaRPr lang="en-US" altLang="ja-JP" sz="1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A02C5-C7E7-4585-AE73-B37B330D759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46125"/>
            <a:ext cx="4959350" cy="37211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effectLst/>
              </a:rPr>
              <a:t>Firstly,</a:t>
            </a:r>
            <a:r>
              <a:rPr lang="en-US" sz="1400" baseline="0" dirty="0" smtClean="0">
                <a:effectLst/>
              </a:rPr>
              <a:t> I would like to show you my current job</a:t>
            </a:r>
          </a:p>
          <a:p>
            <a:r>
              <a:rPr lang="en-US" sz="1400" baseline="0" dirty="0" smtClean="0">
                <a:effectLst/>
              </a:rPr>
              <a:t>Now </a:t>
            </a:r>
            <a:r>
              <a:rPr lang="en-US" sz="1400" baseline="0" dirty="0" smtClean="0">
                <a:effectLst/>
              </a:rPr>
              <a:t>I am in charge </a:t>
            </a:r>
            <a:r>
              <a:rPr lang="en-US" sz="1400" baseline="0" dirty="0" smtClean="0">
                <a:effectLst/>
              </a:rPr>
              <a:t>4 category and </a:t>
            </a:r>
            <a:r>
              <a:rPr lang="en-US" sz="1400" baseline="0" dirty="0" smtClean="0">
                <a:effectLst/>
              </a:rPr>
              <a:t>electrical design</a:t>
            </a:r>
            <a:endParaRPr lang="en-US" sz="1400" baseline="0" dirty="0" smtClean="0">
              <a:effectLst/>
            </a:endParaRPr>
          </a:p>
          <a:p>
            <a:endParaRPr lang="en-US" sz="1400" baseline="0" dirty="0" smtClean="0">
              <a:effectLst/>
            </a:endParaRPr>
          </a:p>
          <a:p>
            <a:r>
              <a:rPr lang="en-US" sz="1400" baseline="0" dirty="0" smtClean="0">
                <a:effectLst/>
              </a:rPr>
              <a:t>My job is </a:t>
            </a:r>
            <a:r>
              <a:rPr lang="en-US" sz="1400" baseline="0" dirty="0" smtClean="0">
                <a:effectLst/>
              </a:rPr>
              <a:t>preparing new model </a:t>
            </a:r>
            <a:r>
              <a:rPr lang="en-US" sz="1400" baseline="0" dirty="0" smtClean="0">
                <a:effectLst/>
              </a:rPr>
              <a:t>and </a:t>
            </a:r>
            <a:r>
              <a:rPr lang="en-US" sz="1400" baseline="0" dirty="0" smtClean="0">
                <a:effectLst/>
              </a:rPr>
              <a:t>setting </a:t>
            </a:r>
            <a:r>
              <a:rPr lang="en-US" sz="1400" baseline="0" dirty="0" smtClean="0">
                <a:effectLst/>
              </a:rPr>
              <a:t>up production line, </a:t>
            </a:r>
          </a:p>
          <a:p>
            <a:endParaRPr lang="en-US" sz="1400" baseline="0" dirty="0" smtClean="0">
              <a:effectLst/>
            </a:endParaRPr>
          </a:p>
          <a:p>
            <a:r>
              <a:rPr lang="en-US" sz="1400" baseline="0" dirty="0" smtClean="0">
                <a:effectLst/>
              </a:rPr>
              <a:t>Control equipment capacity, efficiency</a:t>
            </a:r>
          </a:p>
          <a:p>
            <a:r>
              <a:rPr lang="en-US" sz="1400" baseline="0" dirty="0" smtClean="0">
                <a:effectLst/>
              </a:rPr>
              <a:t>And together with design team develop PSNV equipment</a:t>
            </a:r>
          </a:p>
          <a:p>
            <a:endParaRPr lang="en-US" sz="1400" baseline="0" dirty="0" smtClean="0">
              <a:effectLst/>
            </a:endParaRPr>
          </a:p>
          <a:p>
            <a:r>
              <a:rPr lang="en-US" sz="1400" baseline="0" dirty="0" smtClean="0">
                <a:effectLst/>
              </a:rPr>
              <a:t>I also support </a:t>
            </a:r>
            <a:r>
              <a:rPr lang="en-US" sz="1400" baseline="0" dirty="0" smtClean="0">
                <a:effectLst/>
              </a:rPr>
              <a:t>to Manager and GM to design layout, make schedule</a:t>
            </a:r>
          </a:p>
          <a:p>
            <a:r>
              <a:rPr lang="en-US" sz="1400" baseline="0" dirty="0" smtClean="0">
                <a:effectLst/>
              </a:rPr>
              <a:t>And to discus </a:t>
            </a:r>
            <a:r>
              <a:rPr lang="en-US" sz="1400" baseline="0" dirty="0" smtClean="0">
                <a:effectLst/>
              </a:rPr>
              <a:t>with other section about </a:t>
            </a:r>
            <a:r>
              <a:rPr lang="en-US" sz="1400" baseline="0" dirty="0" smtClean="0">
                <a:effectLst/>
              </a:rPr>
              <a:t>equipment </a:t>
            </a:r>
            <a:r>
              <a:rPr lang="en-US" sz="1400" baseline="0" dirty="0" smtClean="0">
                <a:effectLst/>
              </a:rPr>
              <a:t>capacity</a:t>
            </a:r>
            <a:endParaRPr lang="en-US" sz="1400" baseline="0" dirty="0" smtClean="0">
              <a:effectLst/>
            </a:endParaRPr>
          </a:p>
          <a:p>
            <a:endParaRPr lang="en-US" sz="1400" baseline="0" dirty="0" smtClean="0">
              <a:effectLst/>
            </a:endParaRPr>
          </a:p>
          <a:p>
            <a:r>
              <a:rPr lang="en-US" sz="1400" baseline="0" dirty="0" smtClean="0">
                <a:effectLst/>
              </a:rPr>
              <a:t>In new position, beside current job, I will in charge more 4 team.</a:t>
            </a:r>
            <a:endParaRPr lang="en-US" sz="1400" baseline="0" dirty="0" smtClean="0">
              <a:effectLst/>
            </a:endParaRPr>
          </a:p>
          <a:p>
            <a:endParaRPr lang="en-US" sz="1400" dirty="0">
              <a:effectLst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Next, I would like to show you some </a:t>
            </a:r>
            <a:r>
              <a:rPr lang="en-US" baseline="0" dirty="0" smtClean="0"/>
              <a:t>achievement </a:t>
            </a:r>
            <a:r>
              <a:rPr lang="en-US" baseline="0" dirty="0" smtClean="0"/>
              <a:t>in my job,</a:t>
            </a:r>
          </a:p>
          <a:p>
            <a:r>
              <a:rPr lang="en-US" baseline="0" dirty="0" smtClean="0"/>
              <a:t>I have 3 achievement</a:t>
            </a:r>
          </a:p>
          <a:p>
            <a:r>
              <a:rPr lang="en-US" baseline="0" dirty="0" smtClean="0"/>
              <a:t>The first</a:t>
            </a:r>
            <a:r>
              <a:rPr lang="en-US" baseline="0" dirty="0" smtClean="0"/>
              <a:t>, I </a:t>
            </a:r>
            <a:r>
              <a:rPr lang="en-US" baseline="0" dirty="0" smtClean="0"/>
              <a:t>completed </a:t>
            </a:r>
            <a:r>
              <a:rPr lang="en-US" baseline="0" dirty="0" smtClean="0"/>
              <a:t>set up and transfer over 50 new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</a:t>
            </a:r>
            <a:r>
              <a:rPr lang="en-US" baseline="0" dirty="0" smtClean="0"/>
              <a:t>, </a:t>
            </a:r>
            <a:r>
              <a:rPr lang="en-US" baseline="0" dirty="0" smtClean="0"/>
              <a:t>together with design </a:t>
            </a:r>
            <a:r>
              <a:rPr lang="en-US" baseline="0" dirty="0" smtClean="0"/>
              <a:t>team </a:t>
            </a:r>
            <a:endParaRPr lang="en-US" baseline="0" dirty="0" smtClean="0"/>
          </a:p>
          <a:p>
            <a:r>
              <a:rPr lang="en-US" baseline="0" dirty="0" smtClean="0"/>
              <a:t>I made and designed </a:t>
            </a:r>
            <a:r>
              <a:rPr lang="en-US" baseline="0" dirty="0" smtClean="0"/>
              <a:t>almost checker, jig for new </a:t>
            </a:r>
            <a:r>
              <a:rPr lang="en-US" baseline="0" dirty="0" smtClean="0"/>
              <a:t>model</a:t>
            </a:r>
            <a:endParaRPr lang="en-US" baseline="0" dirty="0" smtClean="0"/>
          </a:p>
          <a:p>
            <a:r>
              <a:rPr lang="en-US" baseline="0" dirty="0" smtClean="0"/>
              <a:t>With this quantity, if we buy from PSN we spend 1 million dollar</a:t>
            </a:r>
          </a:p>
          <a:p>
            <a:r>
              <a:rPr lang="en-US" baseline="0" dirty="0" smtClean="0"/>
              <a:t>And compare with PSNV, we save </a:t>
            </a:r>
            <a:r>
              <a:rPr lang="en-US" baseline="0" dirty="0" smtClean="0"/>
              <a:t>cost </a:t>
            </a:r>
            <a:r>
              <a:rPr lang="en-US" baseline="0" dirty="0" smtClean="0"/>
              <a:t>about 750 thousand dollar</a:t>
            </a:r>
          </a:p>
          <a:p>
            <a:r>
              <a:rPr lang="en-US" baseline="0" dirty="0" smtClean="0"/>
              <a:t>Especially, Acoustic and ID writer we cost down 66%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C3FCB-0926-4AC4-838D-F2BC3D551D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third is some activity to increase efficiency</a:t>
            </a:r>
            <a:r>
              <a:rPr lang="en-US" baseline="0" dirty="0" smtClean="0"/>
              <a:t> and cost down.</a:t>
            </a:r>
          </a:p>
          <a:p>
            <a:r>
              <a:rPr lang="en-US" baseline="0" dirty="0" smtClean="0"/>
              <a:t>Contain Improve factory, skill and cost buster</a:t>
            </a:r>
          </a:p>
          <a:p>
            <a:r>
              <a:rPr lang="en-US" baseline="0" dirty="0" smtClean="0"/>
              <a:t>Together production side to change layout and combine checker</a:t>
            </a:r>
          </a:p>
          <a:p>
            <a:r>
              <a:rPr lang="en-US" baseline="0" dirty="0" smtClean="0"/>
              <a:t>Total save space over 600 </a:t>
            </a:r>
            <a:r>
              <a:rPr lang="en-US" baseline="0" dirty="0" smtClean="0"/>
              <a:t>m2</a:t>
            </a:r>
          </a:p>
          <a:p>
            <a:r>
              <a:rPr lang="en-US" baseline="0" dirty="0" smtClean="0"/>
              <a:t>We made </a:t>
            </a:r>
            <a:r>
              <a:rPr lang="en-US" baseline="0" dirty="0" smtClean="0"/>
              <a:t>checker for new model, wiring and </a:t>
            </a:r>
            <a:r>
              <a:rPr lang="en-US" baseline="0" dirty="0" smtClean="0"/>
              <a:t>debug software</a:t>
            </a:r>
            <a:endParaRPr lang="en-US" baseline="0" dirty="0" smtClean="0"/>
          </a:p>
          <a:p>
            <a:r>
              <a:rPr lang="en-US" baseline="0" dirty="0" smtClean="0"/>
              <a:t>Totally we save cost near 200000 </a:t>
            </a:r>
            <a:r>
              <a:rPr lang="en-US" baseline="0" dirty="0" smtClean="0"/>
              <a:t>dollar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About cost </a:t>
            </a:r>
            <a:r>
              <a:rPr lang="en-US" baseline="0" dirty="0" smtClean="0"/>
              <a:t>buster activity, we </a:t>
            </a:r>
            <a:r>
              <a:rPr lang="en-US" baseline="0" dirty="0" smtClean="0"/>
              <a:t>made </a:t>
            </a:r>
            <a:r>
              <a:rPr lang="en-US" baseline="0" dirty="0" smtClean="0"/>
              <a:t>PCB cleaner and </a:t>
            </a:r>
          </a:p>
          <a:p>
            <a:r>
              <a:rPr lang="en-US" baseline="0" dirty="0" smtClean="0"/>
              <a:t>perform </a:t>
            </a:r>
            <a:r>
              <a:rPr lang="en-US" baseline="0" dirty="0" err="1" smtClean="0"/>
              <a:t>Kamogawa</a:t>
            </a:r>
            <a:r>
              <a:rPr lang="en-US" baseline="0" dirty="0" smtClean="0"/>
              <a:t> san’s ideas about AGV- </a:t>
            </a:r>
            <a:r>
              <a:rPr lang="en-US" baseline="0" dirty="0" smtClean="0"/>
              <a:t>transport station </a:t>
            </a:r>
            <a:r>
              <a:rPr lang="en-US" baseline="0" dirty="0" smtClean="0"/>
              <a:t>robot</a:t>
            </a:r>
          </a:p>
          <a:p>
            <a:r>
              <a:rPr lang="en-US" baseline="0" dirty="0" smtClean="0"/>
              <a:t>For AGV, we </a:t>
            </a:r>
            <a:r>
              <a:rPr lang="en-US" baseline="0" dirty="0" smtClean="0"/>
              <a:t>designed </a:t>
            </a:r>
            <a:r>
              <a:rPr lang="en-US" baseline="0" dirty="0" smtClean="0"/>
              <a:t>and </a:t>
            </a:r>
            <a:r>
              <a:rPr lang="en-US" baseline="0" dirty="0" smtClean="0"/>
              <a:t>made </a:t>
            </a:r>
            <a:r>
              <a:rPr lang="en-US" baseline="0" dirty="0" smtClean="0"/>
              <a:t>2robot, save cost 4000 </a:t>
            </a:r>
            <a:r>
              <a:rPr lang="en-US" baseline="0" dirty="0" smtClean="0"/>
              <a:t>dollar</a:t>
            </a:r>
          </a:p>
          <a:p>
            <a:r>
              <a:rPr lang="en-US" baseline="0" dirty="0" smtClean="0"/>
              <a:t>Reduce </a:t>
            </a:r>
            <a:r>
              <a:rPr lang="en-US" baseline="0" dirty="0" smtClean="0"/>
              <a:t>2 </a:t>
            </a:r>
            <a:r>
              <a:rPr lang="en-US" baseline="0" dirty="0" smtClean="0"/>
              <a:t>person, so every year save 18000 dollar</a:t>
            </a:r>
          </a:p>
          <a:p>
            <a:r>
              <a:rPr lang="en-US" baseline="0" dirty="0" smtClean="0"/>
              <a:t>Let </a:t>
            </a:r>
            <a:r>
              <a:rPr lang="en-US" baseline="0" dirty="0" smtClean="0"/>
              <a:t>me go to next </a:t>
            </a:r>
            <a:r>
              <a:rPr lang="en-US" baseline="0" dirty="0" smtClean="0"/>
              <a:t>slide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C3FCB-0926-4AC4-838D-F2BC3D551D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Because,</a:t>
            </a:r>
            <a:r>
              <a:rPr lang="en-US" baseline="0" dirty="0" smtClean="0"/>
              <a:t> </a:t>
            </a:r>
            <a:r>
              <a:rPr lang="en-US" baseline="0" dirty="0" smtClean="0"/>
              <a:t>PE main in-charge equipment</a:t>
            </a:r>
          </a:p>
          <a:p>
            <a:r>
              <a:rPr lang="en-US" baseline="0" dirty="0" smtClean="0"/>
              <a:t>So we always thinking how to keep equipment in good condition</a:t>
            </a:r>
          </a:p>
          <a:p>
            <a:r>
              <a:rPr lang="en-US" baseline="0" dirty="0" smtClean="0"/>
              <a:t>And how to improve it become </a:t>
            </a:r>
            <a:r>
              <a:rPr lang="en-US" baseline="0" dirty="0" smtClean="0"/>
              <a:t>more and more </a:t>
            </a:r>
            <a:r>
              <a:rPr lang="en-US" baseline="0" dirty="0" smtClean="0"/>
              <a:t>perfect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During I </a:t>
            </a:r>
            <a:r>
              <a:rPr lang="en-US" baseline="0" dirty="0" smtClean="0"/>
              <a:t>work, I have some pending issues as below</a:t>
            </a:r>
          </a:p>
          <a:p>
            <a:r>
              <a:rPr lang="en-US" baseline="0" dirty="0" smtClean="0"/>
              <a:t>I see </a:t>
            </a:r>
            <a:r>
              <a:rPr lang="en-US" baseline="0" dirty="0" smtClean="0"/>
              <a:t>that </a:t>
            </a:r>
            <a:r>
              <a:rPr lang="en-US" baseline="0" dirty="0" smtClean="0"/>
              <a:t>in production line have many manual process</a:t>
            </a:r>
          </a:p>
          <a:p>
            <a:r>
              <a:rPr lang="en-US" baseline="0" dirty="0" smtClean="0"/>
              <a:t>It is the one of reason to make low efficiency and low quality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this year we perform localization </a:t>
            </a:r>
            <a:r>
              <a:rPr lang="en-US" baseline="0" dirty="0" smtClean="0"/>
              <a:t>activity, </a:t>
            </a:r>
            <a:endParaRPr lang="en-US" baseline="0" dirty="0" smtClean="0"/>
          </a:p>
          <a:p>
            <a:r>
              <a:rPr lang="en-US" baseline="0" dirty="0" smtClean="0"/>
              <a:t>almost </a:t>
            </a:r>
            <a:r>
              <a:rPr lang="en-US" baseline="0" dirty="0" smtClean="0"/>
              <a:t>of mechanical part </a:t>
            </a:r>
            <a:r>
              <a:rPr lang="en-US" baseline="0" dirty="0" smtClean="0"/>
              <a:t>was designed </a:t>
            </a:r>
            <a:r>
              <a:rPr lang="en-US" baseline="0" dirty="0" smtClean="0"/>
              <a:t>and </a:t>
            </a:r>
            <a:r>
              <a:rPr lang="en-US" baseline="0" dirty="0" smtClean="0"/>
              <a:t>processed </a:t>
            </a:r>
            <a:r>
              <a:rPr lang="en-US" baseline="0" dirty="0" smtClean="0"/>
              <a:t>in PSNV</a:t>
            </a:r>
          </a:p>
          <a:p>
            <a:r>
              <a:rPr lang="en-US" baseline="0" dirty="0" smtClean="0"/>
              <a:t>However, we still have import many from oversea, for example: Control Box, Software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go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C3FCB-0926-4AC4-838D-F2BC3D551D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slide,</a:t>
            </a:r>
            <a:r>
              <a:rPr lang="en-US" baseline="0" dirty="0" smtClean="0"/>
              <a:t> I would like to show you </a:t>
            </a:r>
            <a:endParaRPr lang="en-US" baseline="0" dirty="0" smtClean="0"/>
          </a:p>
          <a:p>
            <a:r>
              <a:rPr lang="en-US" baseline="0" dirty="0" smtClean="0"/>
              <a:t>some action plan to solve my </a:t>
            </a:r>
            <a:r>
              <a:rPr lang="en-US" baseline="0" dirty="0" smtClean="0"/>
              <a:t>pending issue</a:t>
            </a:r>
            <a:endParaRPr lang="en-US" dirty="0" smtClean="0"/>
          </a:p>
          <a:p>
            <a:r>
              <a:rPr lang="en-US" baseline="0" dirty="0" smtClean="0"/>
              <a:t>First action is increase efficiency</a:t>
            </a:r>
          </a:p>
          <a:p>
            <a:r>
              <a:rPr lang="en-US" baseline="0" dirty="0" smtClean="0"/>
              <a:t>As you know, our PSNV checker are almost hand press style</a:t>
            </a:r>
          </a:p>
          <a:p>
            <a:r>
              <a:rPr lang="en-US" baseline="0" dirty="0" smtClean="0"/>
              <a:t>And during check the product, some item have to manual confirmation</a:t>
            </a:r>
          </a:p>
          <a:p>
            <a:r>
              <a:rPr lang="en-US" baseline="0" dirty="0" smtClean="0"/>
              <a:t>For example</a:t>
            </a:r>
            <a:r>
              <a:rPr lang="en-US" baseline="0" dirty="0" smtClean="0"/>
              <a:t>: LED, LCD</a:t>
            </a:r>
          </a:p>
          <a:p>
            <a:r>
              <a:rPr lang="en-US" baseline="0" dirty="0" smtClean="0"/>
              <a:t>Normally, we need 7.5 second to start the checker and confirm LED</a:t>
            </a:r>
          </a:p>
          <a:p>
            <a:r>
              <a:rPr lang="en-US" baseline="0" dirty="0" smtClean="0"/>
              <a:t>So, </a:t>
            </a:r>
            <a:r>
              <a:rPr lang="en-US" baseline="0" dirty="0" smtClean="0"/>
              <a:t>From May we </a:t>
            </a:r>
            <a:r>
              <a:rPr lang="en-US" baseline="0" dirty="0" smtClean="0"/>
              <a:t>have plan to change this 2 step become automatic by sensor</a:t>
            </a:r>
          </a:p>
          <a:p>
            <a:r>
              <a:rPr lang="en-US" baseline="0" dirty="0" smtClean="0"/>
              <a:t>With current production plan ,if we apply for 8 main line of DP, </a:t>
            </a:r>
          </a:p>
          <a:p>
            <a:r>
              <a:rPr lang="en-US" baseline="0" dirty="0" smtClean="0"/>
              <a:t>we will save cost more than 3000 dollar per year.</a:t>
            </a:r>
          </a:p>
          <a:p>
            <a:r>
              <a:rPr lang="en-US" baseline="0" dirty="0" smtClean="0"/>
              <a:t>Actually </a:t>
            </a:r>
            <a:r>
              <a:rPr lang="en-US" baseline="0" dirty="0" smtClean="0"/>
              <a:t>now we </a:t>
            </a:r>
            <a:r>
              <a:rPr lang="en-US" baseline="0" dirty="0" smtClean="0"/>
              <a:t>are </a:t>
            </a:r>
            <a:r>
              <a:rPr lang="en-US" baseline="0" dirty="0" smtClean="0"/>
              <a:t>testing 1 checker for DP</a:t>
            </a:r>
            <a:endParaRPr lang="en-US" baseline="0" dirty="0" smtClean="0"/>
          </a:p>
          <a:p>
            <a:r>
              <a:rPr lang="en-US" baseline="0" dirty="0" smtClean="0"/>
              <a:t>And we will also </a:t>
            </a:r>
            <a:r>
              <a:rPr lang="en-US" baseline="0" dirty="0" smtClean="0"/>
              <a:t>apply for DECT </a:t>
            </a:r>
            <a:r>
              <a:rPr lang="en-US" baseline="0" dirty="0" smtClean="0"/>
              <a:t>Phone.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second, we will improve shrink machine,</a:t>
            </a:r>
          </a:p>
          <a:p>
            <a:r>
              <a:rPr lang="en-US" baseline="0" dirty="0" smtClean="0"/>
              <a:t>We already finished step 1 on last year, by apply auto sealer machine, </a:t>
            </a:r>
          </a:p>
          <a:p>
            <a:r>
              <a:rPr lang="en-US" baseline="0" dirty="0" smtClean="0"/>
              <a:t>we reduce 3 worker</a:t>
            </a:r>
          </a:p>
          <a:p>
            <a:r>
              <a:rPr lang="en-US" baseline="0" dirty="0" smtClean="0"/>
              <a:t>And step 2 will start </a:t>
            </a:r>
            <a:r>
              <a:rPr lang="en-US" baseline="0" dirty="0" smtClean="0"/>
              <a:t>in </a:t>
            </a:r>
            <a:r>
              <a:rPr lang="en-US" baseline="0" dirty="0" smtClean="0"/>
              <a:t>April of this year,</a:t>
            </a:r>
          </a:p>
          <a:p>
            <a:r>
              <a:rPr lang="en-US" dirty="0" smtClean="0"/>
              <a:t>We will</a:t>
            </a:r>
            <a:r>
              <a:rPr lang="en-US" baseline="0" dirty="0" smtClean="0"/>
              <a:t> more improve 2 process, it is pickup and adjust</a:t>
            </a:r>
          </a:p>
          <a:p>
            <a:r>
              <a:rPr lang="en-US" baseline="0" dirty="0" smtClean="0"/>
              <a:t>So we target to reduce </a:t>
            </a:r>
            <a:r>
              <a:rPr lang="en-US" baseline="0" dirty="0" smtClean="0"/>
              <a:t>more 2 </a:t>
            </a:r>
            <a:r>
              <a:rPr lang="en-US" baseline="0" dirty="0" smtClean="0"/>
              <a:t>worker,</a:t>
            </a:r>
          </a:p>
          <a:p>
            <a:r>
              <a:rPr lang="en-US" baseline="0" dirty="0" smtClean="0"/>
              <a:t>Total reduce 5 worker and can save cost 45000  dollar per year.</a:t>
            </a:r>
          </a:p>
          <a:p>
            <a:r>
              <a:rPr lang="en-US" baseline="0" dirty="0" smtClean="0"/>
              <a:t>And </a:t>
            </a:r>
            <a:r>
              <a:rPr lang="en-US" baseline="0" dirty="0" smtClean="0"/>
              <a:t>in September we will </a:t>
            </a:r>
            <a:r>
              <a:rPr lang="en-US" baseline="0" dirty="0" smtClean="0"/>
              <a:t>complete test, improve and hand-over.</a:t>
            </a:r>
          </a:p>
          <a:p>
            <a:r>
              <a:rPr lang="en-US" baseline="0" dirty="0" smtClean="0"/>
              <a:t>Let to go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C3FCB-0926-4AC4-838D-F2BC3D551D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action number</a:t>
            </a:r>
            <a:r>
              <a:rPr lang="en-US" baseline="0" dirty="0" smtClean="0"/>
              <a:t> two: To ensure quality.</a:t>
            </a:r>
          </a:p>
          <a:p>
            <a:r>
              <a:rPr lang="en-US" dirty="0" smtClean="0"/>
              <a:t>As you know,</a:t>
            </a:r>
            <a:r>
              <a:rPr lang="en-US" baseline="0" dirty="0" smtClean="0"/>
              <a:t> </a:t>
            </a:r>
            <a:r>
              <a:rPr lang="en-US" dirty="0" smtClean="0"/>
              <a:t>Human some time can </a:t>
            </a:r>
            <a:r>
              <a:rPr lang="en-US" dirty="0" smtClean="0"/>
              <a:t>mistake</a:t>
            </a:r>
            <a:endParaRPr lang="en-US" dirty="0" smtClean="0"/>
          </a:p>
          <a:p>
            <a:r>
              <a:rPr lang="en-US" baseline="0" dirty="0" smtClean="0"/>
              <a:t>But machine </a:t>
            </a:r>
            <a:r>
              <a:rPr lang="en-US" baseline="0" dirty="0" smtClean="0"/>
              <a:t>never mistake </a:t>
            </a:r>
            <a:r>
              <a:rPr lang="en-US" baseline="0" dirty="0" smtClean="0"/>
              <a:t>and also never tired.</a:t>
            </a:r>
          </a:p>
          <a:p>
            <a:r>
              <a:rPr lang="en-US" dirty="0" smtClean="0"/>
              <a:t>So that is reason we want</a:t>
            </a:r>
            <a:r>
              <a:rPr lang="en-US" baseline="0" dirty="0" smtClean="0"/>
              <a:t> to apply machine </a:t>
            </a:r>
          </a:p>
          <a:p>
            <a:r>
              <a:rPr lang="en-US" baseline="0" dirty="0" smtClean="0"/>
              <a:t>as much as possible for judgment </a:t>
            </a:r>
            <a:r>
              <a:rPr lang="en-US" baseline="0" dirty="0" smtClean="0"/>
              <a:t>process</a:t>
            </a:r>
            <a:endParaRPr lang="en-US" baseline="0" dirty="0" smtClean="0"/>
          </a:p>
          <a:p>
            <a:r>
              <a:rPr lang="en-US" baseline="0" dirty="0" smtClean="0"/>
              <a:t>With Main PSNV’s product is wireless model: DP, </a:t>
            </a:r>
            <a:r>
              <a:rPr lang="en-US" baseline="0" dirty="0" smtClean="0"/>
              <a:t>DECT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of them have AC adapter, antenal.</a:t>
            </a:r>
          </a:p>
          <a:p>
            <a:r>
              <a:rPr lang="en-US" baseline="0" dirty="0" smtClean="0"/>
              <a:t>Normaly, to check it we use DMM, and jugdment by worker</a:t>
            </a:r>
          </a:p>
          <a:p>
            <a:r>
              <a:rPr lang="en-US" baseline="0" dirty="0" smtClean="0"/>
              <a:t>In 2015, </a:t>
            </a:r>
            <a:r>
              <a:rPr lang="en-US" baseline="0" dirty="0" smtClean="0"/>
              <a:t>we are plaining to make auto check and jugdment.</a:t>
            </a:r>
          </a:p>
          <a:p>
            <a:r>
              <a:rPr lang="en-US" baseline="0" dirty="0" smtClean="0"/>
              <a:t>Actually, we already </a:t>
            </a:r>
            <a:r>
              <a:rPr lang="en-US" baseline="0" dirty="0" smtClean="0"/>
              <a:t>made </a:t>
            </a:r>
            <a:r>
              <a:rPr lang="en-US" baseline="0" dirty="0" smtClean="0"/>
              <a:t>1 for DP, 1 for DECT phone and 1 for PQC.</a:t>
            </a:r>
          </a:p>
          <a:p>
            <a:r>
              <a:rPr lang="en-US" baseline="0" dirty="0" smtClean="0"/>
              <a:t>We can </a:t>
            </a:r>
            <a:r>
              <a:rPr lang="en-US" baseline="0" dirty="0" smtClean="0"/>
              <a:t>ensure that no </a:t>
            </a:r>
            <a:r>
              <a:rPr lang="en-US" baseline="0" dirty="0" smtClean="0"/>
              <a:t>mistake and </a:t>
            </a:r>
            <a:r>
              <a:rPr lang="en-US" baseline="0" dirty="0" smtClean="0"/>
              <a:t>checking time will be reduced.</a:t>
            </a:r>
            <a:endParaRPr lang="en-US" baseline="0" dirty="0" smtClean="0"/>
          </a:p>
          <a:p>
            <a:r>
              <a:rPr lang="en-US" baseline="0" dirty="0" smtClean="0"/>
              <a:t>We </a:t>
            </a:r>
            <a:r>
              <a:rPr lang="en-US" baseline="0" dirty="0" smtClean="0"/>
              <a:t>will apply for all other </a:t>
            </a:r>
            <a:r>
              <a:rPr lang="en-US" baseline="0" dirty="0" smtClean="0"/>
              <a:t>model</a:t>
            </a:r>
          </a:p>
          <a:p>
            <a:r>
              <a:rPr lang="en-US" baseline="0" dirty="0" smtClean="0"/>
              <a:t>Let </a:t>
            </a:r>
            <a:r>
              <a:rPr lang="en-US" baseline="0" dirty="0" smtClean="0"/>
              <a:t>me go to next page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C3FCB-0926-4AC4-838D-F2BC3D551D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Actually, more made in Viet</a:t>
            </a:r>
            <a:r>
              <a:rPr lang="en-US" baseline="0" dirty="0" smtClean="0"/>
              <a:t> nam is our target in last year,</a:t>
            </a:r>
          </a:p>
          <a:p>
            <a:r>
              <a:rPr lang="en-US" baseline="0" dirty="0" smtClean="0"/>
              <a:t>Base on that thinking, many kind of JIG, checker was made by </a:t>
            </a:r>
            <a:r>
              <a:rPr lang="en-US" baseline="0" dirty="0" smtClean="0"/>
              <a:t>PSNV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for this year, we continue to more increase </a:t>
            </a:r>
            <a:r>
              <a:rPr lang="en-US" baseline="0" dirty="0" smtClean="0"/>
              <a:t>localization.</a:t>
            </a:r>
            <a:endParaRPr lang="en-US" baseline="0" dirty="0" smtClean="0"/>
          </a:p>
          <a:p>
            <a:r>
              <a:rPr lang="en-US" baseline="0" dirty="0" smtClean="0"/>
              <a:t>We </a:t>
            </a:r>
            <a:r>
              <a:rPr lang="en-US" baseline="0" dirty="0" smtClean="0"/>
              <a:t>start to make control box, more software debug, and design</a:t>
            </a:r>
          </a:p>
          <a:p>
            <a:r>
              <a:rPr lang="en-US" baseline="0" dirty="0" smtClean="0"/>
              <a:t>Target is 50% for electric and 95% for mechanic</a:t>
            </a:r>
          </a:p>
          <a:p>
            <a:r>
              <a:rPr lang="en-US" baseline="0" dirty="0" smtClean="0"/>
              <a:t>We will standardize PSNV’s product,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C3FCB-0926-4AC4-838D-F2BC3D551D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7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E1F0E-6A4D-4AD8-82EA-1112D308231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46125"/>
            <a:ext cx="4959350" cy="3721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position, </a:t>
            </a:r>
          </a:p>
          <a:p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not only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equipment but also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PE-man power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 not only study for myself, but also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to my staff</a:t>
            </a:r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ability for staff is one of my target</a:t>
            </a:r>
          </a:p>
          <a:p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minimun stop line, all staff should have good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fast action</a:t>
            </a:r>
          </a:p>
          <a:p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must under stand about product and production, </a:t>
            </a:r>
          </a:p>
          <a:p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understand about equipment.</a:t>
            </a:r>
          </a:p>
          <a:p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 built the staff ability table and target is full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table</a:t>
            </a:r>
          </a:p>
          <a:p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from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 reduce </a:t>
            </a:r>
            <a:r>
              <a:rPr lang="en-US" sz="1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member in shift working.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0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1CEA8E-4415-45D6-8522-80268D559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9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1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6C14-95F5-45CB-B639-F67055E22A5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AC6D-53C0-43D6-9F94-E1FC4D9E80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5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38281"/>
            <a:ext cx="914399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 anchorCtr="0">
            <a:spAutoFit/>
          </a:bodyPr>
          <a:lstStyle/>
          <a:p>
            <a:r>
              <a:rPr kumimoji="1" lang="en-US" altLang="en-US" sz="2000" b="1" dirty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   PROMOTION REPORT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gray">
          <a:xfrm>
            <a:off x="3628267" y="1849016"/>
            <a:ext cx="1857388" cy="35719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i="1" u="sng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CONTENTS:</a:t>
            </a:r>
            <a:endParaRPr kumimoji="1" lang="en-US" i="1" u="sng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7020272" y="2895600"/>
            <a:ext cx="1437928" cy="40029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kumimoji="1" lang="en-US" altLang="ja-JP" sz="2000" dirty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3-4</a:t>
            </a:r>
            <a:endParaRPr kumimoji="1" lang="en-US" altLang="ja-JP" sz="2000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25" name="AutoShape 54"/>
          <p:cNvSpPr>
            <a:spLocks noChangeArrowheads="1"/>
          </p:cNvSpPr>
          <p:nvPr/>
        </p:nvSpPr>
        <p:spPr bwMode="gray">
          <a:xfrm>
            <a:off x="7020272" y="2375742"/>
            <a:ext cx="1437928" cy="38851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kumimoji="1" lang="en-US" altLang="ja-JP" sz="2000" dirty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1-2</a:t>
            </a:r>
            <a:endParaRPr kumimoji="1" lang="en-US" altLang="ja-JP" sz="2000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29" name="AutoShape 54"/>
          <p:cNvSpPr>
            <a:spLocks noChangeArrowheads="1"/>
          </p:cNvSpPr>
          <p:nvPr/>
        </p:nvSpPr>
        <p:spPr bwMode="gray">
          <a:xfrm>
            <a:off x="2189107" y="2375743"/>
            <a:ext cx="4745012" cy="38851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JOB DESCRIPTION</a:t>
            </a:r>
            <a:endParaRPr kumimoji="1" lang="en-US" altLang="ja-JP" sz="2000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33" name="AutoShape 54"/>
          <p:cNvSpPr>
            <a:spLocks noChangeArrowheads="1"/>
          </p:cNvSpPr>
          <p:nvPr/>
        </p:nvSpPr>
        <p:spPr bwMode="gray">
          <a:xfrm>
            <a:off x="2189964" y="2895600"/>
            <a:ext cx="4744236" cy="40029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ACHIEVEMENT </a:t>
            </a:r>
            <a:endParaRPr kumimoji="1" lang="en-US" altLang="ja-JP" sz="2000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181752" y="5029200"/>
            <a:ext cx="6285754" cy="1752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t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Present by	: 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Nguyen Ba Thang</a:t>
            </a:r>
            <a:endParaRPr lang="en-US" altLang="en-US" b="1" dirty="0" smtClean="0">
              <a:solidFill>
                <a:srgbClr val="0000FF"/>
              </a:solidFill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Join Date	: 01</a:t>
            </a:r>
            <a:r>
              <a:rPr lang="en-US" altLang="en-US" sz="2000" baseline="30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st</a:t>
            </a:r>
            <a:r>
              <a:rPr lang="en-US" altLang="en-US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 Nov 2007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Current Position	: Supervisor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New Position	: 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Assistance Manager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Section		: Production Engineering</a:t>
            </a:r>
            <a:endParaRPr lang="en-US" altLang="en-US" sz="2000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020272" y="3429000"/>
            <a:ext cx="1437928" cy="40029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kumimoji="1" lang="en-US" altLang="ja-JP" sz="2000" dirty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5</a:t>
            </a:r>
            <a:endParaRPr kumimoji="1" lang="en-US" altLang="ja-JP" sz="2000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28" name="AutoShape 54"/>
          <p:cNvSpPr>
            <a:spLocks noChangeArrowheads="1"/>
          </p:cNvSpPr>
          <p:nvPr/>
        </p:nvSpPr>
        <p:spPr bwMode="gray">
          <a:xfrm>
            <a:off x="2189964" y="3429000"/>
            <a:ext cx="4744236" cy="40029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PENDING ISSUES</a:t>
            </a:r>
            <a:endParaRPr kumimoji="1" lang="en-US" altLang="ja-JP" sz="2000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7029578" y="3962401"/>
            <a:ext cx="1437928" cy="39243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kumimoji="1" lang="en-US" altLang="ja-JP" sz="2000" dirty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6-8</a:t>
            </a:r>
            <a:endParaRPr kumimoji="1" lang="en-US" altLang="ja-JP" sz="2000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32" name="AutoShape 58"/>
          <p:cNvSpPr>
            <a:spLocks noChangeArrowheads="1"/>
          </p:cNvSpPr>
          <p:nvPr/>
        </p:nvSpPr>
        <p:spPr bwMode="auto">
          <a:xfrm>
            <a:off x="2181671" y="3962400"/>
            <a:ext cx="4752529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latin typeface="Arial" pitchFamily="34" charset="0"/>
                <a:ea typeface="HGP創英角ｺﾞｼｯｸUB" pitchFamily="50" charset="-128"/>
                <a:cs typeface="Arial" pitchFamily="34" charset="0"/>
              </a:rPr>
              <a:t>ACTION PLAN</a:t>
            </a:r>
            <a:endParaRPr kumimoji="1" lang="en-US" altLang="ja-JP" sz="2000" dirty="0"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838200" y="2375742"/>
            <a:ext cx="504056" cy="38851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1</a:t>
            </a:r>
            <a:endParaRPr kumimoji="1" lang="en-US" sz="2000" dirty="0">
              <a:solidFill>
                <a:schemeClr val="tx1"/>
              </a:solidFill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838200" y="2904150"/>
            <a:ext cx="504056" cy="38851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2</a:t>
            </a:r>
            <a:endParaRPr kumimoji="1" lang="en-US" sz="2000" dirty="0">
              <a:solidFill>
                <a:schemeClr val="tx1"/>
              </a:solidFill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35" name="Flowchart: Decision 34"/>
          <p:cNvSpPr/>
          <p:nvPr/>
        </p:nvSpPr>
        <p:spPr>
          <a:xfrm>
            <a:off x="838200" y="3453475"/>
            <a:ext cx="504056" cy="38851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3</a:t>
            </a:r>
            <a:endParaRPr kumimoji="1" lang="en-US" sz="2000" dirty="0">
              <a:solidFill>
                <a:schemeClr val="tx1"/>
              </a:solidFill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38" name="Flowchart: Decision 37"/>
          <p:cNvSpPr/>
          <p:nvPr/>
        </p:nvSpPr>
        <p:spPr>
          <a:xfrm>
            <a:off x="838200" y="3965625"/>
            <a:ext cx="504056" cy="38851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4</a:t>
            </a:r>
            <a:endParaRPr kumimoji="1" lang="en-US" sz="2000" dirty="0">
              <a:solidFill>
                <a:schemeClr val="tx1"/>
              </a:solidFill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9552" y="620688"/>
            <a:ext cx="8064896" cy="1055781"/>
          </a:xfrm>
          <a:prstGeom prst="roundRect">
            <a:avLst/>
          </a:prstGeom>
          <a:gradFill rotWithShape="1">
            <a:gsLst>
              <a:gs pos="0">
                <a:srgbClr val="CCFFFF"/>
              </a:gs>
              <a:gs pos="50000">
                <a:schemeClr val="bg1"/>
              </a:gs>
              <a:gs pos="100000">
                <a:srgbClr val="CCFFFF"/>
              </a:gs>
            </a:gsLst>
            <a:lin ang="5400000" scaled="1"/>
          </a:gradFill>
          <a:ln w="19050">
            <a:solidFill>
              <a:srgbClr val="000080"/>
            </a:solidFill>
            <a:miter lim="800000"/>
            <a:headEnd/>
            <a:tailEnd/>
          </a:ln>
          <a:effectLst>
            <a:outerShdw dist="63500" dir="3187806" algn="ctr" rotWithShape="0">
              <a:srgbClr val="3333CC"/>
            </a:outerShdw>
          </a:effectLst>
        </p:spPr>
        <p:txBody>
          <a:bodyPr wrap="squar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3000" b="1" dirty="0" smtClean="0">
                <a:solidFill>
                  <a:srgbClr val="0000FF"/>
                </a:solidFill>
                <a:latin typeface="Arial" pitchFamily="34" charset="0"/>
                <a:ea typeface="HGSSoeiKakugothicUB"/>
                <a:cs typeface="Arial" pitchFamily="34" charset="0"/>
              </a:rPr>
              <a:t>INCREASE EFFICIENCY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3000" b="1" dirty="0" smtClean="0">
                <a:solidFill>
                  <a:srgbClr val="0000FF"/>
                </a:solidFill>
                <a:latin typeface="Arial" pitchFamily="34" charset="0"/>
                <a:ea typeface="HGSSoeiKakugothicUB"/>
                <a:cs typeface="Arial" pitchFamily="34" charset="0"/>
              </a:rPr>
              <a:t>BY AUTOMATION EQUIPMENT </a:t>
            </a:r>
            <a:endParaRPr kumimoji="1" lang="en-US" altLang="ja-JP" sz="3000" b="1" dirty="0">
              <a:solidFill>
                <a:srgbClr val="0000FF"/>
              </a:solidFill>
              <a:latin typeface="Arial" pitchFamily="34" charset="0"/>
              <a:ea typeface="HGSSoeiKakugothicUB"/>
              <a:cs typeface="Arial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1/10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7020272" y="4495801"/>
            <a:ext cx="1437928" cy="39243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kumimoji="1" lang="en-US" altLang="ja-JP" sz="2000" dirty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9-10</a:t>
            </a:r>
            <a:endParaRPr kumimoji="1" lang="en-US" altLang="ja-JP" sz="2000" dirty="0"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  <p:sp>
        <p:nvSpPr>
          <p:cNvPr id="24" name="AutoShape 58"/>
          <p:cNvSpPr>
            <a:spLocks noChangeArrowheads="1"/>
          </p:cNvSpPr>
          <p:nvPr/>
        </p:nvSpPr>
        <p:spPr bwMode="auto">
          <a:xfrm>
            <a:off x="2172365" y="4495800"/>
            <a:ext cx="4752529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 smtClean="0">
                <a:latin typeface="Arial" pitchFamily="34" charset="0"/>
                <a:ea typeface="HGP創英角ｺﾞｼｯｸUB" pitchFamily="50" charset="-128"/>
                <a:cs typeface="Arial" pitchFamily="34" charset="0"/>
              </a:rPr>
              <a:t>DEVELOPMENT </a:t>
            </a:r>
            <a:r>
              <a:rPr kumimoji="1" lang="en-US" altLang="ja-JP" sz="2000" dirty="0">
                <a:latin typeface="Arial" pitchFamily="34" charset="0"/>
                <a:ea typeface="HGP創英角ｺﾞｼｯｸUB" pitchFamily="50" charset="-128"/>
                <a:cs typeface="Arial" pitchFamily="34" charset="0"/>
              </a:rPr>
              <a:t>PLAN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828894" y="4499025"/>
            <a:ext cx="504056" cy="388511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2000" dirty="0"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rPr>
              <a:t>5</a:t>
            </a:r>
            <a:endParaRPr kumimoji="1" lang="en-US" sz="2000" dirty="0">
              <a:solidFill>
                <a:schemeClr val="tx1"/>
              </a:solidFill>
              <a:latin typeface="Arial" panose="020B0604020202020204" pitchFamily="34" charset="0"/>
              <a:ea typeface="ＭＳ ゴシック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61162"/>
              </p:ext>
            </p:extLst>
          </p:nvPr>
        </p:nvGraphicFramePr>
        <p:xfrm>
          <a:off x="14284" y="1090732"/>
          <a:ext cx="9126622" cy="5614868"/>
        </p:xfrm>
        <a:graphic>
          <a:graphicData uri="http://schemas.openxmlformats.org/drawingml/2006/table">
            <a:tbl>
              <a:tblPr/>
              <a:tblGrid>
                <a:gridCol w="214316"/>
                <a:gridCol w="116830"/>
                <a:gridCol w="4226570"/>
                <a:gridCol w="421630"/>
                <a:gridCol w="381000"/>
                <a:gridCol w="386060"/>
                <a:gridCol w="381000"/>
                <a:gridCol w="381000"/>
                <a:gridCol w="411510"/>
                <a:gridCol w="381000"/>
                <a:gridCol w="448799"/>
                <a:gridCol w="1376907"/>
              </a:tblGrid>
              <a:tr h="329567">
                <a:tc rowSpan="2"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L="91430" marR="91430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FY2015 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033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en-US" altLang="en-US" sz="14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nd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half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804">
                <a:tc gridSpan="1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◆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Myself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0757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Classify PE staff 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to training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Arrange daily, monthly schedule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Investment control.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new model function</a:t>
                      </a:r>
                      <a:endParaRPr lang="en-US" sz="16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technology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new material.</a:t>
                      </a:r>
                      <a:endParaRPr lang="en-US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 communication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presentation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foreign language.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804">
                <a:tc gridSpan="1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◆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staffs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Wingdings 2" pitchFamily="18" charset="2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389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Equipment basic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training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category study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225">
                <a:tc gridSpan="2"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5" marR="91435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</a:t>
                      </a: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ocument</a:t>
                      </a: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follow-up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Spare part, schedule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4M changing control</a:t>
                      </a:r>
                      <a:endParaRPr lang="en-US" sz="1600" b="1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65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5S-3T, safety, QCC activity</a:t>
                      </a: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0" marR="91430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423926" y="2299625"/>
            <a:ext cx="1747839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8641" y="2375825"/>
            <a:ext cx="36067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Study management  point from other Panasonic factory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01135" y="2299625"/>
            <a:ext cx="822791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0015" y="2375825"/>
            <a:ext cx="875179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Soft skill training by GA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47200" y="2299625"/>
            <a:ext cx="1070441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45536" y="3290225"/>
            <a:ext cx="3398465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0" y="3366425"/>
            <a:ext cx="3807759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Join the </a:t>
            </a:r>
            <a:r>
              <a:rPr lang="en-US" sz="11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METALEX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manufacturing show 8</a:t>
            </a:r>
            <a:r>
              <a:rPr lang="en-US" sz="11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10</a:t>
            </a:r>
            <a:r>
              <a:rPr lang="en-US" sz="11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OCT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287901" y="3899825"/>
            <a:ext cx="1332099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87901" y="3947497"/>
            <a:ext cx="126654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11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in July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587687" y="4943794"/>
            <a:ext cx="746313" cy="1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23926" y="4943794"/>
            <a:ext cx="2703141" cy="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48199" y="5019995"/>
            <a:ext cx="182880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Knowledge &amp; Skill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40871" y="5019994"/>
            <a:ext cx="1612529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Cross training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203267" y="4943795"/>
            <a:ext cx="940733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17830" y="5019994"/>
            <a:ext cx="92393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Problem solving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578161" y="5629595"/>
            <a:ext cx="755839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72926" y="5638560"/>
            <a:ext cx="2722465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48199" y="5748985"/>
            <a:ext cx="162149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ISO Training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94075" y="5748985"/>
            <a:ext cx="2701315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Follow up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1136" y="6381415"/>
            <a:ext cx="4494255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5S-3T is daily activity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47200" y="6272205"/>
            <a:ext cx="11444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QCC 1 team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590490"/>
            <a:ext cx="9144000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  <a:extLst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chemeClr val="tx1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ebdings"/>
              </a:rPr>
              <a:t> </a:t>
            </a:r>
            <a:r>
              <a:rPr lang="en-US" altLang="ja-JP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ebdings"/>
              </a:rPr>
              <a:t>Details of study and training item</a:t>
            </a:r>
            <a:endParaRPr lang="en-US" altLang="ja-JP" sz="2400" b="1" dirty="0">
              <a:solidFill>
                <a:schemeClr val="tx1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  <a:sym typeface="Wingdings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1" y="0"/>
            <a:ext cx="9144000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kumimoji="1" sz="2400" b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sz="2800" dirty="0">
                <a:latin typeface="Arial" pitchFamily="34" charset="0"/>
                <a:ea typeface="HGP創英角ｺﾞｼｯｸUB" pitchFamily="50" charset="-128"/>
              </a:rPr>
              <a:t>5</a:t>
            </a:r>
            <a:r>
              <a:rPr lang="en-US" altLang="ja-JP" sz="2800" dirty="0" smtClean="0">
                <a:latin typeface="Arial" pitchFamily="34" charset="0"/>
                <a:ea typeface="HGP創英角ｺﾞｼｯｸUB" pitchFamily="50" charset="-128"/>
              </a:rPr>
              <a:t>. </a:t>
            </a:r>
            <a:r>
              <a:rPr lang="en-US" altLang="ja-JP" sz="2800" dirty="0">
                <a:latin typeface="Arial" pitchFamily="34" charset="0"/>
                <a:ea typeface="HGP創英角ｺﾞｼｯｸUB" pitchFamily="50" charset="-128"/>
              </a:rPr>
              <a:t>DEVELOPMENT PLAN</a:t>
            </a: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10/10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0" y="1232825"/>
            <a:ext cx="2209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Plan</a:t>
            </a:r>
          </a:p>
          <a:p>
            <a:pPr algn="ctr"/>
            <a:r>
              <a:rPr lang="en-US" sz="1600" dirty="0" smtClean="0"/>
              <a:t>Done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09800" y="1690025"/>
            <a:ext cx="887506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209800" y="1385225"/>
            <a:ext cx="887506" cy="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1661" y="2362200"/>
            <a:ext cx="915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b="1" u="sng" dirty="0" smtClean="0">
                <a:solidFill>
                  <a:srgbClr val="0000CC"/>
                </a:solidFill>
                <a:latin typeface="Arial Body"/>
              </a:rPr>
              <a:t>QUICK RESPONSE – QUICK ACTION</a:t>
            </a:r>
            <a:endParaRPr lang="en-US" sz="3600" u="sng" dirty="0">
              <a:solidFill>
                <a:srgbClr val="0000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27846" y="3606225"/>
            <a:ext cx="548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 smtClean="0">
                <a:latin typeface="Arial" pitchFamily="34" charset="0"/>
                <a:cs typeface="Arial" pitchFamily="34" charset="0"/>
              </a:rPr>
              <a:t>Thank you for listening!</a:t>
            </a:r>
            <a:endParaRPr lang="en-US" sz="3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28800" y="4800600"/>
            <a:ext cx="5487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PSNV MAR.2015</a:t>
            </a:r>
            <a:endParaRPr lang="en-US" sz="24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8800" y="1295400"/>
            <a:ext cx="548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u="sng" dirty="0" smtClean="0">
                <a:latin typeface="Arial" pitchFamily="34" charset="0"/>
                <a:cs typeface="Arial" pitchFamily="34" charset="0"/>
              </a:rPr>
              <a:t>My </a:t>
            </a:r>
            <a:r>
              <a:rPr lang="en-US" altLang="ja-JP" sz="3200" u="sng" dirty="0" smtClean="0">
                <a:latin typeface="Arial" pitchFamily="34" charset="0"/>
                <a:cs typeface="Arial" pitchFamily="34" charset="0"/>
              </a:rPr>
              <a:t>slogan</a:t>
            </a:r>
            <a:endParaRPr lang="en-US" sz="3200" u="sng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" y="0"/>
            <a:ext cx="9143999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kumimoji="1" sz="2800" b="1">
                <a:solidFill>
                  <a:schemeClr val="bg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defRPr>
            </a:lvl1pPr>
            <a:lvl2pPr marL="571500">
              <a:defRPr>
                <a:latin typeface="Arial" charset="0"/>
                <a:cs typeface="Arial" charset="0"/>
              </a:defRPr>
            </a:lvl2pPr>
            <a:lvl3pPr marL="1143000">
              <a:defRPr>
                <a:latin typeface="Arial" charset="0"/>
                <a:cs typeface="Arial" charset="0"/>
              </a:defRPr>
            </a:lvl3pPr>
            <a:lvl4pPr marL="1714500">
              <a:defRPr>
                <a:latin typeface="Arial" charset="0"/>
                <a:cs typeface="Arial" charset="0"/>
              </a:defRPr>
            </a:lvl4pPr>
            <a:lvl5pPr marL="2286000">
              <a:defRPr>
                <a:latin typeface="Arial" charset="0"/>
                <a:cs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ja-JP" dirty="0"/>
              <a:t>1. JOB DESCRIPTION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0" y="605135"/>
            <a:ext cx="4556922" cy="6191473"/>
            <a:chOff x="4572000" y="605135"/>
            <a:chExt cx="4556922" cy="6191473"/>
          </a:xfrm>
        </p:grpSpPr>
        <p:sp>
          <p:nvSpPr>
            <p:cNvPr id="144" name="Text Box 6"/>
            <p:cNvSpPr txBox="1">
              <a:spLocks noChangeArrowheads="1"/>
            </p:cNvSpPr>
            <p:nvPr/>
          </p:nvSpPr>
          <p:spPr bwMode="auto">
            <a:xfrm>
              <a:off x="4572000" y="1296981"/>
              <a:ext cx="4491608" cy="5499627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>
              <a:defPPr>
                <a:defRPr lang="en-US"/>
              </a:defPPr>
              <a:lvl1pPr algn="ctr">
                <a:defRPr sz="2000" b="1">
                  <a:solidFill>
                    <a:srgbClr val="0000FF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342900" indent="-342900" algn="l">
                <a:buFont typeface="Wingdings" pitchFamily="2" charset="2"/>
                <a:buChar char="n"/>
              </a:pPr>
              <a:r>
                <a:rPr kumimoji="1" lang="en-US" altLang="ja-JP" u="sng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New model:</a:t>
              </a:r>
              <a:r>
                <a:rPr kumimoji="1" lang="en-US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 </a:t>
              </a:r>
            </a:p>
            <a:p>
              <a:pPr marL="342900" indent="-342900" algn="l">
                <a:buFont typeface="Wingdings" pitchFamily="2" charset="2"/>
                <a:buChar char="Ø"/>
              </a:pP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Prepare equipment</a:t>
              </a:r>
            </a:p>
            <a:p>
              <a:pPr marL="342900" indent="-342900" algn="l">
                <a:buFont typeface="Wingdings" pitchFamily="2" charset="2"/>
                <a:buChar char="Ø"/>
              </a:pP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Setup line, process</a:t>
              </a:r>
            </a:p>
            <a:p>
              <a:pPr marL="342900" indent="-342900" algn="l">
                <a:buFont typeface="Wingdings" pitchFamily="2" charset="2"/>
                <a:buChar char="Ø"/>
              </a:pP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Transfer subcontractor</a:t>
              </a:r>
            </a:p>
            <a:p>
              <a:pPr marL="342900" indent="-342900" algn="l">
                <a:buFont typeface="Wingdings" pitchFamily="2" charset="2"/>
                <a:buChar char="Ø"/>
              </a:pPr>
              <a:endParaRPr kumimoji="1" 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endParaRPr>
            </a:p>
            <a:p>
              <a:pPr marL="342900" indent="-342900" algn="l">
                <a:buFont typeface="Wingdings" pitchFamily="2" charset="2"/>
                <a:buChar char="Ø"/>
              </a:pPr>
              <a:endParaRPr kumimoji="1" lang="en-US" b="0" dirty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endParaRPr>
            </a:p>
            <a:p>
              <a:pPr marL="342900" indent="-342900" algn="l">
                <a:buFont typeface="Wingdings"/>
                <a:buChar char="n"/>
              </a:pPr>
              <a:r>
                <a:rPr kumimoji="1" lang="en-US" altLang="ja-JP" u="sng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Control equipment:</a:t>
              </a:r>
              <a:endParaRPr kumimoji="1" lang="en-US" altLang="ja-JP" u="sng" dirty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endParaRPr>
            </a:p>
            <a:p>
              <a:pPr marL="342900" indent="-342900" algn="l">
                <a:buFont typeface="Wingdings" pitchFamily="2" charset="2"/>
                <a:buChar char="Ø"/>
              </a:pP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  <a:sym typeface="Wingdings"/>
                </a:rPr>
                <a:t>C</a:t>
              </a: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apacity, Efficiency</a:t>
              </a:r>
            </a:p>
            <a:p>
              <a:pPr marL="342900" indent="-342900" algn="l">
                <a:buFont typeface="Wingdings" pitchFamily="2" charset="2"/>
                <a:buChar char="Ø"/>
              </a:pP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Technical training </a:t>
              </a:r>
            </a:p>
            <a:p>
              <a:pPr marL="342900" indent="-342900" algn="l">
                <a:buFont typeface="Wingdings" pitchFamily="2" charset="2"/>
                <a:buChar char="Ø"/>
              </a:pP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Solving </a:t>
              </a:r>
              <a:r>
                <a:rPr kumimoji="1" lang="en-US" b="0" dirty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troubles, </a:t>
              </a: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improvement</a:t>
              </a:r>
            </a:p>
            <a:p>
              <a:pPr marL="342900" indent="-342900" algn="l">
                <a:buFont typeface="Wingdings"/>
                <a:buChar char="Ø"/>
              </a:pP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Localization</a:t>
              </a:r>
            </a:p>
            <a:p>
              <a:pPr marL="342900" indent="-342900" algn="l">
                <a:buFont typeface="Wingdings"/>
                <a:buChar char="Ø"/>
              </a:pPr>
              <a:endParaRPr kumimoji="1" 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endParaRPr>
            </a:p>
            <a:p>
              <a:pPr marL="342900" indent="-342900" algn="l">
                <a:buFont typeface="Wingdings"/>
                <a:buChar char="Ø"/>
              </a:pPr>
              <a:endParaRPr kumimoji="1" 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endParaRPr>
            </a:p>
            <a:p>
              <a:pPr algn="l"/>
              <a:r>
                <a:rPr kumimoji="1" lang="ja-JP" altLang="en-US" u="sng" dirty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  <a:sym typeface="Wingdings"/>
                </a:rPr>
                <a:t> </a:t>
              </a:r>
              <a:r>
                <a:rPr kumimoji="1" lang="en-US" altLang="ja-JP" u="sng" dirty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Assist to </a:t>
              </a:r>
              <a:r>
                <a:rPr kumimoji="1" lang="en-US" altLang="ja-JP" u="sng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Manager:</a:t>
              </a:r>
              <a:endParaRPr kumimoji="1" lang="en-US" altLang="ja-JP" u="sng" dirty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endParaRPr>
            </a:p>
            <a:p>
              <a:pPr marL="342900" indent="-342900" algn="l">
                <a:buFont typeface="Wingdings"/>
                <a:buChar char="Ø"/>
              </a:pPr>
              <a:r>
                <a:rPr kumimoji="1" lang="en-US" altLang="ja-JP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Design </a:t>
              </a:r>
              <a:r>
                <a:rPr kumimoji="1" lang="en-US" altLang="ja-JP" b="0" dirty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process, </a:t>
              </a:r>
              <a:r>
                <a:rPr kumimoji="1" lang="en-US" altLang="ja-JP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layout, working schedule...</a:t>
              </a:r>
            </a:p>
            <a:p>
              <a:pPr marL="342900" indent="-342900" algn="l">
                <a:buFont typeface="Wingdings"/>
                <a:buChar char="Ø"/>
              </a:pP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Negotiate </a:t>
              </a:r>
              <a:r>
                <a:rPr kumimoji="1" lang="en-US" b="0" dirty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with other </a:t>
              </a:r>
              <a:r>
                <a:rPr kumimoji="1" lang="en-US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ＭＳ ゴシック" pitchFamily="49" charset="-128"/>
                  <a:cs typeface="Arial" panose="020B0604020202020204" pitchFamily="34" charset="0"/>
                </a:rPr>
                <a:t>section.</a:t>
              </a:r>
              <a:endParaRPr kumimoji="1" lang="en-US" b="0" dirty="0">
                <a:solidFill>
                  <a:schemeClr val="tx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648200" y="605135"/>
              <a:ext cx="448072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kumimoji="1" lang="en-US" sz="2400" b="1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Responsibility</a:t>
              </a:r>
            </a:p>
          </p:txBody>
        </p:sp>
      </p:grp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2/10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" y="605135"/>
            <a:ext cx="4495799" cy="6176665"/>
            <a:chOff x="1" y="605135"/>
            <a:chExt cx="4495799" cy="6176665"/>
          </a:xfrm>
        </p:grpSpPr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873547" y="3889177"/>
              <a:ext cx="1622253" cy="144482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4037" y="1296982"/>
              <a:ext cx="1602123" cy="6746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ＭＳ 明朝" pitchFamily="17" charset="-128"/>
                  <a:cs typeface="Arial" pitchFamily="34" charset="0"/>
                </a:rPr>
                <a:t>GM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ＭＳ 明朝" pitchFamily="17" charset="-128"/>
                  <a:cs typeface="Arial" pitchFamily="34" charset="0"/>
                </a:rPr>
                <a:t>Mr. Kihara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2952063" y="4419600"/>
              <a:ext cx="1450552" cy="329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600" b="1">
                  <a:latin typeface="Arial" pitchFamily="34" charset="0"/>
                  <a:ea typeface="ＭＳ Ｐゴシック" pitchFamily="50" charset="-128"/>
                  <a:cs typeface="Arial" pitchFamily="34" charset="0"/>
                </a:defRPr>
              </a:lvl1pPr>
            </a:lstStyle>
            <a:p>
              <a:r>
                <a:rPr lang="en-US" dirty="0"/>
                <a:t>PBX, AIO</a:t>
              </a:r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2947301" y="4901576"/>
              <a:ext cx="1446311" cy="3317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600" b="1">
                  <a:latin typeface="Arial" pitchFamily="34" charset="0"/>
                  <a:ea typeface="ＭＳ Ｐゴシック" pitchFamily="50" charset="-128"/>
                  <a:cs typeface="Arial" pitchFamily="34" charset="0"/>
                </a:defRPr>
              </a:lvl1pPr>
            </a:lstStyle>
            <a:p>
              <a:r>
                <a:rPr lang="en-US" dirty="0"/>
                <a:t>DECT</a:t>
              </a: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2969526" y="5943600"/>
              <a:ext cx="1427226" cy="338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STD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 TIME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2964763" y="5410200"/>
              <a:ext cx="1442070" cy="327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CONTROL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1890023" y="2254080"/>
              <a:ext cx="16488" cy="43586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 flipH="1">
              <a:off x="1897961" y="4584386"/>
              <a:ext cx="10572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Line 65"/>
            <p:cNvSpPr>
              <a:spLocks noChangeShapeType="1"/>
            </p:cNvSpPr>
            <p:nvPr/>
          </p:nvSpPr>
          <p:spPr bwMode="auto">
            <a:xfrm flipH="1">
              <a:off x="1897964" y="5573712"/>
              <a:ext cx="10715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Line 65"/>
            <p:cNvSpPr>
              <a:spLocks noChangeShapeType="1"/>
            </p:cNvSpPr>
            <p:nvPr/>
          </p:nvSpPr>
          <p:spPr bwMode="auto">
            <a:xfrm flipH="1">
              <a:off x="1890026" y="6116637"/>
              <a:ext cx="10715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Text Box 40"/>
            <p:cNvSpPr txBox="1">
              <a:spLocks noChangeArrowheads="1"/>
            </p:cNvSpPr>
            <p:nvPr/>
          </p:nvSpPr>
          <p:spPr bwMode="auto">
            <a:xfrm>
              <a:off x="2955238" y="1295400"/>
              <a:ext cx="1441363" cy="287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DP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Text Box 42"/>
            <p:cNvSpPr txBox="1">
              <a:spLocks noChangeArrowheads="1"/>
            </p:cNvSpPr>
            <p:nvPr/>
          </p:nvSpPr>
          <p:spPr bwMode="auto">
            <a:xfrm>
              <a:off x="2956826" y="1735136"/>
              <a:ext cx="1440657" cy="344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CPT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Text Box 43"/>
            <p:cNvSpPr txBox="1">
              <a:spLocks noChangeArrowheads="1"/>
            </p:cNvSpPr>
            <p:nvPr/>
          </p:nvSpPr>
          <p:spPr bwMode="auto">
            <a:xfrm>
              <a:off x="2972580" y="2725736"/>
              <a:ext cx="1440657" cy="3190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SCN, B-FAX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024962" y="1828800"/>
              <a:ext cx="661989" cy="694529"/>
              <a:chOff x="1135061" y="2801598"/>
              <a:chExt cx="538167" cy="550406"/>
            </a:xfrm>
          </p:grpSpPr>
          <p:sp>
            <p:nvSpPr>
              <p:cNvPr id="159" name="Text Box 14"/>
              <p:cNvSpPr txBox="1">
                <a:spLocks noChangeArrowheads="1"/>
              </p:cNvSpPr>
              <p:nvPr/>
            </p:nvSpPr>
            <p:spPr bwMode="auto">
              <a:xfrm>
                <a:off x="1135062" y="3190669"/>
                <a:ext cx="538163" cy="160543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0" tIns="35832" rIns="0" bIns="35832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ＭＳ Ｐゴシック" pitchFamily="50" charset="-128"/>
                    <a:cs typeface="Arial" pitchFamily="34" charset="0"/>
                  </a:rPr>
                  <a:t>SUP (E)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ＭＳ Ｐゴシック" pitchFamily="50" charset="-128"/>
                    <a:cs typeface="Arial" pitchFamily="34" charset="0"/>
                  </a:rPr>
                  <a:t>Nguyen Ba Thang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6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1" t="12046" r="10923" b="14826"/>
              <a:stretch/>
            </p:blipFill>
            <p:spPr bwMode="auto">
              <a:xfrm>
                <a:off x="1135061" y="2801598"/>
                <a:ext cx="538164" cy="373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1" name="Text Box 15"/>
              <p:cNvSpPr txBox="1">
                <a:spLocks noChangeArrowheads="1"/>
              </p:cNvSpPr>
              <p:nvPr/>
            </p:nvSpPr>
            <p:spPr bwMode="auto">
              <a:xfrm>
                <a:off x="1135062" y="2815090"/>
                <a:ext cx="538166" cy="5369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vert="horz" wrap="square" lIns="71664" tIns="35832" rIns="71664" bIns="3583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2" name="Line 61"/>
            <p:cNvSpPr>
              <a:spLocks noChangeShapeType="1"/>
            </p:cNvSpPr>
            <p:nvPr/>
          </p:nvSpPr>
          <p:spPr bwMode="auto">
            <a:xfrm flipH="1">
              <a:off x="1897962" y="5067471"/>
              <a:ext cx="1055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Line 51"/>
            <p:cNvSpPr>
              <a:spLocks noChangeShapeType="1"/>
            </p:cNvSpPr>
            <p:nvPr/>
          </p:nvSpPr>
          <p:spPr bwMode="auto">
            <a:xfrm flipH="1" flipV="1">
              <a:off x="1897962" y="2254078"/>
              <a:ext cx="12700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Text Box 42"/>
            <p:cNvSpPr txBox="1">
              <a:spLocks noChangeArrowheads="1"/>
            </p:cNvSpPr>
            <p:nvPr/>
          </p:nvSpPr>
          <p:spPr bwMode="auto">
            <a:xfrm>
              <a:off x="2972580" y="2228848"/>
              <a:ext cx="1440657" cy="344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HD COM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Line 51"/>
            <p:cNvSpPr>
              <a:spLocks noChangeShapeType="1"/>
            </p:cNvSpPr>
            <p:nvPr/>
          </p:nvSpPr>
          <p:spPr bwMode="auto">
            <a:xfrm flipH="1">
              <a:off x="1890025" y="2249488"/>
              <a:ext cx="1349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Line 48"/>
            <p:cNvSpPr>
              <a:spLocks noChangeShapeType="1"/>
            </p:cNvSpPr>
            <p:nvPr/>
          </p:nvSpPr>
          <p:spPr bwMode="auto">
            <a:xfrm flipH="1">
              <a:off x="1901378" y="2249488"/>
              <a:ext cx="1" cy="3960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Text Box 43"/>
            <p:cNvSpPr txBox="1">
              <a:spLocks noChangeArrowheads="1"/>
            </p:cNvSpPr>
            <p:nvPr/>
          </p:nvSpPr>
          <p:spPr bwMode="auto">
            <a:xfrm>
              <a:off x="2972582" y="3182936"/>
              <a:ext cx="1447018" cy="314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E-DESIGN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Text Box 39"/>
            <p:cNvSpPr txBox="1">
              <a:spLocks noChangeArrowheads="1"/>
            </p:cNvSpPr>
            <p:nvPr/>
          </p:nvSpPr>
          <p:spPr bwMode="auto">
            <a:xfrm>
              <a:off x="2955481" y="3937624"/>
              <a:ext cx="1450552" cy="329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M-DESIGN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 flipH="1">
              <a:off x="1901379" y="4102410"/>
              <a:ext cx="10572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Line 61"/>
            <p:cNvSpPr>
              <a:spLocks noChangeShapeType="1"/>
            </p:cNvSpPr>
            <p:nvPr/>
          </p:nvSpPr>
          <p:spPr bwMode="auto">
            <a:xfrm flipH="1">
              <a:off x="1659722" y="2645569"/>
              <a:ext cx="2416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86950" y="1430336"/>
              <a:ext cx="285631" cy="1909760"/>
              <a:chOff x="2686950" y="1430336"/>
              <a:chExt cx="285631" cy="1909760"/>
            </a:xfrm>
          </p:grpSpPr>
          <p:sp>
            <p:nvSpPr>
              <p:cNvPr id="152" name="Line 54"/>
              <p:cNvSpPr>
                <a:spLocks noChangeShapeType="1"/>
              </p:cNvSpPr>
              <p:nvPr/>
            </p:nvSpPr>
            <p:spPr bwMode="auto">
              <a:xfrm flipH="1" flipV="1">
                <a:off x="2810776" y="1430336"/>
                <a:ext cx="142875" cy="0"/>
              </a:xfrm>
              <a:prstGeom prst="line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71664" tIns="35832" rIns="71664" bIns="35832" numCol="1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FF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54" name="Line 55"/>
              <p:cNvSpPr>
                <a:spLocks noChangeShapeType="1"/>
              </p:cNvSpPr>
              <p:nvPr/>
            </p:nvSpPr>
            <p:spPr bwMode="auto">
              <a:xfrm flipH="1" flipV="1">
                <a:off x="2810775" y="2405854"/>
                <a:ext cx="161805" cy="0"/>
              </a:xfrm>
              <a:prstGeom prst="line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71664" tIns="35832" rIns="71664" bIns="35832" numCol="1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FF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55" name="Line 56"/>
              <p:cNvSpPr>
                <a:spLocks noChangeShapeType="1"/>
              </p:cNvSpPr>
              <p:nvPr/>
            </p:nvSpPr>
            <p:spPr bwMode="auto">
              <a:xfrm flipH="1" flipV="1">
                <a:off x="2810776" y="1922464"/>
                <a:ext cx="142875" cy="0"/>
              </a:xfrm>
              <a:prstGeom prst="line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71664" tIns="35832" rIns="71664" bIns="35832" numCol="1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FF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56" name="Line 57"/>
              <p:cNvSpPr>
                <a:spLocks noChangeShapeType="1"/>
              </p:cNvSpPr>
              <p:nvPr/>
            </p:nvSpPr>
            <p:spPr bwMode="auto">
              <a:xfrm flipH="1" flipV="1">
                <a:off x="2810775" y="2863847"/>
                <a:ext cx="161806" cy="0"/>
              </a:xfrm>
              <a:prstGeom prst="line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71664" tIns="35832" rIns="71664" bIns="35832" numCol="1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FF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57" name="Line 58"/>
              <p:cNvSpPr>
                <a:spLocks noChangeShapeType="1"/>
              </p:cNvSpPr>
              <p:nvPr/>
            </p:nvSpPr>
            <p:spPr bwMode="auto">
              <a:xfrm flipH="1">
                <a:off x="2686950" y="2281237"/>
                <a:ext cx="123824" cy="0"/>
              </a:xfrm>
              <a:prstGeom prst="line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71664" tIns="35832" rIns="71664" bIns="35832" numCol="1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FF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70" name="Line 57"/>
              <p:cNvSpPr>
                <a:spLocks noChangeShapeType="1"/>
              </p:cNvSpPr>
              <p:nvPr/>
            </p:nvSpPr>
            <p:spPr bwMode="auto">
              <a:xfrm flipH="1" flipV="1">
                <a:off x="2804425" y="3340096"/>
                <a:ext cx="160337" cy="0"/>
              </a:xfrm>
              <a:prstGeom prst="line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71664" tIns="35832" rIns="71664" bIns="35832" numCol="1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i="1">
                  <a:solidFill>
                    <a:srgbClr val="0000FF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74" name="Line 53"/>
              <p:cNvSpPr>
                <a:spLocks noChangeShapeType="1"/>
              </p:cNvSpPr>
              <p:nvPr/>
            </p:nvSpPr>
            <p:spPr bwMode="auto">
              <a:xfrm flipH="1">
                <a:off x="2804426" y="1444621"/>
                <a:ext cx="0" cy="1895475"/>
              </a:xfrm>
              <a:prstGeom prst="line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71664" tIns="35832" rIns="71664" bIns="35832" numCol="1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FF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1905000" y="3581400"/>
              <a:ext cx="1050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Addition</a:t>
              </a:r>
              <a:endParaRPr lang="en-US" sz="16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" y="605135"/>
              <a:ext cx="441959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Current organization chart</a:t>
              </a:r>
            </a:p>
          </p:txBody>
        </p:sp>
        <p:sp>
          <p:nvSpPr>
            <p:cNvPr id="178" name="Text Box 45"/>
            <p:cNvSpPr txBox="1">
              <a:spLocks noChangeArrowheads="1"/>
            </p:cNvSpPr>
            <p:nvPr/>
          </p:nvSpPr>
          <p:spPr bwMode="auto">
            <a:xfrm>
              <a:off x="2986011" y="6443662"/>
              <a:ext cx="1427226" cy="338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ＭＳ Ｐゴシック" pitchFamily="50" charset="-128"/>
                  <a:cs typeface="Arial" pitchFamily="34" charset="0"/>
                </a:rPr>
                <a:t>FACILITY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Line 65"/>
            <p:cNvSpPr>
              <a:spLocks noChangeShapeType="1"/>
            </p:cNvSpPr>
            <p:nvPr/>
          </p:nvSpPr>
          <p:spPr bwMode="auto">
            <a:xfrm flipH="1">
              <a:off x="1906511" y="6616699"/>
              <a:ext cx="10715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ext Box 6"/>
            <p:cNvSpPr txBox="1">
              <a:spLocks noChangeArrowheads="1"/>
            </p:cNvSpPr>
            <p:nvPr/>
          </p:nvSpPr>
          <p:spPr bwMode="auto">
            <a:xfrm>
              <a:off x="76200" y="2297102"/>
              <a:ext cx="1602123" cy="6746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71664" tIns="35832" rIns="71664" bIns="3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ＭＳ 明朝" pitchFamily="17" charset="-128"/>
                  <a:cs typeface="Arial" pitchFamily="34" charset="0"/>
                </a:rPr>
                <a:t>M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ＭＳ 明朝" pitchFamily="17" charset="-128"/>
                  <a:cs typeface="Arial" pitchFamily="34" charset="0"/>
                </a:rPr>
                <a:t>Mr. </a:t>
              </a:r>
              <a:r>
                <a:rPr lang="en-US" b="1" dirty="0" smtClean="0">
                  <a:latin typeface="Arial" pitchFamily="34" charset="0"/>
                  <a:ea typeface="ＭＳ 明朝" pitchFamily="17" charset="-128"/>
                  <a:cs typeface="Arial" pitchFamily="34" charset="0"/>
                </a:rPr>
                <a:t>Nhuong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3" name="Straight Connector 122"/>
            <p:cNvCxnSpPr>
              <a:stCxn id="7" idx="2"/>
              <a:endCxn id="182" idx="0"/>
            </p:cNvCxnSpPr>
            <p:nvPr/>
          </p:nvCxnSpPr>
          <p:spPr>
            <a:xfrm>
              <a:off x="875099" y="1971680"/>
              <a:ext cx="2163" cy="3254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</p:cxnSp>
        <p:sp>
          <p:nvSpPr>
            <p:cNvPr id="46" name="TextBox 45"/>
            <p:cNvSpPr txBox="1"/>
            <p:nvPr/>
          </p:nvSpPr>
          <p:spPr>
            <a:xfrm>
              <a:off x="1828800" y="2557046"/>
              <a:ext cx="1073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(07 staffs)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8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" y="0"/>
            <a:ext cx="9144000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kumimoji="1" sz="2800" b="1">
                <a:solidFill>
                  <a:schemeClr val="bg1"/>
                </a:solidFill>
                <a:latin typeface="Arial" panose="020B0604020202020204" pitchFamily="34" charset="0"/>
                <a:ea typeface="ＭＳ ゴシック" pitchFamily="49" charset="-128"/>
                <a:cs typeface="Arial" panose="020B0604020202020204" pitchFamily="34" charset="0"/>
              </a:defRPr>
            </a:lvl1pPr>
            <a:lvl2pPr marL="571500">
              <a:defRPr>
                <a:latin typeface="Arial" charset="0"/>
                <a:cs typeface="Arial" charset="0"/>
              </a:defRPr>
            </a:lvl2pPr>
            <a:lvl3pPr marL="1143000">
              <a:defRPr>
                <a:latin typeface="Arial" charset="0"/>
                <a:cs typeface="Arial" charset="0"/>
              </a:defRPr>
            </a:lvl3pPr>
            <a:lvl4pPr marL="1714500">
              <a:defRPr>
                <a:latin typeface="Arial" charset="0"/>
                <a:cs typeface="Arial" charset="0"/>
              </a:defRPr>
            </a:lvl4pPr>
            <a:lvl5pPr marL="2286000">
              <a:defRPr>
                <a:latin typeface="Arial" charset="0"/>
                <a:cs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ja-JP" dirty="0"/>
              <a:t>2. ACHIEVEMENT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605135"/>
            <a:ext cx="9144000" cy="461665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 up and transfer over 50 new models successfully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86138"/>
              </p:ext>
            </p:extLst>
          </p:nvPr>
        </p:nvGraphicFramePr>
        <p:xfrm>
          <a:off x="0" y="1082040"/>
          <a:ext cx="9144001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404"/>
                <a:gridCol w="1646085"/>
                <a:gridCol w="1292960"/>
                <a:gridCol w="1672551"/>
                <a:gridCol w="1672551"/>
                <a:gridCol w="1368450"/>
              </a:tblGrid>
              <a:tr h="2740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CATEGORY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DP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CPT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HD-COM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SCANNER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B-FAX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  <a:endParaRPr kumimoji="1" lang="ja-JP" altLang="en-US" sz="1600" b="1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VL-SV21/26</a:t>
                      </a:r>
                    </a:p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VL-SW251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JT-C16</a:t>
                      </a:r>
                    </a:p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JT-C17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KX-VC1300</a:t>
                      </a:r>
                    </a:p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KX-VC1600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S1057/S1027</a:t>
                      </a:r>
                    </a:p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S40/70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UF-8600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2038290"/>
            <a:ext cx="9144000" cy="461665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2.2. Reduce </a:t>
            </a: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investment by PSNV </a:t>
            </a:r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en-US" altLang="ja-JP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/10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39217"/>
              </p:ext>
            </p:extLst>
          </p:nvPr>
        </p:nvGraphicFramePr>
        <p:xfrm>
          <a:off x="1" y="2514600"/>
          <a:ext cx="4114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76"/>
                <a:gridCol w="1253423"/>
                <a:gridCol w="533400"/>
                <a:gridCol w="982591"/>
                <a:gridCol w="846210"/>
              </a:tblGrid>
              <a:tr h="10817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Machine</a:t>
                      </a:r>
                    </a:p>
                    <a:p>
                      <a:pPr algn="ctr"/>
                      <a:r>
                        <a:rPr kumimoji="1" lang="en-US" altLang="ja-JP" sz="1400" kern="12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  <a:endParaRPr kumimoji="1" lang="ja-JP" altLang="en-US" sz="1400" kern="12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Q’ty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PSN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(USD</a:t>
                      </a: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PSNV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(USD</a:t>
                      </a:r>
                      <a:r>
                        <a:rPr kumimoji="1" lang="en-US" altLang="ja-JP" sz="14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96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Setting base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1,066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450</a:t>
                      </a: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7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Pushing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panel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650</a:t>
                      </a: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7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Soldering Jig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280</a:t>
                      </a: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7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RF checker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4,111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7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Straight cutter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1,820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7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Hand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1,109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7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writer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5,800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800</a:t>
                      </a: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87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Acoustic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12,000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4,000</a:t>
                      </a:r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44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1,066,917</a:t>
                      </a:r>
                      <a:endParaRPr lang="en-US" sz="14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318,615</a:t>
                      </a:r>
                      <a:endParaRPr lang="en-US" sz="1400" b="1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521147021"/>
              </p:ext>
            </p:extLst>
          </p:nvPr>
        </p:nvGraphicFramePr>
        <p:xfrm>
          <a:off x="4191000" y="2514600"/>
          <a:ext cx="4876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5029201" y="2504182"/>
            <a:ext cx="4038599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save </a:t>
            </a: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$750,000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9195" y="524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" y="0"/>
            <a:ext cx="9144000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kumimoji="1" sz="2800" b="1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defRPr>
            </a:lvl1pPr>
            <a:lvl2pPr marL="571500">
              <a:defRPr>
                <a:latin typeface="Arial" charset="0"/>
                <a:cs typeface="Arial" charset="0"/>
              </a:defRPr>
            </a:lvl2pPr>
            <a:lvl3pPr marL="1143000">
              <a:defRPr>
                <a:latin typeface="Arial" charset="0"/>
                <a:cs typeface="Arial" charset="0"/>
              </a:defRPr>
            </a:lvl3pPr>
            <a:lvl4pPr marL="1714500">
              <a:defRPr>
                <a:latin typeface="Arial" charset="0"/>
                <a:cs typeface="Arial" charset="0"/>
              </a:defRPr>
            </a:lvl4pPr>
            <a:lvl5pPr marL="2286000">
              <a:defRPr>
                <a:latin typeface="Arial" charset="0"/>
                <a:cs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ja-JP" dirty="0" smtClean="0">
                <a:ea typeface="ＭＳ ゴシック" pitchFamily="49" charset="-128"/>
              </a:rPr>
              <a:t>2. ACHIEVEMENT</a:t>
            </a:r>
            <a:endParaRPr lang="en-US" altLang="ja-JP" dirty="0">
              <a:ea typeface="ＭＳ ゴシック" pitchFamily="49" charset="-128"/>
            </a:endParaRPr>
          </a:p>
        </p:txBody>
      </p:sp>
      <p:sp>
        <p:nvSpPr>
          <p:cNvPr id="109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/10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" y="1447800"/>
            <a:ext cx="3411667" cy="17674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◆ </a:t>
            </a:r>
            <a:r>
              <a:rPr kumimoji="1" lang="en-US" altLang="ja-JP" sz="2000" b="1" u="sng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Wingdings" pitchFamily="2" charset="2"/>
              </a:rPr>
              <a:t>Improvement factory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Change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DP, CPT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Combine jig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writer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Acoustic checker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565068"/>
            <a:ext cx="9144001" cy="461665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  <a:sym typeface="Webdings"/>
              </a:rPr>
              <a:t>2.3. Increase </a:t>
            </a:r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  <a:sym typeface="Webdings"/>
              </a:rPr>
              <a:t>efficiency and </a:t>
            </a:r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  <a:sym typeface="Webdings"/>
              </a:rPr>
              <a:t>cost down</a:t>
            </a:r>
            <a:endParaRPr lang="en-US" altLang="ja-JP" sz="2400" b="1" dirty="0">
              <a:latin typeface="Arial" panose="020B0604020202020204" pitchFamily="34" charset="0"/>
              <a:cs typeface="Arial" panose="020B0604020202020204" pitchFamily="34" charset="0"/>
              <a:sym typeface="Webding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" y="5061174"/>
            <a:ext cx="3398815" cy="17968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◆ </a:t>
            </a:r>
            <a:r>
              <a:rPr lang="en-US" altLang="ja-JP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buster</a:t>
            </a:r>
            <a:endParaRPr lang="en-US" altLang="ja-JP" sz="2000" b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  <a:sym typeface="Wingdings" pitchFamily="2" charset="2"/>
              </a:rPr>
              <a:t>1. Make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  <a:sym typeface="Wingdings" pitchFamily="2" charset="2"/>
              </a:rPr>
              <a:t>PCB Cleaner</a:t>
            </a:r>
            <a:endParaRPr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   ALL Install SMT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Line</a:t>
            </a:r>
            <a:endParaRPr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2. Make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AGV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   2 Set Install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  100% System control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" y="3264806"/>
            <a:ext cx="3398815" cy="17612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◆ </a:t>
            </a:r>
            <a:r>
              <a:rPr lang="en-US" altLang="ja-JP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Improverment skill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1. Make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FCT Checker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    DP checker Wiring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2. Modify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checker software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  <a:sym typeface="Wingdings" pitchFamily="2" charset="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    Set u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and start up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3411667" y="1450900"/>
            <a:ext cx="1002847" cy="17643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FY2014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414517" y="1450900"/>
            <a:ext cx="1910084" cy="17643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Save space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fl: 670m2</a:t>
            </a:r>
          </a:p>
          <a:p>
            <a:pPr>
              <a:defRPr/>
            </a:pPr>
            <a:endParaRPr lang="en-US" sz="1600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down</a:t>
            </a:r>
          </a:p>
          <a:p>
            <a:pPr marL="285750" indent="-285750">
              <a:buFont typeface="Wingdings 3"/>
              <a:buChar char="p"/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$5K/set</a:t>
            </a:r>
          </a:p>
          <a:p>
            <a:pPr marL="285750" indent="-285750">
              <a:buFont typeface="Wingdings 3"/>
              <a:buChar char="p"/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$8K/set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403900" y="5061174"/>
            <a:ext cx="1015700" cy="7331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FY2014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30set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419599" y="5061174"/>
            <a:ext cx="1900563" cy="17999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down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 3"/>
              </a:rPr>
              <a:t>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4K/2Robot</a:t>
            </a:r>
          </a:p>
          <a:p>
            <a:pPr>
              <a:defRPr/>
            </a:pP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 3"/>
              <a:buChar char="p"/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2person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(=$18.2K/Y)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3398816" y="5794299"/>
            <a:ext cx="10157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FY2014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2robot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398816" y="3264806"/>
            <a:ext cx="1015699" cy="17643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FY2014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4414517" y="3264806"/>
            <a:ext cx="1910084" cy="17643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down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 3"/>
              </a:rPr>
              <a:t>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$196.8K/Y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6324600" y="1447800"/>
            <a:ext cx="2803567" cy="17674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96234" y="1512964"/>
            <a:ext cx="1225550" cy="1634067"/>
            <a:chOff x="3505200" y="1055763"/>
            <a:chExt cx="1225550" cy="1634067"/>
          </a:xfrm>
        </p:grpSpPr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1055763"/>
              <a:ext cx="1225550" cy="1634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505200" y="1066800"/>
              <a:ext cx="612775" cy="392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09216" y="1066800"/>
              <a:ext cx="612775" cy="392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88" y="1524001"/>
            <a:ext cx="13269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/>
          <p:cNvSpPr/>
          <p:nvPr/>
        </p:nvSpPr>
        <p:spPr>
          <a:xfrm>
            <a:off x="6324600" y="5061174"/>
            <a:ext cx="2803568" cy="17968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77" name="Picture 29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 t="12496" b="15076"/>
          <a:stretch/>
        </p:blipFill>
        <p:spPr bwMode="auto">
          <a:xfrm>
            <a:off x="6354784" y="5402518"/>
            <a:ext cx="1448805" cy="92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17" y="5241757"/>
            <a:ext cx="1317465" cy="131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Rectangle 147"/>
          <p:cNvSpPr/>
          <p:nvPr/>
        </p:nvSpPr>
        <p:spPr>
          <a:xfrm>
            <a:off x="6324600" y="3264806"/>
            <a:ext cx="2803568" cy="1764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32" r="20155"/>
          <a:stretch/>
        </p:blipFill>
        <p:spPr bwMode="auto">
          <a:xfrm>
            <a:off x="6354784" y="3302134"/>
            <a:ext cx="1448805" cy="171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878784" y="3302134"/>
            <a:ext cx="1191337" cy="1706990"/>
            <a:chOff x="4953000" y="2859827"/>
            <a:chExt cx="1191337" cy="1706990"/>
          </a:xfrm>
        </p:grpSpPr>
        <p:sp>
          <p:nvSpPr>
            <p:cNvPr id="144" name="Rectangle 24"/>
            <p:cNvSpPr>
              <a:spLocks noChangeArrowheads="1"/>
            </p:cNvSpPr>
            <p:nvPr/>
          </p:nvSpPr>
          <p:spPr bwMode="auto">
            <a:xfrm>
              <a:off x="5759027" y="3154560"/>
              <a:ext cx="182931" cy="178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098" tIns="15687" rIns="25098" bIns="15687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2859827"/>
              <a:ext cx="1191337" cy="1706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759027" y="3154560"/>
              <a:ext cx="374171" cy="198240"/>
            </a:xfrm>
            <a:prstGeom prst="rect">
              <a:avLst/>
            </a:prstGeom>
            <a:solidFill>
              <a:srgbClr val="4CEC20"/>
            </a:solidFill>
            <a:ln>
              <a:solidFill>
                <a:srgbClr val="4CE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14513" y="1066799"/>
            <a:ext cx="1910087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Effective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11667" y="1066801"/>
            <a:ext cx="1002847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Time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24601" y="1066800"/>
            <a:ext cx="2803565" cy="3839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Actual condition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1" y="1066800"/>
            <a:ext cx="3411669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Action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23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" y="0"/>
            <a:ext cx="9144000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kumimoji="1" sz="2400" b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sz="2800" dirty="0">
                <a:latin typeface="Arial" panose="020B0604020202020204" pitchFamily="34" charset="0"/>
              </a:rPr>
              <a:t>3. PENDING </a:t>
            </a:r>
            <a:r>
              <a:rPr lang="en-US" altLang="ja-JP" sz="2800" dirty="0" smtClean="0">
                <a:latin typeface="Arial" panose="020B0604020202020204" pitchFamily="34" charset="0"/>
              </a:rPr>
              <a:t>ISSUES</a:t>
            </a:r>
            <a:endParaRPr lang="en-US" altLang="ja-JP" sz="2800" dirty="0">
              <a:latin typeface="Arial" panose="020B0604020202020204" pitchFamily="34" charset="0"/>
            </a:endParaRPr>
          </a:p>
        </p:txBody>
      </p:sp>
      <p:graphicFrame>
        <p:nvGraphicFramePr>
          <p:cNvPr id="409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62536"/>
              </p:ext>
            </p:extLst>
          </p:nvPr>
        </p:nvGraphicFramePr>
        <p:xfrm>
          <a:off x="2" y="502524"/>
          <a:ext cx="9143999" cy="3593165"/>
        </p:xfrm>
        <a:graphic>
          <a:graphicData uri="http://schemas.openxmlformats.org/drawingml/2006/table">
            <a:tbl>
              <a:tblPr/>
              <a:tblGrid>
                <a:gridCol w="1904998"/>
                <a:gridCol w="3810000"/>
                <a:gridCol w="3429001"/>
              </a:tblGrid>
              <a:tr h="62845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MANUAL PROCESS NEED TO BE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/>
                        </a:rPr>
                        <a:t>REDUCED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6705"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1.1.Low</a:t>
                      </a:r>
                      <a:endParaRPr lang="en-US" sz="2000" b="0" u="none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ja-JP" altLang="en-US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　　</a:t>
                      </a:r>
                      <a:r>
                        <a:rPr lang="en-US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Efficiency</a:t>
                      </a:r>
                      <a:endParaRPr lang="en-US" sz="2000" b="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ja-JP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Take</a:t>
                      </a:r>
                      <a:r>
                        <a:rPr lang="en-US" altLang="ja-JP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too much time for</a:t>
                      </a:r>
                      <a:r>
                        <a:rPr lang="ja-JP" altLang="en-US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　</a:t>
                      </a:r>
                      <a:r>
                        <a:rPr lang="en-US" altLang="ja-JP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confirm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ja-JP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 not reasonable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en-US" sz="2000" b="1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Automation</a:t>
                      </a:r>
                      <a:r>
                        <a:rPr lang="en-US" altLang="en-US" sz="2000" b="1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en-US" sz="2000" b="1" kern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r>
                        <a:rPr lang="en-US" altLang="en-US" sz="20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altLang="en-US" sz="2000" b="1" kern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1.REDUCE MISTAKE</a:t>
                      </a:r>
                    </a:p>
                    <a:p>
                      <a:pPr algn="l"/>
                      <a:r>
                        <a:rPr lang="en-US" altLang="en-US" sz="2000" b="1" kern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2.INCREASE EFFICIENCY</a:t>
                      </a:r>
                      <a:endParaRPr lang="en-US" altLang="en-US" sz="2000" b="1" kern="1200" dirty="0" smtClean="0">
                        <a:solidFill>
                          <a:srgbClr val="0000FF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302">
                <a:tc>
                  <a:txBody>
                    <a:bodyPr/>
                    <a:lstStyle/>
                    <a:p>
                      <a:pPr algn="l"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lang="en-US" altLang="ja-JP" sz="2000" b="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Batang" pitchFamily="18" charset="-127"/>
                          <a:cs typeface="Arial" pitchFamily="34" charset="0"/>
                          <a:sym typeface="Wingdings"/>
                        </a:rPr>
                        <a:t>1.2.Low</a:t>
                      </a:r>
                      <a:endParaRPr lang="en-US" altLang="ja-JP" sz="2000" b="0" u="none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Batang" pitchFamily="18" charset="-127"/>
                        <a:cs typeface="Arial" pitchFamily="34" charset="0"/>
                        <a:sym typeface="Wingdings"/>
                      </a:endParaRPr>
                    </a:p>
                    <a:p>
                      <a:pPr algn="l"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lang="ja-JP" altLang="en-US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Batang" pitchFamily="18" charset="-127"/>
                          <a:cs typeface="Arial" pitchFamily="34" charset="0"/>
                          <a:sym typeface="Wingdings"/>
                        </a:rPr>
                        <a:t>　</a:t>
                      </a:r>
                      <a:r>
                        <a:rPr lang="en-US" altLang="ja-JP" sz="2000" b="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Batang" pitchFamily="18" charset="-127"/>
                          <a:cs typeface="Arial" pitchFamily="34" charset="0"/>
                          <a:sym typeface="Wingdings"/>
                        </a:rPr>
                        <a:t>Quality</a:t>
                      </a:r>
                      <a:endParaRPr lang="en-US" altLang="ja-JP" sz="2000" b="0" u="none" dirty="0" smtClean="0">
                        <a:solidFill>
                          <a:schemeClr val="tx1"/>
                        </a:solidFill>
                        <a:latin typeface="Arial" pitchFamily="34" charset="0"/>
                        <a:ea typeface="Batang" pitchFamily="18" charset="-127"/>
                        <a:cs typeface="Arial" pitchFamily="34" charset="0"/>
                        <a:sym typeface="Wingdings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ja-JP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LED</a:t>
                      </a:r>
                      <a:r>
                        <a:rPr lang="en-US" altLang="ja-JP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no light.</a:t>
                      </a:r>
                    </a:p>
                    <a:p>
                      <a:pPr marL="342900" lvl="0" indent="-342900" algn="l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ja-JP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Wrong</a:t>
                      </a:r>
                      <a:r>
                        <a:rPr lang="en-US" altLang="ja-JP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r>
                        <a:rPr lang="en-US" altLang="ja-JP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attery </a:t>
                      </a:r>
                      <a:r>
                        <a:rPr lang="en-US" altLang="ja-JP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polarity, key.</a:t>
                      </a:r>
                    </a:p>
                    <a:p>
                      <a:pPr marL="342900" lvl="0" indent="-342900" algn="l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ja-JP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Wrong LCD</a:t>
                      </a:r>
                      <a:r>
                        <a:rPr lang="en-US" altLang="ja-JP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panel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en-US" sz="20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2" marR="91442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16705"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Batang" pitchFamily="18" charset="-127"/>
                          <a:cs typeface="Arial" pitchFamily="34" charset="0"/>
                        </a:rPr>
                        <a:t>2.Localization</a:t>
                      </a:r>
                      <a:endParaRPr lang="en-US" sz="2000" b="0" u="none" kern="1200" dirty="0">
                        <a:solidFill>
                          <a:schemeClr val="tx1"/>
                        </a:solidFill>
                        <a:latin typeface="Arial" pitchFamily="34" charset="0"/>
                        <a:ea typeface="Batang" pitchFamily="18" charset="-127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ja-JP" sz="18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Mechanical: </a:t>
                      </a:r>
                      <a:r>
                        <a:rPr lang="en-US" altLang="ja-JP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70%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ja-JP" sz="18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Electrical, software : </a:t>
                      </a:r>
                      <a:r>
                        <a:rPr lang="en-US" altLang="ja-JP" sz="18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20%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 electrical design to increase </a:t>
                      </a: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50%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localization</a:t>
                      </a:r>
                      <a:endParaRPr kumimoji="0" 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5</a:t>
            </a:r>
            <a:r>
              <a:rPr kumimoji="1"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/10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4095690"/>
            <a:ext cx="9067800" cy="2686110"/>
            <a:chOff x="0" y="4095690"/>
            <a:chExt cx="9067800" cy="2686110"/>
          </a:xfrm>
        </p:grpSpPr>
        <p:sp>
          <p:nvSpPr>
            <p:cNvPr id="6" name="Rectangle 5"/>
            <p:cNvSpPr/>
            <p:nvPr/>
          </p:nvSpPr>
          <p:spPr>
            <a:xfrm>
              <a:off x="0" y="4095690"/>
              <a:ext cx="48319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Localization ratio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517119781"/>
                </p:ext>
              </p:extLst>
            </p:nvPr>
          </p:nvGraphicFramePr>
          <p:xfrm>
            <a:off x="76200" y="4415358"/>
            <a:ext cx="4495801" cy="2362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Rounded Rectangle 3"/>
            <p:cNvSpPr/>
            <p:nvPr/>
          </p:nvSpPr>
          <p:spPr>
            <a:xfrm>
              <a:off x="2209800" y="4495800"/>
              <a:ext cx="1371600" cy="7620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正方形/長方形 1"/>
            <p:cNvSpPr/>
            <p:nvPr/>
          </p:nvSpPr>
          <p:spPr>
            <a:xfrm>
              <a:off x="6598054" y="4171890"/>
              <a:ext cx="2469746" cy="2574292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  <a:ea typeface="ＭＳ Ｐゴシック" pitchFamily="34" charset="-128"/>
                </a:rPr>
                <a:t>More Automation  and  Localization </a:t>
              </a:r>
              <a:endParaRPr kumimoji="1" lang="ja-JP" altLang="en-US" sz="3200" b="1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6" name="AutoShape 303"/>
            <p:cNvSpPr>
              <a:spLocks noChangeArrowheads="1"/>
            </p:cNvSpPr>
            <p:nvPr/>
          </p:nvSpPr>
          <p:spPr bwMode="auto">
            <a:xfrm>
              <a:off x="4572000" y="4248090"/>
              <a:ext cx="2026054" cy="2533710"/>
            </a:xfrm>
            <a:prstGeom prst="rightArrow">
              <a:avLst>
                <a:gd name="adj1" fmla="val 72096"/>
                <a:gd name="adj2" fmla="val 28430"/>
              </a:avLst>
            </a:prstGeom>
            <a:solidFill>
              <a:schemeClr val="bg1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1" lang="en-US" altLang="ja-JP" sz="3200" b="1" dirty="0">
                  <a:solidFill>
                    <a:srgbClr val="0000FF"/>
                  </a:solidFill>
                  <a:ea typeface="ＭＳ Ｐゴシック" pitchFamily="34" charset="-128"/>
                </a:rPr>
                <a:t>Action </a:t>
              </a:r>
              <a:r>
                <a:rPr kumimoji="1" lang="en-US" altLang="ja-JP" sz="3200" b="1" dirty="0" smtClean="0">
                  <a:solidFill>
                    <a:srgbClr val="0000FF"/>
                  </a:solidFill>
                  <a:ea typeface="ＭＳ Ｐゴシック" pitchFamily="34" charset="-128"/>
                </a:rPr>
                <a:t>for  </a:t>
              </a:r>
            </a:p>
            <a:p>
              <a:pPr algn="ctr"/>
              <a:r>
                <a:rPr kumimoji="1" lang="en-US" altLang="ja-JP" sz="3200" b="1" dirty="0" smtClean="0">
                  <a:solidFill>
                    <a:srgbClr val="0000FF"/>
                  </a:solidFill>
                  <a:ea typeface="ＭＳ Ｐゴシック" pitchFamily="34" charset="-128"/>
                </a:rPr>
                <a:t>pending </a:t>
              </a:r>
              <a:r>
                <a:rPr kumimoji="1" lang="en-US" altLang="ja-JP" sz="3200" b="1" dirty="0">
                  <a:solidFill>
                    <a:srgbClr val="0000FF"/>
                  </a:solidFill>
                  <a:ea typeface="ＭＳ Ｐゴシック" pitchFamily="34" charset="-128"/>
                </a:rPr>
                <a:t>issue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0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1" y="0"/>
            <a:ext cx="9144000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kumimoji="1" sz="2400" b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sz="2800" dirty="0" smtClean="0">
                <a:latin typeface="Arial" panose="020B0604020202020204" pitchFamily="34" charset="0"/>
              </a:rPr>
              <a:t>4. ACTION </a:t>
            </a:r>
            <a:r>
              <a:rPr lang="en-US" altLang="ja-JP" sz="2800" dirty="0"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282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6/10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76201" y="1600201"/>
            <a:ext cx="1447799" cy="315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◆ </a:t>
            </a:r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itchFamily="34" charset="0"/>
                <a:sym typeface="Wingdings" pitchFamily="2" charset="2"/>
              </a:rPr>
              <a:t>Reduce manual operation at checker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5791200" y="1600200"/>
            <a:ext cx="1143001" cy="31538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MAY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2015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E-Design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1523999" y="1600201"/>
            <a:ext cx="2082275" cy="315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Add auto start fuction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Add confirm LED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379" y="1671637"/>
            <a:ext cx="1354138" cy="12350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Curved Down Arrow 6"/>
          <p:cNvSpPr/>
          <p:nvPr/>
        </p:nvSpPr>
        <p:spPr bwMode="auto">
          <a:xfrm>
            <a:off x="7024379" y="1905000"/>
            <a:ext cx="676275" cy="5413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9" t="8655" r="11828" b="15008"/>
          <a:stretch/>
        </p:blipFill>
        <p:spPr bwMode="auto">
          <a:xfrm>
            <a:off x="8386763" y="2420937"/>
            <a:ext cx="63103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772400" y="1671637"/>
            <a:ext cx="107753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sym typeface="Wingdings 3"/>
              </a:rPr>
              <a:t></a:t>
            </a:r>
            <a:r>
              <a:rPr lang="en-US" dirty="0">
                <a:latin typeface="Arial" pitchFamily="34" charset="0"/>
                <a:cs typeface="Arial" pitchFamily="34" charset="0"/>
                <a:sym typeface="Wingdings 3"/>
              </a:rPr>
              <a:t>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s/pcs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3606275" y="1600201"/>
            <a:ext cx="2184925" cy="315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down</a:t>
            </a:r>
          </a:p>
          <a:p>
            <a:r>
              <a:rPr lang="en-US" altLang="ja-JP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/>
              </a:rPr>
              <a:t>$</a:t>
            </a:r>
            <a:r>
              <a:rPr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/>
              </a:rPr>
              <a:t>3.3K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/Y</a:t>
            </a:r>
          </a:p>
          <a:p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Save time</a:t>
            </a:r>
          </a:p>
          <a:p>
            <a:r>
              <a:rPr lang="en-US" altLang="ja-JP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/>
              </a:rPr>
              <a:t>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7.5s/pcs</a:t>
            </a:r>
          </a:p>
          <a:p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Apply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DP: 8lines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Expantion to DECT, PBX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379" y="3078005"/>
            <a:ext cx="1203287" cy="152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0" y="605135"/>
            <a:ext cx="9144000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ja-JP" sz="2400" b="1" dirty="0" smtClean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ingdings"/>
              </a:rPr>
              <a:t> </a:t>
            </a:r>
            <a:r>
              <a:rPr lang="en-US" altLang="ja-JP" sz="2400" b="1" dirty="0" smtClean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ebdings"/>
              </a:rPr>
              <a:t>Action1 </a:t>
            </a:r>
            <a:r>
              <a:rPr lang="en-US" altLang="ja-JP" sz="2400" b="1" dirty="0" smtClean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ingdings"/>
              </a:rPr>
              <a:t> Increase efficiency</a:t>
            </a:r>
            <a:endParaRPr lang="en-US" altLang="ja-JP" sz="2400" b="1" dirty="0"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  <a:sym typeface="Wingding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" y="4865237"/>
            <a:ext cx="8991602" cy="1916563"/>
            <a:chOff x="76199" y="1131437"/>
            <a:chExt cx="8991602" cy="1916563"/>
          </a:xfrm>
        </p:grpSpPr>
        <p:sp>
          <p:nvSpPr>
            <p:cNvPr id="525" name="Rectangle 524"/>
            <p:cNvSpPr/>
            <p:nvPr/>
          </p:nvSpPr>
          <p:spPr>
            <a:xfrm>
              <a:off x="7884759" y="1524000"/>
              <a:ext cx="1183042" cy="1512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SEP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2015</a:t>
              </a: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E-Design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M-Design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6200" y="1131437"/>
              <a:ext cx="8991601" cy="316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◆ </a:t>
              </a:r>
              <a:r>
                <a:rPr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 </a:t>
              </a:r>
              <a:r>
                <a:rPr lang="en-US" altLang="ja-JP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shrink </a:t>
              </a:r>
              <a:r>
                <a:rPr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</a:t>
              </a:r>
              <a:r>
                <a:rPr lang="en-US" altLang="ja-JP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 3"/>
                </a:rPr>
                <a:t></a:t>
              </a:r>
              <a:r>
                <a:rPr lang="en-US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$45,6K/Yearly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52400" y="1920846"/>
              <a:ext cx="604807" cy="154884"/>
              <a:chOff x="2949902" y="2517051"/>
              <a:chExt cx="604807" cy="154884"/>
            </a:xfrm>
          </p:grpSpPr>
          <p:sp>
            <p:nvSpPr>
              <p:cNvPr id="226" name="Rectangle 29"/>
              <p:cNvSpPr>
                <a:spLocks noChangeArrowheads="1"/>
              </p:cNvSpPr>
              <p:nvPr/>
            </p:nvSpPr>
            <p:spPr bwMode="auto">
              <a:xfrm rot="10800000">
                <a:off x="2949902" y="2517051"/>
                <a:ext cx="303083" cy="15488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 sz="800" b="1" dirty="0"/>
              </a:p>
            </p:txBody>
          </p:sp>
          <p:sp>
            <p:nvSpPr>
              <p:cNvPr id="227" name="Rectangle 30"/>
              <p:cNvSpPr>
                <a:spLocks noChangeArrowheads="1"/>
              </p:cNvSpPr>
              <p:nvPr/>
            </p:nvSpPr>
            <p:spPr bwMode="auto">
              <a:xfrm rot="10800000">
                <a:off x="3250267" y="2517051"/>
                <a:ext cx="304442" cy="15488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 sz="800" b="1" dirty="0"/>
              </a:p>
            </p:txBody>
          </p:sp>
        </p:grpSp>
        <p:sp>
          <p:nvSpPr>
            <p:cNvPr id="142" name="Rectangle 37"/>
            <p:cNvSpPr>
              <a:spLocks noChangeArrowheads="1"/>
            </p:cNvSpPr>
            <p:nvPr/>
          </p:nvSpPr>
          <p:spPr bwMode="auto">
            <a:xfrm>
              <a:off x="1214605" y="1921091"/>
              <a:ext cx="303083" cy="1548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143" name="Rectangle 44"/>
            <p:cNvSpPr>
              <a:spLocks noChangeArrowheads="1"/>
            </p:cNvSpPr>
            <p:nvPr/>
          </p:nvSpPr>
          <p:spPr bwMode="auto">
            <a:xfrm>
              <a:off x="1214605" y="2315438"/>
              <a:ext cx="303083" cy="1548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144" name="Rectangle 36"/>
            <p:cNvSpPr>
              <a:spLocks noChangeArrowheads="1"/>
            </p:cNvSpPr>
            <p:nvPr/>
          </p:nvSpPr>
          <p:spPr bwMode="auto">
            <a:xfrm>
              <a:off x="760660" y="1921091"/>
              <a:ext cx="453945" cy="22060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Shrink</a:t>
              </a:r>
              <a:endParaRPr lang="en-US" sz="800" b="1" dirty="0"/>
            </a:p>
          </p:txBody>
        </p:sp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76199" y="1524000"/>
              <a:ext cx="2036098" cy="1512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89803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/>
              <a:endParaRPr lang="en-US" sz="1600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6" name="Group 91"/>
            <p:cNvGrpSpPr>
              <a:grpSpLocks/>
            </p:cNvGrpSpPr>
            <p:nvPr/>
          </p:nvGrpSpPr>
          <p:grpSpPr bwMode="auto">
            <a:xfrm>
              <a:off x="1592332" y="1967476"/>
              <a:ext cx="434162" cy="389399"/>
              <a:chOff x="1690" y="2760"/>
              <a:chExt cx="858" cy="512"/>
            </a:xfrm>
          </p:grpSpPr>
          <p:grpSp>
            <p:nvGrpSpPr>
              <p:cNvPr id="214" name="Group 92"/>
              <p:cNvGrpSpPr>
                <a:grpSpLocks/>
              </p:cNvGrpSpPr>
              <p:nvPr/>
            </p:nvGrpSpPr>
            <p:grpSpPr bwMode="auto">
              <a:xfrm>
                <a:off x="1690" y="2992"/>
                <a:ext cx="858" cy="280"/>
                <a:chOff x="944" y="816"/>
                <a:chExt cx="4160" cy="1688"/>
              </a:xfrm>
            </p:grpSpPr>
            <p:sp>
              <p:nvSpPr>
                <p:cNvPr id="219" name="AutoShape 93"/>
                <p:cNvSpPr>
                  <a:spLocks noChangeArrowheads="1"/>
                </p:cNvSpPr>
                <p:nvPr/>
              </p:nvSpPr>
              <p:spPr bwMode="auto">
                <a:xfrm>
                  <a:off x="960" y="968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AutoShape 94"/>
                <p:cNvSpPr>
                  <a:spLocks noChangeArrowheads="1"/>
                </p:cNvSpPr>
                <p:nvPr/>
              </p:nvSpPr>
              <p:spPr bwMode="auto">
                <a:xfrm>
                  <a:off x="944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AutoShape 95"/>
                <p:cNvSpPr>
                  <a:spLocks noChangeArrowheads="1"/>
                </p:cNvSpPr>
                <p:nvPr/>
              </p:nvSpPr>
              <p:spPr bwMode="auto">
                <a:xfrm>
                  <a:off x="21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AutoShape 96"/>
                <p:cNvSpPr>
                  <a:spLocks noChangeArrowheads="1"/>
                </p:cNvSpPr>
                <p:nvPr/>
              </p:nvSpPr>
              <p:spPr bwMode="auto">
                <a:xfrm>
                  <a:off x="33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AutoShape 97"/>
                <p:cNvSpPr>
                  <a:spLocks noChangeArrowheads="1"/>
                </p:cNvSpPr>
                <p:nvPr/>
              </p:nvSpPr>
              <p:spPr bwMode="auto">
                <a:xfrm>
                  <a:off x="4040" y="144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98"/>
                <p:cNvSpPr>
                  <a:spLocks noChangeArrowheads="1"/>
                </p:cNvSpPr>
                <p:nvPr/>
              </p:nvSpPr>
              <p:spPr bwMode="auto">
                <a:xfrm>
                  <a:off x="4664" y="824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AutoShape 99"/>
                <p:cNvSpPr>
                  <a:spLocks noChangeArrowheads="1"/>
                </p:cNvSpPr>
                <p:nvPr/>
              </p:nvSpPr>
              <p:spPr bwMode="auto">
                <a:xfrm>
                  <a:off x="944" y="816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100"/>
              <p:cNvSpPr>
                <a:spLocks noChangeArrowheads="1"/>
              </p:cNvSpPr>
              <p:nvPr/>
            </p:nvSpPr>
            <p:spPr bwMode="auto">
              <a:xfrm>
                <a:off x="1821" y="2760"/>
                <a:ext cx="376" cy="363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101"/>
              <p:cNvSpPr>
                <a:spLocks noChangeArrowheads="1"/>
              </p:cNvSpPr>
              <p:nvPr/>
            </p:nvSpPr>
            <p:spPr bwMode="auto">
              <a:xfrm>
                <a:off x="2069" y="2760"/>
                <a:ext cx="375" cy="363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102"/>
              <p:cNvSpPr>
                <a:spLocks noChangeArrowheads="1"/>
              </p:cNvSpPr>
              <p:nvPr/>
            </p:nvSpPr>
            <p:spPr bwMode="auto">
              <a:xfrm>
                <a:off x="1732" y="2844"/>
                <a:ext cx="375" cy="364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103"/>
              <p:cNvSpPr>
                <a:spLocks noChangeArrowheads="1"/>
              </p:cNvSpPr>
              <p:nvPr/>
            </p:nvSpPr>
            <p:spPr bwMode="auto">
              <a:xfrm>
                <a:off x="1986" y="2844"/>
                <a:ext cx="374" cy="364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10800000">
              <a:off x="184286" y="1667365"/>
              <a:ext cx="511081" cy="215001"/>
              <a:chOff x="527015" y="2263612"/>
              <a:chExt cx="511081" cy="215001"/>
            </a:xfrm>
          </p:grpSpPr>
          <p:grpSp>
            <p:nvGrpSpPr>
              <p:cNvPr id="194" name="Group 183"/>
              <p:cNvGrpSpPr>
                <a:grpSpLocks/>
              </p:cNvGrpSpPr>
              <p:nvPr/>
            </p:nvGrpSpPr>
            <p:grpSpPr bwMode="auto">
              <a:xfrm>
                <a:off x="834652" y="2263612"/>
                <a:ext cx="203444" cy="215001"/>
                <a:chOff x="2558" y="1563"/>
                <a:chExt cx="273" cy="208"/>
              </a:xfrm>
            </p:grpSpPr>
            <p:grpSp>
              <p:nvGrpSpPr>
                <p:cNvPr id="205" name="Group 184"/>
                <p:cNvGrpSpPr>
                  <a:grpSpLocks/>
                </p:cNvGrpSpPr>
                <p:nvPr/>
              </p:nvGrpSpPr>
              <p:grpSpPr bwMode="auto">
                <a:xfrm>
                  <a:off x="2558" y="1636"/>
                  <a:ext cx="273" cy="135"/>
                  <a:chOff x="2558" y="1636"/>
                  <a:chExt cx="273" cy="135"/>
                </a:xfrm>
              </p:grpSpPr>
              <p:sp>
                <p:nvSpPr>
                  <p:cNvPr id="212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3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" name="Group 187"/>
                <p:cNvGrpSpPr>
                  <a:grpSpLocks/>
                </p:cNvGrpSpPr>
                <p:nvPr/>
              </p:nvGrpSpPr>
              <p:grpSpPr bwMode="auto">
                <a:xfrm>
                  <a:off x="2635" y="1563"/>
                  <a:ext cx="122" cy="132"/>
                  <a:chOff x="2635" y="1563"/>
                  <a:chExt cx="122" cy="132"/>
                </a:xfrm>
              </p:grpSpPr>
              <p:sp>
                <p:nvSpPr>
                  <p:cNvPr id="210" name="Freeform 188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189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" name="Group 190"/>
                <p:cNvGrpSpPr>
                  <a:grpSpLocks/>
                </p:cNvGrpSpPr>
                <p:nvPr/>
              </p:nvGrpSpPr>
              <p:grpSpPr bwMode="auto">
                <a:xfrm>
                  <a:off x="2619" y="1581"/>
                  <a:ext cx="155" cy="134"/>
                  <a:chOff x="2619" y="1581"/>
                  <a:chExt cx="155" cy="134"/>
                </a:xfrm>
              </p:grpSpPr>
              <p:sp>
                <p:nvSpPr>
                  <p:cNvPr id="208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" name="Group 183"/>
              <p:cNvGrpSpPr>
                <a:grpSpLocks/>
              </p:cNvGrpSpPr>
              <p:nvPr/>
            </p:nvGrpSpPr>
            <p:grpSpPr bwMode="auto">
              <a:xfrm>
                <a:off x="527015" y="2263612"/>
                <a:ext cx="203444" cy="215001"/>
                <a:chOff x="2558" y="1563"/>
                <a:chExt cx="273" cy="208"/>
              </a:xfrm>
            </p:grpSpPr>
            <p:grpSp>
              <p:nvGrpSpPr>
                <p:cNvPr id="196" name="Group 184"/>
                <p:cNvGrpSpPr>
                  <a:grpSpLocks/>
                </p:cNvGrpSpPr>
                <p:nvPr/>
              </p:nvGrpSpPr>
              <p:grpSpPr bwMode="auto">
                <a:xfrm>
                  <a:off x="2558" y="1636"/>
                  <a:ext cx="273" cy="135"/>
                  <a:chOff x="2558" y="1636"/>
                  <a:chExt cx="273" cy="135"/>
                </a:xfrm>
              </p:grpSpPr>
              <p:sp>
                <p:nvSpPr>
                  <p:cNvPr id="203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7" name="Group 187"/>
                <p:cNvGrpSpPr>
                  <a:grpSpLocks/>
                </p:cNvGrpSpPr>
                <p:nvPr/>
              </p:nvGrpSpPr>
              <p:grpSpPr bwMode="auto">
                <a:xfrm>
                  <a:off x="2635" y="1563"/>
                  <a:ext cx="122" cy="132"/>
                  <a:chOff x="2635" y="1563"/>
                  <a:chExt cx="122" cy="132"/>
                </a:xfrm>
              </p:grpSpPr>
              <p:sp>
                <p:nvSpPr>
                  <p:cNvPr id="201" name="Freeform 188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189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" name="Group 190"/>
                <p:cNvGrpSpPr>
                  <a:grpSpLocks/>
                </p:cNvGrpSpPr>
                <p:nvPr/>
              </p:nvGrpSpPr>
              <p:grpSpPr bwMode="auto">
                <a:xfrm>
                  <a:off x="2619" y="1581"/>
                  <a:ext cx="155" cy="134"/>
                  <a:chOff x="2619" y="1581"/>
                  <a:chExt cx="155" cy="134"/>
                </a:xfrm>
              </p:grpSpPr>
              <p:sp>
                <p:nvSpPr>
                  <p:cNvPr id="199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0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8" name="Group 183"/>
            <p:cNvGrpSpPr>
              <a:grpSpLocks/>
            </p:cNvGrpSpPr>
            <p:nvPr/>
          </p:nvGrpSpPr>
          <p:grpSpPr bwMode="auto">
            <a:xfrm rot="10800000">
              <a:off x="1296340" y="1664103"/>
              <a:ext cx="203444" cy="215001"/>
              <a:chOff x="2558" y="1563"/>
              <a:chExt cx="273" cy="208"/>
            </a:xfrm>
          </p:grpSpPr>
          <p:grpSp>
            <p:nvGrpSpPr>
              <p:cNvPr id="185" name="Group 184"/>
              <p:cNvGrpSpPr>
                <a:grpSpLocks/>
              </p:cNvGrpSpPr>
              <p:nvPr/>
            </p:nvGrpSpPr>
            <p:grpSpPr bwMode="auto">
              <a:xfrm>
                <a:off x="2558" y="1636"/>
                <a:ext cx="273" cy="135"/>
                <a:chOff x="2558" y="1636"/>
                <a:chExt cx="273" cy="135"/>
              </a:xfrm>
            </p:grpSpPr>
            <p:sp>
              <p:nvSpPr>
                <p:cNvPr id="192" name="Oval 185"/>
                <p:cNvSpPr>
                  <a:spLocks noChangeArrowheads="1"/>
                </p:cNvSpPr>
                <p:nvPr/>
              </p:nvSpPr>
              <p:spPr bwMode="auto">
                <a:xfrm>
                  <a:off x="2558" y="1636"/>
                  <a:ext cx="273" cy="13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Oval 186"/>
                <p:cNvSpPr>
                  <a:spLocks noChangeArrowheads="1"/>
                </p:cNvSpPr>
                <p:nvPr/>
              </p:nvSpPr>
              <p:spPr bwMode="auto">
                <a:xfrm>
                  <a:off x="2558" y="1636"/>
                  <a:ext cx="273" cy="135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" name="Group 187"/>
              <p:cNvGrpSpPr>
                <a:grpSpLocks/>
              </p:cNvGrpSpPr>
              <p:nvPr/>
            </p:nvGrpSpPr>
            <p:grpSpPr bwMode="auto">
              <a:xfrm>
                <a:off x="2635" y="1563"/>
                <a:ext cx="122" cy="132"/>
                <a:chOff x="2635" y="1563"/>
                <a:chExt cx="122" cy="132"/>
              </a:xfrm>
            </p:grpSpPr>
            <p:sp>
              <p:nvSpPr>
                <p:cNvPr id="190" name="Freeform 188"/>
                <p:cNvSpPr>
                  <a:spLocks/>
                </p:cNvSpPr>
                <p:nvPr/>
              </p:nvSpPr>
              <p:spPr bwMode="auto">
                <a:xfrm>
                  <a:off x="2635" y="1563"/>
                  <a:ext cx="122" cy="132"/>
                </a:xfrm>
                <a:custGeom>
                  <a:avLst/>
                  <a:gdLst>
                    <a:gd name="T0" fmla="*/ 0 w 1664"/>
                    <a:gd name="T1" fmla="*/ 1390 h 2040"/>
                    <a:gd name="T2" fmla="*/ 651 w 1664"/>
                    <a:gd name="T3" fmla="*/ 2040 h 2040"/>
                    <a:gd name="T4" fmla="*/ 1014 w 1664"/>
                    <a:gd name="T5" fmla="*/ 2040 h 2040"/>
                    <a:gd name="T6" fmla="*/ 1664 w 1664"/>
                    <a:gd name="T7" fmla="*/ 1390 h 2040"/>
                    <a:gd name="T8" fmla="*/ 1664 w 1664"/>
                    <a:gd name="T9" fmla="*/ 651 h 2040"/>
                    <a:gd name="T10" fmla="*/ 1014 w 1664"/>
                    <a:gd name="T11" fmla="*/ 0 h 2040"/>
                    <a:gd name="T12" fmla="*/ 651 w 1664"/>
                    <a:gd name="T13" fmla="*/ 0 h 2040"/>
                    <a:gd name="T14" fmla="*/ 0 w 1664"/>
                    <a:gd name="T15" fmla="*/ 651 h 2040"/>
                    <a:gd name="T16" fmla="*/ 0 w 1664"/>
                    <a:gd name="T17" fmla="*/ 1390 h 2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4" h="2040">
                      <a:moveTo>
                        <a:pt x="0" y="1390"/>
                      </a:moveTo>
                      <a:cubicBezTo>
                        <a:pt x="0" y="1749"/>
                        <a:pt x="292" y="2040"/>
                        <a:pt x="651" y="2040"/>
                      </a:cubicBezTo>
                      <a:lnTo>
                        <a:pt x="1014" y="2040"/>
                      </a:lnTo>
                      <a:cubicBezTo>
                        <a:pt x="1373" y="2040"/>
                        <a:pt x="1664" y="1749"/>
                        <a:pt x="1664" y="1390"/>
                      </a:cubicBezTo>
                      <a:lnTo>
                        <a:pt x="1664" y="651"/>
                      </a:lnTo>
                      <a:cubicBezTo>
                        <a:pt x="1664" y="292"/>
                        <a:pt x="1373" y="0"/>
                        <a:pt x="1014" y="0"/>
                      </a:cubicBezTo>
                      <a:lnTo>
                        <a:pt x="651" y="0"/>
                      </a:lnTo>
                      <a:cubicBezTo>
                        <a:pt x="292" y="0"/>
                        <a:pt x="0" y="292"/>
                        <a:pt x="0" y="651"/>
                      </a:cubicBezTo>
                      <a:lnTo>
                        <a:pt x="0" y="1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189"/>
                <p:cNvSpPr>
                  <a:spLocks/>
                </p:cNvSpPr>
                <p:nvPr/>
              </p:nvSpPr>
              <p:spPr bwMode="auto">
                <a:xfrm>
                  <a:off x="2635" y="1563"/>
                  <a:ext cx="122" cy="132"/>
                </a:xfrm>
                <a:custGeom>
                  <a:avLst/>
                  <a:gdLst>
                    <a:gd name="T0" fmla="*/ 0 w 1664"/>
                    <a:gd name="T1" fmla="*/ 1390 h 2040"/>
                    <a:gd name="T2" fmla="*/ 651 w 1664"/>
                    <a:gd name="T3" fmla="*/ 2040 h 2040"/>
                    <a:gd name="T4" fmla="*/ 1014 w 1664"/>
                    <a:gd name="T5" fmla="*/ 2040 h 2040"/>
                    <a:gd name="T6" fmla="*/ 1664 w 1664"/>
                    <a:gd name="T7" fmla="*/ 1390 h 2040"/>
                    <a:gd name="T8" fmla="*/ 1664 w 1664"/>
                    <a:gd name="T9" fmla="*/ 651 h 2040"/>
                    <a:gd name="T10" fmla="*/ 1014 w 1664"/>
                    <a:gd name="T11" fmla="*/ 0 h 2040"/>
                    <a:gd name="T12" fmla="*/ 651 w 1664"/>
                    <a:gd name="T13" fmla="*/ 0 h 2040"/>
                    <a:gd name="T14" fmla="*/ 0 w 1664"/>
                    <a:gd name="T15" fmla="*/ 651 h 2040"/>
                    <a:gd name="T16" fmla="*/ 0 w 1664"/>
                    <a:gd name="T17" fmla="*/ 1390 h 2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4" h="2040">
                      <a:moveTo>
                        <a:pt x="0" y="1390"/>
                      </a:moveTo>
                      <a:cubicBezTo>
                        <a:pt x="0" y="1749"/>
                        <a:pt x="292" y="2040"/>
                        <a:pt x="651" y="2040"/>
                      </a:cubicBezTo>
                      <a:lnTo>
                        <a:pt x="1014" y="2040"/>
                      </a:lnTo>
                      <a:cubicBezTo>
                        <a:pt x="1373" y="2040"/>
                        <a:pt x="1664" y="1749"/>
                        <a:pt x="1664" y="1390"/>
                      </a:cubicBezTo>
                      <a:lnTo>
                        <a:pt x="1664" y="651"/>
                      </a:lnTo>
                      <a:cubicBezTo>
                        <a:pt x="1664" y="292"/>
                        <a:pt x="1373" y="0"/>
                        <a:pt x="1014" y="0"/>
                      </a:cubicBezTo>
                      <a:lnTo>
                        <a:pt x="651" y="0"/>
                      </a:lnTo>
                      <a:cubicBezTo>
                        <a:pt x="292" y="0"/>
                        <a:pt x="0" y="292"/>
                        <a:pt x="0" y="651"/>
                      </a:cubicBezTo>
                      <a:lnTo>
                        <a:pt x="0" y="139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90"/>
              <p:cNvGrpSpPr>
                <a:grpSpLocks/>
              </p:cNvGrpSpPr>
              <p:nvPr/>
            </p:nvGrpSpPr>
            <p:grpSpPr bwMode="auto">
              <a:xfrm>
                <a:off x="2619" y="1581"/>
                <a:ext cx="155" cy="134"/>
                <a:chOff x="2619" y="1581"/>
                <a:chExt cx="155" cy="134"/>
              </a:xfrm>
            </p:grpSpPr>
            <p:sp>
              <p:nvSpPr>
                <p:cNvPr id="188" name="Oval 191"/>
                <p:cNvSpPr>
                  <a:spLocks noChangeArrowheads="1"/>
                </p:cNvSpPr>
                <p:nvPr/>
              </p:nvSpPr>
              <p:spPr bwMode="auto">
                <a:xfrm>
                  <a:off x="2619" y="1581"/>
                  <a:ext cx="155" cy="134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Oval 192"/>
                <p:cNvSpPr>
                  <a:spLocks noChangeArrowheads="1"/>
                </p:cNvSpPr>
                <p:nvPr/>
              </p:nvSpPr>
              <p:spPr bwMode="auto">
                <a:xfrm>
                  <a:off x="2619" y="1581"/>
                  <a:ext cx="155" cy="134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>
              <a:off x="191581" y="2526872"/>
              <a:ext cx="508244" cy="215001"/>
              <a:chOff x="3000375" y="2720506"/>
              <a:chExt cx="508244" cy="215001"/>
            </a:xfrm>
          </p:grpSpPr>
          <p:grpSp>
            <p:nvGrpSpPr>
              <p:cNvPr id="165" name="Group 183"/>
              <p:cNvGrpSpPr>
                <a:grpSpLocks/>
              </p:cNvGrpSpPr>
              <p:nvPr/>
            </p:nvGrpSpPr>
            <p:grpSpPr bwMode="auto">
              <a:xfrm>
                <a:off x="3305175" y="2720506"/>
                <a:ext cx="203444" cy="215001"/>
                <a:chOff x="2558" y="1563"/>
                <a:chExt cx="273" cy="208"/>
              </a:xfrm>
            </p:grpSpPr>
            <p:grpSp>
              <p:nvGrpSpPr>
                <p:cNvPr id="176" name="Group 184"/>
                <p:cNvGrpSpPr>
                  <a:grpSpLocks/>
                </p:cNvGrpSpPr>
                <p:nvPr/>
              </p:nvGrpSpPr>
              <p:grpSpPr bwMode="auto">
                <a:xfrm>
                  <a:off x="2558" y="1636"/>
                  <a:ext cx="273" cy="135"/>
                  <a:chOff x="2558" y="1636"/>
                  <a:chExt cx="273" cy="135"/>
                </a:xfrm>
              </p:grpSpPr>
              <p:sp>
                <p:nvSpPr>
                  <p:cNvPr id="183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7" name="Group 187"/>
                <p:cNvGrpSpPr>
                  <a:grpSpLocks/>
                </p:cNvGrpSpPr>
                <p:nvPr/>
              </p:nvGrpSpPr>
              <p:grpSpPr bwMode="auto">
                <a:xfrm>
                  <a:off x="2635" y="1563"/>
                  <a:ext cx="122" cy="132"/>
                  <a:chOff x="2635" y="1563"/>
                  <a:chExt cx="122" cy="132"/>
                </a:xfrm>
              </p:grpSpPr>
              <p:sp>
                <p:nvSpPr>
                  <p:cNvPr id="181" name="Freeform 188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189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8" name="Group 190"/>
                <p:cNvGrpSpPr>
                  <a:grpSpLocks/>
                </p:cNvGrpSpPr>
                <p:nvPr/>
              </p:nvGrpSpPr>
              <p:grpSpPr bwMode="auto">
                <a:xfrm>
                  <a:off x="2619" y="1581"/>
                  <a:ext cx="155" cy="134"/>
                  <a:chOff x="2619" y="1581"/>
                  <a:chExt cx="155" cy="134"/>
                </a:xfrm>
              </p:grpSpPr>
              <p:sp>
                <p:nvSpPr>
                  <p:cNvPr id="179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183"/>
              <p:cNvGrpSpPr>
                <a:grpSpLocks/>
              </p:cNvGrpSpPr>
              <p:nvPr/>
            </p:nvGrpSpPr>
            <p:grpSpPr bwMode="auto">
              <a:xfrm>
                <a:off x="3000375" y="2720506"/>
                <a:ext cx="203444" cy="215001"/>
                <a:chOff x="2558" y="1563"/>
                <a:chExt cx="273" cy="208"/>
              </a:xfrm>
            </p:grpSpPr>
            <p:grpSp>
              <p:nvGrpSpPr>
                <p:cNvPr id="167" name="Group 184"/>
                <p:cNvGrpSpPr>
                  <a:grpSpLocks/>
                </p:cNvGrpSpPr>
                <p:nvPr/>
              </p:nvGrpSpPr>
              <p:grpSpPr bwMode="auto">
                <a:xfrm>
                  <a:off x="2558" y="1636"/>
                  <a:ext cx="273" cy="135"/>
                  <a:chOff x="2558" y="1636"/>
                  <a:chExt cx="273" cy="135"/>
                </a:xfrm>
              </p:grpSpPr>
              <p:sp>
                <p:nvSpPr>
                  <p:cNvPr id="174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8" name="Group 187"/>
                <p:cNvGrpSpPr>
                  <a:grpSpLocks/>
                </p:cNvGrpSpPr>
                <p:nvPr/>
              </p:nvGrpSpPr>
              <p:grpSpPr bwMode="auto">
                <a:xfrm>
                  <a:off x="2635" y="1563"/>
                  <a:ext cx="122" cy="132"/>
                  <a:chOff x="2635" y="1563"/>
                  <a:chExt cx="122" cy="132"/>
                </a:xfrm>
              </p:grpSpPr>
              <p:sp>
                <p:nvSpPr>
                  <p:cNvPr id="172" name="Freeform 188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89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9" name="Group 190"/>
                <p:cNvGrpSpPr>
                  <a:grpSpLocks/>
                </p:cNvGrpSpPr>
                <p:nvPr/>
              </p:nvGrpSpPr>
              <p:grpSpPr bwMode="auto">
                <a:xfrm>
                  <a:off x="2619" y="1581"/>
                  <a:ext cx="155" cy="134"/>
                  <a:chOff x="2619" y="1581"/>
                  <a:chExt cx="155" cy="134"/>
                </a:xfrm>
              </p:grpSpPr>
              <p:sp>
                <p:nvSpPr>
                  <p:cNvPr id="170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0" name="Group 149"/>
            <p:cNvGrpSpPr/>
            <p:nvPr/>
          </p:nvGrpSpPr>
          <p:grpSpPr>
            <a:xfrm>
              <a:off x="152400" y="2315437"/>
              <a:ext cx="604807" cy="154884"/>
              <a:chOff x="2949902" y="2517051"/>
              <a:chExt cx="604807" cy="154884"/>
            </a:xfrm>
          </p:grpSpPr>
          <p:sp>
            <p:nvSpPr>
              <p:cNvPr id="163" name="Rectangle 29"/>
              <p:cNvSpPr>
                <a:spLocks noChangeArrowheads="1"/>
              </p:cNvSpPr>
              <p:nvPr/>
            </p:nvSpPr>
            <p:spPr bwMode="auto">
              <a:xfrm rot="10800000">
                <a:off x="2949902" y="2517051"/>
                <a:ext cx="303083" cy="15488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 sz="800" b="1" dirty="0"/>
              </a:p>
            </p:txBody>
          </p:sp>
          <p:sp>
            <p:nvSpPr>
              <p:cNvPr id="164" name="Rectangle 30"/>
              <p:cNvSpPr>
                <a:spLocks noChangeArrowheads="1"/>
              </p:cNvSpPr>
              <p:nvPr/>
            </p:nvSpPr>
            <p:spPr bwMode="auto">
              <a:xfrm rot="10800000">
                <a:off x="3250267" y="2517051"/>
                <a:ext cx="304442" cy="15488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 sz="800" b="1" dirty="0"/>
              </a:p>
            </p:txBody>
          </p:sp>
        </p:grpSp>
        <p:sp>
          <p:nvSpPr>
            <p:cNvPr id="151" name="Rectangle 36"/>
            <p:cNvSpPr>
              <a:spLocks noChangeArrowheads="1"/>
            </p:cNvSpPr>
            <p:nvPr/>
          </p:nvSpPr>
          <p:spPr bwMode="auto">
            <a:xfrm>
              <a:off x="760660" y="2243429"/>
              <a:ext cx="453945" cy="22689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Shrink</a:t>
              </a:r>
              <a:endParaRPr lang="en-US" sz="800" b="1" dirty="0"/>
            </a:p>
          </p:txBody>
        </p:sp>
        <p:grpSp>
          <p:nvGrpSpPr>
            <p:cNvPr id="152" name="Group 183"/>
            <p:cNvGrpSpPr>
              <a:grpSpLocks/>
            </p:cNvGrpSpPr>
            <p:nvPr/>
          </p:nvGrpSpPr>
          <p:grpSpPr bwMode="auto">
            <a:xfrm>
              <a:off x="1296340" y="2528199"/>
              <a:ext cx="203444" cy="215001"/>
              <a:chOff x="2558" y="1563"/>
              <a:chExt cx="273" cy="208"/>
            </a:xfrm>
          </p:grpSpPr>
          <p:grpSp>
            <p:nvGrpSpPr>
              <p:cNvPr id="154" name="Group 184"/>
              <p:cNvGrpSpPr>
                <a:grpSpLocks/>
              </p:cNvGrpSpPr>
              <p:nvPr/>
            </p:nvGrpSpPr>
            <p:grpSpPr bwMode="auto">
              <a:xfrm>
                <a:off x="2558" y="1636"/>
                <a:ext cx="273" cy="135"/>
                <a:chOff x="2558" y="1636"/>
                <a:chExt cx="273" cy="135"/>
              </a:xfrm>
            </p:grpSpPr>
            <p:sp>
              <p:nvSpPr>
                <p:cNvPr id="161" name="Oval 185"/>
                <p:cNvSpPr>
                  <a:spLocks noChangeArrowheads="1"/>
                </p:cNvSpPr>
                <p:nvPr/>
              </p:nvSpPr>
              <p:spPr bwMode="auto">
                <a:xfrm>
                  <a:off x="2558" y="1636"/>
                  <a:ext cx="273" cy="13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Oval 186"/>
                <p:cNvSpPr>
                  <a:spLocks noChangeArrowheads="1"/>
                </p:cNvSpPr>
                <p:nvPr/>
              </p:nvSpPr>
              <p:spPr bwMode="auto">
                <a:xfrm>
                  <a:off x="2558" y="1636"/>
                  <a:ext cx="273" cy="135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87"/>
              <p:cNvGrpSpPr>
                <a:grpSpLocks/>
              </p:cNvGrpSpPr>
              <p:nvPr/>
            </p:nvGrpSpPr>
            <p:grpSpPr bwMode="auto">
              <a:xfrm>
                <a:off x="2635" y="1563"/>
                <a:ext cx="122" cy="132"/>
                <a:chOff x="2635" y="1563"/>
                <a:chExt cx="122" cy="132"/>
              </a:xfrm>
            </p:grpSpPr>
            <p:sp>
              <p:nvSpPr>
                <p:cNvPr id="159" name="Freeform 188"/>
                <p:cNvSpPr>
                  <a:spLocks/>
                </p:cNvSpPr>
                <p:nvPr/>
              </p:nvSpPr>
              <p:spPr bwMode="auto">
                <a:xfrm>
                  <a:off x="2635" y="1563"/>
                  <a:ext cx="122" cy="132"/>
                </a:xfrm>
                <a:custGeom>
                  <a:avLst/>
                  <a:gdLst>
                    <a:gd name="T0" fmla="*/ 0 w 1664"/>
                    <a:gd name="T1" fmla="*/ 1390 h 2040"/>
                    <a:gd name="T2" fmla="*/ 651 w 1664"/>
                    <a:gd name="T3" fmla="*/ 2040 h 2040"/>
                    <a:gd name="T4" fmla="*/ 1014 w 1664"/>
                    <a:gd name="T5" fmla="*/ 2040 h 2040"/>
                    <a:gd name="T6" fmla="*/ 1664 w 1664"/>
                    <a:gd name="T7" fmla="*/ 1390 h 2040"/>
                    <a:gd name="T8" fmla="*/ 1664 w 1664"/>
                    <a:gd name="T9" fmla="*/ 651 h 2040"/>
                    <a:gd name="T10" fmla="*/ 1014 w 1664"/>
                    <a:gd name="T11" fmla="*/ 0 h 2040"/>
                    <a:gd name="T12" fmla="*/ 651 w 1664"/>
                    <a:gd name="T13" fmla="*/ 0 h 2040"/>
                    <a:gd name="T14" fmla="*/ 0 w 1664"/>
                    <a:gd name="T15" fmla="*/ 651 h 2040"/>
                    <a:gd name="T16" fmla="*/ 0 w 1664"/>
                    <a:gd name="T17" fmla="*/ 1390 h 2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4" h="2040">
                      <a:moveTo>
                        <a:pt x="0" y="1390"/>
                      </a:moveTo>
                      <a:cubicBezTo>
                        <a:pt x="0" y="1749"/>
                        <a:pt x="292" y="2040"/>
                        <a:pt x="651" y="2040"/>
                      </a:cubicBezTo>
                      <a:lnTo>
                        <a:pt x="1014" y="2040"/>
                      </a:lnTo>
                      <a:cubicBezTo>
                        <a:pt x="1373" y="2040"/>
                        <a:pt x="1664" y="1749"/>
                        <a:pt x="1664" y="1390"/>
                      </a:cubicBezTo>
                      <a:lnTo>
                        <a:pt x="1664" y="651"/>
                      </a:lnTo>
                      <a:cubicBezTo>
                        <a:pt x="1664" y="292"/>
                        <a:pt x="1373" y="0"/>
                        <a:pt x="1014" y="0"/>
                      </a:cubicBezTo>
                      <a:lnTo>
                        <a:pt x="651" y="0"/>
                      </a:lnTo>
                      <a:cubicBezTo>
                        <a:pt x="292" y="0"/>
                        <a:pt x="0" y="292"/>
                        <a:pt x="0" y="651"/>
                      </a:cubicBezTo>
                      <a:lnTo>
                        <a:pt x="0" y="1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189"/>
                <p:cNvSpPr>
                  <a:spLocks/>
                </p:cNvSpPr>
                <p:nvPr/>
              </p:nvSpPr>
              <p:spPr bwMode="auto">
                <a:xfrm>
                  <a:off x="2635" y="1563"/>
                  <a:ext cx="122" cy="132"/>
                </a:xfrm>
                <a:custGeom>
                  <a:avLst/>
                  <a:gdLst>
                    <a:gd name="T0" fmla="*/ 0 w 1664"/>
                    <a:gd name="T1" fmla="*/ 1390 h 2040"/>
                    <a:gd name="T2" fmla="*/ 651 w 1664"/>
                    <a:gd name="T3" fmla="*/ 2040 h 2040"/>
                    <a:gd name="T4" fmla="*/ 1014 w 1664"/>
                    <a:gd name="T5" fmla="*/ 2040 h 2040"/>
                    <a:gd name="T6" fmla="*/ 1664 w 1664"/>
                    <a:gd name="T7" fmla="*/ 1390 h 2040"/>
                    <a:gd name="T8" fmla="*/ 1664 w 1664"/>
                    <a:gd name="T9" fmla="*/ 651 h 2040"/>
                    <a:gd name="T10" fmla="*/ 1014 w 1664"/>
                    <a:gd name="T11" fmla="*/ 0 h 2040"/>
                    <a:gd name="T12" fmla="*/ 651 w 1664"/>
                    <a:gd name="T13" fmla="*/ 0 h 2040"/>
                    <a:gd name="T14" fmla="*/ 0 w 1664"/>
                    <a:gd name="T15" fmla="*/ 651 h 2040"/>
                    <a:gd name="T16" fmla="*/ 0 w 1664"/>
                    <a:gd name="T17" fmla="*/ 1390 h 2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4" h="2040">
                      <a:moveTo>
                        <a:pt x="0" y="1390"/>
                      </a:moveTo>
                      <a:cubicBezTo>
                        <a:pt x="0" y="1749"/>
                        <a:pt x="292" y="2040"/>
                        <a:pt x="651" y="2040"/>
                      </a:cubicBezTo>
                      <a:lnTo>
                        <a:pt x="1014" y="2040"/>
                      </a:lnTo>
                      <a:cubicBezTo>
                        <a:pt x="1373" y="2040"/>
                        <a:pt x="1664" y="1749"/>
                        <a:pt x="1664" y="1390"/>
                      </a:cubicBezTo>
                      <a:lnTo>
                        <a:pt x="1664" y="651"/>
                      </a:lnTo>
                      <a:cubicBezTo>
                        <a:pt x="1664" y="292"/>
                        <a:pt x="1373" y="0"/>
                        <a:pt x="1014" y="0"/>
                      </a:cubicBezTo>
                      <a:lnTo>
                        <a:pt x="651" y="0"/>
                      </a:lnTo>
                      <a:cubicBezTo>
                        <a:pt x="292" y="0"/>
                        <a:pt x="0" y="292"/>
                        <a:pt x="0" y="651"/>
                      </a:cubicBezTo>
                      <a:lnTo>
                        <a:pt x="0" y="139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6" name="Group 190"/>
              <p:cNvGrpSpPr>
                <a:grpSpLocks/>
              </p:cNvGrpSpPr>
              <p:nvPr/>
            </p:nvGrpSpPr>
            <p:grpSpPr bwMode="auto">
              <a:xfrm>
                <a:off x="2619" y="1581"/>
                <a:ext cx="155" cy="134"/>
                <a:chOff x="2619" y="1581"/>
                <a:chExt cx="155" cy="134"/>
              </a:xfrm>
            </p:grpSpPr>
            <p:sp>
              <p:nvSpPr>
                <p:cNvPr id="157" name="Oval 191"/>
                <p:cNvSpPr>
                  <a:spLocks noChangeArrowheads="1"/>
                </p:cNvSpPr>
                <p:nvPr/>
              </p:nvSpPr>
              <p:spPr bwMode="auto">
                <a:xfrm>
                  <a:off x="2619" y="1581"/>
                  <a:ext cx="155" cy="134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Oval 192"/>
                <p:cNvSpPr>
                  <a:spLocks noChangeArrowheads="1"/>
                </p:cNvSpPr>
                <p:nvPr/>
              </p:nvSpPr>
              <p:spPr bwMode="auto">
                <a:xfrm>
                  <a:off x="2619" y="1581"/>
                  <a:ext cx="155" cy="134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9" name="Rectangle 44"/>
            <p:cNvSpPr>
              <a:spLocks noChangeArrowheads="1"/>
            </p:cNvSpPr>
            <p:nvPr/>
          </p:nvSpPr>
          <p:spPr bwMode="auto">
            <a:xfrm>
              <a:off x="3682474" y="2191133"/>
              <a:ext cx="347667" cy="176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230" name="Rectangle 60"/>
            <p:cNvSpPr>
              <a:spLocks noChangeArrowheads="1"/>
            </p:cNvSpPr>
            <p:nvPr/>
          </p:nvSpPr>
          <p:spPr bwMode="auto">
            <a:xfrm>
              <a:off x="2158475" y="1524000"/>
              <a:ext cx="2489724" cy="1512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89803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/>
              <a:endParaRPr lang="en-US" sz="1600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1" name="Group 91"/>
            <p:cNvGrpSpPr>
              <a:grpSpLocks/>
            </p:cNvGrpSpPr>
            <p:nvPr/>
          </p:nvGrpSpPr>
          <p:grpSpPr bwMode="auto">
            <a:xfrm>
              <a:off x="4063474" y="1984469"/>
              <a:ext cx="434162" cy="389399"/>
              <a:chOff x="1690" y="2760"/>
              <a:chExt cx="858" cy="512"/>
            </a:xfrm>
          </p:grpSpPr>
          <p:grpSp>
            <p:nvGrpSpPr>
              <p:cNvPr id="268" name="Group 92"/>
              <p:cNvGrpSpPr>
                <a:grpSpLocks/>
              </p:cNvGrpSpPr>
              <p:nvPr/>
            </p:nvGrpSpPr>
            <p:grpSpPr bwMode="auto">
              <a:xfrm>
                <a:off x="1690" y="2992"/>
                <a:ext cx="858" cy="280"/>
                <a:chOff x="944" y="816"/>
                <a:chExt cx="4160" cy="1688"/>
              </a:xfrm>
            </p:grpSpPr>
            <p:sp>
              <p:nvSpPr>
                <p:cNvPr id="273" name="AutoShape 93"/>
                <p:cNvSpPr>
                  <a:spLocks noChangeArrowheads="1"/>
                </p:cNvSpPr>
                <p:nvPr/>
              </p:nvSpPr>
              <p:spPr bwMode="auto">
                <a:xfrm>
                  <a:off x="960" y="968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4" name="AutoShape 94"/>
                <p:cNvSpPr>
                  <a:spLocks noChangeArrowheads="1"/>
                </p:cNvSpPr>
                <p:nvPr/>
              </p:nvSpPr>
              <p:spPr bwMode="auto">
                <a:xfrm>
                  <a:off x="944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" name="AutoShape 95"/>
                <p:cNvSpPr>
                  <a:spLocks noChangeArrowheads="1"/>
                </p:cNvSpPr>
                <p:nvPr/>
              </p:nvSpPr>
              <p:spPr bwMode="auto">
                <a:xfrm>
                  <a:off x="21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" name="AutoShape 96"/>
                <p:cNvSpPr>
                  <a:spLocks noChangeArrowheads="1"/>
                </p:cNvSpPr>
                <p:nvPr/>
              </p:nvSpPr>
              <p:spPr bwMode="auto">
                <a:xfrm>
                  <a:off x="33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" name="AutoShape 97"/>
                <p:cNvSpPr>
                  <a:spLocks noChangeArrowheads="1"/>
                </p:cNvSpPr>
                <p:nvPr/>
              </p:nvSpPr>
              <p:spPr bwMode="auto">
                <a:xfrm>
                  <a:off x="4040" y="144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8" name="AutoShape 98"/>
                <p:cNvSpPr>
                  <a:spLocks noChangeArrowheads="1"/>
                </p:cNvSpPr>
                <p:nvPr/>
              </p:nvSpPr>
              <p:spPr bwMode="auto">
                <a:xfrm>
                  <a:off x="4664" y="824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" name="AutoShape 99"/>
                <p:cNvSpPr>
                  <a:spLocks noChangeArrowheads="1"/>
                </p:cNvSpPr>
                <p:nvPr/>
              </p:nvSpPr>
              <p:spPr bwMode="auto">
                <a:xfrm>
                  <a:off x="944" y="816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9" name="AutoShape 100"/>
              <p:cNvSpPr>
                <a:spLocks noChangeArrowheads="1"/>
              </p:cNvSpPr>
              <p:nvPr/>
            </p:nvSpPr>
            <p:spPr bwMode="auto">
              <a:xfrm>
                <a:off x="1821" y="2760"/>
                <a:ext cx="376" cy="363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AutoShape 101"/>
              <p:cNvSpPr>
                <a:spLocks noChangeArrowheads="1"/>
              </p:cNvSpPr>
              <p:nvPr/>
            </p:nvSpPr>
            <p:spPr bwMode="auto">
              <a:xfrm>
                <a:off x="2069" y="2760"/>
                <a:ext cx="375" cy="363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AutoShape 102"/>
              <p:cNvSpPr>
                <a:spLocks noChangeArrowheads="1"/>
              </p:cNvSpPr>
              <p:nvPr/>
            </p:nvSpPr>
            <p:spPr bwMode="auto">
              <a:xfrm>
                <a:off x="1732" y="2844"/>
                <a:ext cx="375" cy="364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AutoShape 103"/>
              <p:cNvSpPr>
                <a:spLocks noChangeArrowheads="1"/>
              </p:cNvSpPr>
              <p:nvPr/>
            </p:nvSpPr>
            <p:spPr bwMode="auto">
              <a:xfrm>
                <a:off x="1986" y="2844"/>
                <a:ext cx="374" cy="364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2" name="Group 183"/>
            <p:cNvGrpSpPr>
              <a:grpSpLocks/>
            </p:cNvGrpSpPr>
            <p:nvPr/>
          </p:nvGrpSpPr>
          <p:grpSpPr bwMode="auto">
            <a:xfrm>
              <a:off x="2286000" y="2463667"/>
              <a:ext cx="203444" cy="215001"/>
              <a:chOff x="2558" y="1563"/>
              <a:chExt cx="273" cy="208"/>
            </a:xfrm>
          </p:grpSpPr>
          <p:grpSp>
            <p:nvGrpSpPr>
              <p:cNvPr id="259" name="Group 184"/>
              <p:cNvGrpSpPr>
                <a:grpSpLocks/>
              </p:cNvGrpSpPr>
              <p:nvPr/>
            </p:nvGrpSpPr>
            <p:grpSpPr bwMode="auto">
              <a:xfrm>
                <a:off x="2558" y="1636"/>
                <a:ext cx="273" cy="135"/>
                <a:chOff x="2558" y="1636"/>
                <a:chExt cx="273" cy="135"/>
              </a:xfrm>
            </p:grpSpPr>
            <p:sp>
              <p:nvSpPr>
                <p:cNvPr id="266" name="Oval 185"/>
                <p:cNvSpPr>
                  <a:spLocks noChangeArrowheads="1"/>
                </p:cNvSpPr>
                <p:nvPr/>
              </p:nvSpPr>
              <p:spPr bwMode="auto">
                <a:xfrm>
                  <a:off x="2558" y="1636"/>
                  <a:ext cx="273" cy="13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Oval 186"/>
                <p:cNvSpPr>
                  <a:spLocks noChangeArrowheads="1"/>
                </p:cNvSpPr>
                <p:nvPr/>
              </p:nvSpPr>
              <p:spPr bwMode="auto">
                <a:xfrm>
                  <a:off x="2558" y="1636"/>
                  <a:ext cx="273" cy="135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0" name="Group 187"/>
              <p:cNvGrpSpPr>
                <a:grpSpLocks/>
              </p:cNvGrpSpPr>
              <p:nvPr/>
            </p:nvGrpSpPr>
            <p:grpSpPr bwMode="auto">
              <a:xfrm>
                <a:off x="2635" y="1563"/>
                <a:ext cx="122" cy="132"/>
                <a:chOff x="2635" y="1563"/>
                <a:chExt cx="122" cy="132"/>
              </a:xfrm>
            </p:grpSpPr>
            <p:sp>
              <p:nvSpPr>
                <p:cNvPr id="264" name="Freeform 188"/>
                <p:cNvSpPr>
                  <a:spLocks/>
                </p:cNvSpPr>
                <p:nvPr/>
              </p:nvSpPr>
              <p:spPr bwMode="auto">
                <a:xfrm>
                  <a:off x="2635" y="1563"/>
                  <a:ext cx="122" cy="132"/>
                </a:xfrm>
                <a:custGeom>
                  <a:avLst/>
                  <a:gdLst>
                    <a:gd name="T0" fmla="*/ 0 w 1664"/>
                    <a:gd name="T1" fmla="*/ 1390 h 2040"/>
                    <a:gd name="T2" fmla="*/ 651 w 1664"/>
                    <a:gd name="T3" fmla="*/ 2040 h 2040"/>
                    <a:gd name="T4" fmla="*/ 1014 w 1664"/>
                    <a:gd name="T5" fmla="*/ 2040 h 2040"/>
                    <a:gd name="T6" fmla="*/ 1664 w 1664"/>
                    <a:gd name="T7" fmla="*/ 1390 h 2040"/>
                    <a:gd name="T8" fmla="*/ 1664 w 1664"/>
                    <a:gd name="T9" fmla="*/ 651 h 2040"/>
                    <a:gd name="T10" fmla="*/ 1014 w 1664"/>
                    <a:gd name="T11" fmla="*/ 0 h 2040"/>
                    <a:gd name="T12" fmla="*/ 651 w 1664"/>
                    <a:gd name="T13" fmla="*/ 0 h 2040"/>
                    <a:gd name="T14" fmla="*/ 0 w 1664"/>
                    <a:gd name="T15" fmla="*/ 651 h 2040"/>
                    <a:gd name="T16" fmla="*/ 0 w 1664"/>
                    <a:gd name="T17" fmla="*/ 1390 h 2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4" h="2040">
                      <a:moveTo>
                        <a:pt x="0" y="1390"/>
                      </a:moveTo>
                      <a:cubicBezTo>
                        <a:pt x="0" y="1749"/>
                        <a:pt x="292" y="2040"/>
                        <a:pt x="651" y="2040"/>
                      </a:cubicBezTo>
                      <a:lnTo>
                        <a:pt x="1014" y="2040"/>
                      </a:lnTo>
                      <a:cubicBezTo>
                        <a:pt x="1373" y="2040"/>
                        <a:pt x="1664" y="1749"/>
                        <a:pt x="1664" y="1390"/>
                      </a:cubicBezTo>
                      <a:lnTo>
                        <a:pt x="1664" y="651"/>
                      </a:lnTo>
                      <a:cubicBezTo>
                        <a:pt x="1664" y="292"/>
                        <a:pt x="1373" y="0"/>
                        <a:pt x="1014" y="0"/>
                      </a:cubicBezTo>
                      <a:lnTo>
                        <a:pt x="651" y="0"/>
                      </a:lnTo>
                      <a:cubicBezTo>
                        <a:pt x="292" y="0"/>
                        <a:pt x="0" y="292"/>
                        <a:pt x="0" y="651"/>
                      </a:cubicBezTo>
                      <a:lnTo>
                        <a:pt x="0" y="1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Freeform 189"/>
                <p:cNvSpPr>
                  <a:spLocks/>
                </p:cNvSpPr>
                <p:nvPr/>
              </p:nvSpPr>
              <p:spPr bwMode="auto">
                <a:xfrm>
                  <a:off x="2635" y="1563"/>
                  <a:ext cx="122" cy="132"/>
                </a:xfrm>
                <a:custGeom>
                  <a:avLst/>
                  <a:gdLst>
                    <a:gd name="T0" fmla="*/ 0 w 1664"/>
                    <a:gd name="T1" fmla="*/ 1390 h 2040"/>
                    <a:gd name="T2" fmla="*/ 651 w 1664"/>
                    <a:gd name="T3" fmla="*/ 2040 h 2040"/>
                    <a:gd name="T4" fmla="*/ 1014 w 1664"/>
                    <a:gd name="T5" fmla="*/ 2040 h 2040"/>
                    <a:gd name="T6" fmla="*/ 1664 w 1664"/>
                    <a:gd name="T7" fmla="*/ 1390 h 2040"/>
                    <a:gd name="T8" fmla="*/ 1664 w 1664"/>
                    <a:gd name="T9" fmla="*/ 651 h 2040"/>
                    <a:gd name="T10" fmla="*/ 1014 w 1664"/>
                    <a:gd name="T11" fmla="*/ 0 h 2040"/>
                    <a:gd name="T12" fmla="*/ 651 w 1664"/>
                    <a:gd name="T13" fmla="*/ 0 h 2040"/>
                    <a:gd name="T14" fmla="*/ 0 w 1664"/>
                    <a:gd name="T15" fmla="*/ 651 h 2040"/>
                    <a:gd name="T16" fmla="*/ 0 w 1664"/>
                    <a:gd name="T17" fmla="*/ 1390 h 2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4" h="2040">
                      <a:moveTo>
                        <a:pt x="0" y="1390"/>
                      </a:moveTo>
                      <a:cubicBezTo>
                        <a:pt x="0" y="1749"/>
                        <a:pt x="292" y="2040"/>
                        <a:pt x="651" y="2040"/>
                      </a:cubicBezTo>
                      <a:lnTo>
                        <a:pt x="1014" y="2040"/>
                      </a:lnTo>
                      <a:cubicBezTo>
                        <a:pt x="1373" y="2040"/>
                        <a:pt x="1664" y="1749"/>
                        <a:pt x="1664" y="1390"/>
                      </a:cubicBezTo>
                      <a:lnTo>
                        <a:pt x="1664" y="651"/>
                      </a:lnTo>
                      <a:cubicBezTo>
                        <a:pt x="1664" y="292"/>
                        <a:pt x="1373" y="0"/>
                        <a:pt x="1014" y="0"/>
                      </a:cubicBezTo>
                      <a:lnTo>
                        <a:pt x="651" y="0"/>
                      </a:lnTo>
                      <a:cubicBezTo>
                        <a:pt x="292" y="0"/>
                        <a:pt x="0" y="292"/>
                        <a:pt x="0" y="651"/>
                      </a:cubicBezTo>
                      <a:lnTo>
                        <a:pt x="0" y="139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1" name="Group 190"/>
              <p:cNvGrpSpPr>
                <a:grpSpLocks/>
              </p:cNvGrpSpPr>
              <p:nvPr/>
            </p:nvGrpSpPr>
            <p:grpSpPr bwMode="auto">
              <a:xfrm>
                <a:off x="2619" y="1581"/>
                <a:ext cx="155" cy="134"/>
                <a:chOff x="2619" y="1581"/>
                <a:chExt cx="155" cy="134"/>
              </a:xfrm>
            </p:grpSpPr>
            <p:sp>
              <p:nvSpPr>
                <p:cNvPr id="262" name="Oval 191"/>
                <p:cNvSpPr>
                  <a:spLocks noChangeArrowheads="1"/>
                </p:cNvSpPr>
                <p:nvPr/>
              </p:nvSpPr>
              <p:spPr bwMode="auto">
                <a:xfrm>
                  <a:off x="2619" y="1581"/>
                  <a:ext cx="155" cy="134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Oval 192"/>
                <p:cNvSpPr>
                  <a:spLocks noChangeArrowheads="1"/>
                </p:cNvSpPr>
                <p:nvPr/>
              </p:nvSpPr>
              <p:spPr bwMode="auto">
                <a:xfrm>
                  <a:off x="2619" y="1581"/>
                  <a:ext cx="155" cy="134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33" name="Rectangle 30"/>
            <p:cNvSpPr>
              <a:spLocks noChangeArrowheads="1"/>
            </p:cNvSpPr>
            <p:nvPr/>
          </p:nvSpPr>
          <p:spPr bwMode="auto">
            <a:xfrm rot="10800000">
              <a:off x="2273296" y="2209994"/>
              <a:ext cx="304442" cy="1548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234" name="Rectangle 36"/>
            <p:cNvSpPr>
              <a:spLocks noChangeArrowheads="1"/>
            </p:cNvSpPr>
            <p:nvPr/>
          </p:nvSpPr>
          <p:spPr bwMode="auto">
            <a:xfrm>
              <a:off x="3225274" y="2146975"/>
              <a:ext cx="453945" cy="22689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Shrink</a:t>
              </a:r>
              <a:endParaRPr lang="en-US" sz="800" b="1" dirty="0"/>
            </a:p>
          </p:txBody>
        </p:sp>
        <p:sp>
          <p:nvSpPr>
            <p:cNvPr id="235" name="Rectangle 44"/>
            <p:cNvSpPr>
              <a:spLocks noChangeArrowheads="1"/>
            </p:cNvSpPr>
            <p:nvPr/>
          </p:nvSpPr>
          <p:spPr bwMode="auto">
            <a:xfrm>
              <a:off x="2996675" y="2145285"/>
              <a:ext cx="228600" cy="22709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algn="ctr"/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36" name="Rectangle 36"/>
            <p:cNvSpPr>
              <a:spLocks noChangeArrowheads="1"/>
            </p:cNvSpPr>
            <p:nvPr/>
          </p:nvSpPr>
          <p:spPr bwMode="auto">
            <a:xfrm>
              <a:off x="2539474" y="1841221"/>
              <a:ext cx="458698" cy="53053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Auto</a:t>
              </a:r>
            </a:p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sealer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3606274" y="2463667"/>
              <a:ext cx="508244" cy="215001"/>
              <a:chOff x="3000375" y="2720506"/>
              <a:chExt cx="508244" cy="215001"/>
            </a:xfrm>
          </p:grpSpPr>
          <p:grpSp>
            <p:nvGrpSpPr>
              <p:cNvPr id="239" name="Group 183"/>
              <p:cNvGrpSpPr>
                <a:grpSpLocks/>
              </p:cNvGrpSpPr>
              <p:nvPr/>
            </p:nvGrpSpPr>
            <p:grpSpPr bwMode="auto">
              <a:xfrm>
                <a:off x="3305175" y="2720506"/>
                <a:ext cx="203444" cy="215001"/>
                <a:chOff x="2558" y="1563"/>
                <a:chExt cx="273" cy="208"/>
              </a:xfrm>
            </p:grpSpPr>
            <p:grpSp>
              <p:nvGrpSpPr>
                <p:cNvPr id="250" name="Group 184"/>
                <p:cNvGrpSpPr>
                  <a:grpSpLocks/>
                </p:cNvGrpSpPr>
                <p:nvPr/>
              </p:nvGrpSpPr>
              <p:grpSpPr bwMode="auto">
                <a:xfrm>
                  <a:off x="2558" y="1636"/>
                  <a:ext cx="273" cy="135"/>
                  <a:chOff x="2558" y="1636"/>
                  <a:chExt cx="273" cy="135"/>
                </a:xfrm>
              </p:grpSpPr>
              <p:sp>
                <p:nvSpPr>
                  <p:cNvPr id="257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8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1" name="Group 187"/>
                <p:cNvGrpSpPr>
                  <a:grpSpLocks/>
                </p:cNvGrpSpPr>
                <p:nvPr/>
              </p:nvGrpSpPr>
              <p:grpSpPr bwMode="auto">
                <a:xfrm>
                  <a:off x="2635" y="1563"/>
                  <a:ext cx="122" cy="132"/>
                  <a:chOff x="2635" y="1563"/>
                  <a:chExt cx="122" cy="132"/>
                </a:xfrm>
              </p:grpSpPr>
              <p:sp>
                <p:nvSpPr>
                  <p:cNvPr id="255" name="Freeform 188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189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190"/>
                <p:cNvGrpSpPr>
                  <a:grpSpLocks/>
                </p:cNvGrpSpPr>
                <p:nvPr/>
              </p:nvGrpSpPr>
              <p:grpSpPr bwMode="auto">
                <a:xfrm>
                  <a:off x="2619" y="1581"/>
                  <a:ext cx="155" cy="134"/>
                  <a:chOff x="2619" y="1581"/>
                  <a:chExt cx="155" cy="134"/>
                </a:xfrm>
              </p:grpSpPr>
              <p:sp>
                <p:nvSpPr>
                  <p:cNvPr id="253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4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0" name="Group 183"/>
              <p:cNvGrpSpPr>
                <a:grpSpLocks/>
              </p:cNvGrpSpPr>
              <p:nvPr/>
            </p:nvGrpSpPr>
            <p:grpSpPr bwMode="auto">
              <a:xfrm>
                <a:off x="3000375" y="2720506"/>
                <a:ext cx="203444" cy="215001"/>
                <a:chOff x="2558" y="1563"/>
                <a:chExt cx="273" cy="208"/>
              </a:xfrm>
            </p:grpSpPr>
            <p:grpSp>
              <p:nvGrpSpPr>
                <p:cNvPr id="241" name="Group 184"/>
                <p:cNvGrpSpPr>
                  <a:grpSpLocks/>
                </p:cNvGrpSpPr>
                <p:nvPr/>
              </p:nvGrpSpPr>
              <p:grpSpPr bwMode="auto">
                <a:xfrm>
                  <a:off x="2558" y="1636"/>
                  <a:ext cx="273" cy="135"/>
                  <a:chOff x="2558" y="1636"/>
                  <a:chExt cx="273" cy="135"/>
                </a:xfrm>
              </p:grpSpPr>
              <p:sp>
                <p:nvSpPr>
                  <p:cNvPr id="248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9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2558" y="1636"/>
                    <a:ext cx="273" cy="135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2" name="Group 187"/>
                <p:cNvGrpSpPr>
                  <a:grpSpLocks/>
                </p:cNvGrpSpPr>
                <p:nvPr/>
              </p:nvGrpSpPr>
              <p:grpSpPr bwMode="auto">
                <a:xfrm>
                  <a:off x="2635" y="1563"/>
                  <a:ext cx="122" cy="132"/>
                  <a:chOff x="2635" y="1563"/>
                  <a:chExt cx="122" cy="132"/>
                </a:xfrm>
              </p:grpSpPr>
              <p:sp>
                <p:nvSpPr>
                  <p:cNvPr id="246" name="Freeform 188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7" name="Freeform 189"/>
                  <p:cNvSpPr>
                    <a:spLocks/>
                  </p:cNvSpPr>
                  <p:nvPr/>
                </p:nvSpPr>
                <p:spPr bwMode="auto">
                  <a:xfrm>
                    <a:off x="2635" y="1563"/>
                    <a:ext cx="122" cy="132"/>
                  </a:xfrm>
                  <a:custGeom>
                    <a:avLst/>
                    <a:gdLst>
                      <a:gd name="T0" fmla="*/ 0 w 1664"/>
                      <a:gd name="T1" fmla="*/ 1390 h 2040"/>
                      <a:gd name="T2" fmla="*/ 651 w 1664"/>
                      <a:gd name="T3" fmla="*/ 2040 h 2040"/>
                      <a:gd name="T4" fmla="*/ 1014 w 1664"/>
                      <a:gd name="T5" fmla="*/ 2040 h 2040"/>
                      <a:gd name="T6" fmla="*/ 1664 w 1664"/>
                      <a:gd name="T7" fmla="*/ 1390 h 2040"/>
                      <a:gd name="T8" fmla="*/ 1664 w 1664"/>
                      <a:gd name="T9" fmla="*/ 651 h 2040"/>
                      <a:gd name="T10" fmla="*/ 1014 w 1664"/>
                      <a:gd name="T11" fmla="*/ 0 h 2040"/>
                      <a:gd name="T12" fmla="*/ 651 w 1664"/>
                      <a:gd name="T13" fmla="*/ 0 h 2040"/>
                      <a:gd name="T14" fmla="*/ 0 w 1664"/>
                      <a:gd name="T15" fmla="*/ 651 h 2040"/>
                      <a:gd name="T16" fmla="*/ 0 w 1664"/>
                      <a:gd name="T17" fmla="*/ 1390 h 20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64" h="2040">
                        <a:moveTo>
                          <a:pt x="0" y="1390"/>
                        </a:moveTo>
                        <a:cubicBezTo>
                          <a:pt x="0" y="1749"/>
                          <a:pt x="292" y="2040"/>
                          <a:pt x="651" y="2040"/>
                        </a:cubicBezTo>
                        <a:lnTo>
                          <a:pt x="1014" y="2040"/>
                        </a:lnTo>
                        <a:cubicBezTo>
                          <a:pt x="1373" y="2040"/>
                          <a:pt x="1664" y="1749"/>
                          <a:pt x="1664" y="1390"/>
                        </a:cubicBezTo>
                        <a:lnTo>
                          <a:pt x="1664" y="651"/>
                        </a:lnTo>
                        <a:cubicBezTo>
                          <a:pt x="1664" y="292"/>
                          <a:pt x="1373" y="0"/>
                          <a:pt x="1014" y="0"/>
                        </a:cubicBezTo>
                        <a:lnTo>
                          <a:pt x="651" y="0"/>
                        </a:lnTo>
                        <a:cubicBezTo>
                          <a:pt x="292" y="0"/>
                          <a:pt x="0" y="292"/>
                          <a:pt x="0" y="651"/>
                        </a:cubicBezTo>
                        <a:lnTo>
                          <a:pt x="0" y="139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3" name="Group 190"/>
                <p:cNvGrpSpPr>
                  <a:grpSpLocks/>
                </p:cNvGrpSpPr>
                <p:nvPr/>
              </p:nvGrpSpPr>
              <p:grpSpPr bwMode="auto">
                <a:xfrm>
                  <a:off x="2619" y="1581"/>
                  <a:ext cx="155" cy="134"/>
                  <a:chOff x="2619" y="1581"/>
                  <a:chExt cx="155" cy="134"/>
                </a:xfrm>
              </p:grpSpPr>
              <p:sp>
                <p:nvSpPr>
                  <p:cNvPr id="244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5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2619" y="1581"/>
                    <a:ext cx="155" cy="134"/>
                  </a:xfrm>
                  <a:prstGeom prst="ellipse">
                    <a:avLst/>
                  </a:pr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8" name="Rectangle 237"/>
            <p:cNvSpPr/>
            <p:nvPr/>
          </p:nvSpPr>
          <p:spPr>
            <a:xfrm>
              <a:off x="2158475" y="1535668"/>
              <a:ext cx="2489724" cy="285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u="sng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FY2014 Step1</a:t>
              </a:r>
              <a:endParaRPr lang="en-US" sz="12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Rectangle 30"/>
            <p:cNvSpPr>
              <a:spLocks noChangeArrowheads="1"/>
            </p:cNvSpPr>
            <p:nvPr/>
          </p:nvSpPr>
          <p:spPr bwMode="auto">
            <a:xfrm rot="10800000">
              <a:off x="4812879" y="2012804"/>
              <a:ext cx="514645" cy="36106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rot="10800000" wrap="square" lIns="0" tIns="0" rIns="0" bIns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Auto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pick </a:t>
              </a:r>
              <a:r>
                <a:rPr lang="en-US" sz="1000" b="1" dirty="0">
                  <a:solidFill>
                    <a:schemeClr val="bg1"/>
                  </a:solidFill>
                </a:rPr>
                <a:t>up</a:t>
              </a:r>
            </a:p>
          </p:txBody>
        </p:sp>
        <p:sp>
          <p:nvSpPr>
            <p:cNvPr id="290" name="Rectangle 30"/>
            <p:cNvSpPr>
              <a:spLocks noChangeArrowheads="1"/>
            </p:cNvSpPr>
            <p:nvPr/>
          </p:nvSpPr>
          <p:spPr bwMode="auto">
            <a:xfrm rot="10800000">
              <a:off x="6471212" y="2030332"/>
              <a:ext cx="581271" cy="3435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rot="10800000" wrap="square" lIns="0" tIns="0" rIns="0" bIns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Auto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adjust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42" name="Rectangle 44"/>
            <p:cNvSpPr>
              <a:spLocks noChangeArrowheads="1"/>
            </p:cNvSpPr>
            <p:nvPr/>
          </p:nvSpPr>
          <p:spPr bwMode="auto">
            <a:xfrm>
              <a:off x="7050116" y="2169091"/>
              <a:ext cx="230718" cy="2046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800" b="1" dirty="0"/>
            </a:p>
          </p:txBody>
        </p:sp>
        <p:sp>
          <p:nvSpPr>
            <p:cNvPr id="343" name="Rectangle 60"/>
            <p:cNvSpPr>
              <a:spLocks noChangeArrowheads="1"/>
            </p:cNvSpPr>
            <p:nvPr/>
          </p:nvSpPr>
          <p:spPr bwMode="auto">
            <a:xfrm>
              <a:off x="4704971" y="1524000"/>
              <a:ext cx="3143629" cy="1512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89803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/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4" name="Group 91"/>
            <p:cNvGrpSpPr>
              <a:grpSpLocks/>
            </p:cNvGrpSpPr>
            <p:nvPr/>
          </p:nvGrpSpPr>
          <p:grpSpPr bwMode="auto">
            <a:xfrm>
              <a:off x="7332450" y="1984469"/>
              <a:ext cx="434162" cy="389399"/>
              <a:chOff x="1690" y="2760"/>
              <a:chExt cx="858" cy="512"/>
            </a:xfrm>
          </p:grpSpPr>
          <p:grpSp>
            <p:nvGrpSpPr>
              <p:cNvPr id="345" name="Group 92"/>
              <p:cNvGrpSpPr>
                <a:grpSpLocks/>
              </p:cNvGrpSpPr>
              <p:nvPr/>
            </p:nvGrpSpPr>
            <p:grpSpPr bwMode="auto">
              <a:xfrm>
                <a:off x="1690" y="2992"/>
                <a:ext cx="858" cy="280"/>
                <a:chOff x="944" y="816"/>
                <a:chExt cx="4160" cy="1688"/>
              </a:xfrm>
            </p:grpSpPr>
            <p:sp>
              <p:nvSpPr>
                <p:cNvPr id="350" name="AutoShape 93"/>
                <p:cNvSpPr>
                  <a:spLocks noChangeArrowheads="1"/>
                </p:cNvSpPr>
                <p:nvPr/>
              </p:nvSpPr>
              <p:spPr bwMode="auto">
                <a:xfrm>
                  <a:off x="960" y="968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" name="AutoShape 94"/>
                <p:cNvSpPr>
                  <a:spLocks noChangeArrowheads="1"/>
                </p:cNvSpPr>
                <p:nvPr/>
              </p:nvSpPr>
              <p:spPr bwMode="auto">
                <a:xfrm>
                  <a:off x="944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" name="AutoShape 95"/>
                <p:cNvSpPr>
                  <a:spLocks noChangeArrowheads="1"/>
                </p:cNvSpPr>
                <p:nvPr/>
              </p:nvSpPr>
              <p:spPr bwMode="auto">
                <a:xfrm>
                  <a:off x="21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" name="AutoShape 96"/>
                <p:cNvSpPr>
                  <a:spLocks noChangeArrowheads="1"/>
                </p:cNvSpPr>
                <p:nvPr/>
              </p:nvSpPr>
              <p:spPr bwMode="auto">
                <a:xfrm>
                  <a:off x="33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" name="AutoShape 97"/>
                <p:cNvSpPr>
                  <a:spLocks noChangeArrowheads="1"/>
                </p:cNvSpPr>
                <p:nvPr/>
              </p:nvSpPr>
              <p:spPr bwMode="auto">
                <a:xfrm>
                  <a:off x="4040" y="1440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" name="AutoShape 98"/>
                <p:cNvSpPr>
                  <a:spLocks noChangeArrowheads="1"/>
                </p:cNvSpPr>
                <p:nvPr/>
              </p:nvSpPr>
              <p:spPr bwMode="auto">
                <a:xfrm>
                  <a:off x="4664" y="824"/>
                  <a:ext cx="432" cy="384"/>
                </a:xfrm>
                <a:prstGeom prst="cube">
                  <a:avLst>
                    <a:gd name="adj" fmla="val 61458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" name="AutoShape 99"/>
                <p:cNvSpPr>
                  <a:spLocks noChangeArrowheads="1"/>
                </p:cNvSpPr>
                <p:nvPr/>
              </p:nvSpPr>
              <p:spPr bwMode="auto">
                <a:xfrm>
                  <a:off x="944" y="816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6" name="AutoShape 100"/>
              <p:cNvSpPr>
                <a:spLocks noChangeArrowheads="1"/>
              </p:cNvSpPr>
              <p:nvPr/>
            </p:nvSpPr>
            <p:spPr bwMode="auto">
              <a:xfrm>
                <a:off x="1821" y="2760"/>
                <a:ext cx="376" cy="363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AutoShape 101"/>
              <p:cNvSpPr>
                <a:spLocks noChangeArrowheads="1"/>
              </p:cNvSpPr>
              <p:nvPr/>
            </p:nvSpPr>
            <p:spPr bwMode="auto">
              <a:xfrm>
                <a:off x="2069" y="2760"/>
                <a:ext cx="375" cy="363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" name="AutoShape 102"/>
              <p:cNvSpPr>
                <a:spLocks noChangeArrowheads="1"/>
              </p:cNvSpPr>
              <p:nvPr/>
            </p:nvSpPr>
            <p:spPr bwMode="auto">
              <a:xfrm>
                <a:off x="1732" y="2844"/>
                <a:ext cx="375" cy="364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AutoShape 103"/>
              <p:cNvSpPr>
                <a:spLocks noChangeArrowheads="1"/>
              </p:cNvSpPr>
              <p:nvPr/>
            </p:nvSpPr>
            <p:spPr bwMode="auto">
              <a:xfrm>
                <a:off x="1986" y="2844"/>
                <a:ext cx="374" cy="364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" name="Rectangle 36"/>
            <p:cNvSpPr>
              <a:spLocks noChangeArrowheads="1"/>
            </p:cNvSpPr>
            <p:nvPr/>
          </p:nvSpPr>
          <p:spPr bwMode="auto">
            <a:xfrm>
              <a:off x="6017267" y="2145284"/>
              <a:ext cx="453945" cy="22689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800" b="1" dirty="0" smtClean="0"/>
                <a:t>Shrink</a:t>
              </a:r>
              <a:endParaRPr lang="en-US" sz="800" b="1" dirty="0"/>
            </a:p>
          </p:txBody>
        </p:sp>
        <p:sp>
          <p:nvSpPr>
            <p:cNvPr id="369" name="Rectangle 44"/>
            <p:cNvSpPr>
              <a:spLocks noChangeArrowheads="1"/>
            </p:cNvSpPr>
            <p:nvPr/>
          </p:nvSpPr>
          <p:spPr bwMode="auto">
            <a:xfrm>
              <a:off x="5788667" y="2145285"/>
              <a:ext cx="231973" cy="2286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rot="10800000" wrap="none" anchor="ctr"/>
            <a:lstStyle/>
            <a:p>
              <a:pPr algn="ctr"/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70" name="Rectangle 36"/>
            <p:cNvSpPr>
              <a:spLocks noChangeArrowheads="1"/>
            </p:cNvSpPr>
            <p:nvPr/>
          </p:nvSpPr>
          <p:spPr bwMode="auto">
            <a:xfrm>
              <a:off x="5326704" y="1844395"/>
              <a:ext cx="458698" cy="53053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Auto</a:t>
              </a:r>
            </a:p>
            <a:p>
              <a:pPr algn="ctr"/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sealer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2" name="Group 183"/>
            <p:cNvGrpSpPr>
              <a:grpSpLocks/>
            </p:cNvGrpSpPr>
            <p:nvPr/>
          </p:nvGrpSpPr>
          <p:grpSpPr bwMode="auto">
            <a:xfrm>
              <a:off x="7105968" y="2463667"/>
              <a:ext cx="203444" cy="215001"/>
              <a:chOff x="2558" y="1563"/>
              <a:chExt cx="273" cy="208"/>
            </a:xfrm>
          </p:grpSpPr>
          <p:grpSp>
            <p:nvGrpSpPr>
              <p:cNvPr id="392" name="Group 184"/>
              <p:cNvGrpSpPr>
                <a:grpSpLocks/>
              </p:cNvGrpSpPr>
              <p:nvPr/>
            </p:nvGrpSpPr>
            <p:grpSpPr bwMode="auto">
              <a:xfrm>
                <a:off x="2558" y="1636"/>
                <a:ext cx="273" cy="135"/>
                <a:chOff x="2558" y="1636"/>
                <a:chExt cx="273" cy="135"/>
              </a:xfrm>
            </p:grpSpPr>
            <p:sp>
              <p:nvSpPr>
                <p:cNvPr id="399" name="Oval 185"/>
                <p:cNvSpPr>
                  <a:spLocks noChangeArrowheads="1"/>
                </p:cNvSpPr>
                <p:nvPr/>
              </p:nvSpPr>
              <p:spPr bwMode="auto">
                <a:xfrm>
                  <a:off x="2558" y="1636"/>
                  <a:ext cx="273" cy="135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Oval 186"/>
                <p:cNvSpPr>
                  <a:spLocks noChangeArrowheads="1"/>
                </p:cNvSpPr>
                <p:nvPr/>
              </p:nvSpPr>
              <p:spPr bwMode="auto">
                <a:xfrm>
                  <a:off x="2558" y="1636"/>
                  <a:ext cx="273" cy="135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3" name="Group 187"/>
              <p:cNvGrpSpPr>
                <a:grpSpLocks/>
              </p:cNvGrpSpPr>
              <p:nvPr/>
            </p:nvGrpSpPr>
            <p:grpSpPr bwMode="auto">
              <a:xfrm>
                <a:off x="2635" y="1563"/>
                <a:ext cx="122" cy="132"/>
                <a:chOff x="2635" y="1563"/>
                <a:chExt cx="122" cy="132"/>
              </a:xfrm>
            </p:grpSpPr>
            <p:sp>
              <p:nvSpPr>
                <p:cNvPr id="397" name="Freeform 188"/>
                <p:cNvSpPr>
                  <a:spLocks/>
                </p:cNvSpPr>
                <p:nvPr/>
              </p:nvSpPr>
              <p:spPr bwMode="auto">
                <a:xfrm>
                  <a:off x="2635" y="1563"/>
                  <a:ext cx="122" cy="132"/>
                </a:xfrm>
                <a:custGeom>
                  <a:avLst/>
                  <a:gdLst>
                    <a:gd name="T0" fmla="*/ 0 w 1664"/>
                    <a:gd name="T1" fmla="*/ 1390 h 2040"/>
                    <a:gd name="T2" fmla="*/ 651 w 1664"/>
                    <a:gd name="T3" fmla="*/ 2040 h 2040"/>
                    <a:gd name="T4" fmla="*/ 1014 w 1664"/>
                    <a:gd name="T5" fmla="*/ 2040 h 2040"/>
                    <a:gd name="T6" fmla="*/ 1664 w 1664"/>
                    <a:gd name="T7" fmla="*/ 1390 h 2040"/>
                    <a:gd name="T8" fmla="*/ 1664 w 1664"/>
                    <a:gd name="T9" fmla="*/ 651 h 2040"/>
                    <a:gd name="T10" fmla="*/ 1014 w 1664"/>
                    <a:gd name="T11" fmla="*/ 0 h 2040"/>
                    <a:gd name="T12" fmla="*/ 651 w 1664"/>
                    <a:gd name="T13" fmla="*/ 0 h 2040"/>
                    <a:gd name="T14" fmla="*/ 0 w 1664"/>
                    <a:gd name="T15" fmla="*/ 651 h 2040"/>
                    <a:gd name="T16" fmla="*/ 0 w 1664"/>
                    <a:gd name="T17" fmla="*/ 1390 h 2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4" h="2040">
                      <a:moveTo>
                        <a:pt x="0" y="1390"/>
                      </a:moveTo>
                      <a:cubicBezTo>
                        <a:pt x="0" y="1749"/>
                        <a:pt x="292" y="2040"/>
                        <a:pt x="651" y="2040"/>
                      </a:cubicBezTo>
                      <a:lnTo>
                        <a:pt x="1014" y="2040"/>
                      </a:lnTo>
                      <a:cubicBezTo>
                        <a:pt x="1373" y="2040"/>
                        <a:pt x="1664" y="1749"/>
                        <a:pt x="1664" y="1390"/>
                      </a:cubicBezTo>
                      <a:lnTo>
                        <a:pt x="1664" y="651"/>
                      </a:lnTo>
                      <a:cubicBezTo>
                        <a:pt x="1664" y="292"/>
                        <a:pt x="1373" y="0"/>
                        <a:pt x="1014" y="0"/>
                      </a:cubicBezTo>
                      <a:lnTo>
                        <a:pt x="651" y="0"/>
                      </a:lnTo>
                      <a:cubicBezTo>
                        <a:pt x="292" y="0"/>
                        <a:pt x="0" y="292"/>
                        <a:pt x="0" y="651"/>
                      </a:cubicBezTo>
                      <a:lnTo>
                        <a:pt x="0" y="1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Freeform 189"/>
                <p:cNvSpPr>
                  <a:spLocks/>
                </p:cNvSpPr>
                <p:nvPr/>
              </p:nvSpPr>
              <p:spPr bwMode="auto">
                <a:xfrm>
                  <a:off x="2635" y="1563"/>
                  <a:ext cx="122" cy="132"/>
                </a:xfrm>
                <a:custGeom>
                  <a:avLst/>
                  <a:gdLst>
                    <a:gd name="T0" fmla="*/ 0 w 1664"/>
                    <a:gd name="T1" fmla="*/ 1390 h 2040"/>
                    <a:gd name="T2" fmla="*/ 651 w 1664"/>
                    <a:gd name="T3" fmla="*/ 2040 h 2040"/>
                    <a:gd name="T4" fmla="*/ 1014 w 1664"/>
                    <a:gd name="T5" fmla="*/ 2040 h 2040"/>
                    <a:gd name="T6" fmla="*/ 1664 w 1664"/>
                    <a:gd name="T7" fmla="*/ 1390 h 2040"/>
                    <a:gd name="T8" fmla="*/ 1664 w 1664"/>
                    <a:gd name="T9" fmla="*/ 651 h 2040"/>
                    <a:gd name="T10" fmla="*/ 1014 w 1664"/>
                    <a:gd name="T11" fmla="*/ 0 h 2040"/>
                    <a:gd name="T12" fmla="*/ 651 w 1664"/>
                    <a:gd name="T13" fmla="*/ 0 h 2040"/>
                    <a:gd name="T14" fmla="*/ 0 w 1664"/>
                    <a:gd name="T15" fmla="*/ 651 h 2040"/>
                    <a:gd name="T16" fmla="*/ 0 w 1664"/>
                    <a:gd name="T17" fmla="*/ 1390 h 20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64" h="2040">
                      <a:moveTo>
                        <a:pt x="0" y="1390"/>
                      </a:moveTo>
                      <a:cubicBezTo>
                        <a:pt x="0" y="1749"/>
                        <a:pt x="292" y="2040"/>
                        <a:pt x="651" y="2040"/>
                      </a:cubicBezTo>
                      <a:lnTo>
                        <a:pt x="1014" y="2040"/>
                      </a:lnTo>
                      <a:cubicBezTo>
                        <a:pt x="1373" y="2040"/>
                        <a:pt x="1664" y="1749"/>
                        <a:pt x="1664" y="1390"/>
                      </a:cubicBezTo>
                      <a:lnTo>
                        <a:pt x="1664" y="651"/>
                      </a:lnTo>
                      <a:cubicBezTo>
                        <a:pt x="1664" y="292"/>
                        <a:pt x="1373" y="0"/>
                        <a:pt x="1014" y="0"/>
                      </a:cubicBezTo>
                      <a:lnTo>
                        <a:pt x="651" y="0"/>
                      </a:lnTo>
                      <a:cubicBezTo>
                        <a:pt x="292" y="0"/>
                        <a:pt x="0" y="292"/>
                        <a:pt x="0" y="651"/>
                      </a:cubicBezTo>
                      <a:lnTo>
                        <a:pt x="0" y="139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4" name="Group 190"/>
              <p:cNvGrpSpPr>
                <a:grpSpLocks/>
              </p:cNvGrpSpPr>
              <p:nvPr/>
            </p:nvGrpSpPr>
            <p:grpSpPr bwMode="auto">
              <a:xfrm>
                <a:off x="2619" y="1581"/>
                <a:ext cx="155" cy="134"/>
                <a:chOff x="2619" y="1581"/>
                <a:chExt cx="155" cy="134"/>
              </a:xfrm>
            </p:grpSpPr>
            <p:sp>
              <p:nvSpPr>
                <p:cNvPr id="395" name="Oval 191"/>
                <p:cNvSpPr>
                  <a:spLocks noChangeArrowheads="1"/>
                </p:cNvSpPr>
                <p:nvPr/>
              </p:nvSpPr>
              <p:spPr bwMode="auto">
                <a:xfrm>
                  <a:off x="2619" y="1581"/>
                  <a:ext cx="155" cy="134"/>
                </a:xfrm>
                <a:prstGeom prst="ellipse">
                  <a:avLst/>
                </a:pr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Oval 192"/>
                <p:cNvSpPr>
                  <a:spLocks noChangeArrowheads="1"/>
                </p:cNvSpPr>
                <p:nvPr/>
              </p:nvSpPr>
              <p:spPr bwMode="auto">
                <a:xfrm>
                  <a:off x="2619" y="1581"/>
                  <a:ext cx="155" cy="134"/>
                </a:xfrm>
                <a:prstGeom prst="ellipse">
                  <a:avLst/>
                </a:pr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1" name="Rectangle 400"/>
            <p:cNvSpPr/>
            <p:nvPr/>
          </p:nvSpPr>
          <p:spPr>
            <a:xfrm>
              <a:off x="4704971" y="1535668"/>
              <a:ext cx="3112965" cy="285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u="sng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FY2015 Step2</a:t>
              </a:r>
              <a:endParaRPr lang="en-US" sz="12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803354" y="2373868"/>
              <a:ext cx="30145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flipV="1">
              <a:off x="2158475" y="2372374"/>
              <a:ext cx="2489724" cy="1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Rectangle 424"/>
            <p:cNvSpPr/>
            <p:nvPr/>
          </p:nvSpPr>
          <p:spPr>
            <a:xfrm>
              <a:off x="2158476" y="2667000"/>
              <a:ext cx="24897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Wingdings 3"/>
                </a:rPr>
                <a:t></a:t>
              </a:r>
              <a:r>
                <a:rPr lang="en-US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 person</a:t>
              </a:r>
              <a:endPara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0" name="Straight Connector 449"/>
            <p:cNvCxnSpPr/>
            <p:nvPr/>
          </p:nvCxnSpPr>
          <p:spPr>
            <a:xfrm flipH="1">
              <a:off x="7884758" y="2286000"/>
              <a:ext cx="11830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4724400" y="2678668"/>
              <a:ext cx="31436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Wingdings 3"/>
                </a:rPr>
                <a:t></a:t>
              </a:r>
              <a:r>
                <a:rPr lang="en-US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2person</a:t>
              </a:r>
              <a:endPara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0" name="Rectangle 279"/>
          <p:cNvSpPr/>
          <p:nvPr/>
        </p:nvSpPr>
        <p:spPr>
          <a:xfrm>
            <a:off x="76200" y="1143001"/>
            <a:ext cx="1447800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Item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3602431" y="1143001"/>
            <a:ext cx="2188910" cy="377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Effective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791199" y="1143001"/>
            <a:ext cx="1143001" cy="377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Time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934200" y="1143001"/>
            <a:ext cx="2133600" cy="3774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Actual product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524003" y="1143001"/>
            <a:ext cx="2082272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Action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cxnSp>
        <p:nvCxnSpPr>
          <p:cNvPr id="10" name="Straight Connector 9"/>
          <p:cNvCxnSpPr>
            <a:stCxn id="432" idx="1"/>
            <a:endCxn id="432" idx="3"/>
          </p:cNvCxnSpPr>
          <p:nvPr/>
        </p:nvCxnSpPr>
        <p:spPr>
          <a:xfrm>
            <a:off x="5791200" y="3177115"/>
            <a:ext cx="1143001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7" name="Rectangle 286"/>
          <p:cNvSpPr/>
          <p:nvPr/>
        </p:nvSpPr>
        <p:spPr>
          <a:xfrm>
            <a:off x="6934201" y="1600201"/>
            <a:ext cx="2133600" cy="315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1" r="3906"/>
          <a:stretch/>
        </p:blipFill>
        <p:spPr bwMode="auto">
          <a:xfrm>
            <a:off x="8262619" y="4060545"/>
            <a:ext cx="728981" cy="54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" name="Right Arrow 443"/>
          <p:cNvSpPr/>
          <p:nvPr/>
        </p:nvSpPr>
        <p:spPr>
          <a:xfrm rot="1703453">
            <a:off x="7754181" y="3870221"/>
            <a:ext cx="750833" cy="313529"/>
          </a:xfrm>
          <a:prstGeom prst="rightArrow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</a:pPr>
            <a:endParaRPr lang="ja-JP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7764943" y="3071099"/>
            <a:ext cx="12698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sym typeface="Wingdings 3"/>
              </a:rPr>
              <a:t>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4.5s/pcs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1" y="0"/>
            <a:ext cx="9144000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kumimoji="1" sz="2400" b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sz="2800" dirty="0" smtClean="0">
                <a:latin typeface="Arial" panose="020B0604020202020204" pitchFamily="34" charset="0"/>
              </a:rPr>
              <a:t>4. ACTION </a:t>
            </a:r>
            <a:r>
              <a:rPr lang="en-US" altLang="ja-JP" sz="2800" dirty="0"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7</a:t>
            </a:r>
            <a:r>
              <a:rPr kumimoji="1"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/10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1" y="590490"/>
            <a:ext cx="914400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ja-JP" sz="2400" b="1" dirty="0" smtClean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ingdings"/>
              </a:rPr>
              <a:t> </a:t>
            </a:r>
            <a:r>
              <a:rPr lang="en-US" altLang="ja-JP" sz="2400" b="1" dirty="0" smtClean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ebdings"/>
              </a:rPr>
              <a:t>Action2 </a:t>
            </a:r>
            <a:r>
              <a:rPr lang="en-US" altLang="ja-JP" sz="2400" b="1" dirty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ingdings"/>
              </a:rPr>
              <a:t> </a:t>
            </a:r>
            <a:r>
              <a:rPr lang="en-US" altLang="ja-JP" sz="2400" b="1" dirty="0" smtClean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ingdings"/>
              </a:rPr>
              <a:t>Ensure quality</a:t>
            </a:r>
            <a:endParaRPr lang="en-US" altLang="ja-JP" sz="2400" b="1" dirty="0"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  <a:sym typeface="Wingding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200" y="1570215"/>
            <a:ext cx="1447800" cy="23159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◆ 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Auto inspection </a:t>
            </a:r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the AC 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adapter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9315" y="6324600"/>
            <a:ext cx="8978485" cy="473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ja-JP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</a:t>
            </a:r>
            <a:r>
              <a:rPr lang="en-US" altLang="ja-JP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MISTAKE </a:t>
            </a:r>
            <a:r>
              <a:rPr kumimoji="1" lang="en-US" altLang="ja-JP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sym typeface="Wingdings" pitchFamily="2" charset="2"/>
              </a:rPr>
              <a:t>AND NEVER TIRED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1" y="4001786"/>
            <a:ext cx="1447799" cy="22466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◆ 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Auto check antennal soldering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17557" y="1570218"/>
            <a:ext cx="2097443" cy="231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Quality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 mistake</a:t>
            </a:r>
          </a:p>
          <a:p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Save time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8s/pcs</a:t>
            </a:r>
          </a:p>
          <a:p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Apply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DP, DECT, PQC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17557" y="4001786"/>
            <a:ext cx="2097441" cy="22466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Quality</a:t>
            </a:r>
          </a:p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 mistake</a:t>
            </a:r>
          </a:p>
          <a:p>
            <a:r>
              <a:rPr lang="en-US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Save time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5s/pcs</a:t>
            </a:r>
          </a:p>
          <a:p>
            <a:r>
              <a:rPr lang="en-US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Apply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All wireless model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15000" y="1570218"/>
            <a:ext cx="1219200" cy="231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FEB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2015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E-Design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M-Design</a:t>
            </a:r>
          </a:p>
        </p:txBody>
      </p:sp>
      <p:cxnSp>
        <p:nvCxnSpPr>
          <p:cNvPr id="4" name="Straight Connector 3"/>
          <p:cNvCxnSpPr>
            <a:stCxn id="57" idx="3"/>
            <a:endCxn id="93" idx="1"/>
          </p:cNvCxnSpPr>
          <p:nvPr/>
        </p:nvCxnSpPr>
        <p:spPr>
          <a:xfrm flipV="1">
            <a:off x="5715000" y="2728208"/>
            <a:ext cx="1219200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5714998" y="4001787"/>
            <a:ext cx="1219202" cy="22466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2015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E-Design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M-Design</a:t>
            </a:r>
          </a:p>
        </p:txBody>
      </p:sp>
      <p:cxnSp>
        <p:nvCxnSpPr>
          <p:cNvPr id="7" name="Straight Connector 6"/>
          <p:cNvCxnSpPr>
            <a:stCxn id="53" idx="1"/>
            <a:endCxn id="53" idx="3"/>
          </p:cNvCxnSpPr>
          <p:nvPr/>
        </p:nvCxnSpPr>
        <p:spPr>
          <a:xfrm>
            <a:off x="5714998" y="5125094"/>
            <a:ext cx="1219202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ectangle 92"/>
          <p:cNvSpPr/>
          <p:nvPr/>
        </p:nvSpPr>
        <p:spPr>
          <a:xfrm>
            <a:off x="6934200" y="1570215"/>
            <a:ext cx="2133600" cy="23159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9" y="1676400"/>
            <a:ext cx="1524002" cy="1044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>
              <a:schemeClr val="accent1">
                <a:alpha val="53000"/>
              </a:schemeClr>
            </a:glo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8"/>
          <a:stretch/>
        </p:blipFill>
        <p:spPr bwMode="auto">
          <a:xfrm>
            <a:off x="7238994" y="2773970"/>
            <a:ext cx="1524008" cy="10360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>
              <a:schemeClr val="accent1">
                <a:alpha val="53000"/>
              </a:schemeClr>
            </a:glo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6934200" y="4001788"/>
            <a:ext cx="2133600" cy="22466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4" y="5189947"/>
            <a:ext cx="1524002" cy="1058453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53000"/>
              </a:schemeClr>
            </a:glo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6201" y="1143001"/>
            <a:ext cx="1447800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Item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17559" y="1143000"/>
            <a:ext cx="2097441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Effective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15000" y="1143000"/>
            <a:ext cx="1219200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Time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1143000"/>
            <a:ext cx="2133600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Actual product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9"/>
          <a:stretch/>
        </p:blipFill>
        <p:spPr bwMode="auto">
          <a:xfrm>
            <a:off x="7233326" y="4050854"/>
            <a:ext cx="1529670" cy="10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ounded Rectangular Callout 44"/>
          <p:cNvSpPr/>
          <p:nvPr/>
        </p:nvSpPr>
        <p:spPr>
          <a:xfrm>
            <a:off x="6978436" y="5716587"/>
            <a:ext cx="509779" cy="531813"/>
          </a:xfrm>
          <a:prstGeom prst="wedgeRoundRectCallout">
            <a:avLst>
              <a:gd name="adj1" fmla="val 74411"/>
              <a:gd name="adj2" fmla="val -1144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OK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7743978" y="2374717"/>
            <a:ext cx="508365" cy="533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0" y="1570218"/>
            <a:ext cx="2093557" cy="2315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auto checker designed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judgemnt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select models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Visualization  by lamp, sound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2" y="4001786"/>
            <a:ext cx="2093557" cy="22466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auto checker designed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Auto judgemnt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Visualization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lamp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sound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4002" y="1143001"/>
            <a:ext cx="2093555" cy="380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Action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7003836" y="2743200"/>
            <a:ext cx="509779" cy="531813"/>
          </a:xfrm>
          <a:prstGeom prst="wedgeRoundRectCallout">
            <a:avLst>
              <a:gd name="adj1" fmla="val 34550"/>
              <a:gd name="adj2" fmla="val 902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OK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7801127" y="4788083"/>
            <a:ext cx="508365" cy="533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1" y="0"/>
            <a:ext cx="9144000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kumimoji="1" sz="2400" b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sz="2800" dirty="0" smtClean="0">
                <a:latin typeface="Arial" panose="020B0604020202020204" pitchFamily="34" charset="0"/>
              </a:rPr>
              <a:t>4. ACTION </a:t>
            </a:r>
            <a:r>
              <a:rPr lang="en-US" altLang="ja-JP" sz="2800" dirty="0"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4691" y="590490"/>
            <a:ext cx="914869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ja-JP" sz="2400" b="1" dirty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ingdings"/>
              </a:rPr>
              <a:t> </a:t>
            </a:r>
            <a:r>
              <a:rPr lang="en-US" altLang="ja-JP" sz="2400" b="1" dirty="0" smtClean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ebdings"/>
              </a:rPr>
              <a:t>Action3 </a:t>
            </a:r>
            <a:r>
              <a:rPr lang="en-US" altLang="ja-JP" sz="2400" b="1" dirty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ingdings"/>
              </a:rPr>
              <a:t> </a:t>
            </a:r>
            <a:r>
              <a:rPr lang="en-US" altLang="ja-JP" sz="2400" b="1" dirty="0" smtClean="0"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ingdings"/>
              </a:rPr>
              <a:t>More made by PSNV</a:t>
            </a:r>
          </a:p>
        </p:txBody>
      </p:sp>
      <p:sp>
        <p:nvSpPr>
          <p:cNvPr id="10" name="Text Box 154"/>
          <p:cNvSpPr txBox="1">
            <a:spLocks noChangeArrowheads="1"/>
          </p:cNvSpPr>
          <p:nvPr/>
        </p:nvSpPr>
        <p:spPr bwMode="auto">
          <a:xfrm>
            <a:off x="71508" y="6126778"/>
            <a:ext cx="8996291" cy="65502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2400" dirty="0" smtClean="0"/>
              <a:t>STANDARDIZE PSNV’S LOCAL EQUIPMENT</a:t>
            </a:r>
            <a:endParaRPr lang="ja-JP" sz="2400" dirty="0"/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8</a:t>
            </a:r>
            <a:r>
              <a:rPr kumimoji="1"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/10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20" name="表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81344"/>
              </p:ext>
            </p:extLst>
          </p:nvPr>
        </p:nvGraphicFramePr>
        <p:xfrm>
          <a:off x="76200" y="1117386"/>
          <a:ext cx="5410200" cy="4807361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  <a:gridCol w="1981200"/>
                <a:gridCol w="1524000"/>
              </a:tblGrid>
              <a:tr h="3304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G創英角ｺﾞｼｯｸUB" charset="-128"/>
                          <a:cs typeface="Arial" pitchFamily="34" charset="0"/>
                        </a:rPr>
                        <a:t>Details</a:t>
                      </a:r>
                      <a:r>
                        <a:rPr kumimoji="0" lang="en-US" altLang="ja-JP" sz="2000" b="0" i="0" u="none" strike="noStrike" cap="none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G創英角ｺﾞｼｯｸUB" charset="-128"/>
                          <a:cs typeface="Arial" pitchFamily="34" charset="0"/>
                        </a:rPr>
                        <a:t> action</a:t>
                      </a:r>
                      <a:endParaRPr kumimoji="0" lang="ja-JP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Expect save cost</a:t>
                      </a:r>
                      <a:endParaRPr kumimoji="0" 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2" marR="91442"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3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Make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Control box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for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acoustic and ID writer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/>
                        </a:rPr>
                        <a:t>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$2K/set</a:t>
                      </a: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5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Software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programming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itchFamily="34" charset="0"/>
                          <a:sym typeface="Wingdings 3"/>
                        </a:rPr>
                        <a:t>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$15K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itchFamily="34" charset="0"/>
                        </a:rPr>
                        <a:t>/supporter</a:t>
                      </a:r>
                      <a:endParaRPr kumimoji="0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Software skill up</a:t>
                      </a:r>
                      <a:endParaRPr kumimoji="0" 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2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and processing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new kind of jig, checker</a:t>
                      </a: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Wingdings 3"/>
                        </a:rPr>
                        <a:t>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50% price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Hardware skill up</a:t>
                      </a:r>
                      <a:endParaRPr kumimoji="0" 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9" y="4495800"/>
            <a:ext cx="1387651" cy="1115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" name="Group 1"/>
          <p:cNvGrpSpPr/>
          <p:nvPr/>
        </p:nvGrpSpPr>
        <p:grpSpPr>
          <a:xfrm>
            <a:off x="5562064" y="1143000"/>
            <a:ext cx="3581936" cy="4876800"/>
            <a:chOff x="5562064" y="1143000"/>
            <a:chExt cx="3581936" cy="4876800"/>
          </a:xfrm>
        </p:grpSpPr>
        <p:sp>
          <p:nvSpPr>
            <p:cNvPr id="74" name="Rectangle 73"/>
            <p:cNvSpPr/>
            <p:nvPr/>
          </p:nvSpPr>
          <p:spPr>
            <a:xfrm>
              <a:off x="5575516" y="1143000"/>
              <a:ext cx="3505200" cy="198120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extrusionH="76200">
              <a:bevelT/>
              <a:bevelB/>
              <a:extrusionClr>
                <a:schemeClr val="bg1">
                  <a:lumMod val="8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80316" y="1371600"/>
              <a:ext cx="2364545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 to </a:t>
              </a:r>
              <a:r>
                <a:rPr lang="en-US" altLang="ja-JP" sz="40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95%</a:t>
              </a:r>
              <a:r>
                <a:rPr lang="en-US" altLang="ja-JP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Localization </a:t>
              </a:r>
            </a:p>
            <a:p>
              <a:pPr algn="ctr"/>
              <a:r>
                <a:rPr lang="en-US" altLang="ja-JP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equipment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570826" y="3200400"/>
              <a:ext cx="3573174" cy="2819400"/>
              <a:chOff x="4495800" y="1002164"/>
              <a:chExt cx="4508498" cy="2045836"/>
            </a:xfrm>
          </p:grpSpPr>
          <p:graphicFrame>
            <p:nvGraphicFramePr>
              <p:cNvPr id="51" name="Chart 50"/>
              <p:cNvGraphicFramePr/>
              <p:nvPr>
                <p:extLst>
                  <p:ext uri="{D42A27DB-BD31-4B8C-83A1-F6EECF244321}">
                    <p14:modId xmlns:p14="http://schemas.microsoft.com/office/powerpoint/2010/main" val="855194847"/>
                  </p:ext>
                </p:extLst>
              </p:nvPr>
            </p:nvGraphicFramePr>
            <p:xfrm>
              <a:off x="4495800" y="1002164"/>
              <a:ext cx="4508498" cy="20458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4" name="Straight Arrow Connector 3"/>
              <p:cNvCxnSpPr/>
              <p:nvPr/>
            </p:nvCxnSpPr>
            <p:spPr>
              <a:xfrm flipV="1">
                <a:off x="6857999" y="1219200"/>
                <a:ext cx="1219200" cy="381000"/>
              </a:xfrm>
              <a:prstGeom prst="straightConnector1">
                <a:avLst/>
              </a:prstGeom>
              <a:ln w="57150">
                <a:solidFill>
                  <a:srgbClr val="0000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ectangle 68"/>
            <p:cNvSpPr/>
            <p:nvPr/>
          </p:nvSpPr>
          <p:spPr>
            <a:xfrm>
              <a:off x="5562064" y="3200400"/>
              <a:ext cx="3518652" cy="274320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7100175" y="4439311"/>
              <a:ext cx="966267" cy="525062"/>
            </a:xfrm>
            <a:prstGeom prst="straightConnector1">
              <a:avLst/>
            </a:prstGeom>
            <a:ln w="57150">
              <a:solidFill>
                <a:srgbClr val="0000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46" y="3118921"/>
            <a:ext cx="1421255" cy="973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46" y="1547813"/>
            <a:ext cx="1387651" cy="1271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9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kumimoji="1" sz="2800" b="1">
                <a:solidFill>
                  <a:schemeClr val="bg1"/>
                </a:solidFill>
                <a:latin typeface="Arial" pitchFamily="34" charset="0"/>
                <a:ea typeface="HGP創英角ｺﾞｼｯｸUB" pitchFamily="50" charset="-128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5</a:t>
            </a:r>
            <a:r>
              <a:rPr lang="en-US" altLang="ja-JP" dirty="0" smtClean="0"/>
              <a:t>. </a:t>
            </a:r>
            <a:r>
              <a:rPr lang="en-US" altLang="ja-JP" dirty="0"/>
              <a:t>DEVELOPMENT PLAN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8305800" y="44451"/>
            <a:ext cx="685800" cy="384154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9</a:t>
            </a:r>
            <a:r>
              <a:rPr kumimoji="1" lang="en-US" altLang="ja-JP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/10</a:t>
            </a:r>
            <a:endParaRPr kumimoji="1" lang="en-US" altLang="ja-JP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062" y="3962400"/>
            <a:ext cx="4503937" cy="2819400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/>
            <a:bevelB/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22851"/>
              </p:ext>
            </p:extLst>
          </p:nvPr>
        </p:nvGraphicFramePr>
        <p:xfrm>
          <a:off x="71508" y="4605020"/>
          <a:ext cx="4500492" cy="97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92"/>
                <a:gridCol w="2286000"/>
                <a:gridCol w="914400"/>
                <a:gridCol w="990600"/>
              </a:tblGrid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 (Body)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basic training 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JUN.15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 (Body)"/>
                        </a:rPr>
                        <a:t>B.Thang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 (Body)"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Cross training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+mn-cs"/>
                        </a:rPr>
                        <a:t>OCT.15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 (Body)"/>
                        </a:rPr>
                        <a:t>Each P.I.C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02078"/>
              </p:ext>
            </p:extLst>
          </p:nvPr>
        </p:nvGraphicFramePr>
        <p:xfrm>
          <a:off x="71508" y="5629766"/>
          <a:ext cx="4500492" cy="115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92"/>
                <a:gridCol w="2286000"/>
                <a:gridCol w="914400"/>
                <a:gridCol w="990600"/>
              </a:tblGrid>
              <a:tr h="59968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Multifunction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for shift member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SUP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234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Exchange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staff each team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OCT.15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SUP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590490"/>
            <a:ext cx="456792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  <a:extLst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chemeClr val="tx1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ebdings"/>
              </a:rPr>
              <a:t> </a:t>
            </a:r>
            <a:r>
              <a:rPr lang="en-US" altLang="ja-JP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  <a:sym typeface="Webdings"/>
              </a:rPr>
              <a:t>Multi ability for staffs</a:t>
            </a:r>
            <a:endParaRPr lang="en-US" altLang="ja-JP" sz="2400" b="1" dirty="0">
              <a:solidFill>
                <a:schemeClr val="tx1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  <a:sym typeface="Wingdings"/>
            </a:endParaRP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0" y="2362200"/>
            <a:ext cx="1619225" cy="43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◆ 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  <a:endParaRPr lang="en-US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18"/>
          <p:cNvSpPr>
            <a:spLocks noChangeArrowheads="1"/>
          </p:cNvSpPr>
          <p:nvPr/>
        </p:nvSpPr>
        <p:spPr bwMode="auto">
          <a:xfrm>
            <a:off x="304800" y="3134291"/>
            <a:ext cx="4195063" cy="29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u="sng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staff</a:t>
            </a: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0" y="1009074"/>
            <a:ext cx="1471464" cy="43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◆ 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04800" y="1447800"/>
            <a:ext cx="4208450" cy="29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u="sng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stop line</a:t>
            </a: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304800" y="1769368"/>
            <a:ext cx="41950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u="sng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in job 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304800" y="3516379"/>
            <a:ext cx="4195063" cy="29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en-US" u="sng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  <a:r>
              <a:rPr lang="en-US" altLang="en-US" u="sng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Rotation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job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8063" y="1044564"/>
            <a:ext cx="4499864" cy="1200002"/>
          </a:xfrm>
          <a:prstGeom prst="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/>
            <a:bevelB/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062" y="2330505"/>
            <a:ext cx="4503938" cy="15556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/>
            <a:bevelB/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304800" y="2782453"/>
            <a:ext cx="4195063" cy="29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1. Study about </a:t>
            </a:r>
            <a:r>
              <a:rPr lang="en-US" altLang="en-US" u="sng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PSNV product</a:t>
            </a:r>
            <a:endParaRPr lang="en-US" alt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11313" y="609600"/>
            <a:ext cx="4478259" cy="6248400"/>
            <a:chOff x="4611313" y="609600"/>
            <a:chExt cx="4478259" cy="6248400"/>
          </a:xfrm>
        </p:grpSpPr>
        <p:pic>
          <p:nvPicPr>
            <p:cNvPr id="1091" name="Picture 6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1313" y="1028279"/>
              <a:ext cx="2399087" cy="155391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</p:pic>
        <p:grpSp>
          <p:nvGrpSpPr>
            <p:cNvPr id="7" name="Group 6"/>
            <p:cNvGrpSpPr/>
            <p:nvPr/>
          </p:nvGrpSpPr>
          <p:grpSpPr>
            <a:xfrm>
              <a:off x="5715000" y="2590800"/>
              <a:ext cx="2205608" cy="929668"/>
              <a:chOff x="4714874" y="2590800"/>
              <a:chExt cx="2205608" cy="92966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724955" y="2902727"/>
                <a:ext cx="124409" cy="1274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endParaRPr lang="en-US" sz="140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4715445" y="3114666"/>
                <a:ext cx="127618" cy="1175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endParaRPr lang="en-US" sz="140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Cross 60"/>
              <p:cNvSpPr/>
              <p:nvPr/>
            </p:nvSpPr>
            <p:spPr>
              <a:xfrm rot="19058583">
                <a:off x="4714874" y="3324075"/>
                <a:ext cx="140326" cy="148458"/>
              </a:xfrm>
              <a:prstGeom prst="plus">
                <a:avLst>
                  <a:gd name="adj" fmla="val 34460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endParaRPr lang="en-US" sz="140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724955" y="2685073"/>
                <a:ext cx="124409" cy="116465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endParaRPr lang="en-US" sz="140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4821088" y="2590800"/>
                <a:ext cx="2099394" cy="929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285750" indent="-285750">
                  <a:buFontTx/>
                  <a:buChar char="-"/>
                </a:pPr>
                <a:r>
                  <a:rPr lang="en-US" altLang="en-US" sz="14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Professional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en-US" sz="14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en-U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Can do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en-US" sz="1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Need to training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4641751" y="609600"/>
              <a:ext cx="2368649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2"/>
                  </a:solidFill>
                  <a:latin typeface="Arial" panose="020B0604020202020204" pitchFamily="34" charset="0"/>
                  <a:ea typeface="HG創英角ｺﾞｼｯｸUB" charset="-128"/>
                  <a:cs typeface="Arial" panose="020B0604020202020204" pitchFamily="34" charset="0"/>
                </a:rPr>
                <a:t>STAFF ABILITY TABLE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274820" y="1310113"/>
              <a:ext cx="178765" cy="201641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US" sz="11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00435" y="609600"/>
              <a:ext cx="1867365" cy="369332"/>
            </a:xfrm>
            <a:prstGeom prst="rect">
              <a:avLst/>
            </a:prstGeom>
            <a:gradFill>
              <a:gsLst>
                <a:gs pos="0">
                  <a:srgbClr val="C7F3FD"/>
                </a:gs>
                <a:gs pos="50000">
                  <a:srgbClr val="F2FFFF"/>
                </a:gs>
                <a:gs pos="100000">
                  <a:srgbClr val="CCFFFF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2"/>
                  </a:solidFill>
                  <a:latin typeface="Arial" panose="020B0604020202020204" pitchFamily="34" charset="0"/>
                  <a:ea typeface="HG創英角ｺﾞｼｯｸUB" charset="-128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723510" y="1559587"/>
              <a:ext cx="178765" cy="201641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US" sz="11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215586" y="1807147"/>
              <a:ext cx="178765" cy="201641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US" sz="11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646421" y="1310112"/>
              <a:ext cx="178765" cy="201641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US" sz="11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 Box 154"/>
            <p:cNvSpPr txBox="1">
              <a:spLocks noChangeArrowheads="1"/>
            </p:cNvSpPr>
            <p:nvPr/>
          </p:nvSpPr>
          <p:spPr bwMode="auto">
            <a:xfrm>
              <a:off x="4611313" y="6027003"/>
              <a:ext cx="4456486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1" lang="en-US" altLang="ja-JP" sz="2400" b="1" dirty="0" smtClean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LET’S BECOME </a:t>
              </a:r>
            </a:p>
            <a:p>
              <a:pPr algn="ctr"/>
              <a:r>
                <a:rPr kumimoji="1" lang="en-US" altLang="ja-JP" sz="2400" b="1" dirty="0" smtClean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“ALL IN ONE”</a:t>
              </a:r>
              <a:endParaRPr kumimoji="1" lang="ja-JP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67786" y="3429000"/>
              <a:ext cx="2770885" cy="2727932"/>
              <a:chOff x="6019800" y="3581826"/>
              <a:chExt cx="2852214" cy="2743200"/>
            </a:xfrm>
          </p:grpSpPr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2116768559"/>
                  </p:ext>
                </p:extLst>
              </p:nvPr>
            </p:nvGraphicFramePr>
            <p:xfrm>
              <a:off x="6019800" y="3581826"/>
              <a:ext cx="2852214" cy="2743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sp>
            <p:nvSpPr>
              <p:cNvPr id="6" name="Rectangle 5"/>
              <p:cNvSpPr/>
              <p:nvPr/>
            </p:nvSpPr>
            <p:spPr>
              <a:xfrm>
                <a:off x="6837943" y="4497532"/>
                <a:ext cx="122662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5400" b="1" dirty="0">
                    <a:solidFill>
                      <a:srgbClr val="0000FF"/>
                    </a:solidFill>
                    <a:latin typeface="Arial" panose="020B0604020202020204" pitchFamily="34" charset="0"/>
                    <a:ea typeface="HGP創英角ｺﾞｼｯｸUB" pitchFamily="50" charset="-128"/>
                    <a:cs typeface="Arial" panose="020B0604020202020204" pitchFamily="34" charset="0"/>
                  </a:rPr>
                  <a:t>PE</a:t>
                </a:r>
                <a:endParaRPr lang="en-US" sz="5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184572" y="992887"/>
              <a:ext cx="1905000" cy="1581150"/>
              <a:chOff x="6084168" y="361707"/>
              <a:chExt cx="1895475" cy="1581150"/>
            </a:xfrm>
          </p:grpSpPr>
          <p:pic>
            <p:nvPicPr>
              <p:cNvPr id="97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4168" y="361707"/>
                <a:ext cx="1895475" cy="1581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8" name="Group 97"/>
              <p:cNvGrpSpPr/>
              <p:nvPr/>
            </p:nvGrpSpPr>
            <p:grpSpPr>
              <a:xfrm>
                <a:off x="6231753" y="654023"/>
                <a:ext cx="204743" cy="1207057"/>
                <a:chOff x="6231753" y="654023"/>
                <a:chExt cx="204743" cy="1207057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257731" y="654023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247232" y="923512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241277" y="1184503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235326" y="1436298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231753" y="1693192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6695947" y="660156"/>
                <a:ext cx="204743" cy="1207057"/>
                <a:chOff x="6231753" y="654023"/>
                <a:chExt cx="204743" cy="1207057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6257731" y="654023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6247232" y="923512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241277" y="1184503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235326" y="1436298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231753" y="1693192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7157145" y="656090"/>
                <a:ext cx="204743" cy="1207057"/>
                <a:chOff x="6231753" y="654023"/>
                <a:chExt cx="204743" cy="1207057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257731" y="654023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247232" y="923512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241277" y="1184503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235326" y="1436298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231753" y="1693192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7610622" y="663222"/>
                <a:ext cx="204743" cy="1207057"/>
                <a:chOff x="6231753" y="654023"/>
                <a:chExt cx="204743" cy="1207057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257731" y="654023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247232" y="923512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241277" y="1184503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235326" y="1436298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231753" y="1693192"/>
                  <a:ext cx="178765" cy="167888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endParaRPr lang="en-US" sz="110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7870130" y="3265478"/>
              <a:ext cx="1176061" cy="2761525"/>
              <a:chOff x="7967939" y="3563075"/>
              <a:chExt cx="1176061" cy="2761525"/>
            </a:xfrm>
          </p:grpSpPr>
          <p:sp>
            <p:nvSpPr>
              <p:cNvPr id="68" name="Rectangle 18"/>
              <p:cNvSpPr>
                <a:spLocks noChangeArrowheads="1"/>
              </p:cNvSpPr>
              <p:nvPr/>
            </p:nvSpPr>
            <p:spPr bwMode="auto">
              <a:xfrm>
                <a:off x="7967939" y="3563075"/>
                <a:ext cx="1176061" cy="1219200"/>
              </a:xfrm>
              <a:prstGeom prst="rect">
                <a:avLst/>
              </a:prstGeom>
              <a:noFill/>
              <a:ln w="9525">
                <a:noFill/>
              </a:ln>
              <a:scene3d>
                <a:camera prst="orthographicFront"/>
                <a:lightRig rig="threePt" dir="t"/>
              </a:scene3d>
              <a:sp3d extrusionH="76200">
                <a:bevelT/>
                <a:bevelB/>
                <a:extrusionClr>
                  <a:schemeClr val="bg1">
                    <a:lumMod val="85000"/>
                  </a:schemeClr>
                </a:extrusionClr>
              </a:sp3d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FY2014</a:t>
                </a:r>
              </a:p>
              <a:p>
                <a:pPr algn="ctr"/>
                <a:r>
                  <a:rPr lang="en-US" alt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4person</a:t>
                </a:r>
              </a:p>
              <a:p>
                <a:pPr algn="ctr"/>
                <a:r>
                  <a:rPr lang="en-US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1shift</a:t>
                </a:r>
                <a:endParaRPr lang="en-US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18"/>
              <p:cNvSpPr>
                <a:spLocks noChangeArrowheads="1"/>
              </p:cNvSpPr>
              <p:nvPr/>
            </p:nvSpPr>
            <p:spPr bwMode="auto">
              <a:xfrm>
                <a:off x="7970951" y="5087333"/>
                <a:ext cx="1173049" cy="1237267"/>
              </a:xfrm>
              <a:prstGeom prst="rect">
                <a:avLst/>
              </a:prstGeom>
              <a:noFill/>
              <a:ln w="9525">
                <a:noFill/>
              </a:ln>
              <a:scene3d>
                <a:camera prst="orthographicFront"/>
                <a:lightRig rig="threePt" dir="t"/>
              </a:scene3d>
              <a:sp3d extrusionH="76200">
                <a:bevelT/>
                <a:bevelB/>
                <a:extrusionClr>
                  <a:schemeClr val="bg1">
                    <a:lumMod val="85000"/>
                  </a:schemeClr>
                </a:extrusionClr>
              </a:sp3d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OCT</a:t>
                </a:r>
              </a:p>
              <a:p>
                <a:pPr algn="ctr"/>
                <a:r>
                  <a:rPr lang="en-US" alt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2015</a:t>
                </a:r>
              </a:p>
              <a:p>
                <a:pPr algn="ctr"/>
                <a:r>
                  <a:rPr lang="en-US" altLang="en-US" sz="2000" b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3person</a:t>
                </a:r>
              </a:p>
              <a:p>
                <a:pPr algn="ctr"/>
                <a:r>
                  <a:rPr lang="en-US" alt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alt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1shift</a:t>
                </a:r>
                <a:endParaRPr lang="en-US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>
              <a:xfrm>
                <a:off x="8362344" y="4648199"/>
                <a:ext cx="406061" cy="395937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Down Arrow 70"/>
            <p:cNvSpPr/>
            <p:nvPr/>
          </p:nvSpPr>
          <p:spPr>
            <a:xfrm rot="16200000">
              <a:off x="6750865" y="1569266"/>
              <a:ext cx="732731" cy="39593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4766675" y="2617006"/>
              <a:ext cx="643525" cy="354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en-US" sz="14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NOTE:</a:t>
              </a:r>
            </a:p>
          </p:txBody>
        </p:sp>
      </p:grp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0" y="4114800"/>
            <a:ext cx="1981200" cy="43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◆ </a:t>
            </a:r>
            <a:r>
              <a:rPr lang="en-US" alt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SCHEDULE:</a:t>
            </a:r>
            <a:endParaRPr lang="en-US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31771</TotalTime>
  <Words>1981</Words>
  <Application>Microsoft Office PowerPoint</Application>
  <PresentationFormat>On-screen Show (4:3)</PresentationFormat>
  <Paragraphs>561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Pham Thi</dc:creator>
  <cp:lastModifiedBy>Thanglien</cp:lastModifiedBy>
  <cp:revision>2433</cp:revision>
  <cp:lastPrinted>2015-03-14T10:02:55Z</cp:lastPrinted>
  <dcterms:created xsi:type="dcterms:W3CDTF">2014-02-11T07:29:01Z</dcterms:created>
  <dcterms:modified xsi:type="dcterms:W3CDTF">2015-03-15T15:14:33Z</dcterms:modified>
</cp:coreProperties>
</file>