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8.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4"/>
  </p:notesMasterIdLst>
  <p:handoutMasterIdLst>
    <p:handoutMasterId r:id="rId15"/>
  </p:handoutMasterIdLst>
  <p:sldIdLst>
    <p:sldId id="1470" r:id="rId2"/>
    <p:sldId id="1479" r:id="rId3"/>
    <p:sldId id="1517" r:id="rId4"/>
    <p:sldId id="1499" r:id="rId5"/>
    <p:sldId id="1497" r:id="rId6"/>
    <p:sldId id="1514" r:id="rId7"/>
    <p:sldId id="1510" r:id="rId8"/>
    <p:sldId id="1516" r:id="rId9"/>
    <p:sldId id="1515" r:id="rId10"/>
    <p:sldId id="1518" r:id="rId11"/>
    <p:sldId id="1520" r:id="rId12"/>
    <p:sldId id="1519" r:id="rId13"/>
  </p:sldIdLst>
  <p:sldSz cx="9906000" cy="6858000" type="A4"/>
  <p:notesSz cx="9874250" cy="6797675"/>
  <p:defaultTextStyle>
    <a:defPPr>
      <a:defRPr lang="ja-JP"/>
    </a:defPPr>
    <a:lvl1pPr algn="ctr" rtl="0" fontAlgn="base">
      <a:spcBef>
        <a:spcPct val="0"/>
      </a:spcBef>
      <a:spcAft>
        <a:spcPct val="0"/>
      </a:spcAft>
      <a:defRPr kumimoji="1" kern="1200">
        <a:solidFill>
          <a:schemeClr val="tx1"/>
        </a:solidFill>
        <a:latin typeface="Times New Roman" pitchFamily="18" charset="0"/>
        <a:ea typeface="ＭＳ Ｐゴシック" pitchFamily="34" charset="-128"/>
        <a:cs typeface="+mn-cs"/>
      </a:defRPr>
    </a:lvl1pPr>
    <a:lvl2pPr marL="457200" algn="ctr" rtl="0" fontAlgn="base">
      <a:spcBef>
        <a:spcPct val="0"/>
      </a:spcBef>
      <a:spcAft>
        <a:spcPct val="0"/>
      </a:spcAft>
      <a:defRPr kumimoji="1" kern="1200">
        <a:solidFill>
          <a:schemeClr val="tx1"/>
        </a:solidFill>
        <a:latin typeface="Times New Roman" pitchFamily="18" charset="0"/>
        <a:ea typeface="ＭＳ Ｐゴシック" pitchFamily="34" charset="-128"/>
        <a:cs typeface="+mn-cs"/>
      </a:defRPr>
    </a:lvl2pPr>
    <a:lvl3pPr marL="914400" algn="ctr" rtl="0" fontAlgn="base">
      <a:spcBef>
        <a:spcPct val="0"/>
      </a:spcBef>
      <a:spcAft>
        <a:spcPct val="0"/>
      </a:spcAft>
      <a:defRPr kumimoji="1" kern="1200">
        <a:solidFill>
          <a:schemeClr val="tx1"/>
        </a:solidFill>
        <a:latin typeface="Times New Roman" pitchFamily="18" charset="0"/>
        <a:ea typeface="ＭＳ Ｐゴシック" pitchFamily="34" charset="-128"/>
        <a:cs typeface="+mn-cs"/>
      </a:defRPr>
    </a:lvl3pPr>
    <a:lvl4pPr marL="1371600" algn="ctr" rtl="0" fontAlgn="base">
      <a:spcBef>
        <a:spcPct val="0"/>
      </a:spcBef>
      <a:spcAft>
        <a:spcPct val="0"/>
      </a:spcAft>
      <a:defRPr kumimoji="1" kern="1200">
        <a:solidFill>
          <a:schemeClr val="tx1"/>
        </a:solidFill>
        <a:latin typeface="Times New Roman" pitchFamily="18" charset="0"/>
        <a:ea typeface="ＭＳ Ｐゴシック" pitchFamily="34" charset="-128"/>
        <a:cs typeface="+mn-cs"/>
      </a:defRPr>
    </a:lvl4pPr>
    <a:lvl5pPr marL="1828800" algn="ctr" rtl="0" fontAlgn="base">
      <a:spcBef>
        <a:spcPct val="0"/>
      </a:spcBef>
      <a:spcAft>
        <a:spcPct val="0"/>
      </a:spcAft>
      <a:defRPr kumimoji="1"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kumimoji="1"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kumimoji="1"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kumimoji="1"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kumimoji="1" kern="1200">
        <a:solidFill>
          <a:schemeClr val="tx1"/>
        </a:solidFill>
        <a:latin typeface="Times New Roman" pitchFamily="18"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E5CB"/>
    <a:srgbClr val="CCECFF"/>
    <a:srgbClr val="47599D"/>
    <a:srgbClr val="99CCFF"/>
    <a:srgbClr val="FFA54B"/>
    <a:srgbClr val="202846"/>
    <a:srgbClr val="8B99CB"/>
    <a:srgbClr val="6678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7" autoAdjust="0"/>
    <p:restoredTop sz="81802" autoAdjust="0"/>
  </p:normalViewPr>
  <p:slideViewPr>
    <p:cSldViewPr snapToGrid="0">
      <p:cViewPr>
        <p:scale>
          <a:sx n="66" d="100"/>
          <a:sy n="66" d="100"/>
        </p:scale>
        <p:origin x="-1680" y="66"/>
      </p:cViewPr>
      <p:guideLst>
        <p:guide orient="horz" pos="1950"/>
        <p:guide orient="horz" pos="3429"/>
        <p:guide pos="59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p:scale>
          <a:sx n="33" d="100"/>
          <a:sy n="33" d="100"/>
        </p:scale>
        <p:origin x="-2226" y="-600"/>
      </p:cViewPr>
      <p:guideLst>
        <p:guide orient="horz" pos="2134"/>
        <p:guide pos="31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600"/>
            </a:pPr>
            <a:r>
              <a:rPr lang="en-US" sz="1600" dirty="0"/>
              <a:t>Factory improvements</a:t>
            </a:r>
          </a:p>
        </c:rich>
      </c:tx>
      <c:layout>
        <c:manualLayout>
          <c:xMode val="edge"/>
          <c:yMode val="edge"/>
          <c:x val="7.5675496269744222E-2"/>
          <c:y val="0.10203344727524193"/>
        </c:manualLayout>
      </c:layout>
      <c:overlay val="0"/>
    </c:title>
    <c:autoTitleDeleted val="0"/>
    <c:plotArea>
      <c:layout>
        <c:manualLayout>
          <c:layoutTarget val="inner"/>
          <c:xMode val="edge"/>
          <c:yMode val="edge"/>
          <c:x val="3.63825698055164E-2"/>
          <c:y val="0.26704117227403834"/>
          <c:w val="0.53002476465282289"/>
          <c:h val="0.67098464191457419"/>
        </c:manualLayout>
      </c:layout>
      <c:pieChart>
        <c:varyColors val="1"/>
        <c:ser>
          <c:idx val="0"/>
          <c:order val="0"/>
          <c:tx>
            <c:strRef>
              <c:f>Sheet1!$B$1</c:f>
              <c:strCache>
                <c:ptCount val="1"/>
                <c:pt idx="0">
                  <c:v>Systems &amp; Apps</c:v>
                </c:pt>
              </c:strCache>
            </c:strRef>
          </c:tx>
          <c:dPt>
            <c:idx val="0"/>
            <c:bubble3D val="0"/>
            <c:spPr>
              <a:solidFill>
                <a:srgbClr val="FFFF00"/>
              </a:solidFill>
            </c:spPr>
          </c:dPt>
          <c:dPt>
            <c:idx val="1"/>
            <c:bubble3D val="0"/>
            <c:spPr>
              <a:solidFill>
                <a:srgbClr val="92D050"/>
              </a:solidFill>
            </c:spPr>
          </c:dPt>
          <c:dPt>
            <c:idx val="2"/>
            <c:bubble3D val="0"/>
            <c:spPr>
              <a:solidFill>
                <a:srgbClr val="99CCFF"/>
              </a:solidFill>
            </c:spPr>
          </c:dPt>
          <c:dPt>
            <c:idx val="3"/>
            <c:bubble3D val="0"/>
            <c:spPr>
              <a:solidFill>
                <a:schemeClr val="accent2">
                  <a:lumMod val="40000"/>
                  <a:lumOff val="60000"/>
                </a:schemeClr>
              </a:solidFill>
            </c:spPr>
          </c:dPt>
          <c:dLbls>
            <c:dLbl>
              <c:idx val="0"/>
              <c:layout/>
              <c:tx>
                <c:rich>
                  <a:bodyPr/>
                  <a:lstStyle/>
                  <a:p>
                    <a:r>
                      <a:rPr lang="en-US" dirty="0" smtClean="0"/>
                      <a:t>38%</a:t>
                    </a:r>
                    <a:endParaRPr lang="en-US" dirty="0"/>
                  </a:p>
                </c:rich>
              </c:tx>
              <c:dLblPos val="ctr"/>
              <c:showLegendKey val="0"/>
              <c:showVal val="1"/>
              <c:showCatName val="0"/>
              <c:showSerName val="0"/>
              <c:showPercent val="0"/>
              <c:showBubbleSize val="0"/>
            </c:dLbl>
            <c:dLbl>
              <c:idx val="1"/>
              <c:layout/>
              <c:tx>
                <c:rich>
                  <a:bodyPr/>
                  <a:lstStyle/>
                  <a:p>
                    <a:r>
                      <a:rPr lang="en-US" dirty="0" smtClean="0"/>
                      <a:t>32%</a:t>
                    </a:r>
                    <a:endParaRPr lang="en-US" dirty="0"/>
                  </a:p>
                </c:rich>
              </c:tx>
              <c:dLblPos val="ctr"/>
              <c:showLegendKey val="0"/>
              <c:showVal val="1"/>
              <c:showCatName val="0"/>
              <c:showSerName val="0"/>
              <c:showPercent val="0"/>
              <c:showBubbleSize val="0"/>
            </c:dLbl>
            <c:dLblPos val="ctr"/>
            <c:showLegendKey val="0"/>
            <c:showVal val="1"/>
            <c:showCatName val="0"/>
            <c:showSerName val="0"/>
            <c:showPercent val="0"/>
            <c:showBubbleSize val="0"/>
            <c:showLeaderLines val="1"/>
          </c:dLbls>
          <c:cat>
            <c:strRef>
              <c:f>Sheet1!$A$2:$A$6</c:f>
              <c:strCache>
                <c:ptCount val="5"/>
                <c:pt idx="0">
                  <c:v>Production</c:v>
                </c:pt>
                <c:pt idx="1">
                  <c:v>Procu</c:v>
                </c:pt>
                <c:pt idx="2">
                  <c:v>SMT</c:v>
                </c:pt>
                <c:pt idx="3">
                  <c:v>PSCS</c:v>
                </c:pt>
                <c:pt idx="4">
                  <c:v>Others</c:v>
                </c:pt>
              </c:strCache>
            </c:strRef>
          </c:cat>
          <c:val>
            <c:numRef>
              <c:f>Sheet1!$B$2:$B$6</c:f>
              <c:numCache>
                <c:formatCode>General</c:formatCode>
                <c:ptCount val="5"/>
                <c:pt idx="0">
                  <c:v>37.5</c:v>
                </c:pt>
                <c:pt idx="1">
                  <c:v>32.5</c:v>
                </c:pt>
                <c:pt idx="2">
                  <c:v>10</c:v>
                </c:pt>
                <c:pt idx="3">
                  <c:v>15</c:v>
                </c:pt>
                <c:pt idx="4">
                  <c:v>5</c:v>
                </c:pt>
              </c:numCache>
            </c:numRef>
          </c:val>
        </c:ser>
        <c:dLbls>
          <c:dLblPos val="ctr"/>
          <c:showLegendKey val="0"/>
          <c:showVal val="1"/>
          <c:showCatName val="0"/>
          <c:showSerName val="0"/>
          <c:showPercent val="0"/>
          <c:showBubbleSize val="0"/>
          <c:showLeaderLines val="1"/>
        </c:dLbls>
        <c:firstSliceAng val="0"/>
      </c:pieChart>
    </c:plotArea>
    <c:legend>
      <c:legendPos val="r"/>
      <c:layout>
        <c:manualLayout>
          <c:xMode val="edge"/>
          <c:yMode val="edge"/>
          <c:x val="0.54224978383220468"/>
          <c:y val="0.27391488933337416"/>
          <c:w val="0.45208162412975395"/>
          <c:h val="0.72608523017332893"/>
        </c:manualLayout>
      </c:layout>
      <c:overlay val="0"/>
    </c:legend>
    <c:plotVisOnly val="1"/>
    <c:dispBlanksAs val="gap"/>
    <c:showDLblsOverMax val="0"/>
  </c:chart>
  <c:txPr>
    <a:bodyPr/>
    <a:lstStyle/>
    <a:p>
      <a:pPr>
        <a:defRPr sz="1600">
          <a:latin typeface="Arial "/>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45288353613593"/>
          <c:y val="8.0736902763012777E-2"/>
          <c:w val="0.84616145124309716"/>
          <c:h val="0.49901795316831365"/>
        </c:manualLayout>
      </c:layout>
      <c:barChart>
        <c:barDir val="col"/>
        <c:grouping val="clustered"/>
        <c:varyColors val="0"/>
        <c:ser>
          <c:idx val="0"/>
          <c:order val="0"/>
          <c:tx>
            <c:strRef>
              <c:f>Sheet1!$B$1</c:f>
              <c:strCache>
                <c:ptCount val="1"/>
                <c:pt idx="0">
                  <c:v>Data size</c:v>
                </c:pt>
              </c:strCache>
            </c:strRef>
          </c:tx>
          <c:invertIfNegative val="0"/>
          <c:cat>
            <c:strRef>
              <c:f>Sheet1!$A$2:$A$4</c:f>
              <c:strCache>
                <c:ptCount val="3"/>
                <c:pt idx="0">
                  <c:v>File</c:v>
                </c:pt>
                <c:pt idx="1">
                  <c:v>servers</c:v>
                </c:pt>
                <c:pt idx="2">
                  <c:v>Free</c:v>
                </c:pt>
              </c:strCache>
            </c:strRef>
          </c:cat>
          <c:val>
            <c:numRef>
              <c:f>Sheet1!$B$2:$B$4</c:f>
              <c:numCache>
                <c:formatCode>General</c:formatCode>
                <c:ptCount val="3"/>
                <c:pt idx="0">
                  <c:v>4571</c:v>
                </c:pt>
                <c:pt idx="1">
                  <c:v>3925</c:v>
                </c:pt>
                <c:pt idx="2">
                  <c:v>2504</c:v>
                </c:pt>
              </c:numCache>
            </c:numRef>
          </c:val>
        </c:ser>
        <c:ser>
          <c:idx val="1"/>
          <c:order val="1"/>
          <c:tx>
            <c:strRef>
              <c:f>Sheet1!$C$1</c:f>
              <c:strCache>
                <c:ptCount val="1"/>
                <c:pt idx="0">
                  <c:v>Actual space</c:v>
                </c:pt>
              </c:strCache>
            </c:strRef>
          </c:tx>
          <c:invertIfNegative val="0"/>
          <c:cat>
            <c:strRef>
              <c:f>Sheet1!$A$2:$A$4</c:f>
              <c:strCache>
                <c:ptCount val="3"/>
                <c:pt idx="0">
                  <c:v>File</c:v>
                </c:pt>
                <c:pt idx="1">
                  <c:v>servers</c:v>
                </c:pt>
                <c:pt idx="2">
                  <c:v>Free</c:v>
                </c:pt>
              </c:strCache>
            </c:strRef>
          </c:cat>
          <c:val>
            <c:numRef>
              <c:f>Sheet1!$C$2:$C$4</c:f>
              <c:numCache>
                <c:formatCode>General</c:formatCode>
                <c:ptCount val="3"/>
                <c:pt idx="0">
                  <c:v>3800</c:v>
                </c:pt>
                <c:pt idx="1">
                  <c:v>3500</c:v>
                </c:pt>
                <c:pt idx="2">
                  <c:v>3700</c:v>
                </c:pt>
              </c:numCache>
            </c:numRef>
          </c:val>
        </c:ser>
        <c:dLbls>
          <c:showLegendKey val="0"/>
          <c:showVal val="0"/>
          <c:showCatName val="0"/>
          <c:showSerName val="0"/>
          <c:showPercent val="0"/>
          <c:showBubbleSize val="0"/>
        </c:dLbls>
        <c:gapWidth val="150"/>
        <c:axId val="21992576"/>
        <c:axId val="21994112"/>
      </c:barChart>
      <c:catAx>
        <c:axId val="21992576"/>
        <c:scaling>
          <c:orientation val="minMax"/>
        </c:scaling>
        <c:delete val="0"/>
        <c:axPos val="b"/>
        <c:majorTickMark val="none"/>
        <c:minorTickMark val="none"/>
        <c:tickLblPos val="nextTo"/>
        <c:spPr>
          <a:ln w="6350" cap="flat">
            <a:round/>
            <a:headEnd type="none" w="med" len="med"/>
            <a:tailEnd type="triangle"/>
          </a:ln>
        </c:spPr>
        <c:txPr>
          <a:bodyPr rot="0" vert="horz"/>
          <a:lstStyle/>
          <a:p>
            <a:pPr algn="ctr">
              <a:defRPr sz="1400"/>
            </a:pPr>
            <a:endParaRPr lang="en-US"/>
          </a:p>
        </c:txPr>
        <c:crossAx val="21994112"/>
        <c:crosses val="autoZero"/>
        <c:auto val="1"/>
        <c:lblAlgn val="ctr"/>
        <c:lblOffset val="100"/>
        <c:tickLblSkip val="1"/>
        <c:noMultiLvlLbl val="0"/>
      </c:catAx>
      <c:valAx>
        <c:axId val="21994112"/>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21992576"/>
        <c:crosses val="autoZero"/>
        <c:crossBetween val="between"/>
      </c:valAx>
    </c:plotArea>
    <c:legend>
      <c:legendPos val="r"/>
      <c:layout>
        <c:manualLayout>
          <c:xMode val="edge"/>
          <c:yMode val="edge"/>
          <c:x val="0"/>
          <c:y val="0.84052829152169939"/>
          <c:w val="1"/>
          <c:h val="0.14598818897637794"/>
        </c:manualLayout>
      </c:layout>
      <c:overlay val="0"/>
      <c:txPr>
        <a:bodyPr/>
        <a:lstStyle/>
        <a:p>
          <a:pPr>
            <a:defRPr sz="1400"/>
          </a:pPr>
          <a:endParaRPr lang="en-US"/>
        </a:p>
      </c:txPr>
    </c:legend>
    <c:plotVisOnly val="1"/>
    <c:dispBlanksAs val="gap"/>
    <c:showDLblsOverMax val="0"/>
  </c:chart>
  <c:txPr>
    <a:bodyPr/>
    <a:lstStyle/>
    <a:p>
      <a:pPr>
        <a:defRPr sz="1800">
          <a:latin typeface="Arial "/>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600" dirty="0"/>
              <a:t>PSNV (Million USD)</a:t>
            </a:r>
          </a:p>
        </c:rich>
      </c:tx>
      <c:layout>
        <c:manualLayout>
          <c:xMode val="edge"/>
          <c:yMode val="edge"/>
          <c:x val="0.12868115383852707"/>
          <c:y val="3.1757489474601094E-2"/>
        </c:manualLayout>
      </c:layout>
      <c:overlay val="0"/>
    </c:title>
    <c:autoTitleDeleted val="0"/>
    <c:plotArea>
      <c:layout>
        <c:manualLayout>
          <c:layoutTarget val="inner"/>
          <c:xMode val="edge"/>
          <c:yMode val="edge"/>
          <c:x val="0.21121843559190312"/>
          <c:y val="0.23631531436163694"/>
          <c:w val="0.78878156440809688"/>
          <c:h val="0.56873197745297832"/>
        </c:manualLayout>
      </c:layout>
      <c:barChart>
        <c:barDir val="col"/>
        <c:grouping val="clustered"/>
        <c:varyColors val="0"/>
        <c:ser>
          <c:idx val="0"/>
          <c:order val="0"/>
          <c:tx>
            <c:strRef>
              <c:f>Sheet1!$B$1</c:f>
              <c:strCache>
                <c:ptCount val="1"/>
                <c:pt idx="0">
                  <c:v>PSNV (Million USD)</c:v>
                </c:pt>
              </c:strCache>
            </c:strRef>
          </c:tx>
          <c:invertIfNegative val="0"/>
          <c:dPt>
            <c:idx val="2"/>
            <c:invertIfNegative val="0"/>
            <c:bubble3D val="0"/>
            <c:spPr>
              <a:pattFill prst="narHorz">
                <a:fgClr>
                  <a:srgbClr val="00B050"/>
                </a:fgClr>
                <a:bgClr>
                  <a:schemeClr val="bg1"/>
                </a:bgClr>
              </a:pattFill>
            </c:spPr>
          </c:dPt>
          <c:dPt>
            <c:idx val="3"/>
            <c:invertIfNegative val="0"/>
            <c:bubble3D val="0"/>
            <c:spPr>
              <a:pattFill prst="narHorz">
                <a:fgClr>
                  <a:srgbClr val="00B050"/>
                </a:fgClr>
                <a:bgClr>
                  <a:schemeClr val="bg1"/>
                </a:bgClr>
              </a:pattFill>
            </c:spPr>
          </c:dPt>
          <c:dLbls>
            <c:dLbl>
              <c:idx val="0"/>
              <c:layout>
                <c:manualLayout>
                  <c:x val="0"/>
                  <c:y val="3.4488825708443235E-2"/>
                </c:manualLayout>
              </c:layout>
              <c:showLegendKey val="0"/>
              <c:showVal val="1"/>
              <c:showCatName val="0"/>
              <c:showSerName val="0"/>
              <c:showPercent val="0"/>
              <c:showBubbleSize val="0"/>
            </c:dLbl>
            <c:dLbl>
              <c:idx val="1"/>
              <c:layout>
                <c:manualLayout>
                  <c:x val="2.0607991224166661E-3"/>
                  <c:y val="3.4677767231041989E-2"/>
                </c:manualLayout>
              </c:layout>
              <c:showLegendKey val="0"/>
              <c:showVal val="1"/>
              <c:showCatName val="0"/>
              <c:showSerName val="0"/>
              <c:showPercent val="0"/>
              <c:showBubbleSize val="0"/>
            </c:dLbl>
            <c:txPr>
              <a:bodyPr/>
              <a:lstStyle/>
              <a:p>
                <a:pPr>
                  <a:defRPr sz="1600"/>
                </a:pPr>
                <a:endParaRPr lang="en-US"/>
              </a:p>
            </c:txPr>
            <c:showLegendKey val="0"/>
            <c:showVal val="0"/>
            <c:showCatName val="0"/>
            <c:showSerName val="0"/>
            <c:showPercent val="0"/>
            <c:showBubbleSize val="0"/>
          </c:dLbls>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259</c:v>
                </c:pt>
                <c:pt idx="1">
                  <c:v>280</c:v>
                </c:pt>
                <c:pt idx="2">
                  <c:v>316</c:v>
                </c:pt>
                <c:pt idx="3">
                  <c:v>360</c:v>
                </c:pt>
              </c:numCache>
            </c:numRef>
          </c:val>
        </c:ser>
        <c:dLbls>
          <c:showLegendKey val="0"/>
          <c:showVal val="0"/>
          <c:showCatName val="0"/>
          <c:showSerName val="0"/>
          <c:showPercent val="0"/>
          <c:showBubbleSize val="0"/>
        </c:dLbls>
        <c:gapWidth val="150"/>
        <c:axId val="23956864"/>
        <c:axId val="69678208"/>
      </c:barChart>
      <c:catAx>
        <c:axId val="23956864"/>
        <c:scaling>
          <c:orientation val="minMax"/>
        </c:scaling>
        <c:delete val="0"/>
        <c:axPos val="b"/>
        <c:numFmt formatCode="General" sourceLinked="1"/>
        <c:majorTickMark val="out"/>
        <c:minorTickMark val="none"/>
        <c:tickLblPos val="nextTo"/>
        <c:txPr>
          <a:bodyPr/>
          <a:lstStyle/>
          <a:p>
            <a:pPr>
              <a:defRPr sz="1600"/>
            </a:pPr>
            <a:endParaRPr lang="en-US"/>
          </a:p>
        </c:txPr>
        <c:crossAx val="69678208"/>
        <c:crosses val="autoZero"/>
        <c:auto val="1"/>
        <c:lblAlgn val="ctr"/>
        <c:lblOffset val="100"/>
        <c:noMultiLvlLbl val="0"/>
      </c:catAx>
      <c:valAx>
        <c:axId val="69678208"/>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23956864"/>
        <c:crosses val="autoZero"/>
        <c:crossBetween val="between"/>
      </c:valAx>
    </c:plotArea>
    <c:plotVisOnly val="1"/>
    <c:dispBlanksAs val="gap"/>
    <c:showDLblsOverMax val="0"/>
  </c:chart>
  <c:txPr>
    <a:bodyPr/>
    <a:lstStyle/>
    <a:p>
      <a:pPr>
        <a:defRPr sz="1800">
          <a:latin typeface="Arial "/>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smtClean="0"/>
              <a:t>IT Requests</a:t>
            </a:r>
            <a:endParaRPr lang="en-US" sz="2000" dirty="0"/>
          </a:p>
        </c:rich>
      </c:tx>
      <c:layout>
        <c:manualLayout>
          <c:xMode val="edge"/>
          <c:yMode val="edge"/>
          <c:x val="1.9273136282776722E-2"/>
          <c:y val="3.0200002758716395E-2"/>
        </c:manualLayout>
      </c:layout>
      <c:overlay val="1"/>
    </c:title>
    <c:autoTitleDeleted val="0"/>
    <c:view3D>
      <c:rotX val="30"/>
      <c:rotY val="110"/>
      <c:rAngAx val="0"/>
      <c:perspective val="30"/>
    </c:view3D>
    <c:floor>
      <c:thickness val="0"/>
    </c:floor>
    <c:sideWall>
      <c:thickness val="0"/>
    </c:sideWall>
    <c:backWall>
      <c:thickness val="0"/>
    </c:backWall>
    <c:plotArea>
      <c:layout>
        <c:manualLayout>
          <c:layoutTarget val="inner"/>
          <c:xMode val="edge"/>
          <c:yMode val="edge"/>
          <c:x val="0.38586783624476784"/>
          <c:y val="0.25079623012727487"/>
          <c:w val="0.59365918522728489"/>
          <c:h val="0.5995236846705122"/>
        </c:manualLayout>
      </c:layout>
      <c:pie3DChart>
        <c:varyColors val="1"/>
        <c:dLbls>
          <c:showLegendKey val="0"/>
          <c:showVal val="0"/>
          <c:showCatName val="0"/>
          <c:showSerName val="0"/>
          <c:showPercent val="0"/>
          <c:showBubbleSize val="0"/>
          <c:showLeaderLines val="0"/>
        </c:dLbls>
      </c:pie3DChart>
    </c:plotArea>
    <c:legend>
      <c:legendPos val="r"/>
      <c:layout>
        <c:manualLayout>
          <c:xMode val="edge"/>
          <c:yMode val="edge"/>
          <c:x val="8.6899200144886467E-3"/>
          <c:y val="0.41300309345820985"/>
          <c:w val="0.35954607552750262"/>
          <c:h val="0.56548712034733073"/>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t>
            </a:r>
            <a:r>
              <a:rPr lang="en-US" sz="1600" dirty="0"/>
              <a:t>Trillion yen)</a:t>
            </a:r>
          </a:p>
        </c:rich>
      </c:tx>
      <c:layout>
        <c:manualLayout>
          <c:xMode val="edge"/>
          <c:yMode val="edge"/>
          <c:x val="0.12868115383852707"/>
          <c:y val="3.1757489474601094E-2"/>
        </c:manualLayout>
      </c:layout>
      <c:overlay val="0"/>
    </c:title>
    <c:autoTitleDeleted val="0"/>
    <c:plotArea>
      <c:layout>
        <c:manualLayout>
          <c:layoutTarget val="inner"/>
          <c:xMode val="edge"/>
          <c:yMode val="edge"/>
          <c:x val="0.14122018119810609"/>
          <c:y val="0.18003529427984508"/>
          <c:w val="0.8197629326175303"/>
          <c:h val="0.61004252251684454"/>
        </c:manualLayout>
      </c:layout>
      <c:barChart>
        <c:barDir val="col"/>
        <c:grouping val="clustered"/>
        <c:varyColors val="0"/>
        <c:ser>
          <c:idx val="0"/>
          <c:order val="0"/>
          <c:tx>
            <c:strRef>
              <c:f>Sheet1!$B$1</c:f>
              <c:strCache>
                <c:ptCount val="1"/>
                <c:pt idx="0">
                  <c:v>Panasonic</c:v>
                </c:pt>
              </c:strCache>
            </c:strRef>
          </c:tx>
          <c:invertIfNegative val="0"/>
          <c:dLbls>
            <c:dLbl>
              <c:idx val="0"/>
              <c:layout>
                <c:manualLayout>
                  <c:x val="0"/>
                  <c:y val="0.17509271641873361"/>
                </c:manualLayout>
              </c:layout>
              <c:showLegendKey val="0"/>
              <c:showVal val="1"/>
              <c:showCatName val="0"/>
              <c:showSerName val="0"/>
              <c:showPercent val="0"/>
              <c:showBubbleSize val="0"/>
            </c:dLbl>
            <c:dLbl>
              <c:idx val="1"/>
              <c:layout>
                <c:manualLayout>
                  <c:x val="0"/>
                  <c:y val="0.1688394051180645"/>
                </c:manualLayout>
              </c:layout>
              <c:showLegendKey val="0"/>
              <c:showVal val="1"/>
              <c:showCatName val="0"/>
              <c:showSerName val="0"/>
              <c:showPercent val="0"/>
              <c:showBubbleSize val="0"/>
            </c:dLbl>
            <c:dLbl>
              <c:idx val="2"/>
              <c:layout>
                <c:manualLayout>
                  <c:x val="0"/>
                  <c:y val="0.15633278251672639"/>
                </c:manualLayout>
              </c:layout>
              <c:showLegendKey val="0"/>
              <c:showVal val="1"/>
              <c:showCatName val="0"/>
              <c:showSerName val="0"/>
              <c:showPercent val="0"/>
              <c:showBubbleSize val="0"/>
            </c:dLbl>
            <c:dLbl>
              <c:idx val="3"/>
              <c:layout>
                <c:manualLayout>
                  <c:x val="2.8787012287835602E-3"/>
                  <c:y val="0.15633229013000979"/>
                </c:manualLayout>
              </c:layout>
              <c:showLegendKey val="0"/>
              <c:showVal val="1"/>
              <c:showCatName val="0"/>
              <c:showSerName val="0"/>
              <c:showPercent val="0"/>
              <c:showBubbleSize val="0"/>
            </c:dLbl>
            <c:showLegendKey val="0"/>
            <c:showVal val="0"/>
            <c:showCatName val="0"/>
            <c:showSerName val="0"/>
            <c:showPercent val="0"/>
            <c:showBubbleSize val="0"/>
          </c:dLbls>
          <c:cat>
            <c:numRef>
              <c:f>Sheet1!$A$2:$A$5</c:f>
              <c:numCache>
                <c:formatCode>General</c:formatCode>
                <c:ptCount val="4"/>
                <c:pt idx="0">
                  <c:v>2015</c:v>
                </c:pt>
                <c:pt idx="1">
                  <c:v>2016</c:v>
                </c:pt>
                <c:pt idx="2">
                  <c:v>2017</c:v>
                </c:pt>
                <c:pt idx="3">
                  <c:v>2018</c:v>
                </c:pt>
              </c:numCache>
            </c:numRef>
          </c:cat>
          <c:val>
            <c:numRef>
              <c:f>Sheet1!$B$2:$B$5</c:f>
              <c:numCache>
                <c:formatCode>General</c:formatCode>
                <c:ptCount val="4"/>
                <c:pt idx="0">
                  <c:v>8</c:v>
                </c:pt>
                <c:pt idx="1">
                  <c:v>8.4</c:v>
                </c:pt>
                <c:pt idx="2">
                  <c:v>9.1</c:v>
                </c:pt>
                <c:pt idx="3">
                  <c:v>10</c:v>
                </c:pt>
              </c:numCache>
            </c:numRef>
          </c:val>
        </c:ser>
        <c:dLbls>
          <c:showLegendKey val="0"/>
          <c:showVal val="0"/>
          <c:showCatName val="0"/>
          <c:showSerName val="0"/>
          <c:showPercent val="0"/>
          <c:showBubbleSize val="0"/>
        </c:dLbls>
        <c:gapWidth val="150"/>
        <c:axId val="24294528"/>
        <c:axId val="24296064"/>
      </c:barChart>
      <c:catAx>
        <c:axId val="24294528"/>
        <c:scaling>
          <c:orientation val="minMax"/>
        </c:scaling>
        <c:delete val="0"/>
        <c:axPos val="b"/>
        <c:numFmt formatCode="General" sourceLinked="1"/>
        <c:majorTickMark val="out"/>
        <c:minorTickMark val="none"/>
        <c:tickLblPos val="nextTo"/>
        <c:crossAx val="24296064"/>
        <c:crosses val="autoZero"/>
        <c:auto val="1"/>
        <c:lblAlgn val="ctr"/>
        <c:lblOffset val="100"/>
        <c:noMultiLvlLbl val="0"/>
      </c:catAx>
      <c:valAx>
        <c:axId val="24296064"/>
        <c:scaling>
          <c:orientation val="minMax"/>
        </c:scaling>
        <c:delete val="0"/>
        <c:axPos val="l"/>
        <c:majorGridlines/>
        <c:numFmt formatCode="General" sourceLinked="1"/>
        <c:majorTickMark val="out"/>
        <c:minorTickMark val="none"/>
        <c:tickLblPos val="nextTo"/>
        <c:crossAx val="24294528"/>
        <c:crosses val="autoZero"/>
        <c:crossBetween val="between"/>
      </c:valAx>
    </c:plotArea>
    <c:plotVisOnly val="1"/>
    <c:dispBlanksAs val="gap"/>
    <c:showDLblsOverMax val="0"/>
  </c:chart>
  <c:txPr>
    <a:bodyPr/>
    <a:lstStyle/>
    <a:p>
      <a:pPr>
        <a:defRPr sz="1800">
          <a:latin typeface="Arial "/>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a:t>Network request</a:t>
            </a:r>
          </a:p>
        </c:rich>
      </c:tx>
      <c:layout>
        <c:manualLayout>
          <c:xMode val="edge"/>
          <c:yMode val="edge"/>
          <c:x val="2.0370283637754123E-2"/>
          <c:y val="2.9395774594464751E-2"/>
        </c:manualLayout>
      </c:layout>
      <c:overlay val="1"/>
    </c:title>
    <c:autoTitleDeleted val="0"/>
    <c:view3D>
      <c:rotX val="30"/>
      <c:rotY val="120"/>
      <c:rAngAx val="0"/>
      <c:perspective val="30"/>
    </c:view3D>
    <c:floor>
      <c:thickness val="0"/>
    </c:floor>
    <c:sideWall>
      <c:thickness val="0"/>
    </c:sideWall>
    <c:backWall>
      <c:thickness val="0"/>
    </c:backWall>
    <c:plotArea>
      <c:layout>
        <c:manualLayout>
          <c:layoutTarget val="inner"/>
          <c:xMode val="edge"/>
          <c:yMode val="edge"/>
          <c:x val="8.1481134551016493E-3"/>
          <c:y val="0.20395999256960404"/>
          <c:w val="0.59715053415053998"/>
          <c:h val="0.60209111182648667"/>
        </c:manualLayout>
      </c:layout>
      <c:pie3DChart>
        <c:varyColors val="1"/>
        <c:ser>
          <c:idx val="0"/>
          <c:order val="0"/>
          <c:tx>
            <c:strRef>
              <c:f>Sheet1!$B$1</c:f>
              <c:strCache>
                <c:ptCount val="1"/>
                <c:pt idx="0">
                  <c:v>Network</c:v>
                </c:pt>
              </c:strCache>
            </c:strRef>
          </c:tx>
          <c:dPt>
            <c:idx val="0"/>
            <c:bubble3D val="0"/>
            <c:spPr>
              <a:solidFill>
                <a:schemeClr val="accent1"/>
              </a:solidFill>
            </c:spPr>
          </c:dPt>
          <c:dPt>
            <c:idx val="1"/>
            <c:bubble3D val="0"/>
            <c:spPr>
              <a:solidFill>
                <a:srgbClr val="FF0000"/>
              </a:solidFill>
            </c:spPr>
          </c:dPt>
          <c:dLbls>
            <c:dLbl>
              <c:idx val="0"/>
              <c:layout>
                <c:manualLayout>
                  <c:x val="0.13851792873672805"/>
                  <c:y val="-1.8157607318395275E-2"/>
                </c:manualLayout>
              </c:layout>
              <c:showLegendKey val="0"/>
              <c:showVal val="1"/>
              <c:showCatName val="0"/>
              <c:showSerName val="0"/>
              <c:showPercent val="0"/>
              <c:showBubbleSize val="0"/>
            </c:dLbl>
            <c:dLbl>
              <c:idx val="1"/>
              <c:layout>
                <c:manualLayout>
                  <c:x val="-0.1792588168041046"/>
                  <c:y val="-0.10337135694326002"/>
                </c:manualLayout>
              </c:layout>
              <c:showLegendKey val="0"/>
              <c:showVal val="1"/>
              <c:showCatName val="0"/>
              <c:showSerName val="0"/>
              <c:showPercent val="0"/>
              <c:showBubbleSize val="0"/>
            </c:dLbl>
            <c:dLbl>
              <c:idx val="2"/>
              <c:layout>
                <c:manualLayout>
                  <c:x val="-1.3668299924998861E-2"/>
                  <c:y val="-0.29405880773691467"/>
                </c:manualLayout>
              </c:layout>
              <c:showLegendKey val="0"/>
              <c:showVal val="1"/>
              <c:showCatName val="0"/>
              <c:showSerName val="0"/>
              <c:showPercent val="0"/>
              <c:showBubbleSize val="0"/>
            </c:dLbl>
            <c:showLegendKey val="0"/>
            <c:showVal val="0"/>
            <c:showCatName val="0"/>
            <c:showSerName val="0"/>
            <c:showPercent val="0"/>
            <c:showBubbleSize val="0"/>
          </c:dLbls>
          <c:cat>
            <c:strRef>
              <c:f>Sheet1!$A$2:$A$3</c:f>
              <c:strCache>
                <c:ptCount val="2"/>
                <c:pt idx="0">
                  <c:v>Ontime</c:v>
                </c:pt>
                <c:pt idx="1">
                  <c:v>Delay</c:v>
                </c:pt>
              </c:strCache>
            </c:strRef>
          </c:cat>
          <c:val>
            <c:numRef>
              <c:f>Sheet1!$B$2:$B$3</c:f>
              <c:numCache>
                <c:formatCode>General</c:formatCode>
                <c:ptCount val="2"/>
                <c:pt idx="0">
                  <c:v>510</c:v>
                </c:pt>
                <c:pt idx="1">
                  <c:v>90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58749117020382469"/>
          <c:y val="0.51671595949850657"/>
          <c:w val="0.35954607552750262"/>
          <c:h val="0.3535924055221607"/>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smtClean="0"/>
              <a:t>IT Requests</a:t>
            </a:r>
            <a:endParaRPr lang="en-US" sz="2000" dirty="0"/>
          </a:p>
        </c:rich>
      </c:tx>
      <c:layout>
        <c:manualLayout>
          <c:xMode val="edge"/>
          <c:yMode val="edge"/>
          <c:x val="4.1410642731779862E-3"/>
          <c:y val="5.6012528302500378E-2"/>
        </c:manualLayout>
      </c:layout>
      <c:overlay val="1"/>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7.5660360047993692E-3"/>
          <c:y val="0.25079623012727487"/>
          <c:w val="0.65418742762437987"/>
          <c:h val="0.66405557969045137"/>
        </c:manualLayout>
      </c:layout>
      <c:pie3DChart>
        <c:varyColors val="1"/>
        <c:ser>
          <c:idx val="0"/>
          <c:order val="0"/>
          <c:tx>
            <c:strRef>
              <c:f>Sheet1!$B$1</c:f>
              <c:strCache>
                <c:ptCount val="1"/>
                <c:pt idx="0">
                  <c:v>FY2015</c:v>
                </c:pt>
              </c:strCache>
            </c:strRef>
          </c:tx>
          <c:dPt>
            <c:idx val="0"/>
            <c:bubble3D val="0"/>
            <c:spPr>
              <a:solidFill>
                <a:schemeClr val="accent1"/>
              </a:solidFill>
            </c:spPr>
          </c:dPt>
          <c:dPt>
            <c:idx val="1"/>
            <c:bubble3D val="0"/>
            <c:spPr>
              <a:solidFill>
                <a:schemeClr val="accent2">
                  <a:lumMod val="40000"/>
                  <a:lumOff val="60000"/>
                </a:schemeClr>
              </a:solidFill>
            </c:spPr>
          </c:dPt>
          <c:dPt>
            <c:idx val="2"/>
            <c:bubble3D val="0"/>
            <c:spPr>
              <a:solidFill>
                <a:srgbClr val="FFC000"/>
              </a:solidFill>
            </c:spPr>
          </c:dPt>
          <c:dLbls>
            <c:dLbl>
              <c:idx val="0"/>
              <c:layout>
                <c:manualLayout>
                  <c:x val="-0.25733101228795735"/>
                  <c:y val="-0.14559375292171228"/>
                </c:manualLayout>
              </c:layout>
              <c:showLegendKey val="0"/>
              <c:showVal val="1"/>
              <c:showCatName val="0"/>
              <c:showSerName val="0"/>
              <c:showPercent val="0"/>
              <c:showBubbleSize val="0"/>
            </c:dLbl>
            <c:dLbl>
              <c:idx val="1"/>
              <c:layout>
                <c:manualLayout>
                  <c:x val="0.13649148650460688"/>
                  <c:y val="-0.11640821813254128"/>
                </c:manualLayout>
              </c:layout>
              <c:showLegendKey val="0"/>
              <c:showVal val="1"/>
              <c:showCatName val="0"/>
              <c:showSerName val="0"/>
              <c:showPercent val="0"/>
              <c:showBubbleSize val="0"/>
            </c:dLbl>
            <c:dLbl>
              <c:idx val="2"/>
              <c:layout>
                <c:manualLayout>
                  <c:x val="8.8183006535947711E-2"/>
                  <c:y val="0.12980387027339152"/>
                </c:manualLayout>
              </c:layout>
              <c:showLegendKey val="0"/>
              <c:showVal val="1"/>
              <c:showCatName val="0"/>
              <c:showSerName val="0"/>
              <c:showPercent val="0"/>
              <c:showBubbleSize val="0"/>
            </c:dLbl>
            <c:showLegendKey val="0"/>
            <c:showVal val="0"/>
            <c:showCatName val="0"/>
            <c:showSerName val="0"/>
            <c:showPercent val="0"/>
            <c:showBubbleSize val="0"/>
          </c:dLbls>
          <c:cat>
            <c:strRef>
              <c:f>Sheet1!$A$2:$A$4</c:f>
              <c:strCache>
                <c:ptCount val="3"/>
                <c:pt idx="0">
                  <c:v>Network</c:v>
                </c:pt>
                <c:pt idx="1">
                  <c:v>SAP</c:v>
                </c:pt>
                <c:pt idx="2">
                  <c:v>Develop</c:v>
                </c:pt>
              </c:strCache>
            </c:strRef>
          </c:cat>
          <c:val>
            <c:numRef>
              <c:f>Sheet1!$B$2:$B$4</c:f>
              <c:numCache>
                <c:formatCode>General</c:formatCode>
                <c:ptCount val="3"/>
                <c:pt idx="0">
                  <c:v>600</c:v>
                </c:pt>
                <c:pt idx="1">
                  <c:v>300</c:v>
                </c:pt>
                <c:pt idx="2">
                  <c:v>120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4045392641523602"/>
          <c:y val="0.35707491372056438"/>
          <c:w val="0.35954607552750262"/>
          <c:h val="0.56548712034733073"/>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dirty="0" smtClean="0"/>
              <a:t>Users / 1 IT</a:t>
            </a:r>
            <a:endParaRPr lang="en-US" dirty="0"/>
          </a:p>
        </c:rich>
      </c:tx>
      <c:layout>
        <c:manualLayout>
          <c:xMode val="edge"/>
          <c:yMode val="edge"/>
          <c:x val="0.30661163067987646"/>
          <c:y val="0"/>
        </c:manualLayout>
      </c:layout>
      <c:overlay val="0"/>
    </c:title>
    <c:autoTitleDeleted val="0"/>
    <c:plotArea>
      <c:layout>
        <c:manualLayout>
          <c:layoutTarget val="inner"/>
          <c:xMode val="edge"/>
          <c:yMode val="edge"/>
          <c:x val="0.15735382695250755"/>
          <c:y val="0.16286933188615532"/>
          <c:w val="0.80332028267921651"/>
          <c:h val="0.47041865177002368"/>
        </c:manualLayout>
      </c:layout>
      <c:barChart>
        <c:barDir val="col"/>
        <c:grouping val="clustered"/>
        <c:varyColors val="0"/>
        <c:ser>
          <c:idx val="0"/>
          <c:order val="0"/>
          <c:tx>
            <c:strRef>
              <c:f>Sheet1!$B$1</c:f>
              <c:strCache>
                <c:ptCount val="1"/>
                <c:pt idx="0">
                  <c:v>Users/IT</c:v>
                </c:pt>
              </c:strCache>
            </c:strRef>
          </c:tx>
          <c:invertIfNegative val="0"/>
          <c:dLbls>
            <c:showLegendKey val="0"/>
            <c:showVal val="1"/>
            <c:showCatName val="0"/>
            <c:showSerName val="0"/>
            <c:showPercent val="0"/>
            <c:showBubbleSize val="0"/>
            <c:showLeaderLines val="0"/>
          </c:dLbls>
          <c:cat>
            <c:strRef>
              <c:f>Sheet1!$A$2:$A$6</c:f>
              <c:strCache>
                <c:ptCount val="5"/>
                <c:pt idx="0">
                  <c:v>PV(HN)</c:v>
                </c:pt>
                <c:pt idx="1">
                  <c:v>TOWADA</c:v>
                </c:pt>
                <c:pt idx="2">
                  <c:v>PAPVN</c:v>
                </c:pt>
                <c:pt idx="3">
                  <c:v>PIDVN</c:v>
                </c:pt>
                <c:pt idx="4">
                  <c:v>PSNV</c:v>
                </c:pt>
              </c:strCache>
            </c:strRef>
          </c:cat>
          <c:val>
            <c:numRef>
              <c:f>Sheet1!$B$2:$B$6</c:f>
              <c:numCache>
                <c:formatCode>General</c:formatCode>
                <c:ptCount val="5"/>
                <c:pt idx="0">
                  <c:v>55</c:v>
                </c:pt>
                <c:pt idx="1">
                  <c:v>70</c:v>
                </c:pt>
                <c:pt idx="2">
                  <c:v>75</c:v>
                </c:pt>
                <c:pt idx="3">
                  <c:v>100</c:v>
                </c:pt>
                <c:pt idx="4">
                  <c:v>150</c:v>
                </c:pt>
              </c:numCache>
            </c:numRef>
          </c:val>
        </c:ser>
        <c:dLbls>
          <c:showLegendKey val="0"/>
          <c:showVal val="0"/>
          <c:showCatName val="0"/>
          <c:showSerName val="0"/>
          <c:showPercent val="0"/>
          <c:showBubbleSize val="0"/>
        </c:dLbls>
        <c:gapWidth val="150"/>
        <c:axId val="102515456"/>
        <c:axId val="102516992"/>
      </c:barChart>
      <c:catAx>
        <c:axId val="102515456"/>
        <c:scaling>
          <c:orientation val="minMax"/>
        </c:scaling>
        <c:delete val="0"/>
        <c:axPos val="b"/>
        <c:majorTickMark val="out"/>
        <c:minorTickMark val="none"/>
        <c:tickLblPos val="nextTo"/>
        <c:txPr>
          <a:bodyPr/>
          <a:lstStyle/>
          <a:p>
            <a:pPr>
              <a:defRPr sz="1400"/>
            </a:pPr>
            <a:endParaRPr lang="en-US"/>
          </a:p>
        </c:txPr>
        <c:crossAx val="102516992"/>
        <c:crosses val="autoZero"/>
        <c:auto val="1"/>
        <c:lblAlgn val="ctr"/>
        <c:lblOffset val="100"/>
        <c:noMultiLvlLbl val="0"/>
      </c:catAx>
      <c:valAx>
        <c:axId val="102516992"/>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102515456"/>
        <c:crosses val="autoZero"/>
        <c:crossBetween val="between"/>
      </c:valAx>
    </c:plotArea>
    <c:plotVisOnly val="1"/>
    <c:dispBlanksAs val="gap"/>
    <c:showDLblsOverMax val="0"/>
  </c:chart>
  <c:txPr>
    <a:bodyPr/>
    <a:lstStyle/>
    <a:p>
      <a:pPr>
        <a:defRPr sz="1800">
          <a:latin typeface="Arial "/>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27991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73" tIns="45383" rIns="90773" bIns="45383" numCol="1" anchor="t" anchorCtr="0" compatLnSpc="1">
            <a:prstTxWarp prst="textNoShape">
              <a:avLst/>
            </a:prstTxWarp>
          </a:bodyPr>
          <a:lstStyle>
            <a:lvl1pPr algn="l" defTabSz="909638">
              <a:defRPr sz="1200"/>
            </a:lvl1pPr>
          </a:lstStyle>
          <a:p>
            <a:endParaRPr lang="en-US" altLang="ja-JP"/>
          </a:p>
        </p:txBody>
      </p:sp>
      <p:sp>
        <p:nvSpPr>
          <p:cNvPr id="4099" name="Rectangle 3"/>
          <p:cNvSpPr>
            <a:spLocks noGrp="1" noChangeArrowheads="1"/>
          </p:cNvSpPr>
          <p:nvPr>
            <p:ph type="dt" sz="quarter" idx="1"/>
          </p:nvPr>
        </p:nvSpPr>
        <p:spPr bwMode="auto">
          <a:xfrm>
            <a:off x="5594332" y="0"/>
            <a:ext cx="427991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73" tIns="45383" rIns="90773" bIns="45383" numCol="1" anchor="t" anchorCtr="0" compatLnSpc="1">
            <a:prstTxWarp prst="textNoShape">
              <a:avLst/>
            </a:prstTxWarp>
          </a:bodyPr>
          <a:lstStyle>
            <a:lvl1pPr algn="r" defTabSz="909638">
              <a:defRPr sz="1200"/>
            </a:lvl1pPr>
          </a:lstStyle>
          <a:p>
            <a:endParaRPr lang="en-US" altLang="ja-JP"/>
          </a:p>
        </p:txBody>
      </p:sp>
      <p:sp>
        <p:nvSpPr>
          <p:cNvPr id="4100" name="Rectangle 4"/>
          <p:cNvSpPr>
            <a:spLocks noGrp="1" noChangeArrowheads="1"/>
          </p:cNvSpPr>
          <p:nvPr>
            <p:ph type="ftr" sz="quarter" idx="2"/>
          </p:nvPr>
        </p:nvSpPr>
        <p:spPr bwMode="auto">
          <a:xfrm>
            <a:off x="0" y="6457792"/>
            <a:ext cx="4279918" cy="33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73" tIns="45383" rIns="90773" bIns="45383" numCol="1" anchor="b" anchorCtr="0" compatLnSpc="1">
            <a:prstTxWarp prst="textNoShape">
              <a:avLst/>
            </a:prstTxWarp>
          </a:bodyPr>
          <a:lstStyle>
            <a:lvl1pPr algn="l" defTabSz="909638">
              <a:defRPr sz="1200"/>
            </a:lvl1pPr>
          </a:lstStyle>
          <a:p>
            <a:endParaRPr lang="en-US" altLang="ja-JP"/>
          </a:p>
        </p:txBody>
      </p:sp>
      <p:sp>
        <p:nvSpPr>
          <p:cNvPr id="4101" name="Rectangle 5"/>
          <p:cNvSpPr>
            <a:spLocks noGrp="1" noChangeArrowheads="1"/>
          </p:cNvSpPr>
          <p:nvPr>
            <p:ph type="sldNum" sz="quarter" idx="3"/>
          </p:nvPr>
        </p:nvSpPr>
        <p:spPr bwMode="auto">
          <a:xfrm>
            <a:off x="5594332" y="6457792"/>
            <a:ext cx="4279918" cy="33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73" tIns="45383" rIns="90773" bIns="45383" numCol="1" anchor="b" anchorCtr="0" compatLnSpc="1">
            <a:prstTxWarp prst="textNoShape">
              <a:avLst/>
            </a:prstTxWarp>
          </a:bodyPr>
          <a:lstStyle>
            <a:lvl1pPr algn="r" defTabSz="909638">
              <a:defRPr sz="1200"/>
            </a:lvl1pPr>
          </a:lstStyle>
          <a:p>
            <a:fld id="{C977F59F-DF57-47F3-BC9E-21BFDC8E726E}" type="slidenum">
              <a:rPr lang="en-US" altLang="ja-JP"/>
              <a:pPr/>
              <a:t>‹#›</a:t>
            </a:fld>
            <a:endParaRPr lang="en-US" altLang="ja-JP"/>
          </a:p>
        </p:txBody>
      </p:sp>
    </p:spTree>
    <p:extLst>
      <p:ext uri="{BB962C8B-B14F-4D97-AF65-F5344CB8AC3E}">
        <p14:creationId xmlns:p14="http://schemas.microsoft.com/office/powerpoint/2010/main" val="1201235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4245329" cy="31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4" tIns="45936" rIns="91874" bIns="45936" numCol="1" anchor="t" anchorCtr="0" compatLnSpc="1">
            <a:prstTxWarp prst="textNoShape">
              <a:avLst/>
            </a:prstTxWarp>
          </a:bodyPr>
          <a:lstStyle>
            <a:lvl1pPr algn="l" defTabSz="920750">
              <a:defRPr sz="1200"/>
            </a:lvl1pPr>
          </a:lstStyle>
          <a:p>
            <a:endParaRPr lang="en-US" altLang="ja-JP"/>
          </a:p>
        </p:txBody>
      </p:sp>
      <p:sp>
        <p:nvSpPr>
          <p:cNvPr id="51203" name="Rectangle 3"/>
          <p:cNvSpPr>
            <a:spLocks noGrp="1" noChangeArrowheads="1"/>
          </p:cNvSpPr>
          <p:nvPr>
            <p:ph type="dt" idx="1"/>
          </p:nvPr>
        </p:nvSpPr>
        <p:spPr bwMode="auto">
          <a:xfrm>
            <a:off x="5585108" y="0"/>
            <a:ext cx="4245329" cy="31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4" tIns="45936" rIns="91874" bIns="45936" numCol="1" anchor="t" anchorCtr="0" compatLnSpc="1">
            <a:prstTxWarp prst="textNoShape">
              <a:avLst/>
            </a:prstTxWarp>
          </a:bodyPr>
          <a:lstStyle>
            <a:lvl1pPr algn="r" defTabSz="920750">
              <a:defRPr sz="1200"/>
            </a:lvl1pPr>
          </a:lstStyle>
          <a:p>
            <a:endParaRPr lang="en-US" altLang="ja-JP"/>
          </a:p>
        </p:txBody>
      </p:sp>
      <p:sp>
        <p:nvSpPr>
          <p:cNvPr id="51204" name="Rectangle 4"/>
          <p:cNvSpPr>
            <a:spLocks noGrp="1" noRot="1" noChangeAspect="1" noChangeArrowheads="1" noTextEdit="1"/>
          </p:cNvSpPr>
          <p:nvPr>
            <p:ph type="sldImg" idx="2"/>
          </p:nvPr>
        </p:nvSpPr>
        <p:spPr bwMode="auto">
          <a:xfrm>
            <a:off x="3694113" y="307975"/>
            <a:ext cx="2393950" cy="16573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237518" y="2065531"/>
            <a:ext cx="9399216" cy="4307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4" tIns="45936" rIns="91874" bIns="45936"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06" name="Rectangle 6"/>
          <p:cNvSpPr>
            <a:spLocks noGrp="1" noChangeArrowheads="1"/>
          </p:cNvSpPr>
          <p:nvPr>
            <p:ph type="ftr" sz="quarter" idx="4"/>
          </p:nvPr>
        </p:nvSpPr>
        <p:spPr bwMode="auto">
          <a:xfrm>
            <a:off x="0" y="6457791"/>
            <a:ext cx="4245329" cy="31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4" tIns="45936" rIns="91874" bIns="45936" numCol="1" anchor="b" anchorCtr="0" compatLnSpc="1">
            <a:prstTxWarp prst="textNoShape">
              <a:avLst/>
            </a:prstTxWarp>
          </a:bodyPr>
          <a:lstStyle>
            <a:lvl1pPr algn="l" defTabSz="920750">
              <a:defRPr sz="1200"/>
            </a:lvl1pPr>
          </a:lstStyle>
          <a:p>
            <a:endParaRPr lang="en-US" altLang="ja-JP"/>
          </a:p>
        </p:txBody>
      </p:sp>
      <p:sp>
        <p:nvSpPr>
          <p:cNvPr id="51207" name="Rectangle 7"/>
          <p:cNvSpPr>
            <a:spLocks noGrp="1" noChangeArrowheads="1"/>
          </p:cNvSpPr>
          <p:nvPr>
            <p:ph type="sldNum" sz="quarter" idx="5"/>
          </p:nvPr>
        </p:nvSpPr>
        <p:spPr bwMode="auto">
          <a:xfrm>
            <a:off x="5585108" y="6457791"/>
            <a:ext cx="4245329" cy="31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74" tIns="45936" rIns="91874" bIns="45936" numCol="1" anchor="b" anchorCtr="0" compatLnSpc="1">
            <a:prstTxWarp prst="textNoShape">
              <a:avLst/>
            </a:prstTxWarp>
          </a:bodyPr>
          <a:lstStyle>
            <a:lvl1pPr algn="r" defTabSz="920750">
              <a:defRPr sz="1200"/>
            </a:lvl1pPr>
          </a:lstStyle>
          <a:p>
            <a:fld id="{569DD75D-3E75-4E5F-9D4B-E8AEF73C3A0C}" type="slidenum">
              <a:rPr lang="en-US" altLang="ja-JP"/>
              <a:pPr/>
              <a:t>‹#›</a:t>
            </a:fld>
            <a:endParaRPr lang="en-US" altLang="ja-JP"/>
          </a:p>
        </p:txBody>
      </p:sp>
    </p:spTree>
    <p:extLst>
      <p:ext uri="{BB962C8B-B14F-4D97-AF65-F5344CB8AC3E}">
        <p14:creationId xmlns:p14="http://schemas.microsoft.com/office/powerpoint/2010/main" val="39314624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600" kern="1200">
        <a:solidFill>
          <a:schemeClr val="tx1"/>
        </a:solidFill>
        <a:latin typeface="HGP創英角ｺﾞｼｯｸUB" pitchFamily="50" charset="-128"/>
        <a:ea typeface="HGP創英角ｺﾞｼｯｸUB" pitchFamily="50" charset="-128"/>
        <a:cs typeface="+mn-cs"/>
      </a:defRPr>
    </a:lvl1pPr>
    <a:lvl2pPr marL="457200" algn="l" rtl="0" fontAlgn="base">
      <a:spcBef>
        <a:spcPct val="30000"/>
      </a:spcBef>
      <a:spcAft>
        <a:spcPct val="0"/>
      </a:spcAft>
      <a:defRPr kumimoji="1" sz="1600" kern="1200">
        <a:solidFill>
          <a:schemeClr val="tx1"/>
        </a:solidFill>
        <a:latin typeface="HGP創英角ｺﾞｼｯｸUB" pitchFamily="50" charset="-128"/>
        <a:ea typeface="HGP創英角ｺﾞｼｯｸUB" pitchFamily="50" charset="-128"/>
        <a:cs typeface="+mn-cs"/>
      </a:defRPr>
    </a:lvl2pPr>
    <a:lvl3pPr marL="914400" algn="l" rtl="0" fontAlgn="base">
      <a:spcBef>
        <a:spcPct val="30000"/>
      </a:spcBef>
      <a:spcAft>
        <a:spcPct val="0"/>
      </a:spcAft>
      <a:defRPr kumimoji="1" sz="1600" kern="1200">
        <a:solidFill>
          <a:schemeClr val="tx1"/>
        </a:solidFill>
        <a:latin typeface="HGP創英角ｺﾞｼｯｸUB" pitchFamily="50" charset="-128"/>
        <a:ea typeface="HGP創英角ｺﾞｼｯｸUB" pitchFamily="50" charset="-128"/>
        <a:cs typeface="+mn-cs"/>
      </a:defRPr>
    </a:lvl3pPr>
    <a:lvl4pPr marL="1371600" algn="l" rtl="0" fontAlgn="base">
      <a:spcBef>
        <a:spcPct val="30000"/>
      </a:spcBef>
      <a:spcAft>
        <a:spcPct val="0"/>
      </a:spcAft>
      <a:defRPr kumimoji="1" sz="1600" kern="1200">
        <a:solidFill>
          <a:schemeClr val="tx1"/>
        </a:solidFill>
        <a:latin typeface="HGP創英角ｺﾞｼｯｸUB" pitchFamily="50" charset="-128"/>
        <a:ea typeface="HGP創英角ｺﾞｼｯｸUB" pitchFamily="50" charset="-128"/>
        <a:cs typeface="+mn-cs"/>
      </a:defRPr>
    </a:lvl4pPr>
    <a:lvl5pPr marL="1828800" algn="l" rtl="0" fontAlgn="base">
      <a:spcBef>
        <a:spcPct val="30000"/>
      </a:spcBef>
      <a:spcAft>
        <a:spcPct val="0"/>
      </a:spcAft>
      <a:defRPr kumimoji="1" sz="16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0</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Good afternoon Sir, </a:t>
            </a:r>
          </a:p>
          <a:p>
            <a:pPr>
              <a:lnSpc>
                <a:spcPct val="90000"/>
              </a:lnSpc>
            </a:pPr>
            <a:r>
              <a:rPr lang="en-US" altLang="en-US" sz="1400" dirty="0" smtClean="0"/>
              <a:t>My name is </a:t>
            </a:r>
            <a:r>
              <a:rPr lang="en-US" altLang="en-US" sz="1400" dirty="0" err="1" smtClean="0"/>
              <a:t>Binh</a:t>
            </a:r>
            <a:r>
              <a:rPr lang="en-US" altLang="en-US" sz="1400" dirty="0" smtClean="0"/>
              <a:t> from IT, Today I’m very</a:t>
            </a:r>
            <a:r>
              <a:rPr lang="en-US" altLang="en-US" sz="1400" baseline="0" dirty="0" smtClean="0"/>
              <a:t> happy to being here and present promotion report.</a:t>
            </a:r>
          </a:p>
          <a:p>
            <a:pPr>
              <a:lnSpc>
                <a:spcPct val="90000"/>
              </a:lnSpc>
            </a:pPr>
            <a:r>
              <a:rPr lang="en-US" altLang="en-US" sz="1400" baseline="0" dirty="0" smtClean="0"/>
              <a:t>My report have 5 contents with theme: Information anything anywhere anytime.</a:t>
            </a:r>
          </a:p>
          <a:p>
            <a:pPr>
              <a:lnSpc>
                <a:spcPct val="90000"/>
              </a:lnSpc>
            </a:pPr>
            <a:r>
              <a:rPr lang="en-US" altLang="en-US" sz="1400" baseline="0" dirty="0" smtClean="0"/>
              <a:t>now I move to the first content to introduce about my job and why I select this theme. </a:t>
            </a:r>
            <a:endParaRPr lang="en-US" altLang="en-US" sz="14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9</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Action1</a:t>
            </a:r>
            <a:r>
              <a:rPr lang="en-US" altLang="en-US" sz="1400" baseline="0" dirty="0" smtClean="0"/>
              <a:t> : create information linkage between factory process</a:t>
            </a:r>
          </a:p>
          <a:p>
            <a:pPr>
              <a:lnSpc>
                <a:spcPct val="90000"/>
              </a:lnSpc>
            </a:pPr>
            <a:r>
              <a:rPr lang="en-US" altLang="en-US" sz="1400" baseline="0" dirty="0" smtClean="0"/>
              <a:t>Firstly I need to setup device and environment to collect DIP data after that connect with </a:t>
            </a:r>
            <a:r>
              <a:rPr lang="en-US" altLang="en-US" sz="1400" baseline="0" dirty="0" err="1" smtClean="0"/>
              <a:t>panaCIM</a:t>
            </a:r>
            <a:r>
              <a:rPr lang="en-US" altLang="en-US" sz="1400" baseline="0" dirty="0" smtClean="0"/>
              <a:t> data to</a:t>
            </a:r>
          </a:p>
          <a:p>
            <a:pPr>
              <a:lnSpc>
                <a:spcPct val="90000"/>
              </a:lnSpc>
            </a:pPr>
            <a:r>
              <a:rPr lang="en-US" altLang="en-US" sz="1400" baseline="0" dirty="0" smtClean="0"/>
              <a:t>link  between FA, DIP and SMT.</a:t>
            </a:r>
          </a:p>
          <a:p>
            <a:pPr>
              <a:lnSpc>
                <a:spcPct val="90000"/>
              </a:lnSpc>
            </a:pPr>
            <a:r>
              <a:rPr lang="en-US" altLang="en-US" sz="1400" baseline="0" dirty="0" smtClean="0"/>
              <a:t>The target is in next year is CPT product, in 2017 we will expand to other category.</a:t>
            </a:r>
          </a:p>
          <a:p>
            <a:pPr>
              <a:lnSpc>
                <a:spcPct val="90000"/>
              </a:lnSpc>
            </a:pPr>
            <a:r>
              <a:rPr lang="en-US" altLang="en-US" sz="1400" dirty="0" smtClean="0"/>
              <a:t>Action:</a:t>
            </a:r>
            <a:r>
              <a:rPr lang="en-US" altLang="en-US" sz="1400" baseline="0" dirty="0" smtClean="0"/>
              <a:t> 2: Apply web approve for PSNV workflow:</a:t>
            </a:r>
          </a:p>
          <a:p>
            <a:pPr>
              <a:lnSpc>
                <a:spcPct val="90000"/>
              </a:lnSpc>
            </a:pPr>
            <a:r>
              <a:rPr lang="en-US" altLang="en-US" sz="1400" baseline="0" dirty="0" smtClean="0"/>
              <a:t>Firstly, I need to design new approve flow after that leading to develop web application for IT request.</a:t>
            </a:r>
          </a:p>
          <a:p>
            <a:pPr>
              <a:lnSpc>
                <a:spcPct val="90000"/>
              </a:lnSpc>
            </a:pPr>
            <a:r>
              <a:rPr lang="en-US" altLang="en-US" sz="1400" baseline="0" dirty="0" smtClean="0"/>
              <a:t>Finally adjust and evaluate efficiency so from 2017 I will expand to all it request introduce other sections</a:t>
            </a:r>
          </a:p>
          <a:p>
            <a:pPr>
              <a:lnSpc>
                <a:spcPct val="90000"/>
              </a:lnSpc>
            </a:pPr>
            <a:r>
              <a:rPr lang="en-US" altLang="en-US" sz="1400" baseline="0" dirty="0" smtClean="0"/>
              <a:t>Action 3: Firstly skill up network setup, after that assign job rotation and evaluate staff skill level.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10</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In</a:t>
            </a:r>
            <a:r>
              <a:rPr lang="en-US" altLang="en-US" sz="1400" baseline="0" dirty="0" smtClean="0"/>
              <a:t> new position, to provide best solution for customers.</a:t>
            </a:r>
          </a:p>
          <a:p>
            <a:pPr>
              <a:lnSpc>
                <a:spcPct val="90000"/>
              </a:lnSpc>
            </a:pPr>
            <a:r>
              <a:rPr lang="en-US" altLang="en-US" sz="1400" baseline="0" dirty="0" smtClean="0"/>
              <a:t>I not only study new IT technology,  but study customer business deeply.</a:t>
            </a:r>
          </a:p>
          <a:p>
            <a:pPr>
              <a:lnSpc>
                <a:spcPct val="90000"/>
              </a:lnSpc>
            </a:pPr>
            <a:r>
              <a:rPr lang="en-US" altLang="en-US" sz="1400" baseline="0" dirty="0" smtClean="0"/>
              <a:t>Beside that I need to grown up my subordinate as when,</a:t>
            </a:r>
          </a:p>
          <a:p>
            <a:pPr>
              <a:lnSpc>
                <a:spcPct val="90000"/>
              </a:lnSpc>
            </a:pPr>
            <a:r>
              <a:rPr lang="en-US" altLang="en-US" sz="1400" baseline="0" dirty="0" smtClean="0"/>
              <a:t>From here you can see detail develop plan.</a:t>
            </a:r>
          </a:p>
          <a:p>
            <a:pPr>
              <a:lnSpc>
                <a:spcPct val="90000"/>
              </a:lnSpc>
            </a:pPr>
            <a:endParaRPr lang="en-US" altLang="en-US" sz="1400"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11</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My </a:t>
            </a:r>
            <a:r>
              <a:rPr lang="en-US" altLang="en-US" sz="1400" dirty="0" err="1" smtClean="0"/>
              <a:t>pollicy</a:t>
            </a:r>
            <a:endParaRPr lang="en-US" altLang="en-US" sz="1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1</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Firstly,  this year policy requirements are Increase efficiency, Use minimum Manpower , improve productivity and quality at outsourcing.</a:t>
            </a:r>
          </a:p>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So IT take parts in those activities  by IT systems &amp; Application base on Infrastructure. </a:t>
            </a:r>
          </a:p>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Where I’m i? here, at the bottom, I’m leader of  infrastructure, I cover servers, network and daily support.</a:t>
            </a:r>
          </a:p>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After promotion beside control infrastructure, I must take actions to promote PSNV business by information systems.</a:t>
            </a:r>
          </a:p>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That’s why, I select my promotion theme  is “</a:t>
            </a:r>
            <a:r>
              <a:rPr kumimoji="1" lang="en-US" altLang="en-US" sz="1400" b="0" dirty="0" smtClean="0">
                <a:solidFill>
                  <a:schemeClr val="bg1"/>
                </a:solidFill>
                <a:latin typeface="Arial" panose="020B0604020202020204" pitchFamily="34" charset="0"/>
                <a:ea typeface="Arial Unicode MS" pitchFamily="34" charset="-128"/>
                <a:cs typeface="Arial" panose="020B0604020202020204" pitchFamily="34" charset="0"/>
              </a:rPr>
              <a:t>INFORMATIONS ANYTHING ANYWHERE ANYTIME </a:t>
            </a:r>
            <a:r>
              <a:rPr kumimoji="1" lang="en-US" sz="1400" b="0" i="0" u="none" strike="noStrike" cap="none" normalizeH="0" baseline="0" dirty="0" smtClean="0">
                <a:ln>
                  <a:noFill/>
                </a:ln>
                <a:solidFill>
                  <a:schemeClr val="tx1"/>
                </a:solidFill>
                <a:effectLst/>
              </a:rPr>
              <a:t>”.</a:t>
            </a:r>
          </a:p>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rPr>
              <a:t>You have told about my job, so what is my achievement? Let me move to next pages </a:t>
            </a:r>
            <a:endParaRPr kumimoji="1" lang="vi-VN" sz="1400" b="0" i="0" u="none" strike="noStrike" cap="none" normalizeH="0" baseline="0" dirty="0" smtClean="0">
              <a:ln>
                <a:noFill/>
              </a:ln>
              <a:solidFill>
                <a:schemeClr val="tx1"/>
              </a:solidFill>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2</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At first,</a:t>
            </a:r>
            <a:r>
              <a:rPr lang="en-US" altLang="en-US" sz="1400" baseline="0" dirty="0" smtClean="0"/>
              <a:t> go together with company activities, I setup network and system to achieve business improvement.</a:t>
            </a:r>
          </a:p>
          <a:p>
            <a:pPr marL="0" indent="0">
              <a:lnSpc>
                <a:spcPct val="90000"/>
              </a:lnSpc>
              <a:buFontTx/>
              <a:buNone/>
            </a:pPr>
            <a:r>
              <a:rPr lang="en-US" altLang="en-US" sz="1400" baseline="0" dirty="0" smtClean="0"/>
              <a:t>Shorten lead time &amp; increase productivity to reduce time and manpower ; Find and change working method to reduce cost and save space.</a:t>
            </a:r>
          </a:p>
          <a:p>
            <a:pPr>
              <a:lnSpc>
                <a:spcPct val="90000"/>
              </a:lnSpc>
            </a:pPr>
            <a:r>
              <a:rPr lang="en-US" altLang="en-US" sz="1400" b="1" baseline="0" dirty="0" smtClean="0"/>
              <a:t>Inside factory: </a:t>
            </a:r>
            <a:r>
              <a:rPr lang="en-US" altLang="en-US" sz="1400" b="0" baseline="0" dirty="0" smtClean="0"/>
              <a:t>biggest customer is production, the second is procurement. Totally</a:t>
            </a:r>
            <a:r>
              <a:rPr lang="en-US" altLang="en-US" sz="1400" baseline="0" dirty="0" smtClean="0"/>
              <a:t> I leading to setup network and server for 54 projects, reduce 28k hours for all sections; </a:t>
            </a:r>
          </a:p>
          <a:p>
            <a:pPr>
              <a:lnSpc>
                <a:spcPct val="90000"/>
              </a:lnSpc>
            </a:pPr>
            <a:r>
              <a:rPr lang="en-US" altLang="en-US" sz="1400" baseline="0" dirty="0" smtClean="0"/>
              <a:t>I have idea change LAN cable to wireless for weigh check, reduce time to setup network from 7 days to one day and reduce setup fee about 7k USD per year.</a:t>
            </a:r>
          </a:p>
          <a:p>
            <a:pPr>
              <a:lnSpc>
                <a:spcPct val="90000"/>
              </a:lnSpc>
            </a:pPr>
            <a:r>
              <a:rPr lang="en-US" altLang="en-US" sz="1400" baseline="0" dirty="0" smtClean="0"/>
              <a:t>Cooperate with production side to improve layout: we saving space and reduce manpower.</a:t>
            </a:r>
          </a:p>
          <a:p>
            <a:pPr>
              <a:lnSpc>
                <a:spcPct val="90000"/>
              </a:lnSpc>
            </a:pPr>
            <a:r>
              <a:rPr lang="en-US" altLang="en-US" sz="1400" b="1" baseline="0" dirty="0" smtClean="0"/>
              <a:t>At Outsourcing:</a:t>
            </a:r>
            <a:r>
              <a:rPr lang="en-US" altLang="en-US" sz="1400" baseline="0" dirty="0" smtClean="0"/>
              <a:t> to Setup SAP  at </a:t>
            </a:r>
            <a:r>
              <a:rPr lang="en-US" altLang="en-US" sz="1400" baseline="0" dirty="0" err="1" smtClean="0"/>
              <a:t>Towada</a:t>
            </a:r>
            <a:r>
              <a:rPr lang="en-US" altLang="en-US" sz="1400" baseline="0" dirty="0" smtClean="0"/>
              <a:t> for direct delivery material I Cooperate with procurement and negotiate with </a:t>
            </a:r>
            <a:r>
              <a:rPr lang="en-US" altLang="en-US" sz="1400" baseline="0" dirty="0" err="1" smtClean="0"/>
              <a:t>Towada</a:t>
            </a:r>
            <a:r>
              <a:rPr lang="en-US" altLang="en-US" sz="1400" baseline="0" dirty="0" smtClean="0"/>
              <a:t> IT </a:t>
            </a:r>
          </a:p>
          <a:p>
            <a:pPr>
              <a:lnSpc>
                <a:spcPct val="90000"/>
              </a:lnSpc>
            </a:pPr>
            <a:r>
              <a:rPr lang="en-US" altLang="en-US" sz="1400" baseline="0" dirty="0" smtClean="0"/>
              <a:t>To find a solution with low cost, convenience and security.</a:t>
            </a:r>
          </a:p>
          <a:p>
            <a:pPr>
              <a:lnSpc>
                <a:spcPct val="90000"/>
              </a:lnSpc>
            </a:pPr>
            <a:r>
              <a:rPr lang="en-US" altLang="en-US" sz="1400" baseline="0" dirty="0" smtClean="0"/>
              <a:t>Beside that I also support OPBD to setup PBX softest network, help them to analysis issues of PBX connections.</a:t>
            </a:r>
          </a:p>
          <a:p>
            <a:pPr>
              <a:lnSpc>
                <a:spcPct val="90000"/>
              </a:lnSpc>
            </a:pPr>
            <a:r>
              <a:rPr lang="en-US" altLang="en-US" sz="1400" baseline="0" dirty="0" smtClean="0"/>
              <a:t>I have told about my achievement with company activities, for ISG improvement? I move to next page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3</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baseline="0" dirty="0" smtClean="0"/>
              <a:t>This page I will show you my achievement to improve IT efficiency and cost down.</a:t>
            </a:r>
          </a:p>
          <a:p>
            <a:pPr>
              <a:lnSpc>
                <a:spcPct val="90000"/>
              </a:lnSpc>
            </a:pPr>
            <a:r>
              <a:rPr lang="en-US" altLang="en-US" sz="1400" b="1" baseline="0" dirty="0" smtClean="0"/>
              <a:t>Firstly reduce delivery time of IT services</a:t>
            </a:r>
            <a:r>
              <a:rPr lang="en-US" altLang="en-US" sz="1400" baseline="0" dirty="0" smtClean="0"/>
              <a:t>, Setup PC: I combine all software setup  into one setup, no need</a:t>
            </a:r>
          </a:p>
          <a:p>
            <a:pPr>
              <a:lnSpc>
                <a:spcPct val="90000"/>
              </a:lnSpc>
            </a:pPr>
            <a:r>
              <a:rPr lang="en-US" altLang="en-US" sz="1400" baseline="0" dirty="0" smtClean="0"/>
              <a:t>To setup one by one, just one  time click. so It speed up 4 times reduce 15 minutes in one PC.</a:t>
            </a:r>
          </a:p>
          <a:p>
            <a:pPr>
              <a:lnSpc>
                <a:spcPct val="90000"/>
              </a:lnSpc>
            </a:pPr>
            <a:r>
              <a:rPr lang="en-US" altLang="en-US" sz="1400" baseline="0" dirty="0" smtClean="0"/>
              <a:t>Version up Software</a:t>
            </a:r>
            <a:r>
              <a:rPr lang="en-US" altLang="en-US" sz="1400" baseline="0" dirty="0" smtClean="0"/>
              <a:t>, To </a:t>
            </a:r>
            <a:r>
              <a:rPr lang="en-US" altLang="en-US" sz="1400" baseline="0" dirty="0" smtClean="0"/>
              <a:t>version up for more than 500 PC  I create automatic </a:t>
            </a:r>
            <a:r>
              <a:rPr lang="en-US" altLang="en-US" sz="1400" baseline="0" dirty="0" smtClean="0"/>
              <a:t>software </a:t>
            </a:r>
            <a:r>
              <a:rPr lang="en-US" altLang="en-US" sz="1400" baseline="0" dirty="0" smtClean="0"/>
              <a:t>to </a:t>
            </a:r>
            <a:r>
              <a:rPr lang="en-US" altLang="en-US" sz="1400" baseline="0" dirty="0" smtClean="0"/>
              <a:t>deploy from server.</a:t>
            </a:r>
          </a:p>
          <a:p>
            <a:pPr>
              <a:lnSpc>
                <a:spcPct val="90000"/>
              </a:lnSpc>
            </a:pPr>
            <a:r>
              <a:rPr lang="en-US" altLang="en-US" sz="1400" baseline="0" dirty="0" smtClean="0"/>
              <a:t>Avoid stop working of staff and reduce setup time 20 minutes in 1 PC.</a:t>
            </a:r>
          </a:p>
          <a:p>
            <a:pPr>
              <a:lnSpc>
                <a:spcPct val="90000"/>
              </a:lnSpc>
            </a:pPr>
            <a:r>
              <a:rPr lang="en-US" altLang="en-US" sz="1400" baseline="0" dirty="0" smtClean="0"/>
              <a:t>Unlock  user PC: I create this function for night shift, if user computer is lock, staff can ask other person  access PSNV web to unlock for him.</a:t>
            </a:r>
          </a:p>
          <a:p>
            <a:pPr>
              <a:lnSpc>
                <a:spcPct val="90000"/>
              </a:lnSpc>
            </a:pPr>
            <a:r>
              <a:rPr lang="en-US" altLang="en-US" sz="1400" baseline="0" dirty="0" smtClean="0"/>
              <a:t>Staff No need to wait until tomorrow, reduce 12 hours waiting.</a:t>
            </a:r>
            <a:endParaRPr lang="en-US" altLang="en-US" sz="1400" baseline="0" dirty="0" smtClean="0"/>
          </a:p>
          <a:p>
            <a:pPr>
              <a:lnSpc>
                <a:spcPct val="90000"/>
              </a:lnSpc>
            </a:pPr>
            <a:r>
              <a:rPr lang="en-US" altLang="en-US" sz="1400" b="1" baseline="0" dirty="0" smtClean="0"/>
              <a:t>The </a:t>
            </a:r>
            <a:r>
              <a:rPr lang="en-US" altLang="en-US" sz="1400" b="1" baseline="0" dirty="0" smtClean="0"/>
              <a:t>Second, </a:t>
            </a:r>
            <a:r>
              <a:rPr lang="en-US" altLang="en-US" sz="1400" b="0" baseline="0" dirty="0" smtClean="0"/>
              <a:t>to</a:t>
            </a:r>
            <a:r>
              <a:rPr lang="en-US" altLang="en-US" sz="1400" b="1" baseline="0" dirty="0" smtClean="0"/>
              <a:t> </a:t>
            </a:r>
            <a:r>
              <a:rPr lang="en-US" altLang="en-US" sz="1400" b="0" baseline="0" dirty="0" smtClean="0"/>
              <a:t>improve server efficiency, I</a:t>
            </a:r>
            <a:r>
              <a:rPr lang="en-US" altLang="en-US" sz="1400" baseline="0" dirty="0" smtClean="0"/>
              <a:t> </a:t>
            </a:r>
            <a:r>
              <a:rPr lang="en-US" altLang="en-US" sz="1400" baseline="0" dirty="0" smtClean="0"/>
              <a:t>study new function to reduce same </a:t>
            </a:r>
            <a:r>
              <a:rPr lang="en-US" altLang="en-US" sz="1400" baseline="0" dirty="0" smtClean="0"/>
              <a:t>files </a:t>
            </a:r>
            <a:r>
              <a:rPr lang="en-US" altLang="en-US" sz="1400" baseline="0" dirty="0" smtClean="0"/>
              <a:t>in server. You may see </a:t>
            </a:r>
            <a:r>
              <a:rPr lang="en-US" altLang="en-US" sz="1400" baseline="0" dirty="0" smtClean="0"/>
              <a:t> same file in deferent folders</a:t>
            </a:r>
            <a:endParaRPr lang="en-US" altLang="en-US" sz="1400" baseline="0" dirty="0" smtClean="0"/>
          </a:p>
          <a:p>
            <a:pPr>
              <a:lnSpc>
                <a:spcPct val="90000"/>
              </a:lnSpc>
            </a:pPr>
            <a:r>
              <a:rPr lang="en-US" altLang="en-US" sz="1400" baseline="0" dirty="0" smtClean="0"/>
              <a:t>But actually store only 1 </a:t>
            </a:r>
            <a:r>
              <a:rPr lang="en-US" altLang="en-US" sz="1400" baseline="0" dirty="0" smtClean="0"/>
              <a:t>on the </a:t>
            </a:r>
            <a:r>
              <a:rPr lang="en-US" altLang="en-US" sz="1400" baseline="0" dirty="0" smtClean="0"/>
              <a:t>disk, </a:t>
            </a:r>
            <a:r>
              <a:rPr lang="en-US" altLang="en-US" sz="1400" baseline="0" dirty="0" smtClean="0"/>
              <a:t>so </a:t>
            </a:r>
            <a:r>
              <a:rPr lang="en-US" altLang="en-US" sz="1400" baseline="0" dirty="0" smtClean="0"/>
              <a:t>space reduce 17%  </a:t>
            </a:r>
            <a:r>
              <a:rPr lang="en-US" altLang="en-US" sz="1400" baseline="0" dirty="0" smtClean="0"/>
              <a:t>for </a:t>
            </a:r>
            <a:r>
              <a:rPr lang="en-US" altLang="en-US" sz="1400" baseline="0" dirty="0" smtClean="0"/>
              <a:t>file data, </a:t>
            </a:r>
            <a:r>
              <a:rPr lang="en-US" altLang="en-US" sz="1400" baseline="0" dirty="0" smtClean="0"/>
              <a:t> reduce 11 </a:t>
            </a:r>
            <a:r>
              <a:rPr lang="en-US" altLang="en-US" sz="1400" baseline="0" dirty="0" smtClean="0"/>
              <a:t>% </a:t>
            </a:r>
            <a:r>
              <a:rPr lang="en-US" altLang="en-US" sz="1400" baseline="0" dirty="0" smtClean="0"/>
              <a:t>for servers data. Finally </a:t>
            </a:r>
            <a:r>
              <a:rPr lang="en-US" altLang="en-US" sz="1400" baseline="0" dirty="0" smtClean="0"/>
              <a:t>free space increase 33%.</a:t>
            </a:r>
          </a:p>
          <a:p>
            <a:pPr>
              <a:lnSpc>
                <a:spcPct val="90000"/>
              </a:lnSpc>
            </a:pPr>
            <a:r>
              <a:rPr lang="en-US" altLang="en-US" sz="1400" baseline="0" dirty="0" smtClean="0"/>
              <a:t>I finish </a:t>
            </a:r>
            <a:r>
              <a:rPr lang="en-US" altLang="en-US" sz="1400" baseline="0" dirty="0" smtClean="0"/>
              <a:t>achievement here </a:t>
            </a:r>
            <a:r>
              <a:rPr lang="en-US" altLang="en-US" sz="1400" baseline="0" dirty="0" smtClean="0"/>
              <a:t>and </a:t>
            </a:r>
            <a:r>
              <a:rPr lang="en-US" altLang="en-US" sz="1400" baseline="0" dirty="0" smtClean="0"/>
              <a:t>go </a:t>
            </a:r>
            <a:r>
              <a:rPr lang="en-US" altLang="en-US" sz="1400" baseline="0" dirty="0" smtClean="0"/>
              <a:t>to setup future Plan.</a:t>
            </a:r>
            <a:endParaRPr lang="en-US" altLang="en-US" sz="1400" baseline="0" dirty="0" smtClean="0"/>
          </a:p>
          <a:p>
            <a:pPr>
              <a:lnSpc>
                <a:spcPct val="90000"/>
              </a:lnSpc>
            </a:pPr>
            <a:endParaRPr lang="en-US" altLang="en-US" sz="1400"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4</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Firstly let take a look at Panasonic sale target</a:t>
            </a:r>
            <a:r>
              <a:rPr lang="en-US" altLang="en-US" sz="1400" baseline="0" dirty="0" smtClean="0"/>
              <a:t>, we can see FY2016 sale increase 5 percent lower 2017 &amp; 2018.</a:t>
            </a:r>
          </a:p>
          <a:p>
            <a:pPr>
              <a:lnSpc>
                <a:spcPct val="90000"/>
              </a:lnSpc>
            </a:pPr>
            <a:r>
              <a:rPr lang="en-US" altLang="en-US" sz="1400" baseline="0" dirty="0" smtClean="0"/>
              <a:t>So </a:t>
            </a:r>
            <a:r>
              <a:rPr lang="en-US" altLang="en-US" sz="1400" baseline="0" dirty="0" smtClean="0"/>
              <a:t>I think FY2016  PSNV sale is average, 2017  big increase, and 2018 will be outbreak sale.</a:t>
            </a:r>
            <a:endParaRPr lang="en-US" altLang="en-US" sz="1400" baseline="0" dirty="0"/>
          </a:p>
          <a:p>
            <a:pPr>
              <a:lnSpc>
                <a:spcPct val="90000"/>
              </a:lnSpc>
            </a:pPr>
            <a:r>
              <a:rPr lang="en-US" altLang="en-US" sz="1400" baseline="0" dirty="0" smtClean="0"/>
              <a:t>It means 2016 we need a goods preparation and must be ready </a:t>
            </a:r>
            <a:r>
              <a:rPr lang="en-US" altLang="en-US" sz="1400" baseline="0" dirty="0" smtClean="0"/>
              <a:t>everything for coming years. </a:t>
            </a:r>
            <a:r>
              <a:rPr lang="en-US" altLang="en-US" sz="1400" baseline="0" dirty="0" smtClean="0"/>
              <a:t>So what IT need to do?</a:t>
            </a:r>
          </a:p>
          <a:p>
            <a:pPr>
              <a:lnSpc>
                <a:spcPct val="90000"/>
              </a:lnSpc>
            </a:pPr>
            <a:r>
              <a:rPr lang="en-US" altLang="en-US" sz="1400" baseline="0" dirty="0" smtClean="0"/>
              <a:t>Action 1: find </a:t>
            </a:r>
            <a:r>
              <a:rPr lang="en-US" altLang="en-US" sz="1400" baseline="0" dirty="0" smtClean="0"/>
              <a:t>and </a:t>
            </a:r>
            <a:r>
              <a:rPr lang="en-US" altLang="en-US" sz="1400" baseline="0" dirty="0" smtClean="0"/>
              <a:t>create information </a:t>
            </a:r>
            <a:r>
              <a:rPr lang="en-US" altLang="en-US" sz="1400" baseline="0" dirty="0" smtClean="0"/>
              <a:t>linkage for All production process, </a:t>
            </a:r>
            <a:r>
              <a:rPr lang="en-US" altLang="en-US" sz="1400" baseline="0" dirty="0" smtClean="0"/>
              <a:t>Action 2: Improve </a:t>
            </a:r>
            <a:r>
              <a:rPr lang="en-US" altLang="en-US" sz="1400" baseline="0" dirty="0" smtClean="0"/>
              <a:t>Efficiency by apply IT system to reduce lead time, Improve manpower </a:t>
            </a:r>
            <a:r>
              <a:rPr lang="en-US" altLang="en-US" sz="1400" baseline="0" dirty="0" smtClean="0"/>
              <a:t>Quality</a:t>
            </a:r>
          </a:p>
          <a:p>
            <a:pPr>
              <a:lnSpc>
                <a:spcPct val="90000"/>
              </a:lnSpc>
            </a:pPr>
            <a:r>
              <a:rPr lang="en-US" altLang="en-US" sz="1400" baseline="0" dirty="0" smtClean="0"/>
              <a:t>reduce quantity when new opportunities come.</a:t>
            </a:r>
            <a:endParaRPr lang="en-US" altLang="en-US" sz="1400" baseline="0" dirty="0" smtClean="0"/>
          </a:p>
          <a:p>
            <a:pPr>
              <a:lnSpc>
                <a:spcPct val="90000"/>
              </a:lnSpc>
            </a:pPr>
            <a:r>
              <a:rPr lang="en-US" altLang="en-US" sz="1400" baseline="0" dirty="0" smtClean="0"/>
              <a:t>I finish </a:t>
            </a:r>
            <a:r>
              <a:rPr lang="en-US" altLang="en-US" sz="1400" baseline="0" dirty="0" smtClean="0"/>
              <a:t>analysis here I go to </a:t>
            </a:r>
            <a:r>
              <a:rPr lang="en-US" altLang="en-US" sz="1400" baseline="0" dirty="0" smtClean="0"/>
              <a:t>ahead for detail action Plan.</a:t>
            </a:r>
            <a:endParaRPr lang="en-US" altLang="en-US" sz="1400"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5</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Action1:  </a:t>
            </a:r>
            <a:r>
              <a:rPr lang="en-US" altLang="en-US" sz="1400" dirty="0" smtClean="0"/>
              <a:t>Information</a:t>
            </a:r>
            <a:r>
              <a:rPr lang="en-US" altLang="en-US" sz="1400" baseline="0" dirty="0" smtClean="0"/>
              <a:t> resource</a:t>
            </a:r>
            <a:r>
              <a:rPr lang="en-US" altLang="en-US" sz="1400" baseline="0" dirty="0" smtClean="0"/>
              <a:t>: long term target is step by step bring customer closer manufacturing by information systems.</a:t>
            </a:r>
            <a:endParaRPr lang="en-US" altLang="en-US" sz="1400" baseline="0" dirty="0" smtClean="0"/>
          </a:p>
          <a:p>
            <a:pPr>
              <a:lnSpc>
                <a:spcPct val="90000"/>
              </a:lnSpc>
            </a:pPr>
            <a:r>
              <a:rPr lang="en-US" altLang="en-US" sz="1400" baseline="0" dirty="0" smtClean="0"/>
              <a:t>As you can </a:t>
            </a:r>
            <a:r>
              <a:rPr lang="en-US" altLang="en-US" sz="1400" baseline="0" dirty="0" smtClean="0"/>
              <a:t>see there are 2 point: first point,  PSCS have SIRIM, FA have weight check,  SMT have </a:t>
            </a:r>
            <a:r>
              <a:rPr lang="en-US" altLang="en-US" sz="1400" baseline="0" dirty="0" err="1" smtClean="0"/>
              <a:t>panacim</a:t>
            </a:r>
            <a:r>
              <a:rPr lang="en-US" altLang="en-US" sz="1400" baseline="0" dirty="0" smtClean="0"/>
              <a:t> but DIP have no system to collect product data.</a:t>
            </a:r>
          </a:p>
          <a:p>
            <a:pPr>
              <a:lnSpc>
                <a:spcPct val="90000"/>
              </a:lnSpc>
            </a:pPr>
            <a:r>
              <a:rPr lang="en-US" altLang="en-US" sz="1400" baseline="0" dirty="0" smtClean="0"/>
              <a:t>Second point, </a:t>
            </a:r>
            <a:r>
              <a:rPr lang="en-US" altLang="en-US" sz="1400" baseline="0" dirty="0" err="1" smtClean="0"/>
              <a:t>Panacim</a:t>
            </a:r>
            <a:r>
              <a:rPr lang="en-US" altLang="en-US" sz="1400" baseline="0" dirty="0" smtClean="0"/>
              <a:t> </a:t>
            </a:r>
            <a:r>
              <a:rPr lang="en-US" altLang="en-US" sz="1400" baseline="0" dirty="0" smtClean="0"/>
              <a:t>is different </a:t>
            </a:r>
            <a:r>
              <a:rPr lang="en-US" altLang="en-US" sz="1400" baseline="0" dirty="0" smtClean="0"/>
              <a:t>system and very difficult to connect data. </a:t>
            </a:r>
            <a:endParaRPr lang="en-US" altLang="en-US" sz="1400" baseline="0" dirty="0" smtClean="0"/>
          </a:p>
          <a:p>
            <a:pPr>
              <a:lnSpc>
                <a:spcPct val="90000"/>
              </a:lnSpc>
            </a:pPr>
            <a:r>
              <a:rPr lang="en-US" altLang="en-US" sz="1400" baseline="0" dirty="0" smtClean="0"/>
              <a:t>As my study, only PCB go through all process </a:t>
            </a:r>
            <a:r>
              <a:rPr lang="en-US" altLang="en-US" sz="1400" baseline="0" dirty="0" smtClean="0"/>
              <a:t>so our plan is </a:t>
            </a:r>
            <a:r>
              <a:rPr lang="en-US" altLang="en-US" sz="1400" baseline="0" dirty="0" smtClean="0"/>
              <a:t>to create </a:t>
            </a:r>
            <a:r>
              <a:rPr lang="en-US" altLang="en-US" sz="1400" baseline="0" dirty="0" smtClean="0"/>
              <a:t>2D barcode fro PCB. </a:t>
            </a:r>
            <a:r>
              <a:rPr lang="en-US" altLang="en-US" sz="1400" baseline="0" dirty="0" smtClean="0"/>
              <a:t>Base on PCB, we can be connect information</a:t>
            </a:r>
          </a:p>
          <a:p>
            <a:pPr>
              <a:lnSpc>
                <a:spcPct val="90000"/>
              </a:lnSpc>
            </a:pPr>
            <a:r>
              <a:rPr lang="en-US" altLang="en-US" sz="1400" baseline="0" dirty="0" smtClean="0"/>
              <a:t>Between MCS, SMT, DP and </a:t>
            </a:r>
            <a:r>
              <a:rPr lang="en-US" altLang="en-US" sz="1400" baseline="0" dirty="0" smtClean="0"/>
              <a:t>FA.</a:t>
            </a:r>
          </a:p>
          <a:p>
            <a:pPr>
              <a:lnSpc>
                <a:spcPct val="90000"/>
              </a:lnSpc>
            </a:pPr>
            <a:r>
              <a:rPr lang="en-US" altLang="en-US" sz="1400" baseline="0" dirty="0" smtClean="0"/>
              <a:t>Target is to </a:t>
            </a:r>
            <a:r>
              <a:rPr lang="en-US" altLang="en-US" sz="1400" baseline="0" dirty="0" smtClean="0"/>
              <a:t>trace back PCB </a:t>
            </a:r>
            <a:r>
              <a:rPr lang="en-US" altLang="en-US" sz="1400" baseline="0" dirty="0" smtClean="0"/>
              <a:t>defect, improve quality. and </a:t>
            </a:r>
            <a:r>
              <a:rPr lang="en-US" altLang="en-US" sz="1400" baseline="0" dirty="0" smtClean="0"/>
              <a:t>provide information to </a:t>
            </a:r>
            <a:r>
              <a:rPr lang="en-US" altLang="en-US" sz="1400" baseline="0" dirty="0" smtClean="0"/>
              <a:t>improve </a:t>
            </a:r>
            <a:r>
              <a:rPr lang="en-US" altLang="en-US" sz="1400" baseline="0" dirty="0" smtClean="0"/>
              <a:t>DIP efficiency. </a:t>
            </a:r>
            <a:r>
              <a:rPr lang="en-US" altLang="en-US" sz="1400" baseline="0" dirty="0" smtClean="0"/>
              <a:t>We already </a:t>
            </a:r>
            <a:r>
              <a:rPr lang="en-US" altLang="en-US" sz="1400" baseline="0" dirty="0" smtClean="0"/>
              <a:t>start Action from Dec 2015</a:t>
            </a:r>
          </a:p>
          <a:p>
            <a:pPr>
              <a:lnSpc>
                <a:spcPct val="90000"/>
              </a:lnSpc>
            </a:pPr>
            <a:r>
              <a:rPr lang="en-US" altLang="en-US" sz="1400" baseline="0" dirty="0" smtClean="0"/>
              <a:t>And plan to complete by Jun </a:t>
            </a:r>
            <a:r>
              <a:rPr lang="en-US" altLang="en-US" sz="1400" baseline="0" dirty="0" smtClean="0"/>
              <a:t>2016 for CPT. </a:t>
            </a:r>
            <a:endParaRPr lang="en-US" altLang="en-US" sz="1400" baseline="0" dirty="0" smtClean="0"/>
          </a:p>
          <a:p>
            <a:pPr>
              <a:lnSpc>
                <a:spcPct val="90000"/>
              </a:lnSpc>
            </a:pPr>
            <a:r>
              <a:rPr lang="en-US" altLang="en-US" sz="1400" baseline="0" dirty="0" smtClean="0"/>
              <a:t>I finish Information here and I </a:t>
            </a:r>
            <a:r>
              <a:rPr lang="en-US" altLang="en-US" sz="1400" baseline="0" dirty="0" smtClean="0"/>
              <a:t>go to next </a:t>
            </a:r>
            <a:r>
              <a:rPr lang="en-US" altLang="en-US" sz="1400" baseline="0" dirty="0" smtClean="0"/>
              <a:t>resource.</a:t>
            </a:r>
            <a:endParaRPr lang="en-US" altLang="en-US" sz="1400" baseline="0" dirty="0" smtClean="0"/>
          </a:p>
          <a:p>
            <a:pPr>
              <a:lnSpc>
                <a:spcPct val="90000"/>
              </a:lnSpc>
            </a:pPr>
            <a:endParaRPr lang="en-US" altLang="en-US"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6</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Action 2: Reduce</a:t>
            </a:r>
            <a:r>
              <a:rPr lang="en-US" altLang="en-US" sz="1400" baseline="0" dirty="0" smtClean="0"/>
              <a:t> </a:t>
            </a:r>
            <a:r>
              <a:rPr lang="en-US" altLang="en-US" sz="1400" dirty="0" smtClean="0"/>
              <a:t>TIME</a:t>
            </a:r>
            <a:r>
              <a:rPr lang="en-US" altLang="en-US" sz="1400" baseline="0" dirty="0" smtClean="0"/>
              <a:t>. Long term target is apply web approve for all PSNV workflow.</a:t>
            </a:r>
            <a:endParaRPr lang="en-US" altLang="en-US" sz="1400" baseline="0" dirty="0" smtClean="0"/>
          </a:p>
          <a:p>
            <a:pPr>
              <a:lnSpc>
                <a:spcPct val="90000"/>
              </a:lnSpc>
            </a:pPr>
            <a:r>
              <a:rPr lang="en-US" altLang="en-US" sz="1400" baseline="0" dirty="0" smtClean="0"/>
              <a:t>Firstly </a:t>
            </a:r>
            <a:r>
              <a:rPr lang="en-US" altLang="en-US" sz="1400" baseline="0" dirty="0" smtClean="0"/>
              <a:t>improve IT request delay: </a:t>
            </a:r>
            <a:r>
              <a:rPr lang="en-US" altLang="en-US" sz="1400" baseline="0" dirty="0" smtClean="0"/>
              <a:t>this year </a:t>
            </a:r>
            <a:r>
              <a:rPr lang="en-US" altLang="en-US" sz="1400" baseline="0" dirty="0" smtClean="0"/>
              <a:t>we have more than 1000 it request, 15 % </a:t>
            </a:r>
            <a:r>
              <a:rPr lang="en-US" altLang="en-US" sz="1400" baseline="0" dirty="0" smtClean="0"/>
              <a:t>delay: </a:t>
            </a:r>
            <a:endParaRPr lang="en-US" altLang="en-US" sz="1400" baseline="0" dirty="0" smtClean="0"/>
          </a:p>
          <a:p>
            <a:pPr>
              <a:lnSpc>
                <a:spcPct val="90000"/>
              </a:lnSpc>
            </a:pPr>
            <a:r>
              <a:rPr lang="en-US" altLang="en-US" sz="1400" baseline="0" dirty="0" smtClean="0"/>
              <a:t>As you see </a:t>
            </a:r>
            <a:r>
              <a:rPr lang="en-US" altLang="en-US" sz="1400" baseline="0" dirty="0" smtClean="0"/>
              <a:t>Biggest quantity </a:t>
            </a:r>
            <a:r>
              <a:rPr lang="en-US" altLang="en-US" sz="1400" baseline="0" dirty="0" smtClean="0"/>
              <a:t>is network request with 90 </a:t>
            </a:r>
            <a:r>
              <a:rPr lang="en-US" altLang="en-US" sz="1400" baseline="0" dirty="0" smtClean="0"/>
              <a:t>cases delay up to 1 day.</a:t>
            </a:r>
            <a:endParaRPr lang="en-US" altLang="en-US" sz="1400" baseline="0" dirty="0" smtClean="0"/>
          </a:p>
          <a:p>
            <a:pPr>
              <a:lnSpc>
                <a:spcPct val="90000"/>
              </a:lnSpc>
            </a:pPr>
            <a:r>
              <a:rPr lang="en-US" altLang="en-US" sz="1400" baseline="0" dirty="0" smtClean="0"/>
              <a:t>So my target in 2016 </a:t>
            </a:r>
            <a:r>
              <a:rPr lang="en-US" altLang="en-US" sz="1400" baseline="0" dirty="0" smtClean="0"/>
              <a:t>is apply for </a:t>
            </a:r>
            <a:r>
              <a:rPr lang="en-US" altLang="en-US" sz="1400" baseline="0" dirty="0" smtClean="0"/>
              <a:t>network </a:t>
            </a:r>
            <a:r>
              <a:rPr lang="en-US" altLang="en-US" sz="1400" baseline="0" dirty="0" smtClean="0"/>
              <a:t>request. 2017 fro SAP and Develop, FY2018 I will introduce to other sections.</a:t>
            </a:r>
          </a:p>
          <a:p>
            <a:pPr>
              <a:lnSpc>
                <a:spcPct val="90000"/>
              </a:lnSpc>
            </a:pPr>
            <a:r>
              <a:rPr lang="en-US" altLang="en-US" sz="1400" baseline="0" dirty="0" smtClean="0"/>
              <a:t>Now situation: section PIC </a:t>
            </a:r>
            <a:r>
              <a:rPr lang="en-US" altLang="en-US" sz="1400" baseline="0" dirty="0" smtClean="0"/>
              <a:t>input request in excel file then find his boss to get </a:t>
            </a:r>
            <a:r>
              <a:rPr lang="en-US" altLang="en-US" sz="1400" baseline="0" dirty="0" smtClean="0"/>
              <a:t>approve,  </a:t>
            </a:r>
            <a:endParaRPr lang="en-US" altLang="en-US" sz="1400" baseline="0" dirty="0" smtClean="0"/>
          </a:p>
          <a:p>
            <a:pPr>
              <a:lnSpc>
                <a:spcPct val="90000"/>
              </a:lnSpc>
            </a:pPr>
            <a:r>
              <a:rPr lang="en-US" altLang="en-US" sz="1400" baseline="0" dirty="0" smtClean="0"/>
              <a:t>After that he pass to IT for </a:t>
            </a:r>
            <a:r>
              <a:rPr lang="en-US" altLang="en-US" sz="1400" baseline="0" dirty="0" smtClean="0"/>
              <a:t>approve.</a:t>
            </a:r>
          </a:p>
          <a:p>
            <a:pPr>
              <a:lnSpc>
                <a:spcPct val="90000"/>
              </a:lnSpc>
            </a:pPr>
            <a:r>
              <a:rPr lang="en-US" altLang="en-US" sz="1400" baseline="0" dirty="0" smtClean="0"/>
              <a:t>There </a:t>
            </a:r>
            <a:r>
              <a:rPr lang="en-US" altLang="en-US" sz="1400" baseline="0" dirty="0" smtClean="0"/>
              <a:t>are 2 issues: first </a:t>
            </a:r>
            <a:r>
              <a:rPr lang="en-US" altLang="en-US" sz="1400" baseline="0" dirty="0" smtClean="0"/>
              <a:t>PIC </a:t>
            </a:r>
            <a:r>
              <a:rPr lang="en-US" altLang="en-US" sz="1400" baseline="0" dirty="0" smtClean="0"/>
              <a:t>cannot meet his boss any time, the second </a:t>
            </a:r>
            <a:r>
              <a:rPr lang="en-US" altLang="en-US" sz="1400" baseline="0" dirty="0" smtClean="0"/>
              <a:t>IT manger and section </a:t>
            </a:r>
            <a:r>
              <a:rPr lang="en-US" altLang="en-US" sz="1400" baseline="0" dirty="0" smtClean="0"/>
              <a:t>don’t know</a:t>
            </a:r>
          </a:p>
          <a:p>
            <a:pPr>
              <a:lnSpc>
                <a:spcPct val="90000"/>
              </a:lnSpc>
            </a:pPr>
            <a:r>
              <a:rPr lang="en-US" altLang="en-US" sz="1400" baseline="0" dirty="0" smtClean="0"/>
              <a:t>Status </a:t>
            </a:r>
            <a:r>
              <a:rPr lang="en-US" altLang="en-US" sz="1400" baseline="0" dirty="0" smtClean="0"/>
              <a:t>of </a:t>
            </a:r>
            <a:r>
              <a:rPr lang="en-US" altLang="en-US" sz="1400" baseline="0" dirty="0" smtClean="0"/>
              <a:t>request </a:t>
            </a:r>
            <a:r>
              <a:rPr lang="en-US" altLang="en-US" sz="1400" baseline="0" dirty="0" smtClean="0"/>
              <a:t>completed or not. </a:t>
            </a:r>
            <a:endParaRPr lang="en-US" altLang="en-US" sz="1400" baseline="0" dirty="0" smtClean="0"/>
          </a:p>
          <a:p>
            <a:pPr>
              <a:lnSpc>
                <a:spcPct val="90000"/>
              </a:lnSpc>
            </a:pPr>
            <a:r>
              <a:rPr lang="en-US" altLang="en-US" sz="1400" baseline="0" dirty="0" smtClean="0"/>
              <a:t>If using web, section input request on web, system send email to his boss and IT for approve  So manager can approve request any where have network, Such as meeting room </a:t>
            </a:r>
            <a:r>
              <a:rPr lang="en-US" altLang="en-US" sz="1400" baseline="0" dirty="0" smtClean="0"/>
              <a:t>or other locations have network. </a:t>
            </a:r>
            <a:r>
              <a:rPr lang="en-US" altLang="en-US" sz="1400" baseline="0" dirty="0" smtClean="0"/>
              <a:t>After that system send email confirm to section PIC.</a:t>
            </a:r>
          </a:p>
          <a:p>
            <a:pPr>
              <a:lnSpc>
                <a:spcPct val="90000"/>
              </a:lnSpc>
            </a:pPr>
            <a:r>
              <a:rPr lang="en-US" altLang="en-US" sz="1400" baseline="0" dirty="0" smtClean="0"/>
              <a:t>So what </a:t>
            </a:r>
            <a:r>
              <a:rPr lang="en-US" altLang="en-US" sz="1400" baseline="0" dirty="0" smtClean="0"/>
              <a:t>I we can do by using this system? </a:t>
            </a:r>
            <a:r>
              <a:rPr lang="en-US" altLang="en-US" sz="1400" baseline="0" dirty="0" smtClean="0"/>
              <a:t>we </a:t>
            </a:r>
            <a:r>
              <a:rPr lang="en-US" altLang="en-US" sz="1400" baseline="0" dirty="0" smtClean="0"/>
              <a:t>move </a:t>
            </a:r>
            <a:r>
              <a:rPr lang="en-US" altLang="en-US" sz="1400" baseline="0" dirty="0" smtClean="0"/>
              <a:t>to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7</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By using</a:t>
            </a:r>
            <a:r>
              <a:rPr lang="en-US" altLang="en-US" sz="1400" baseline="0" dirty="0" smtClean="0"/>
              <a:t> web </a:t>
            </a:r>
            <a:r>
              <a:rPr lang="en-US" altLang="en-US" sz="1400" baseline="0" dirty="0" smtClean="0"/>
              <a:t>system, firstly I can evaluate IT service, from database </a:t>
            </a:r>
            <a:r>
              <a:rPr lang="en-US" altLang="en-US" sz="1400" baseline="0" dirty="0" err="1" smtClean="0"/>
              <a:t>i</a:t>
            </a:r>
            <a:r>
              <a:rPr lang="en-US" altLang="en-US" sz="1400" baseline="0" dirty="0" smtClean="0"/>
              <a:t> can create services KPI with information such as : response time of each IT request,</a:t>
            </a:r>
          </a:p>
          <a:p>
            <a:pPr>
              <a:lnSpc>
                <a:spcPct val="90000"/>
              </a:lnSpc>
            </a:pPr>
            <a:r>
              <a:rPr lang="en-US" altLang="en-US" sz="1400" baseline="0" dirty="0" smtClean="0"/>
              <a:t>What is weakness skill. Base on such information </a:t>
            </a:r>
            <a:r>
              <a:rPr lang="en-US" altLang="en-US" sz="1400" baseline="0" dirty="0" err="1" smtClean="0"/>
              <a:t>i</a:t>
            </a:r>
            <a:r>
              <a:rPr lang="en-US" altLang="en-US" sz="1400" baseline="0" dirty="0" smtClean="0"/>
              <a:t> can evaluate and finally improve IT service quality, improve efficiency.</a:t>
            </a:r>
          </a:p>
          <a:p>
            <a:pPr>
              <a:lnSpc>
                <a:spcPct val="90000"/>
              </a:lnSpc>
            </a:pPr>
            <a:r>
              <a:rPr lang="en-US" altLang="en-US" sz="1400" baseline="0" dirty="0" smtClean="0"/>
              <a:t>The second, we can change approve procedure, manager and GM can approve same time, no need to wait person by person.</a:t>
            </a:r>
          </a:p>
          <a:p>
            <a:pPr>
              <a:lnSpc>
                <a:spcPct val="90000"/>
              </a:lnSpc>
            </a:pPr>
            <a:r>
              <a:rPr lang="en-US" altLang="en-US" sz="1400" baseline="0" dirty="0" smtClean="0"/>
              <a:t>One request can be reduced </a:t>
            </a:r>
            <a:r>
              <a:rPr lang="en-US" altLang="en-US" sz="1400" baseline="0" dirty="0" smtClean="0"/>
              <a:t>approve time from 4 hour to 2 </a:t>
            </a:r>
            <a:r>
              <a:rPr lang="en-US" altLang="en-US" sz="1400" baseline="0" dirty="0" smtClean="0"/>
              <a:t>hours,  Totally </a:t>
            </a:r>
            <a:r>
              <a:rPr lang="en-US" altLang="en-US" sz="1400" baseline="0" dirty="0" smtClean="0"/>
              <a:t>save more then 1000 hours </a:t>
            </a:r>
            <a:r>
              <a:rPr lang="en-US" altLang="en-US" sz="1400" baseline="0" dirty="0" smtClean="0"/>
              <a:t>per year and speed up working.</a:t>
            </a:r>
            <a:endParaRPr lang="en-US" altLang="en-US" sz="1400" baseline="0" dirty="0" smtClean="0"/>
          </a:p>
          <a:p>
            <a:pPr>
              <a:lnSpc>
                <a:spcPct val="90000"/>
              </a:lnSpc>
            </a:pPr>
            <a:r>
              <a:rPr lang="en-US" altLang="en-US" sz="1400" baseline="0" dirty="0" smtClean="0"/>
              <a:t>The </a:t>
            </a:r>
            <a:r>
              <a:rPr lang="en-US" altLang="en-US" sz="1400" baseline="0" dirty="0" smtClean="0"/>
              <a:t>third, we can chase work status quickly, each step have email confirmation so we see bottle-neck immediately, no need to find paper request.</a:t>
            </a:r>
          </a:p>
          <a:p>
            <a:pPr>
              <a:lnSpc>
                <a:spcPct val="90000"/>
              </a:lnSpc>
            </a:pPr>
            <a:r>
              <a:rPr lang="en-US" altLang="en-US" sz="1400" baseline="0" dirty="0" smtClean="0"/>
              <a:t>So we can take action immediately, no paperwork, Reduce management time</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en-US" sz="1400" baseline="0" dirty="0" smtClean="0"/>
              <a:t>This model not only for IT request but we can apply for all indirect works such as uniform request in GAS, equipment request in production and PE,  sanction in accounting and others. Finally factory productivity increase.</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en-US" sz="1400" baseline="0" dirty="0" smtClean="0"/>
              <a:t>I have finish action 2,  now I move to final action.</a:t>
            </a:r>
          </a:p>
          <a:p>
            <a:pPr marL="0" marR="0" indent="0" algn="l" defTabSz="914400" rtl="0" eaLnBrk="1" fontAlgn="base" latinLnBrk="0" hangingPunct="1">
              <a:lnSpc>
                <a:spcPct val="90000"/>
              </a:lnSpc>
              <a:spcBef>
                <a:spcPct val="30000"/>
              </a:spcBef>
              <a:spcAft>
                <a:spcPct val="0"/>
              </a:spcAft>
              <a:buClrTx/>
              <a:buSzTx/>
              <a:buFontTx/>
              <a:buNone/>
              <a:tabLst/>
              <a:defRPr/>
            </a:pPr>
            <a:endParaRPr lang="en-US" altLang="en-US"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8</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Action 3 :</a:t>
            </a:r>
            <a:r>
              <a:rPr lang="en-US" altLang="en-US" sz="1400" baseline="0" dirty="0" smtClean="0"/>
              <a:t> improve  manpower quality to reduce cost &amp; time, </a:t>
            </a:r>
            <a:r>
              <a:rPr lang="en-US" altLang="en-US" sz="1400" dirty="0" smtClean="0"/>
              <a:t>Actually Manpower</a:t>
            </a:r>
            <a:r>
              <a:rPr lang="en-US" altLang="en-US" sz="1400" baseline="0" dirty="0" smtClean="0"/>
              <a:t> is one of my big effort in this year, take a look on number user of on IT, PSNV is highest almost 3 time compare with PV, 2 time compare with PAPVN.</a:t>
            </a:r>
          </a:p>
          <a:p>
            <a:pPr>
              <a:lnSpc>
                <a:spcPct val="90000"/>
              </a:lnSpc>
            </a:pPr>
            <a:r>
              <a:rPr lang="en-US" altLang="en-US" sz="1400" baseline="0" dirty="0" smtClean="0"/>
              <a:t>Beside that in skill map we can see  staff still missing skill to follow up their works.</a:t>
            </a:r>
          </a:p>
          <a:p>
            <a:pPr>
              <a:lnSpc>
                <a:spcPct val="90000"/>
              </a:lnSpc>
            </a:pPr>
            <a:r>
              <a:rPr lang="en-US" altLang="en-US" sz="1400" baseline="0" dirty="0" smtClean="0"/>
              <a:t>And as you known new product is </a:t>
            </a:r>
            <a:r>
              <a:rPr lang="en-US" altLang="en-US" sz="1400" baseline="0" dirty="0" smtClean="0"/>
              <a:t>coming to </a:t>
            </a:r>
            <a:r>
              <a:rPr lang="en-US" altLang="en-US" sz="1400" baseline="0" dirty="0" smtClean="0"/>
              <a:t>PSNV,  In this situation to achieve 100% KPI next year with minimum manpower </a:t>
            </a:r>
            <a:r>
              <a:rPr lang="en-US" altLang="en-US" sz="1400" baseline="0" dirty="0" smtClean="0"/>
              <a:t>I </a:t>
            </a:r>
            <a:r>
              <a:rPr lang="en-US" altLang="en-US" sz="1400" baseline="0" dirty="0" smtClean="0"/>
              <a:t>must multi skill for staff by job rotation.</a:t>
            </a:r>
          </a:p>
          <a:p>
            <a:pPr>
              <a:lnSpc>
                <a:spcPct val="90000"/>
              </a:lnSpc>
            </a:pPr>
            <a:r>
              <a:rPr lang="en-US" altLang="en-US" sz="1400" baseline="0" dirty="0" smtClean="0"/>
              <a:t>And level up network skill to move network installation to PSNV, only construction by supplier, so we can reduce 30% setup fee</a:t>
            </a:r>
          </a:p>
          <a:p>
            <a:pPr>
              <a:lnSpc>
                <a:spcPct val="90000"/>
              </a:lnSpc>
            </a:pPr>
            <a:r>
              <a:rPr lang="en-US" altLang="en-US" sz="1400" baseline="0" dirty="0" smtClean="0"/>
              <a:t>The target is 1 more staff can repair email error, 2 more staff can setup network device.</a:t>
            </a:r>
          </a:p>
          <a:p>
            <a:pPr>
              <a:lnSpc>
                <a:spcPct val="90000"/>
              </a:lnSpc>
            </a:pPr>
            <a:r>
              <a:rPr lang="en-US" altLang="en-US" sz="1400" baseline="0" dirty="0" smtClean="0"/>
              <a:t> I have finish final action and  I move to next slide fro summary action</a:t>
            </a:r>
          </a:p>
          <a:p>
            <a:pPr>
              <a:lnSpc>
                <a:spcPct val="90000"/>
              </a:lnSpc>
            </a:pPr>
            <a:endParaRPr lang="en-US" altLang="en-US" sz="140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99350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23339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66124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42950" y="609600"/>
            <a:ext cx="84201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742950" y="6248400"/>
            <a:ext cx="2063750" cy="457200"/>
          </a:xfrm>
        </p:spPr>
        <p:txBody>
          <a:bodyPr/>
          <a:lstStyle>
            <a:lvl1pPr>
              <a:defRPr/>
            </a:lvl1pPr>
          </a:lstStyle>
          <a:p>
            <a:endParaRPr lang="en-US" altLang="ja-JP"/>
          </a:p>
        </p:txBody>
      </p:sp>
      <p:sp>
        <p:nvSpPr>
          <p:cNvPr id="4" name="Footer Placeholder 3"/>
          <p:cNvSpPr>
            <a:spLocks noGrp="1"/>
          </p:cNvSpPr>
          <p:nvPr>
            <p:ph type="ftr" sz="quarter" idx="11"/>
          </p:nvPr>
        </p:nvSpPr>
        <p:spPr>
          <a:xfrm>
            <a:off x="3384550" y="6248400"/>
            <a:ext cx="3136900" cy="457200"/>
          </a:xfrm>
        </p:spPr>
        <p:txBody>
          <a:bodyPr/>
          <a:lstStyle>
            <a:lvl1pPr>
              <a:defRPr/>
            </a:lvl1pPr>
          </a:lstStyle>
          <a:p>
            <a:endParaRPr lang="en-US" altLang="ja-JP"/>
          </a:p>
        </p:txBody>
      </p:sp>
    </p:spTree>
    <p:extLst>
      <p:ext uri="{BB962C8B-B14F-4D97-AF65-F5344CB8AC3E}">
        <p14:creationId xmlns:p14="http://schemas.microsoft.com/office/powerpoint/2010/main" val="321817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178025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67069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334373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ja-JP"/>
          </a:p>
        </p:txBody>
      </p:sp>
      <p:sp>
        <p:nvSpPr>
          <p:cNvPr id="8" name="Footer Placeholder 7"/>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375023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ja-JP"/>
          </a:p>
        </p:txBody>
      </p:sp>
      <p:sp>
        <p:nvSpPr>
          <p:cNvPr id="4" name="Footer Placeholder 3"/>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299523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ja-JP"/>
          </a:p>
        </p:txBody>
      </p:sp>
      <p:sp>
        <p:nvSpPr>
          <p:cNvPr id="3" name="Footer Placeholder 2"/>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126310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150131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extLst>
      <p:ext uri="{BB962C8B-B14F-4D97-AF65-F5344CB8AC3E}">
        <p14:creationId xmlns:p14="http://schemas.microsoft.com/office/powerpoint/2010/main" val="68500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ja-JP"/>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ＭＳ Ｐゴシック" pitchFamily="34" charset="-128"/>
        </a:defRPr>
      </a:lvl2pPr>
      <a:lvl3pPr algn="ctr" rtl="0" fontAlgn="base">
        <a:spcBef>
          <a:spcPct val="0"/>
        </a:spcBef>
        <a:spcAft>
          <a:spcPct val="0"/>
        </a:spcAft>
        <a:defRPr kumimoji="1" sz="4400">
          <a:solidFill>
            <a:schemeClr val="tx2"/>
          </a:solidFill>
          <a:latin typeface="Times New Roman" pitchFamily="18" charset="0"/>
          <a:ea typeface="ＭＳ Ｐゴシック" pitchFamily="34" charset="-128"/>
        </a:defRPr>
      </a:lvl3pPr>
      <a:lvl4pPr algn="ctr" rtl="0" fontAlgn="base">
        <a:spcBef>
          <a:spcPct val="0"/>
        </a:spcBef>
        <a:spcAft>
          <a:spcPct val="0"/>
        </a:spcAft>
        <a:defRPr kumimoji="1" sz="4400">
          <a:solidFill>
            <a:schemeClr val="tx2"/>
          </a:solidFill>
          <a:latin typeface="Times New Roman" pitchFamily="18" charset="0"/>
          <a:ea typeface="ＭＳ Ｐゴシック" pitchFamily="34" charset="-128"/>
        </a:defRPr>
      </a:lvl4pPr>
      <a:lvl5pPr algn="ctr" rtl="0" fontAlgn="base">
        <a:spcBef>
          <a:spcPct val="0"/>
        </a:spcBef>
        <a:spcAft>
          <a:spcPct val="0"/>
        </a:spcAft>
        <a:defRPr kumimoji="1" sz="4400">
          <a:solidFill>
            <a:schemeClr val="tx2"/>
          </a:solidFill>
          <a:latin typeface="Times New Roman" pitchFamily="18" charset="0"/>
          <a:ea typeface="ＭＳ Ｐゴシック" pitchFamily="34" charset="-128"/>
        </a:defRPr>
      </a:lvl5pPr>
      <a:lvl6pPr marL="457200" algn="ctr" rtl="0" fontAlgn="base">
        <a:spcBef>
          <a:spcPct val="0"/>
        </a:spcBef>
        <a:spcAft>
          <a:spcPct val="0"/>
        </a:spcAft>
        <a:defRPr kumimoji="1" sz="4400">
          <a:solidFill>
            <a:schemeClr val="tx2"/>
          </a:solidFill>
          <a:latin typeface="Times New Roman" pitchFamily="18" charset="0"/>
          <a:ea typeface="ＭＳ Ｐゴシック" pitchFamily="34" charset="-128"/>
        </a:defRPr>
      </a:lvl6pPr>
      <a:lvl7pPr marL="914400" algn="ctr" rtl="0" fontAlgn="base">
        <a:spcBef>
          <a:spcPct val="0"/>
        </a:spcBef>
        <a:spcAft>
          <a:spcPct val="0"/>
        </a:spcAft>
        <a:defRPr kumimoji="1" sz="4400">
          <a:solidFill>
            <a:schemeClr val="tx2"/>
          </a:solidFill>
          <a:latin typeface="Times New Roman" pitchFamily="18" charset="0"/>
          <a:ea typeface="ＭＳ Ｐゴシック" pitchFamily="34" charset="-128"/>
        </a:defRPr>
      </a:lvl7pPr>
      <a:lvl8pPr marL="1371600" algn="ctr" rtl="0" fontAlgn="base">
        <a:spcBef>
          <a:spcPct val="0"/>
        </a:spcBef>
        <a:spcAft>
          <a:spcPct val="0"/>
        </a:spcAft>
        <a:defRPr kumimoji="1" sz="4400">
          <a:solidFill>
            <a:schemeClr val="tx2"/>
          </a:solidFill>
          <a:latin typeface="Times New Roman" pitchFamily="18" charset="0"/>
          <a:ea typeface="ＭＳ Ｐゴシック" pitchFamily="34" charset="-128"/>
        </a:defRPr>
      </a:lvl8pPr>
      <a:lvl9pPr marL="1828800" algn="ctr" rtl="0" fontAlgn="base">
        <a:spcBef>
          <a:spcPct val="0"/>
        </a:spcBef>
        <a:spcAft>
          <a:spcPct val="0"/>
        </a:spcAft>
        <a:defRPr kumimoji="1" sz="4400">
          <a:solidFill>
            <a:schemeClr val="tx2"/>
          </a:solidFill>
          <a:latin typeface="Times New Roman" pitchFamily="18" charset="0"/>
          <a:ea typeface="ＭＳ Ｐゴシック" pitchFamily="34"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5.xml"/><Relationship Id="rId7" Type="http://schemas.openxmlformats.org/officeDocument/2006/relationships/image" Target="../media/image7.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2465" name="Text Box 97"/>
          <p:cNvSpPr txBox="1">
            <a:spLocks noChangeArrowheads="1"/>
          </p:cNvSpPr>
          <p:nvPr/>
        </p:nvSpPr>
        <p:spPr bwMode="auto">
          <a:xfrm>
            <a:off x="322264" y="1828801"/>
            <a:ext cx="9201150" cy="3060700"/>
          </a:xfrm>
          <a:prstGeom prst="rect">
            <a:avLst/>
          </a:prstGeom>
          <a:noFill/>
          <a:ln w="38100" cmpd="dbl" algn="ctr">
            <a:solidFill>
              <a:schemeClr val="accent2"/>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a:lnSpc>
                <a:spcPct val="150000"/>
              </a:lnSpc>
              <a:buFontTx/>
              <a:buAutoNum type="arabicPeriod"/>
            </a:pPr>
            <a:r>
              <a:rPr lang="en-US" altLang="en-US" sz="2600" b="1" dirty="0" smtClean="0">
                <a:latin typeface="Arial" charset="0"/>
                <a:ea typeface="HGP創英角ｺﾞｼｯｸUB" pitchFamily="50" charset="-128"/>
              </a:rPr>
              <a:t>Job Descriptions And Theme Selection 	Page 1 </a:t>
            </a:r>
            <a:endParaRPr lang="en-US" altLang="en-US" sz="2600" b="1" dirty="0">
              <a:latin typeface="Arial" charset="0"/>
              <a:ea typeface="HGP創英角ｺﾞｼｯｸUB" pitchFamily="50" charset="-128"/>
            </a:endParaRPr>
          </a:p>
          <a:p>
            <a:pPr>
              <a:lnSpc>
                <a:spcPct val="150000"/>
              </a:lnSpc>
              <a:buFontTx/>
              <a:buAutoNum type="arabicPeriod"/>
            </a:pPr>
            <a:r>
              <a:rPr lang="en-US" altLang="en-US" sz="2600" b="1" dirty="0" smtClean="0">
                <a:latin typeface="Arial" charset="0"/>
                <a:ea typeface="HGP創英角ｺﾞｼｯｸUB" pitchFamily="50" charset="-128"/>
              </a:rPr>
              <a:t>FY2015 Achievements				Page 2-3</a:t>
            </a:r>
          </a:p>
          <a:p>
            <a:pPr>
              <a:lnSpc>
                <a:spcPct val="150000"/>
              </a:lnSpc>
              <a:buFontTx/>
              <a:buAutoNum type="arabicPeriod"/>
            </a:pPr>
            <a:r>
              <a:rPr lang="en-US" altLang="en-US" sz="2600" b="1" dirty="0" smtClean="0">
                <a:latin typeface="Arial" charset="0"/>
                <a:ea typeface="HGP創英角ｺﾞｼｯｸUB" pitchFamily="50" charset="-128"/>
              </a:rPr>
              <a:t>Business Analysis and Setup Target		Page </a:t>
            </a:r>
            <a:r>
              <a:rPr lang="en-US" altLang="en-US" sz="2600" b="1" dirty="0">
                <a:latin typeface="Arial" charset="0"/>
                <a:ea typeface="HGP創英角ｺﾞｼｯｸUB" pitchFamily="50" charset="-128"/>
              </a:rPr>
              <a:t>4</a:t>
            </a:r>
            <a:endParaRPr lang="en-US" altLang="en-US" sz="2600" b="1" dirty="0" smtClean="0">
              <a:latin typeface="Arial" charset="0"/>
              <a:ea typeface="HGP創英角ｺﾞｼｯｸUB" pitchFamily="50" charset="-128"/>
            </a:endParaRPr>
          </a:p>
          <a:p>
            <a:pPr>
              <a:lnSpc>
                <a:spcPct val="150000"/>
              </a:lnSpc>
              <a:buFontTx/>
              <a:buAutoNum type="arabicPeriod"/>
            </a:pPr>
            <a:r>
              <a:rPr lang="en-US" altLang="en-US" sz="2600" b="1" dirty="0" smtClean="0">
                <a:latin typeface="Arial" charset="0"/>
                <a:ea typeface="HGP創英角ｺﾞｼｯｸUB" pitchFamily="50" charset="-128"/>
              </a:rPr>
              <a:t>Action Plan FY2016					Page 5-9</a:t>
            </a:r>
          </a:p>
          <a:p>
            <a:pPr>
              <a:lnSpc>
                <a:spcPct val="150000"/>
              </a:lnSpc>
              <a:buFontTx/>
              <a:buAutoNum type="arabicPeriod"/>
            </a:pPr>
            <a:r>
              <a:rPr lang="en-US" altLang="en-US" sz="2600" b="1" dirty="0" smtClean="0">
                <a:latin typeface="Arial" charset="0"/>
                <a:ea typeface="HGP創英角ｺﾞｼｯｸUB" pitchFamily="50" charset="-128"/>
              </a:rPr>
              <a:t>Development Plan					Page 10</a:t>
            </a:r>
            <a:endParaRPr lang="en-US" altLang="en-US" sz="2600" b="1" dirty="0">
              <a:latin typeface="Arial" charset="0"/>
              <a:ea typeface="HGP創英角ｺﾞｼｯｸUB" pitchFamily="50" charset="-128"/>
            </a:endParaRPr>
          </a:p>
        </p:txBody>
      </p:sp>
      <p:sp>
        <p:nvSpPr>
          <p:cNvPr id="3002466" name="Rectangle 98"/>
          <p:cNvSpPr>
            <a:spLocks noChangeArrowheads="1"/>
          </p:cNvSpPr>
          <p:nvPr/>
        </p:nvSpPr>
        <p:spPr bwMode="auto">
          <a:xfrm>
            <a:off x="212726" y="5024438"/>
            <a:ext cx="9413874" cy="1541462"/>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38100" cmpd="dbl" algn="ctr">
                <a:solidFill>
                  <a:schemeClr val="accent2"/>
                </a:solidFill>
                <a:miter lim="800000"/>
                <a:headEnd/>
                <a:tailEnd/>
              </a14:hiddenLine>
            </a:ext>
          </a:extLst>
        </p:spPr>
        <p:txBody>
          <a:bodyPr wrap="none" lIns="108000" tIns="0" rIns="108000" bIns="0" anchor="ctr"/>
          <a:lstStyle/>
          <a:p>
            <a:pPr algn="l"/>
            <a:r>
              <a:rPr lang="en-US" altLang="ja-JP" sz="2000" b="1" dirty="0" smtClean="0">
                <a:latin typeface="Arial" charset="0"/>
                <a:ea typeface="HGP創英角ｺﾞｼｯｸUB" pitchFamily="50" charset="-128"/>
              </a:rPr>
              <a:t>			Present by	  : Nguyen </a:t>
            </a:r>
            <a:r>
              <a:rPr lang="en-US" altLang="ja-JP" sz="2000" b="1" dirty="0">
                <a:latin typeface="Arial" charset="0"/>
                <a:ea typeface="HGP創英角ｺﾞｼｯｸUB" pitchFamily="50" charset="-128"/>
              </a:rPr>
              <a:t>Van </a:t>
            </a:r>
            <a:r>
              <a:rPr lang="en-US" altLang="ja-JP" sz="2000" b="1" dirty="0" err="1" smtClean="0">
                <a:latin typeface="Arial" charset="0"/>
                <a:ea typeface="HGP創英角ｺﾞｼｯｸUB" pitchFamily="50" charset="-128"/>
              </a:rPr>
              <a:t>Binh</a:t>
            </a:r>
            <a:endParaRPr lang="en-US" altLang="ja-JP" sz="2000" b="1" dirty="0" smtClean="0">
              <a:latin typeface="Arial" charset="0"/>
              <a:ea typeface="HGP創英角ｺﾞｼｯｸUB" pitchFamily="50" charset="-128"/>
            </a:endParaRPr>
          </a:p>
          <a:p>
            <a:pPr algn="l"/>
            <a:r>
              <a:rPr lang="en-US" altLang="ja-JP" sz="2000" b="1" dirty="0" smtClean="0">
                <a:latin typeface="Arial" charset="0"/>
                <a:ea typeface="HGP創英角ｺﾞｼｯｸUB" pitchFamily="50" charset="-128"/>
              </a:rPr>
              <a:t>			Join Date	  : 1</a:t>
            </a:r>
            <a:r>
              <a:rPr lang="en-US" altLang="ja-JP" sz="2000" b="1" baseline="30000" dirty="0" smtClean="0">
                <a:latin typeface="Arial" charset="0"/>
                <a:ea typeface="HGP創英角ｺﾞｼｯｸUB" pitchFamily="50" charset="-128"/>
              </a:rPr>
              <a:t>st</a:t>
            </a:r>
            <a:r>
              <a:rPr lang="en-US" altLang="ja-JP" sz="2000" b="1" dirty="0" smtClean="0">
                <a:latin typeface="Arial" charset="0"/>
                <a:ea typeface="HGP創英角ｺﾞｼｯｸUB" pitchFamily="50" charset="-128"/>
              </a:rPr>
              <a:t> Arp 2008</a:t>
            </a:r>
          </a:p>
          <a:p>
            <a:pPr algn="l"/>
            <a:r>
              <a:rPr lang="en-US" altLang="ja-JP" sz="2000" b="1" dirty="0" smtClean="0">
                <a:latin typeface="Arial" charset="0"/>
                <a:ea typeface="HGP創英角ｺﾞｼｯｸUB" pitchFamily="50" charset="-128"/>
              </a:rPr>
              <a:t>			Current Position: </a:t>
            </a:r>
            <a:r>
              <a:rPr lang="en-US" altLang="ja-JP" sz="2000" b="1" dirty="0" smtClean="0">
                <a:solidFill>
                  <a:srgbClr val="000099"/>
                </a:solidFill>
                <a:latin typeface="Arial "/>
                <a:ea typeface="+mn-ea"/>
                <a:cs typeface="Arial" pitchFamily="34" charset="0"/>
              </a:rPr>
              <a:t>Supervisor(1</a:t>
            </a:r>
            <a:r>
              <a:rPr lang="en-US" altLang="ja-JP" sz="2000" b="1" baseline="30000" dirty="0" smtClean="0">
                <a:solidFill>
                  <a:srgbClr val="000099"/>
                </a:solidFill>
                <a:latin typeface="Arial "/>
                <a:ea typeface="+mn-ea"/>
                <a:cs typeface="Arial" pitchFamily="34" charset="0"/>
              </a:rPr>
              <a:t>st</a:t>
            </a:r>
            <a:r>
              <a:rPr lang="en-US" altLang="ja-JP" sz="2000" b="1" dirty="0" smtClean="0">
                <a:solidFill>
                  <a:srgbClr val="000099"/>
                </a:solidFill>
                <a:latin typeface="Arial "/>
                <a:ea typeface="+mn-ea"/>
                <a:cs typeface="Arial" pitchFamily="34" charset="0"/>
              </a:rPr>
              <a:t> Apr 2012)</a:t>
            </a:r>
            <a:endParaRPr lang="en-US" altLang="ja-JP" sz="2000" b="1" dirty="0">
              <a:solidFill>
                <a:srgbClr val="000099"/>
              </a:solidFill>
              <a:latin typeface="Arial "/>
              <a:ea typeface="+mn-ea"/>
              <a:cs typeface="Arial" pitchFamily="34" charset="0"/>
            </a:endParaRPr>
          </a:p>
          <a:p>
            <a:pPr algn="l"/>
            <a:r>
              <a:rPr lang="en-US" altLang="ja-JP" sz="2000" b="1" dirty="0" smtClean="0">
                <a:latin typeface="Arial" charset="0"/>
                <a:ea typeface="HGP創英角ｺﾞｼｯｸUB" pitchFamily="50" charset="-128"/>
              </a:rPr>
              <a:t>			New Position	  : </a:t>
            </a:r>
            <a:r>
              <a:rPr lang="en-US" altLang="ja-JP" sz="2000" b="1" dirty="0">
                <a:solidFill>
                  <a:srgbClr val="000099"/>
                </a:solidFill>
                <a:latin typeface="Arial "/>
                <a:ea typeface="+mn-ea"/>
                <a:cs typeface="Arial" pitchFamily="34" charset="0"/>
              </a:rPr>
              <a:t>Assistant Manager</a:t>
            </a:r>
          </a:p>
          <a:p>
            <a:pPr algn="l"/>
            <a:r>
              <a:rPr lang="en-US" altLang="ja-JP" sz="2000" b="1" dirty="0" smtClean="0">
                <a:latin typeface="Arial" charset="0"/>
                <a:ea typeface="HGP創英角ｺﾞｼｯｸUB" pitchFamily="50" charset="-128"/>
              </a:rPr>
              <a:t>			Section	  : Information Systems</a:t>
            </a:r>
            <a:endParaRPr lang="en-US" altLang="ja-JP" sz="2000" dirty="0">
              <a:effectLst>
                <a:outerShdw blurRad="38100" dist="38100" dir="2700000" algn="tl">
                  <a:srgbClr val="FFFFFF"/>
                </a:outerShdw>
              </a:effectLst>
              <a:latin typeface="Arial" charset="0"/>
              <a:ea typeface="HGP創英角ｺﾞｼｯｸUB" pitchFamily="50" charset="-128"/>
            </a:endParaRPr>
          </a:p>
        </p:txBody>
      </p:sp>
      <p:sp>
        <p:nvSpPr>
          <p:cNvPr id="9" name="AutoShape 22"/>
          <p:cNvSpPr>
            <a:spLocks noChangeArrowheads="1"/>
          </p:cNvSpPr>
          <p:nvPr/>
        </p:nvSpPr>
        <p:spPr bwMode="gray">
          <a:xfrm>
            <a:off x="322263" y="1381124"/>
            <a:ext cx="9201151" cy="427038"/>
          </a:xfrm>
          <a:prstGeom prst="roundRect">
            <a:avLst>
              <a:gd name="adj" fmla="val 50000"/>
            </a:avLst>
          </a:prstGeom>
          <a:solidFill>
            <a:schemeClr val="bg1"/>
          </a:solidFill>
          <a:ln w="25400">
            <a:solidFill>
              <a:schemeClr val="accent2"/>
            </a:solidFill>
            <a:miter lim="800000"/>
            <a:headEnd/>
            <a:tailEnd/>
          </a:ln>
          <a:effectLst/>
          <a:extLst/>
        </p:spPr>
        <p:txBody>
          <a:bodyPr wrap="none" anchor="ctr"/>
          <a:lstStyle/>
          <a:p>
            <a:pPr algn="ctr"/>
            <a:r>
              <a:rPr lang="en-US" altLang="ja-JP" sz="2400" dirty="0" smtClean="0">
                <a:ea typeface="HGP創英角ｺﾞｼｯｸUB" pitchFamily="50" charset="-128"/>
              </a:rPr>
              <a:t>PROMOTION REPORT </a:t>
            </a:r>
            <a:r>
              <a:rPr kumimoji="1" lang="en-US" altLang="ja-JP" sz="2400" dirty="0" smtClean="0">
                <a:ea typeface="HGP創英角ｺﾞｼｯｸUB" pitchFamily="50" charset="-128"/>
              </a:rPr>
              <a:t>CONTENTS</a:t>
            </a:r>
            <a:endParaRPr kumimoji="1" lang="en-US" altLang="ja-JP" sz="2400" dirty="0">
              <a:ea typeface="HGP創英角ｺﾞｼｯｸUB" pitchFamily="50" charset="-128"/>
            </a:endParaRPr>
          </a:p>
        </p:txBody>
      </p:sp>
      <p:sp>
        <p:nvSpPr>
          <p:cNvPr id="3002427" name="Rectangle 59"/>
          <p:cNvSpPr>
            <a:spLocks noChangeArrowheads="1"/>
          </p:cNvSpPr>
          <p:nvPr/>
        </p:nvSpPr>
        <p:spPr bwMode="auto">
          <a:xfrm>
            <a:off x="0" y="305985"/>
            <a:ext cx="9906000" cy="492443"/>
          </a:xfrm>
          <a:prstGeom prst="rect">
            <a:avLst/>
          </a:prstGeom>
          <a:solidFill>
            <a:schemeClr val="accent2">
              <a:lumMod val="20000"/>
              <a:lumOff val="80000"/>
            </a:schemeClr>
          </a:solidFill>
          <a:ln>
            <a:noFill/>
          </a:ln>
          <a:effectLst>
            <a:outerShdw dist="53340" sx="79000" sy="79000" algn="ctr" rotWithShape="0">
              <a:schemeClr val="tx1"/>
            </a:outerShdw>
          </a:effectLst>
          <a:extLst/>
        </p:spPr>
        <p:txBody>
          <a:bodyPr wrap="square" lIns="0" tIns="0" rIns="0" bIns="0" anchor="ctr">
            <a:spAutoFit/>
          </a:bodyPr>
          <a:lstStyle/>
          <a:p>
            <a:r>
              <a:rPr lang="en-US" altLang="ja-JP" sz="3200" b="1" dirty="0" smtClean="0">
                <a:solidFill>
                  <a:srgbClr val="0000FF"/>
                </a:solidFill>
                <a:latin typeface="Arial" charset="0"/>
                <a:ea typeface="HGP創英角ｺﾞｼｯｸUB" pitchFamily="50" charset="-128"/>
              </a:rPr>
              <a:t>INFORMATION ANYTHING ANYWHERE ANYTIME</a:t>
            </a:r>
            <a:endParaRPr lang="en-US" altLang="ja-JP" sz="3200" b="1" dirty="0">
              <a:solidFill>
                <a:srgbClr val="0000FF"/>
              </a:solidFill>
              <a:latin typeface="Arial" charset="0"/>
              <a:ea typeface="HGP創英角ｺﾞｼｯｸUB"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803730"/>
            <a:ext cx="9823443" cy="5892800"/>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sp>
        <p:nvSpPr>
          <p:cNvPr id="6" name="Rectangle 71"/>
          <p:cNvSpPr>
            <a:spLocks noChangeArrowheads="1"/>
          </p:cNvSpPr>
          <p:nvPr/>
        </p:nvSpPr>
        <p:spPr bwMode="auto">
          <a:xfrm>
            <a:off x="9186068" y="198586"/>
            <a:ext cx="566736" cy="47912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9</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aphicFrame>
        <p:nvGraphicFramePr>
          <p:cNvPr id="9" name="Group 2"/>
          <p:cNvGraphicFramePr>
            <a:graphicFrameLocks noGrp="1"/>
          </p:cNvGraphicFramePr>
          <p:nvPr>
            <p:extLst>
              <p:ext uri="{D42A27DB-BD31-4B8C-83A1-F6EECF244321}">
                <p14:modId xmlns:p14="http://schemas.microsoft.com/office/powerpoint/2010/main" val="1232213064"/>
              </p:ext>
            </p:extLst>
          </p:nvPr>
        </p:nvGraphicFramePr>
        <p:xfrm>
          <a:off x="55577" y="818247"/>
          <a:ext cx="9802786" cy="5847154"/>
        </p:xfrm>
        <a:graphic>
          <a:graphicData uri="http://schemas.openxmlformats.org/drawingml/2006/table">
            <a:tbl>
              <a:tblPr/>
              <a:tblGrid>
                <a:gridCol w="3865672"/>
                <a:gridCol w="1299261"/>
                <a:gridCol w="1246590"/>
                <a:gridCol w="1281705"/>
                <a:gridCol w="1018340"/>
                <a:gridCol w="1091218"/>
              </a:tblGrid>
              <a:tr h="509694">
                <a:tc gridSpan="6">
                  <a:txBody>
                    <a:bodyPr/>
                    <a:lstStyle/>
                    <a:p>
                      <a:pPr marL="0" indent="0" algn="l">
                        <a:buFont typeface="Wingdings" panose="05000000000000000000" pitchFamily="2" charset="2"/>
                        <a:buNone/>
                      </a:pPr>
                      <a:r>
                        <a:rPr lang="en-US" sz="2800" b="1" u="none" baseline="0" dirty="0" smtClean="0">
                          <a:solidFill>
                            <a:schemeClr val="tx1"/>
                          </a:solidFill>
                          <a:latin typeface="Arial" pitchFamily="34" charset="0"/>
                          <a:cs typeface="Arial" pitchFamily="34" charset="0"/>
                        </a:rPr>
                        <a:t>Summary Action Plan</a:t>
                      </a:r>
                      <a:endParaRPr lang="en-US" sz="2000" b="1"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517">
                <a:tc rowSpan="2">
                  <a:txBody>
                    <a:bodyPr/>
                    <a:lstStyle/>
                    <a:p>
                      <a:pPr algn="l"/>
                      <a:r>
                        <a:rPr lang="en-US" sz="2000" b="1" u="none" dirty="0" smtClean="0">
                          <a:solidFill>
                            <a:schemeClr val="tx1"/>
                          </a:solidFill>
                          <a:latin typeface="Arial" pitchFamily="34" charset="0"/>
                          <a:cs typeface="Arial" pitchFamily="34" charset="0"/>
                        </a:rPr>
                        <a:t>Activities</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algn="ctr"/>
                      <a:r>
                        <a:rPr lang="en-US" sz="1600" b="1" u="none" dirty="0" smtClean="0">
                          <a:solidFill>
                            <a:schemeClr val="tx1"/>
                          </a:solidFill>
                          <a:latin typeface="Arial" pitchFamily="34" charset="0"/>
                          <a:cs typeface="Arial" pitchFamily="34" charset="0"/>
                        </a:rPr>
                        <a:t>FY2015</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gridSpan="4">
                  <a:txBody>
                    <a:bodyPr/>
                    <a:lstStyle/>
                    <a:p>
                      <a:pPr algn="ctr"/>
                      <a:r>
                        <a:rPr lang="en-US" sz="1600" b="1" u="none" dirty="0" smtClean="0">
                          <a:solidFill>
                            <a:schemeClr val="tx1"/>
                          </a:solidFill>
                          <a:latin typeface="Arial" pitchFamily="34" charset="0"/>
                          <a:cs typeface="Arial" pitchFamily="34" charset="0"/>
                        </a:rPr>
                        <a:t>FY2016</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34957">
                <a:tc vMerge="1">
                  <a:txBody>
                    <a:bodyPr/>
                    <a:lstStyle/>
                    <a:p>
                      <a:endParaRPr lang="en-US"/>
                    </a:p>
                  </a:txBody>
                  <a:tcPr/>
                </a:tc>
                <a:tc>
                  <a:txBody>
                    <a:bodyPr/>
                    <a:lstStyle/>
                    <a:p>
                      <a:pPr algn="ctr"/>
                      <a:r>
                        <a:rPr lang="en-US" sz="1600" b="1" u="none" dirty="0" smtClean="0">
                          <a:solidFill>
                            <a:schemeClr val="tx1"/>
                          </a:solidFill>
                          <a:latin typeface="Arial" pitchFamily="34" charset="0"/>
                          <a:cs typeface="Arial" pitchFamily="34" charset="0"/>
                        </a:rPr>
                        <a:t>Q4</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Q1</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Q2</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Q3</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Q4</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r>
              <a:tr h="382148">
                <a:tc gridSpan="6">
                  <a:txBody>
                    <a:bodyPr/>
                    <a:lstStyle/>
                    <a:p>
                      <a:pPr marL="342900" indent="-342900" algn="l">
                        <a:buFont typeface="Wingdings" panose="05000000000000000000" pitchFamily="2" charset="2"/>
                        <a:buChar char="q"/>
                      </a:pPr>
                      <a:r>
                        <a:rPr lang="en-US" sz="2000" b="0" u="none" dirty="0" smtClean="0">
                          <a:solidFill>
                            <a:srgbClr val="0000FF"/>
                          </a:solidFill>
                          <a:latin typeface="Arial" pitchFamily="34" charset="0"/>
                          <a:cs typeface="Arial" pitchFamily="34" charset="0"/>
                        </a:rPr>
                        <a:t>Create information linkage between factory process</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782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000" b="0" u="none" dirty="0" smtClean="0">
                          <a:solidFill>
                            <a:schemeClr val="tx1"/>
                          </a:solidFill>
                          <a:latin typeface="Arial" pitchFamily="34" charset="0"/>
                          <a:cs typeface="Arial" pitchFamily="34" charset="0"/>
                        </a:rPr>
                        <a:t>1. Collect DIP data: CPT</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3975">
                <a:tc>
                  <a:txBody>
                    <a:bodyPr/>
                    <a:lstStyle/>
                    <a:p>
                      <a:pPr algn="l"/>
                      <a:r>
                        <a:rPr lang="en-US" sz="2000" b="0" u="none" dirty="0" smtClean="0">
                          <a:solidFill>
                            <a:schemeClr val="tx1"/>
                          </a:solidFill>
                          <a:latin typeface="Arial" pitchFamily="34" charset="0"/>
                          <a:cs typeface="Arial" pitchFamily="34" charset="0"/>
                        </a:rPr>
                        <a:t>2. </a:t>
                      </a:r>
                      <a:r>
                        <a:rPr lang="en-US" sz="2000" b="0" u="none" kern="1200" dirty="0" smtClean="0">
                          <a:solidFill>
                            <a:schemeClr val="tx1"/>
                          </a:solidFill>
                          <a:latin typeface="Arial" pitchFamily="34" charset="0"/>
                          <a:ea typeface="+mn-ea"/>
                          <a:cs typeface="Arial" pitchFamily="34" charset="0"/>
                        </a:rPr>
                        <a:t>Link</a:t>
                      </a:r>
                      <a:r>
                        <a:rPr lang="en-US" sz="2000" b="0" u="none" dirty="0" smtClean="0">
                          <a:solidFill>
                            <a:schemeClr val="tx1"/>
                          </a:solidFill>
                          <a:latin typeface="Arial" pitchFamily="34" charset="0"/>
                          <a:cs typeface="Arial" pitchFamily="34" charset="0"/>
                        </a:rPr>
                        <a:t> </a:t>
                      </a:r>
                      <a:r>
                        <a:rPr lang="en-US" sz="2000" b="0" u="none" baseline="0" dirty="0" smtClean="0">
                          <a:solidFill>
                            <a:schemeClr val="tx1"/>
                          </a:solidFill>
                          <a:latin typeface="Arial" pitchFamily="34" charset="0"/>
                          <a:cs typeface="Arial" pitchFamily="34" charset="0"/>
                        </a:rPr>
                        <a:t>FA </a:t>
                      </a:r>
                      <a:r>
                        <a:rPr lang="en-US" sz="2000" b="0" u="none" baseline="0" dirty="0" smtClean="0">
                          <a:solidFill>
                            <a:schemeClr val="tx1"/>
                          </a:solidFill>
                          <a:latin typeface="Arial" pitchFamily="34" charset="0"/>
                          <a:cs typeface="Arial" pitchFamily="34" charset="0"/>
                          <a:sym typeface="Wingdings" panose="05000000000000000000" pitchFamily="2" charset="2"/>
                        </a:rPr>
                        <a:t> DIP  SMT:</a:t>
                      </a:r>
                      <a:r>
                        <a:rPr lang="en-US" sz="2000" b="0" u="none" baseline="0" dirty="0" smtClean="0">
                          <a:solidFill>
                            <a:srgbClr val="0000FF"/>
                          </a:solidFill>
                          <a:latin typeface="Arial" pitchFamily="34" charset="0"/>
                          <a:cs typeface="Arial" pitchFamily="34" charset="0"/>
                          <a:sym typeface="Wingdings" panose="05000000000000000000" pitchFamily="2" charset="2"/>
                        </a:rPr>
                        <a:t> </a:t>
                      </a:r>
                      <a:r>
                        <a:rPr lang="en-US" sz="2000" b="0" u="none" baseline="0" dirty="0" smtClean="0">
                          <a:solidFill>
                            <a:schemeClr val="tx1"/>
                          </a:solidFill>
                          <a:latin typeface="Arial" pitchFamily="34" charset="0"/>
                          <a:cs typeface="Arial" pitchFamily="34" charset="0"/>
                          <a:sym typeface="Wingdings" panose="05000000000000000000" pitchFamily="2" charset="2"/>
                        </a:rPr>
                        <a:t>CPT</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8123">
                <a:tc gridSpan="6">
                  <a:txBody>
                    <a:bodyPr/>
                    <a:lstStyle/>
                    <a:p>
                      <a:pPr marL="342900" indent="-342900" algn="l">
                        <a:buFont typeface="Wingdings" panose="05000000000000000000" pitchFamily="2" charset="2"/>
                        <a:buChar char="q"/>
                      </a:pPr>
                      <a:r>
                        <a:rPr lang="en-US" sz="2000" b="0" u="none" dirty="0" smtClean="0">
                          <a:solidFill>
                            <a:srgbClr val="0000FF"/>
                          </a:solidFill>
                          <a:latin typeface="Arial" pitchFamily="34" charset="0"/>
                          <a:cs typeface="Arial" pitchFamily="34" charset="0"/>
                        </a:rPr>
                        <a:t>Apply web</a:t>
                      </a:r>
                      <a:r>
                        <a:rPr lang="en-US" sz="2000" b="0" u="none" baseline="0" dirty="0" smtClean="0">
                          <a:solidFill>
                            <a:srgbClr val="0000FF"/>
                          </a:solidFill>
                          <a:latin typeface="Arial" pitchFamily="34" charset="0"/>
                          <a:cs typeface="Arial" pitchFamily="34" charset="0"/>
                        </a:rPr>
                        <a:t> approve for all PSNV workflow</a:t>
                      </a:r>
                      <a:endParaRPr lang="en-US" sz="2000" b="0" u="none" dirty="0" smtClean="0">
                        <a:solidFill>
                          <a:srgbClr val="0000FF"/>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8014">
                <a:tc>
                  <a:txBody>
                    <a:bodyPr/>
                    <a:lstStyle/>
                    <a:p>
                      <a:pPr algn="l"/>
                      <a:r>
                        <a:rPr lang="en-US" sz="2000" b="0" u="none" dirty="0" smtClean="0">
                          <a:solidFill>
                            <a:schemeClr val="tx1"/>
                          </a:solidFill>
                          <a:latin typeface="Arial" pitchFamily="34" charset="0"/>
                          <a:cs typeface="Arial" pitchFamily="34" charset="0"/>
                        </a:rPr>
                        <a:t>4. Design new workflow</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02701">
                <a:tc>
                  <a:txBody>
                    <a:bodyPr/>
                    <a:lstStyle/>
                    <a:p>
                      <a:pPr algn="l"/>
                      <a:r>
                        <a:rPr lang="en-US" sz="2000" b="0" u="none" dirty="0" smtClean="0">
                          <a:solidFill>
                            <a:schemeClr val="tx1"/>
                          </a:solidFill>
                          <a:latin typeface="Arial" pitchFamily="34" charset="0"/>
                          <a:cs typeface="Arial" pitchFamily="34" charset="0"/>
                        </a:rPr>
                        <a:t>5. Develop web: IT request</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8339">
                <a:tc>
                  <a:txBody>
                    <a:bodyPr/>
                    <a:lstStyle/>
                    <a:p>
                      <a:pPr algn="l"/>
                      <a:r>
                        <a:rPr lang="en-US" sz="2000" b="0" u="none" dirty="0" smtClean="0">
                          <a:solidFill>
                            <a:schemeClr val="tx1"/>
                          </a:solidFill>
                          <a:latin typeface="Arial" pitchFamily="34" charset="0"/>
                          <a:cs typeface="Arial" pitchFamily="34" charset="0"/>
                        </a:rPr>
                        <a:t>6. Adjust and evaluate</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9690">
                <a:tc gridSpan="6">
                  <a:txBody>
                    <a:bodyPr/>
                    <a:lstStyle/>
                    <a:p>
                      <a:pPr marL="342900" indent="-342900" algn="l">
                        <a:buFont typeface="Wingdings" panose="05000000000000000000" pitchFamily="2" charset="2"/>
                        <a:buChar char="q"/>
                      </a:pPr>
                      <a:r>
                        <a:rPr lang="en-US" sz="2000" b="0" u="none" dirty="0" smtClean="0">
                          <a:solidFill>
                            <a:srgbClr val="0000FF"/>
                          </a:solidFill>
                          <a:latin typeface="Arial" pitchFamily="34" charset="0"/>
                          <a:cs typeface="Arial" pitchFamily="34" charset="0"/>
                        </a:rPr>
                        <a:t>Improve</a:t>
                      </a:r>
                      <a:r>
                        <a:rPr lang="en-US" sz="2000" b="0" u="none" baseline="0" dirty="0" smtClean="0">
                          <a:solidFill>
                            <a:srgbClr val="0000FF"/>
                          </a:solidFill>
                          <a:latin typeface="Arial" pitchFamily="34" charset="0"/>
                          <a:cs typeface="Arial" pitchFamily="34" charset="0"/>
                        </a:rPr>
                        <a:t> manpower quality to reduce cost and time</a:t>
                      </a:r>
                      <a:endParaRPr lang="en-US" sz="2000" b="0" u="none" dirty="0">
                        <a:solidFill>
                          <a:srgbClr val="0000FF"/>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2768">
                <a:tc>
                  <a:txBody>
                    <a:bodyPr/>
                    <a:lstStyle/>
                    <a:p>
                      <a:pPr algn="l"/>
                      <a:r>
                        <a:rPr lang="en-US" sz="2000" b="0" u="none" dirty="0" smtClean="0">
                          <a:solidFill>
                            <a:schemeClr val="tx1"/>
                          </a:solidFill>
                          <a:latin typeface="Arial" pitchFamily="34" charset="0"/>
                          <a:cs typeface="Arial" pitchFamily="34" charset="0"/>
                        </a:rPr>
                        <a:t>6. Skill</a:t>
                      </a:r>
                      <a:r>
                        <a:rPr lang="en-US" sz="2000" b="0" u="none" baseline="0" dirty="0" smtClean="0">
                          <a:solidFill>
                            <a:schemeClr val="tx1"/>
                          </a:solidFill>
                          <a:latin typeface="Arial" pitchFamily="34" charset="0"/>
                          <a:cs typeface="Arial" pitchFamily="34" charset="0"/>
                        </a:rPr>
                        <a:t> up network setup</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9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u="none" dirty="0" smtClean="0">
                          <a:solidFill>
                            <a:schemeClr val="tx1"/>
                          </a:solidFill>
                          <a:latin typeface="Arial" pitchFamily="34" charset="0"/>
                          <a:cs typeface="Arial" pitchFamily="34" charset="0"/>
                        </a:rPr>
                        <a:t>7.</a:t>
                      </a:r>
                      <a:r>
                        <a:rPr lang="en-US" sz="2000" b="0" u="none" baseline="0" dirty="0" smtClean="0">
                          <a:solidFill>
                            <a:schemeClr val="tx1"/>
                          </a:solidFill>
                          <a:latin typeface="Arial" pitchFamily="34" charset="0"/>
                          <a:cs typeface="Arial" pitchFamily="34" charset="0"/>
                        </a:rPr>
                        <a:t> J</a:t>
                      </a:r>
                      <a:r>
                        <a:rPr lang="en-US" sz="2000" b="0" u="none" dirty="0" smtClean="0">
                          <a:solidFill>
                            <a:schemeClr val="tx1"/>
                          </a:solidFill>
                          <a:latin typeface="Arial" pitchFamily="34" charset="0"/>
                          <a:cs typeface="Arial" pitchFamily="34" charset="0"/>
                        </a:rPr>
                        <a:t>ob rotation</a:t>
                      </a:r>
                      <a:endParaRPr lang="en-US" sz="20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cxnSp>
        <p:nvCxnSpPr>
          <p:cNvPr id="35" name="Straight Arrow Connector 34"/>
          <p:cNvCxnSpPr/>
          <p:nvPr/>
        </p:nvCxnSpPr>
        <p:spPr bwMode="auto">
          <a:xfrm>
            <a:off x="3196985" y="1899112"/>
            <a:ext cx="592365"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3179631" y="1652374"/>
            <a:ext cx="59236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423691" y="1467708"/>
            <a:ext cx="651140" cy="338554"/>
          </a:xfrm>
          <a:prstGeom prst="rect">
            <a:avLst/>
          </a:prstGeom>
          <a:noFill/>
        </p:spPr>
        <p:txBody>
          <a:bodyPr wrap="none" rtlCol="0">
            <a:spAutoFit/>
          </a:bodyPr>
          <a:lstStyle/>
          <a:p>
            <a:r>
              <a:rPr lang="en-US" sz="1600" dirty="0" smtClean="0">
                <a:latin typeface="Arial "/>
              </a:rPr>
              <a:t>Plan:</a:t>
            </a:r>
            <a:endParaRPr lang="en-US" sz="1600" dirty="0">
              <a:latin typeface="Arial "/>
            </a:endParaRPr>
          </a:p>
        </p:txBody>
      </p:sp>
      <p:sp>
        <p:nvSpPr>
          <p:cNvPr id="40" name="TextBox 39"/>
          <p:cNvSpPr txBox="1"/>
          <p:nvPr/>
        </p:nvSpPr>
        <p:spPr>
          <a:xfrm>
            <a:off x="2389924" y="1699932"/>
            <a:ext cx="811440" cy="338554"/>
          </a:xfrm>
          <a:prstGeom prst="rect">
            <a:avLst/>
          </a:prstGeom>
          <a:noFill/>
        </p:spPr>
        <p:txBody>
          <a:bodyPr wrap="none" rtlCol="0">
            <a:spAutoFit/>
          </a:bodyPr>
          <a:lstStyle/>
          <a:p>
            <a:r>
              <a:rPr lang="en-US" sz="1600" dirty="0" smtClean="0">
                <a:latin typeface="Arial "/>
              </a:rPr>
              <a:t>Actual:</a:t>
            </a:r>
            <a:endParaRPr lang="en-US" sz="1600" dirty="0">
              <a:latin typeface="Arial "/>
            </a:endParaRPr>
          </a:p>
        </p:txBody>
      </p:sp>
      <p:cxnSp>
        <p:nvCxnSpPr>
          <p:cNvPr id="41" name="Straight Arrow Connector 40"/>
          <p:cNvCxnSpPr/>
          <p:nvPr/>
        </p:nvCxnSpPr>
        <p:spPr bwMode="auto">
          <a:xfrm>
            <a:off x="3924396" y="2472431"/>
            <a:ext cx="2186118"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p:nvPr/>
        </p:nvCxnSpPr>
        <p:spPr bwMode="auto">
          <a:xfrm>
            <a:off x="5558971" y="2961611"/>
            <a:ext cx="133531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p:nvPr/>
        </p:nvCxnSpPr>
        <p:spPr bwMode="auto">
          <a:xfrm>
            <a:off x="3924396" y="2624827"/>
            <a:ext cx="1199147"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3880854" y="2579512"/>
            <a:ext cx="1886857" cy="338554"/>
          </a:xfrm>
          <a:prstGeom prst="rect">
            <a:avLst/>
          </a:prstGeom>
          <a:noFill/>
        </p:spPr>
        <p:txBody>
          <a:bodyPr wrap="square" rtlCol="0">
            <a:spAutoFit/>
          </a:bodyPr>
          <a:lstStyle/>
          <a:p>
            <a:pPr algn="l"/>
            <a:r>
              <a:rPr lang="en-US" sz="1600" dirty="0" smtClean="0">
                <a:latin typeface="Arial "/>
              </a:rPr>
              <a:t>Solution &amp; device</a:t>
            </a:r>
            <a:endParaRPr lang="en-US" sz="1600" dirty="0">
              <a:latin typeface="Arial "/>
            </a:endParaRPr>
          </a:p>
        </p:txBody>
      </p:sp>
      <p:cxnSp>
        <p:nvCxnSpPr>
          <p:cNvPr id="55" name="Straight Arrow Connector 54"/>
          <p:cNvCxnSpPr/>
          <p:nvPr/>
        </p:nvCxnSpPr>
        <p:spPr bwMode="auto">
          <a:xfrm>
            <a:off x="6502400" y="3769211"/>
            <a:ext cx="537029"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p:nvPr/>
        </p:nvCxnSpPr>
        <p:spPr bwMode="auto">
          <a:xfrm>
            <a:off x="6966856" y="4316246"/>
            <a:ext cx="885372"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p:nvPr/>
        </p:nvCxnSpPr>
        <p:spPr bwMode="auto">
          <a:xfrm>
            <a:off x="3909882" y="5615271"/>
            <a:ext cx="2592518"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p:cNvCxnSpPr/>
          <p:nvPr/>
        </p:nvCxnSpPr>
        <p:spPr bwMode="auto">
          <a:xfrm>
            <a:off x="3931604" y="5759915"/>
            <a:ext cx="1274537"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3854445" y="5788943"/>
            <a:ext cx="1886857" cy="338554"/>
          </a:xfrm>
          <a:prstGeom prst="rect">
            <a:avLst/>
          </a:prstGeom>
          <a:noFill/>
        </p:spPr>
        <p:txBody>
          <a:bodyPr wrap="square" rtlCol="0">
            <a:spAutoFit/>
          </a:bodyPr>
          <a:lstStyle/>
          <a:p>
            <a:pPr algn="l"/>
            <a:r>
              <a:rPr lang="en-US" sz="1600" dirty="0" smtClean="0">
                <a:latin typeface="Arial "/>
              </a:rPr>
              <a:t>Wireless setup</a:t>
            </a:r>
            <a:endParaRPr lang="en-US" sz="1600" dirty="0">
              <a:latin typeface="Arial "/>
            </a:endParaRPr>
          </a:p>
        </p:txBody>
      </p:sp>
      <p:sp>
        <p:nvSpPr>
          <p:cNvPr id="72" name="TextBox 71"/>
          <p:cNvSpPr txBox="1"/>
          <p:nvPr/>
        </p:nvSpPr>
        <p:spPr>
          <a:xfrm>
            <a:off x="5283199" y="5631922"/>
            <a:ext cx="1886857" cy="338554"/>
          </a:xfrm>
          <a:prstGeom prst="rect">
            <a:avLst/>
          </a:prstGeom>
          <a:noFill/>
        </p:spPr>
        <p:txBody>
          <a:bodyPr wrap="square" rtlCol="0">
            <a:spAutoFit/>
          </a:bodyPr>
          <a:lstStyle/>
          <a:p>
            <a:pPr algn="l"/>
            <a:r>
              <a:rPr lang="en-US" sz="1600" dirty="0" smtClean="0">
                <a:latin typeface="Arial "/>
              </a:rPr>
              <a:t>Switch setup</a:t>
            </a:r>
            <a:endParaRPr lang="en-US" sz="1600" dirty="0">
              <a:latin typeface="Arial "/>
            </a:endParaRPr>
          </a:p>
        </p:txBody>
      </p:sp>
      <p:cxnSp>
        <p:nvCxnSpPr>
          <p:cNvPr id="73" name="Straight Arrow Connector 72"/>
          <p:cNvCxnSpPr/>
          <p:nvPr/>
        </p:nvCxnSpPr>
        <p:spPr bwMode="auto">
          <a:xfrm>
            <a:off x="6110514" y="6182904"/>
            <a:ext cx="856342"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p:cNvSpPr txBox="1"/>
          <p:nvPr/>
        </p:nvSpPr>
        <p:spPr>
          <a:xfrm>
            <a:off x="5936346" y="6215290"/>
            <a:ext cx="1473196" cy="338554"/>
          </a:xfrm>
          <a:prstGeom prst="rect">
            <a:avLst/>
          </a:prstGeom>
          <a:noFill/>
        </p:spPr>
        <p:txBody>
          <a:bodyPr wrap="square" rtlCol="0">
            <a:spAutoFit/>
          </a:bodyPr>
          <a:lstStyle/>
          <a:p>
            <a:pPr algn="l"/>
            <a:r>
              <a:rPr lang="en-US" sz="1600" dirty="0" smtClean="0">
                <a:latin typeface="Arial "/>
              </a:rPr>
              <a:t>Job Rotation</a:t>
            </a:r>
            <a:endParaRPr lang="en-US" sz="1600" dirty="0">
              <a:latin typeface="Arial "/>
            </a:endParaRPr>
          </a:p>
        </p:txBody>
      </p:sp>
      <p:sp>
        <p:nvSpPr>
          <p:cNvPr id="78" name="TextBox 77"/>
          <p:cNvSpPr txBox="1"/>
          <p:nvPr/>
        </p:nvSpPr>
        <p:spPr>
          <a:xfrm>
            <a:off x="7721593" y="6199594"/>
            <a:ext cx="2026549" cy="338554"/>
          </a:xfrm>
          <a:prstGeom prst="rect">
            <a:avLst/>
          </a:prstGeom>
          <a:noFill/>
        </p:spPr>
        <p:txBody>
          <a:bodyPr wrap="square" rtlCol="0">
            <a:spAutoFit/>
          </a:bodyPr>
          <a:lstStyle/>
          <a:p>
            <a:pPr algn="l"/>
            <a:r>
              <a:rPr lang="en-US" sz="1600" dirty="0" smtClean="0">
                <a:latin typeface="Arial "/>
              </a:rPr>
              <a:t>Evaluation</a:t>
            </a:r>
            <a:endParaRPr lang="en-US" sz="1600" dirty="0">
              <a:latin typeface="Arial "/>
            </a:endParaRPr>
          </a:p>
        </p:txBody>
      </p:sp>
      <p:cxnSp>
        <p:nvCxnSpPr>
          <p:cNvPr id="83" name="Straight Arrow Connector 82"/>
          <p:cNvCxnSpPr/>
          <p:nvPr/>
        </p:nvCxnSpPr>
        <p:spPr bwMode="auto">
          <a:xfrm>
            <a:off x="6966856" y="6182904"/>
            <a:ext cx="2891508"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p:nvPr/>
        </p:nvCxnSpPr>
        <p:spPr bwMode="auto">
          <a:xfrm>
            <a:off x="7837714" y="4787963"/>
            <a:ext cx="2031536"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p:cNvGrpSpPr/>
          <p:nvPr/>
        </p:nvGrpSpPr>
        <p:grpSpPr>
          <a:xfrm>
            <a:off x="16327" y="106599"/>
            <a:ext cx="9871065" cy="462681"/>
            <a:chOff x="12699" y="101600"/>
            <a:chExt cx="9871065" cy="673101"/>
          </a:xfrm>
        </p:grpSpPr>
        <p:grpSp>
          <p:nvGrpSpPr>
            <p:cNvPr id="28" name="Group 27"/>
            <p:cNvGrpSpPr/>
            <p:nvPr/>
          </p:nvGrpSpPr>
          <p:grpSpPr>
            <a:xfrm>
              <a:off x="12699" y="101600"/>
              <a:ext cx="9871065" cy="673101"/>
              <a:chOff x="12699" y="101600"/>
              <a:chExt cx="9871065" cy="673101"/>
            </a:xfrm>
          </p:grpSpPr>
          <p:sp>
            <p:nvSpPr>
              <p:cNvPr id="31"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2"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29" name="Rectangle 59"/>
            <p:cNvSpPr>
              <a:spLocks noChangeArrowheads="1"/>
            </p:cNvSpPr>
            <p:nvPr/>
          </p:nvSpPr>
          <p:spPr bwMode="auto">
            <a:xfrm>
              <a:off x="271463" y="108535"/>
              <a:ext cx="9275762" cy="6268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 ACTION PLAN FY2016</a:t>
              </a:r>
              <a:endParaRPr lang="en-US" altLang="ja-JP" sz="2400" b="1" dirty="0">
                <a:solidFill>
                  <a:schemeClr val="bg1"/>
                </a:solidFill>
                <a:latin typeface="Arial" charset="0"/>
                <a:ea typeface="HGP創英角ｺﾞｼｯｸUB" pitchFamily="50" charset="-128"/>
              </a:endParaRPr>
            </a:p>
          </p:txBody>
        </p:sp>
        <p:sp>
          <p:nvSpPr>
            <p:cNvPr id="30" name="Rectangle 71"/>
            <p:cNvSpPr>
              <a:spLocks noChangeArrowheads="1"/>
            </p:cNvSpPr>
            <p:nvPr/>
          </p:nvSpPr>
          <p:spPr bwMode="auto">
            <a:xfrm>
              <a:off x="9186068" y="177471"/>
              <a:ext cx="566736" cy="479128"/>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9</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spTree>
    <p:extLst>
      <p:ext uri="{BB962C8B-B14F-4D97-AF65-F5344CB8AC3E}">
        <p14:creationId xmlns:p14="http://schemas.microsoft.com/office/powerpoint/2010/main" val="3449490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663199"/>
            <a:ext cx="9823443" cy="6004303"/>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aphicFrame>
        <p:nvGraphicFramePr>
          <p:cNvPr id="9" name="Group 2"/>
          <p:cNvGraphicFramePr>
            <a:graphicFrameLocks noGrp="1"/>
          </p:cNvGraphicFramePr>
          <p:nvPr>
            <p:extLst>
              <p:ext uri="{D42A27DB-BD31-4B8C-83A1-F6EECF244321}">
                <p14:modId xmlns:p14="http://schemas.microsoft.com/office/powerpoint/2010/main" val="3645250121"/>
              </p:ext>
            </p:extLst>
          </p:nvPr>
        </p:nvGraphicFramePr>
        <p:xfrm>
          <a:off x="70089" y="711204"/>
          <a:ext cx="9788275" cy="5924227"/>
        </p:xfrm>
        <a:graphic>
          <a:graphicData uri="http://schemas.openxmlformats.org/drawingml/2006/table">
            <a:tbl>
              <a:tblPr/>
              <a:tblGrid>
                <a:gridCol w="3195623"/>
                <a:gridCol w="1074057"/>
                <a:gridCol w="1378858"/>
                <a:gridCol w="1465942"/>
                <a:gridCol w="1335315"/>
                <a:gridCol w="1338480"/>
              </a:tblGrid>
              <a:tr h="712664">
                <a:tc gridSpan="6">
                  <a:txBody>
                    <a:bodyPr/>
                    <a:lstStyle/>
                    <a:p>
                      <a:pPr marL="0" indent="0" algn="l">
                        <a:buFont typeface="Wingdings" panose="05000000000000000000" pitchFamily="2" charset="2"/>
                        <a:buNone/>
                      </a:pPr>
                      <a:r>
                        <a:rPr lang="en-US" sz="2000" b="1" u="none" baseline="0" dirty="0" smtClean="0">
                          <a:solidFill>
                            <a:schemeClr val="tx1"/>
                          </a:solidFill>
                          <a:latin typeface="Arial" pitchFamily="34" charset="0"/>
                          <a:cs typeface="Arial" pitchFamily="34" charset="0"/>
                        </a:rPr>
                        <a:t>To provide </a:t>
                      </a:r>
                      <a:r>
                        <a:rPr lang="en-US" sz="2000" b="1" u="none" baseline="0" dirty="0" smtClean="0">
                          <a:solidFill>
                            <a:srgbClr val="0000FF"/>
                          </a:solidFill>
                          <a:latin typeface="Arial" pitchFamily="34" charset="0"/>
                          <a:cs typeface="Arial" pitchFamily="34" charset="0"/>
                        </a:rPr>
                        <a:t>Best Solutions for Customer</a:t>
                      </a:r>
                      <a:r>
                        <a:rPr lang="en-US" sz="2000" b="1" u="none" baseline="0" dirty="0" smtClean="0">
                          <a:solidFill>
                            <a:schemeClr val="tx1"/>
                          </a:solidFill>
                          <a:latin typeface="Arial" pitchFamily="34" charset="0"/>
                          <a:cs typeface="Arial" pitchFamily="34" charset="0"/>
                        </a:rPr>
                        <a:t> </a:t>
                      </a:r>
                    </a:p>
                    <a:p>
                      <a:pPr marL="0" indent="0" algn="l">
                        <a:buFont typeface="Wingdings" panose="05000000000000000000" pitchFamily="2" charset="2"/>
                        <a:buNone/>
                      </a:pPr>
                      <a:r>
                        <a:rPr lang="en-US" sz="2000" b="1" u="none" baseline="0" dirty="0" smtClean="0">
                          <a:solidFill>
                            <a:schemeClr val="tx1"/>
                          </a:solidFill>
                          <a:latin typeface="Arial" pitchFamily="34" charset="0"/>
                          <a:cs typeface="Arial" pitchFamily="34" charset="0"/>
                        </a:rPr>
                        <a:t>Study not only </a:t>
                      </a:r>
                      <a:r>
                        <a:rPr lang="en-US" sz="2000" b="1" u="none" baseline="0" dirty="0" smtClean="0">
                          <a:solidFill>
                            <a:srgbClr val="0000FF"/>
                          </a:solidFill>
                          <a:latin typeface="Arial" pitchFamily="34" charset="0"/>
                          <a:cs typeface="Arial" pitchFamily="34" charset="0"/>
                        </a:rPr>
                        <a:t>new  IT Technology</a:t>
                      </a:r>
                      <a:r>
                        <a:rPr lang="en-US" sz="2000" b="1" u="none" baseline="0" dirty="0" smtClean="0">
                          <a:solidFill>
                            <a:schemeClr val="tx1"/>
                          </a:solidFill>
                          <a:latin typeface="Arial" pitchFamily="34" charset="0"/>
                          <a:cs typeface="Arial" pitchFamily="34" charset="0"/>
                        </a:rPr>
                        <a:t> but </a:t>
                      </a:r>
                      <a:r>
                        <a:rPr lang="en-US" sz="2000" b="1" u="none" baseline="0" dirty="0" smtClean="0">
                          <a:solidFill>
                            <a:srgbClr val="0000FF"/>
                          </a:solidFill>
                          <a:latin typeface="Arial" pitchFamily="34" charset="0"/>
                          <a:cs typeface="Arial" pitchFamily="34" charset="0"/>
                        </a:rPr>
                        <a:t>Customer Business Deeply </a:t>
                      </a:r>
                      <a:r>
                        <a:rPr lang="en-US" sz="2000" b="1" u="none" baseline="0" dirty="0" smtClean="0">
                          <a:solidFill>
                            <a:schemeClr val="tx1"/>
                          </a:solidFill>
                          <a:latin typeface="Arial" pitchFamily="34" charset="0"/>
                          <a:cs typeface="Arial" pitchFamily="34" charset="0"/>
                        </a:rPr>
                        <a:t>also</a:t>
                      </a:r>
                      <a:endParaRPr lang="en-US" sz="2000" b="1"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9729">
                <a:tc rowSpan="2">
                  <a:txBody>
                    <a:bodyPr/>
                    <a:lstStyle/>
                    <a:p>
                      <a:pPr algn="l"/>
                      <a:r>
                        <a:rPr lang="en-US" sz="2000" b="1" u="none" dirty="0" smtClean="0">
                          <a:solidFill>
                            <a:schemeClr val="tx1"/>
                          </a:solidFill>
                          <a:latin typeface="Arial" pitchFamily="34" charset="0"/>
                          <a:cs typeface="Arial" pitchFamily="34" charset="0"/>
                        </a:rPr>
                        <a:t>Activities</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algn="l"/>
                      <a:r>
                        <a:rPr lang="en-US" sz="1600" b="1" u="none" dirty="0" smtClean="0">
                          <a:solidFill>
                            <a:schemeClr val="tx1"/>
                          </a:solidFill>
                          <a:latin typeface="Arial" pitchFamily="34" charset="0"/>
                          <a:cs typeface="Arial" pitchFamily="34" charset="0"/>
                        </a:rPr>
                        <a:t>FY2015</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gridSpan="4">
                  <a:txBody>
                    <a:bodyPr/>
                    <a:lstStyle/>
                    <a:p>
                      <a:pPr algn="ctr"/>
                      <a:r>
                        <a:rPr lang="en-US" sz="1600" b="1" u="none" dirty="0" smtClean="0">
                          <a:solidFill>
                            <a:schemeClr val="tx1"/>
                          </a:solidFill>
                          <a:latin typeface="Arial" pitchFamily="34" charset="0"/>
                          <a:cs typeface="Arial" pitchFamily="34" charset="0"/>
                        </a:rPr>
                        <a:t>FY2016</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69729">
                <a:tc vMerge="1">
                  <a:txBody>
                    <a:bodyPr/>
                    <a:lstStyle/>
                    <a:p>
                      <a:endParaRPr lang="en-US"/>
                    </a:p>
                  </a:txBody>
                  <a:tcPr/>
                </a:tc>
                <a:tc>
                  <a:txBody>
                    <a:bodyPr/>
                    <a:lstStyle/>
                    <a:p>
                      <a:pPr algn="ctr"/>
                      <a:r>
                        <a:rPr lang="en-US" sz="1600" b="1" u="none" dirty="0" smtClean="0">
                          <a:solidFill>
                            <a:schemeClr val="tx1"/>
                          </a:solidFill>
                          <a:latin typeface="Arial" pitchFamily="34" charset="0"/>
                          <a:cs typeface="Arial" pitchFamily="34" charset="0"/>
                        </a:rPr>
                        <a:t>Q4</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Q1</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Q2</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Q3</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algn="l"/>
                      <a:r>
                        <a:rPr lang="en-US" sz="1600" b="1" u="none" dirty="0" smtClean="0">
                          <a:solidFill>
                            <a:schemeClr val="tx1"/>
                          </a:solidFill>
                          <a:latin typeface="Arial" pitchFamily="34" charset="0"/>
                          <a:cs typeface="Arial" pitchFamily="34" charset="0"/>
                        </a:rPr>
                        <a:t>Q4</a:t>
                      </a:r>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lumMod val="20000"/>
                        <a:lumOff val="80000"/>
                      </a:schemeClr>
                    </a:solidFill>
                  </a:tcPr>
                </a:tc>
              </a:tr>
              <a:tr h="313192">
                <a:tc gridSpan="6">
                  <a:txBody>
                    <a:bodyPr/>
                    <a:lstStyle/>
                    <a:p>
                      <a:pPr marL="342900" indent="-342900" algn="l">
                        <a:buFont typeface="Wingdings" panose="05000000000000000000" pitchFamily="2" charset="2"/>
                        <a:buChar char="q"/>
                      </a:pPr>
                      <a:r>
                        <a:rPr lang="en-US" sz="2000" b="1" u="none" dirty="0" smtClean="0">
                          <a:solidFill>
                            <a:srgbClr val="0000FF"/>
                          </a:solidFill>
                          <a:latin typeface="Arial" pitchFamily="34" charset="0"/>
                          <a:cs typeface="Arial" pitchFamily="34" charset="0"/>
                        </a:rPr>
                        <a:t>My self</a:t>
                      </a:r>
                      <a:r>
                        <a:rPr lang="en-US" sz="2000" b="1" u="none" baseline="0" dirty="0" smtClean="0">
                          <a:solidFill>
                            <a:srgbClr val="0000FF"/>
                          </a:solidFill>
                          <a:latin typeface="Arial" pitchFamily="34" charset="0"/>
                          <a:cs typeface="Arial" pitchFamily="34" charset="0"/>
                        </a:rPr>
                        <a:t> </a:t>
                      </a:r>
                      <a:endParaRPr lang="en-US" sz="2000" b="1" u="none" dirty="0">
                        <a:solidFill>
                          <a:srgbClr val="0000FF"/>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1397">
                <a:tc>
                  <a:txBody>
                    <a:bodyPr/>
                    <a:lstStyle/>
                    <a:p>
                      <a:pPr algn="l"/>
                      <a:r>
                        <a:rPr lang="en-US" sz="1800" b="0" u="none" dirty="0" smtClean="0">
                          <a:solidFill>
                            <a:schemeClr val="tx1"/>
                          </a:solidFill>
                          <a:latin typeface="Arial" pitchFamily="34" charset="0"/>
                          <a:cs typeface="Arial" pitchFamily="34" charset="0"/>
                        </a:rPr>
                        <a:t>Study</a:t>
                      </a:r>
                      <a:r>
                        <a:rPr lang="en-US" sz="1800" b="0" u="none" dirty="0" smtClean="0">
                          <a:solidFill>
                            <a:srgbClr val="0000FF"/>
                          </a:solidFill>
                          <a:latin typeface="Arial" pitchFamily="34" charset="0"/>
                          <a:cs typeface="Arial" pitchFamily="34" charset="0"/>
                        </a:rPr>
                        <a:t> factory processes </a:t>
                      </a:r>
                      <a:r>
                        <a:rPr lang="en-US" sz="1800" b="0" u="none" dirty="0" smtClean="0">
                          <a:solidFill>
                            <a:schemeClr val="tx1"/>
                          </a:solidFill>
                          <a:latin typeface="Arial" pitchFamily="34" charset="0"/>
                          <a:cs typeface="Arial" pitchFamily="34" charset="0"/>
                        </a:rPr>
                        <a:t>deeply</a:t>
                      </a:r>
                      <a:endParaRPr lang="en-US" sz="18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3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none" dirty="0" smtClean="0">
                          <a:solidFill>
                            <a:schemeClr val="tx1"/>
                          </a:solidFill>
                          <a:latin typeface="Arial" pitchFamily="34" charset="0"/>
                          <a:cs typeface="Arial" pitchFamily="34" charset="0"/>
                        </a:rPr>
                        <a:t>Study </a:t>
                      </a:r>
                      <a:r>
                        <a:rPr lang="en-US" sz="1800" b="0" u="none" dirty="0" smtClean="0">
                          <a:solidFill>
                            <a:srgbClr val="0000FF"/>
                          </a:solidFill>
                          <a:latin typeface="Arial" pitchFamily="34" charset="0"/>
                          <a:cs typeface="Arial" pitchFamily="34" charset="0"/>
                        </a:rPr>
                        <a:t>new</a:t>
                      </a:r>
                      <a:r>
                        <a:rPr lang="en-US" sz="1800" b="0" u="none" baseline="0" dirty="0" smtClean="0">
                          <a:solidFill>
                            <a:srgbClr val="0000FF"/>
                          </a:solidFill>
                          <a:latin typeface="Arial" pitchFamily="34" charset="0"/>
                          <a:cs typeface="Arial" pitchFamily="34" charset="0"/>
                        </a:rPr>
                        <a:t> product</a:t>
                      </a:r>
                      <a:r>
                        <a:rPr lang="en-US" sz="1800" b="0" u="none" baseline="0" dirty="0" smtClean="0">
                          <a:solidFill>
                            <a:schemeClr val="tx1"/>
                          </a:solidFill>
                          <a:latin typeface="Arial" pitchFamily="34" charset="0"/>
                          <a:cs typeface="Arial" pitchFamily="34" charset="0"/>
                        </a:rPr>
                        <a:t>, </a:t>
                      </a:r>
                      <a:r>
                        <a:rPr lang="en-US" sz="1800" b="0" u="none" baseline="0" dirty="0" smtClean="0">
                          <a:solidFill>
                            <a:srgbClr val="0000FF"/>
                          </a:solidFill>
                          <a:latin typeface="Arial" pitchFamily="34" charset="0"/>
                          <a:cs typeface="Arial" pitchFamily="34" charset="0"/>
                        </a:rPr>
                        <a:t>n</a:t>
                      </a:r>
                      <a:r>
                        <a:rPr lang="en-US" sz="1800" b="0" u="none" dirty="0" smtClean="0">
                          <a:solidFill>
                            <a:srgbClr val="0000FF"/>
                          </a:solidFill>
                          <a:latin typeface="Arial" pitchFamily="34" charset="0"/>
                          <a:cs typeface="Arial" pitchFamily="34" charset="0"/>
                        </a:rPr>
                        <a:t>ew technology</a:t>
                      </a:r>
                      <a:r>
                        <a:rPr lang="en-US" sz="1800" b="0" u="none" baseline="0" dirty="0" smtClean="0">
                          <a:solidFill>
                            <a:schemeClr val="tx1"/>
                          </a:solidFill>
                          <a:latin typeface="Arial" pitchFamily="34" charset="0"/>
                          <a:cs typeface="Arial" pitchFamily="34" charset="0"/>
                        </a:rPr>
                        <a:t> for improvement</a:t>
                      </a:r>
                      <a:endParaRPr lang="en-US" sz="1800" b="0"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1397">
                <a:tc>
                  <a:txBody>
                    <a:bodyPr/>
                    <a:lstStyle/>
                    <a:p>
                      <a:pPr algn="l"/>
                      <a:r>
                        <a:rPr lang="en-US" sz="1800" b="0" u="none" dirty="0" smtClean="0">
                          <a:solidFill>
                            <a:schemeClr val="tx1"/>
                          </a:solidFill>
                          <a:latin typeface="Arial" pitchFamily="34" charset="0"/>
                          <a:cs typeface="Arial" pitchFamily="34" charset="0"/>
                        </a:rPr>
                        <a:t>More improve communication</a:t>
                      </a:r>
                    </a:p>
                    <a:p>
                      <a:pPr algn="l"/>
                      <a:r>
                        <a:rPr lang="en-US" sz="1800" b="0" u="none" dirty="0" smtClean="0">
                          <a:solidFill>
                            <a:schemeClr val="tx1"/>
                          </a:solidFill>
                          <a:latin typeface="Arial" pitchFamily="34" charset="0"/>
                          <a:cs typeface="Arial" pitchFamily="34" charset="0"/>
                        </a:rPr>
                        <a:t>skills and time management</a:t>
                      </a:r>
                      <a:endParaRPr lang="en-US" sz="18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3192">
                <a:tc gridSpan="6">
                  <a:txBody>
                    <a:bodyPr/>
                    <a:lstStyle/>
                    <a:p>
                      <a:pPr marL="342900" indent="-342900" algn="l">
                        <a:buFont typeface="Wingdings" panose="05000000000000000000" pitchFamily="2" charset="2"/>
                        <a:buChar char="q"/>
                      </a:pPr>
                      <a:r>
                        <a:rPr lang="en-US" sz="2000" b="1" u="none" dirty="0" smtClean="0">
                          <a:solidFill>
                            <a:srgbClr val="0000FF"/>
                          </a:solidFill>
                          <a:latin typeface="Arial" pitchFamily="34" charset="0"/>
                          <a:cs typeface="Arial" pitchFamily="34" charset="0"/>
                        </a:rPr>
                        <a:t>Subordinates</a:t>
                      </a:r>
                      <a:endParaRPr lang="en-US" sz="2000" b="1" u="none" dirty="0">
                        <a:solidFill>
                          <a:srgbClr val="0000FF"/>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394">
                <a:tc>
                  <a:txBody>
                    <a:bodyPr/>
                    <a:lstStyle/>
                    <a:p>
                      <a:pPr algn="l"/>
                      <a:r>
                        <a:rPr lang="en-US" sz="1800" b="0" u="none" dirty="0" smtClean="0">
                          <a:solidFill>
                            <a:schemeClr val="tx1"/>
                          </a:solidFill>
                          <a:latin typeface="Arial" pitchFamily="34" charset="0"/>
                          <a:cs typeface="Arial" pitchFamily="34" charset="0"/>
                        </a:rPr>
                        <a:t>Study</a:t>
                      </a:r>
                      <a:r>
                        <a:rPr lang="en-US" sz="1800" b="0" u="none" baseline="0" dirty="0" smtClean="0">
                          <a:solidFill>
                            <a:schemeClr val="tx1"/>
                          </a:solidFill>
                          <a:latin typeface="Arial" pitchFamily="34" charset="0"/>
                          <a:cs typeface="Arial" pitchFamily="34" charset="0"/>
                        </a:rPr>
                        <a:t> production operation &amp;</a:t>
                      </a:r>
                    </a:p>
                    <a:p>
                      <a:pPr algn="l"/>
                      <a:r>
                        <a:rPr lang="en-US" sz="1800" b="0" u="none" baseline="0" dirty="0" smtClean="0">
                          <a:solidFill>
                            <a:schemeClr val="tx1"/>
                          </a:solidFill>
                          <a:latin typeface="Arial" pitchFamily="34" charset="0"/>
                          <a:cs typeface="Arial" pitchFamily="34" charset="0"/>
                        </a:rPr>
                        <a:t>new technology</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393">
                <a:tc>
                  <a:txBody>
                    <a:bodyPr/>
                    <a:lstStyle/>
                    <a:p>
                      <a:pPr algn="l"/>
                      <a:r>
                        <a:rPr lang="en-US" sz="1800" b="0" u="none" dirty="0" smtClean="0">
                          <a:solidFill>
                            <a:schemeClr val="tx1"/>
                          </a:solidFill>
                          <a:latin typeface="Arial" pitchFamily="34" charset="0"/>
                          <a:cs typeface="Arial" pitchFamily="34" charset="0"/>
                        </a:rPr>
                        <a:t>IT</a:t>
                      </a:r>
                      <a:r>
                        <a:rPr lang="en-US" sz="1800" b="0" u="none" baseline="0" dirty="0" smtClean="0">
                          <a:solidFill>
                            <a:schemeClr val="tx1"/>
                          </a:solidFill>
                          <a:latin typeface="Arial" pitchFamily="34" charset="0"/>
                          <a:cs typeface="Arial" pitchFamily="34" charset="0"/>
                        </a:rPr>
                        <a:t> international certificates(2 CCNA, 1 VMware)</a:t>
                      </a:r>
                      <a:endParaRPr lang="en-US" sz="18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394">
                <a:tc>
                  <a:txBody>
                    <a:bodyPr/>
                    <a:lstStyle/>
                    <a:p>
                      <a:pPr algn="l"/>
                      <a:r>
                        <a:rPr lang="en-US" sz="1800" b="0" u="none" dirty="0" smtClean="0">
                          <a:solidFill>
                            <a:schemeClr val="tx1"/>
                          </a:solidFill>
                          <a:latin typeface="Arial" pitchFamily="34" charset="0"/>
                          <a:cs typeface="Arial" pitchFamily="34" charset="0"/>
                        </a:rPr>
                        <a:t>Study English</a:t>
                      </a:r>
                      <a:r>
                        <a:rPr lang="en-US" sz="1800" b="0" u="none" baseline="0" dirty="0" smtClean="0">
                          <a:solidFill>
                            <a:schemeClr val="tx1"/>
                          </a:solidFill>
                          <a:latin typeface="Arial" pitchFamily="34" charset="0"/>
                          <a:cs typeface="Arial" pitchFamily="34" charset="0"/>
                        </a:rPr>
                        <a:t> &amp; Presentation</a:t>
                      </a:r>
                    </a:p>
                    <a:p>
                      <a:pPr algn="l"/>
                      <a:r>
                        <a:rPr lang="en-US" sz="1800" b="0" u="none" baseline="0" dirty="0" smtClean="0">
                          <a:solidFill>
                            <a:schemeClr val="tx1"/>
                          </a:solidFill>
                          <a:latin typeface="Arial" pitchFamily="34" charset="0"/>
                          <a:cs typeface="Arial" pitchFamily="34" charset="0"/>
                        </a:rPr>
                        <a:t>Skills</a:t>
                      </a:r>
                      <a:endParaRPr lang="en-US" sz="18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3">
                        <a:lumMod val="95000"/>
                      </a:schemeClr>
                    </a:solidFill>
                  </a:tcPr>
                </a:tc>
                <a:tc gridSpan="5">
                  <a:txBody>
                    <a:bodyPr/>
                    <a:lstStyle/>
                    <a:p>
                      <a:endParaRPr lang="en-US" dirty="0"/>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cxnSp>
        <p:nvCxnSpPr>
          <p:cNvPr id="3" name="Straight Arrow Connector 2"/>
          <p:cNvCxnSpPr/>
          <p:nvPr/>
        </p:nvCxnSpPr>
        <p:spPr bwMode="auto">
          <a:xfrm>
            <a:off x="5620846" y="2363576"/>
            <a:ext cx="592365"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3226698" y="2803615"/>
            <a:ext cx="3214362" cy="338554"/>
          </a:xfrm>
          <a:prstGeom prst="rect">
            <a:avLst/>
          </a:prstGeom>
          <a:noFill/>
        </p:spPr>
        <p:txBody>
          <a:bodyPr wrap="square" rtlCol="0">
            <a:spAutoFit/>
          </a:bodyPr>
          <a:lstStyle/>
          <a:p>
            <a:pPr algn="l"/>
            <a:r>
              <a:rPr lang="en-US" sz="1600" dirty="0" smtClean="0">
                <a:latin typeface="Arial" pitchFamily="34" charset="0"/>
                <a:cs typeface="Arial" pitchFamily="34" charset="0"/>
              </a:rPr>
              <a:t>DIP</a:t>
            </a:r>
            <a:r>
              <a:rPr lang="en-US" sz="1600" dirty="0">
                <a:latin typeface="Arial" pitchFamily="34" charset="0"/>
                <a:cs typeface="Arial" pitchFamily="34" charset="0"/>
              </a:rPr>
              <a:t>, SMT, </a:t>
            </a:r>
            <a:r>
              <a:rPr lang="en-US" sz="1600" dirty="0" smtClean="0">
                <a:latin typeface="Arial" pitchFamily="34" charset="0"/>
                <a:cs typeface="Arial" pitchFamily="34" charset="0"/>
              </a:rPr>
              <a:t>MCS: </a:t>
            </a:r>
            <a:r>
              <a:rPr lang="en-US" sz="1600" dirty="0" smtClean="0">
                <a:latin typeface="Arial "/>
              </a:rPr>
              <a:t>traceability CPT</a:t>
            </a:r>
            <a:endParaRPr lang="en-US" sz="1600" dirty="0">
              <a:latin typeface="Arial "/>
            </a:endParaRPr>
          </a:p>
        </p:txBody>
      </p:sp>
      <p:cxnSp>
        <p:nvCxnSpPr>
          <p:cNvPr id="18" name="Straight Arrow Connector 17"/>
          <p:cNvCxnSpPr/>
          <p:nvPr/>
        </p:nvCxnSpPr>
        <p:spPr bwMode="auto">
          <a:xfrm>
            <a:off x="3977924" y="2349062"/>
            <a:ext cx="59236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Group 20"/>
          <p:cNvGrpSpPr/>
          <p:nvPr/>
        </p:nvGrpSpPr>
        <p:grpSpPr>
          <a:xfrm>
            <a:off x="3349169" y="2580350"/>
            <a:ext cx="3810349" cy="165209"/>
            <a:chOff x="3349169" y="2493266"/>
            <a:chExt cx="3810349" cy="165209"/>
          </a:xfrm>
        </p:grpSpPr>
        <p:cxnSp>
          <p:nvCxnSpPr>
            <p:cNvPr id="13" name="Straight Arrow Connector 12"/>
            <p:cNvCxnSpPr/>
            <p:nvPr/>
          </p:nvCxnSpPr>
          <p:spPr bwMode="auto">
            <a:xfrm>
              <a:off x="3349169" y="2493266"/>
              <a:ext cx="3810349"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3392712" y="2658475"/>
              <a:ext cx="700317"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7" name="Straight Arrow Connector 26"/>
          <p:cNvCxnSpPr/>
          <p:nvPr/>
        </p:nvCxnSpPr>
        <p:spPr bwMode="auto">
          <a:xfrm>
            <a:off x="4281714" y="3228703"/>
            <a:ext cx="143691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4391804" y="3177903"/>
            <a:ext cx="1497367" cy="584775"/>
          </a:xfrm>
          <a:prstGeom prst="rect">
            <a:avLst/>
          </a:prstGeom>
          <a:noFill/>
        </p:spPr>
        <p:txBody>
          <a:bodyPr wrap="square" rtlCol="0">
            <a:spAutoFit/>
          </a:bodyPr>
          <a:lstStyle/>
          <a:p>
            <a:pPr algn="l"/>
            <a:r>
              <a:rPr lang="en-US" sz="1600" dirty="0" smtClean="0">
                <a:latin typeface="Arial "/>
              </a:rPr>
              <a:t>New Product AP</a:t>
            </a:r>
            <a:endParaRPr lang="en-US" sz="1600" dirty="0">
              <a:latin typeface="Arial "/>
            </a:endParaRPr>
          </a:p>
        </p:txBody>
      </p:sp>
      <p:sp>
        <p:nvSpPr>
          <p:cNvPr id="38" name="TextBox 37"/>
          <p:cNvSpPr txBox="1"/>
          <p:nvPr/>
        </p:nvSpPr>
        <p:spPr>
          <a:xfrm>
            <a:off x="7065165" y="2579781"/>
            <a:ext cx="2482060" cy="584775"/>
          </a:xfrm>
          <a:prstGeom prst="rect">
            <a:avLst/>
          </a:prstGeom>
          <a:noFill/>
        </p:spPr>
        <p:txBody>
          <a:bodyPr wrap="square" rtlCol="0">
            <a:spAutoFit/>
          </a:bodyPr>
          <a:lstStyle/>
          <a:p>
            <a:pPr algn="l"/>
            <a:r>
              <a:rPr lang="en-US" sz="1600" dirty="0" smtClean="0">
                <a:latin typeface="Arial" pitchFamily="34" charset="0"/>
                <a:cs typeface="Arial" pitchFamily="34" charset="0"/>
              </a:rPr>
              <a:t>Study other factory </a:t>
            </a:r>
          </a:p>
          <a:p>
            <a:pPr algn="l"/>
            <a:r>
              <a:rPr lang="en-US" sz="1600" dirty="0" smtClean="0">
                <a:latin typeface="Arial" pitchFamily="34" charset="0"/>
                <a:cs typeface="Arial" pitchFamily="34" charset="0"/>
              </a:rPr>
              <a:t>from IT global meeting</a:t>
            </a:r>
            <a:endParaRPr lang="en-US" sz="1600" dirty="0">
              <a:latin typeface="Arial "/>
            </a:endParaRPr>
          </a:p>
        </p:txBody>
      </p:sp>
      <p:cxnSp>
        <p:nvCxnSpPr>
          <p:cNvPr id="45" name="Straight Arrow Connector 44"/>
          <p:cNvCxnSpPr/>
          <p:nvPr/>
        </p:nvCxnSpPr>
        <p:spPr bwMode="auto">
          <a:xfrm>
            <a:off x="3229582" y="6114580"/>
            <a:ext cx="4071104"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a:off x="3284755" y="5572058"/>
            <a:ext cx="936507"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3282764" y="6325907"/>
            <a:ext cx="1551115" cy="338554"/>
          </a:xfrm>
          <a:prstGeom prst="rect">
            <a:avLst/>
          </a:prstGeom>
          <a:noFill/>
        </p:spPr>
        <p:txBody>
          <a:bodyPr wrap="square" rtlCol="0">
            <a:spAutoFit/>
          </a:bodyPr>
          <a:lstStyle/>
          <a:p>
            <a:pPr algn="l"/>
            <a:r>
              <a:rPr lang="en-US" sz="1600" dirty="0" smtClean="0">
                <a:latin typeface="Arial "/>
              </a:rPr>
              <a:t>B &amp; A report</a:t>
            </a:r>
            <a:endParaRPr lang="en-US" sz="1600" dirty="0">
              <a:latin typeface="Arial "/>
            </a:endParaRPr>
          </a:p>
        </p:txBody>
      </p:sp>
      <p:cxnSp>
        <p:nvCxnSpPr>
          <p:cNvPr id="54" name="Straight Arrow Connector 53"/>
          <p:cNvCxnSpPr/>
          <p:nvPr/>
        </p:nvCxnSpPr>
        <p:spPr bwMode="auto">
          <a:xfrm>
            <a:off x="3229582" y="5421958"/>
            <a:ext cx="3835583"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5824201" y="3162386"/>
            <a:ext cx="2855340" cy="584775"/>
          </a:xfrm>
          <a:prstGeom prst="rect">
            <a:avLst/>
          </a:prstGeom>
          <a:noFill/>
        </p:spPr>
        <p:txBody>
          <a:bodyPr wrap="square" rtlCol="0">
            <a:spAutoFit/>
          </a:bodyPr>
          <a:lstStyle/>
          <a:p>
            <a:pPr algn="l"/>
            <a:r>
              <a:rPr lang="en-US" sz="1600" dirty="0" smtClean="0">
                <a:latin typeface="Arial "/>
              </a:rPr>
              <a:t>New Email: </a:t>
            </a:r>
          </a:p>
          <a:p>
            <a:pPr algn="l"/>
            <a:r>
              <a:rPr lang="en-US" sz="1600" dirty="0" smtClean="0">
                <a:latin typeface="Arial "/>
              </a:rPr>
              <a:t>Outlook Exchange</a:t>
            </a:r>
            <a:endParaRPr lang="en-US" sz="1600" dirty="0">
              <a:latin typeface="Arial "/>
            </a:endParaRPr>
          </a:p>
        </p:txBody>
      </p:sp>
      <p:cxnSp>
        <p:nvCxnSpPr>
          <p:cNvPr id="60" name="Straight Arrow Connector 59"/>
          <p:cNvCxnSpPr/>
          <p:nvPr/>
        </p:nvCxnSpPr>
        <p:spPr bwMode="auto">
          <a:xfrm>
            <a:off x="3247967" y="4750380"/>
            <a:ext cx="2470662"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p:cNvSpPr txBox="1"/>
          <p:nvPr/>
        </p:nvSpPr>
        <p:spPr>
          <a:xfrm>
            <a:off x="3215701" y="5580857"/>
            <a:ext cx="1022471" cy="338554"/>
          </a:xfrm>
          <a:prstGeom prst="rect">
            <a:avLst/>
          </a:prstGeom>
          <a:noFill/>
        </p:spPr>
        <p:txBody>
          <a:bodyPr wrap="square" rtlCol="0">
            <a:spAutoFit/>
          </a:bodyPr>
          <a:lstStyle/>
          <a:p>
            <a:pPr algn="l"/>
            <a:r>
              <a:rPr lang="en-US" sz="1600" dirty="0" smtClean="0">
                <a:latin typeface="Arial "/>
              </a:rPr>
              <a:t>CCNA</a:t>
            </a:r>
            <a:endParaRPr lang="en-US" sz="1600" dirty="0">
              <a:latin typeface="Arial "/>
            </a:endParaRPr>
          </a:p>
        </p:txBody>
      </p:sp>
      <p:cxnSp>
        <p:nvCxnSpPr>
          <p:cNvPr id="81" name="Straight Arrow Connector 80"/>
          <p:cNvCxnSpPr/>
          <p:nvPr/>
        </p:nvCxnSpPr>
        <p:spPr bwMode="auto">
          <a:xfrm>
            <a:off x="3247967" y="6280041"/>
            <a:ext cx="752654"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3192329" y="2164396"/>
            <a:ext cx="710451" cy="369332"/>
          </a:xfrm>
          <a:prstGeom prst="rect">
            <a:avLst/>
          </a:prstGeom>
          <a:noFill/>
        </p:spPr>
        <p:txBody>
          <a:bodyPr wrap="none" rtlCol="0">
            <a:spAutoFit/>
          </a:bodyPr>
          <a:lstStyle/>
          <a:p>
            <a:r>
              <a:rPr lang="en-US" dirty="0" smtClean="0">
                <a:latin typeface="Arial "/>
              </a:rPr>
              <a:t>Plan:</a:t>
            </a:r>
            <a:endParaRPr lang="en-US" dirty="0">
              <a:latin typeface="Arial "/>
            </a:endParaRPr>
          </a:p>
        </p:txBody>
      </p:sp>
      <p:sp>
        <p:nvSpPr>
          <p:cNvPr id="39" name="TextBox 38"/>
          <p:cNvSpPr txBox="1"/>
          <p:nvPr/>
        </p:nvSpPr>
        <p:spPr>
          <a:xfrm>
            <a:off x="4774511" y="2164396"/>
            <a:ext cx="889988" cy="369332"/>
          </a:xfrm>
          <a:prstGeom prst="rect">
            <a:avLst/>
          </a:prstGeom>
          <a:noFill/>
        </p:spPr>
        <p:txBody>
          <a:bodyPr wrap="none" rtlCol="0">
            <a:spAutoFit/>
          </a:bodyPr>
          <a:lstStyle/>
          <a:p>
            <a:r>
              <a:rPr lang="en-US" dirty="0" smtClean="0">
                <a:latin typeface="Arial "/>
              </a:rPr>
              <a:t>Actual:</a:t>
            </a:r>
            <a:endParaRPr lang="en-US" dirty="0">
              <a:latin typeface="Arial "/>
            </a:endParaRPr>
          </a:p>
        </p:txBody>
      </p:sp>
      <p:cxnSp>
        <p:nvCxnSpPr>
          <p:cNvPr id="46" name="Straight Arrow Connector 45"/>
          <p:cNvCxnSpPr/>
          <p:nvPr/>
        </p:nvCxnSpPr>
        <p:spPr bwMode="auto">
          <a:xfrm>
            <a:off x="7159518" y="2579781"/>
            <a:ext cx="1418425" cy="569"/>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5722603" y="3218387"/>
            <a:ext cx="143691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3282764" y="3815006"/>
            <a:ext cx="6575600"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3282764" y="3967406"/>
            <a:ext cx="810265" cy="0"/>
          </a:xfrm>
          <a:prstGeom prst="straightConnector1">
            <a:avLst/>
          </a:prstGeom>
          <a:solidFill>
            <a:schemeClr val="accent1"/>
          </a:solidFill>
          <a:ln w="38100" cap="flat" cmpd="sng" algn="ctr">
            <a:solidFill>
              <a:schemeClr val="accent1"/>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p:nvPr/>
        </p:nvCxnSpPr>
        <p:spPr bwMode="auto">
          <a:xfrm>
            <a:off x="7112243" y="5421958"/>
            <a:ext cx="2278102" cy="501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68"/>
          <p:cNvSpPr txBox="1"/>
          <p:nvPr/>
        </p:nvSpPr>
        <p:spPr>
          <a:xfrm>
            <a:off x="7725565" y="5426968"/>
            <a:ext cx="1022471" cy="338554"/>
          </a:xfrm>
          <a:prstGeom prst="rect">
            <a:avLst/>
          </a:prstGeom>
          <a:noFill/>
        </p:spPr>
        <p:txBody>
          <a:bodyPr wrap="square" rtlCol="0">
            <a:spAutoFit/>
          </a:bodyPr>
          <a:lstStyle/>
          <a:p>
            <a:pPr algn="l"/>
            <a:r>
              <a:rPr lang="en-US" sz="1600" dirty="0" smtClean="0">
                <a:latin typeface="Arial "/>
              </a:rPr>
              <a:t>VMware</a:t>
            </a:r>
            <a:endParaRPr lang="en-US" sz="1600" dirty="0">
              <a:latin typeface="Arial "/>
            </a:endParaRPr>
          </a:p>
        </p:txBody>
      </p:sp>
      <p:cxnSp>
        <p:nvCxnSpPr>
          <p:cNvPr id="76" name="Straight Arrow Connector 75"/>
          <p:cNvCxnSpPr/>
          <p:nvPr/>
        </p:nvCxnSpPr>
        <p:spPr bwMode="auto">
          <a:xfrm>
            <a:off x="5794050" y="4750380"/>
            <a:ext cx="1436915" cy="0"/>
          </a:xfrm>
          <a:prstGeom prst="straightConnector1">
            <a:avLst/>
          </a:prstGeom>
          <a:solidFill>
            <a:schemeClr val="accent1"/>
          </a:solidFill>
          <a:ln w="38100" cap="flat" cmpd="sng" algn="ctr">
            <a:solidFill>
              <a:schemeClr val="accent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p:cNvSpPr txBox="1"/>
          <p:nvPr/>
        </p:nvSpPr>
        <p:spPr>
          <a:xfrm>
            <a:off x="5832322" y="4764894"/>
            <a:ext cx="2219477" cy="584775"/>
          </a:xfrm>
          <a:prstGeom prst="rect">
            <a:avLst/>
          </a:prstGeom>
          <a:noFill/>
        </p:spPr>
        <p:txBody>
          <a:bodyPr wrap="square" rtlCol="0">
            <a:spAutoFit/>
          </a:bodyPr>
          <a:lstStyle/>
          <a:p>
            <a:pPr algn="l"/>
            <a:r>
              <a:rPr lang="en-US" sz="1600" dirty="0" smtClean="0">
                <a:latin typeface="Arial "/>
              </a:rPr>
              <a:t>New Email: </a:t>
            </a:r>
          </a:p>
          <a:p>
            <a:pPr algn="l"/>
            <a:r>
              <a:rPr lang="en-US" sz="1600" dirty="0" smtClean="0">
                <a:latin typeface="Arial "/>
              </a:rPr>
              <a:t>Outlook Exchange</a:t>
            </a:r>
            <a:endParaRPr lang="en-US" sz="1600" dirty="0">
              <a:latin typeface="Arial "/>
            </a:endParaRPr>
          </a:p>
        </p:txBody>
      </p:sp>
      <p:sp>
        <p:nvSpPr>
          <p:cNvPr id="80" name="TextBox 79"/>
          <p:cNvSpPr txBox="1"/>
          <p:nvPr/>
        </p:nvSpPr>
        <p:spPr>
          <a:xfrm>
            <a:off x="3308181" y="4793922"/>
            <a:ext cx="2120162" cy="338554"/>
          </a:xfrm>
          <a:prstGeom prst="rect">
            <a:avLst/>
          </a:prstGeom>
          <a:noFill/>
        </p:spPr>
        <p:txBody>
          <a:bodyPr wrap="square" rtlCol="0">
            <a:spAutoFit/>
          </a:bodyPr>
          <a:lstStyle/>
          <a:p>
            <a:pPr algn="l"/>
            <a:r>
              <a:rPr lang="en-US" sz="1600" dirty="0" smtClean="0">
                <a:latin typeface="Arial" pitchFamily="34" charset="0"/>
                <a:cs typeface="Arial" pitchFamily="34" charset="0"/>
              </a:rPr>
              <a:t>DIP</a:t>
            </a:r>
            <a:r>
              <a:rPr lang="en-US" sz="1600" dirty="0">
                <a:latin typeface="Arial" pitchFamily="34" charset="0"/>
                <a:cs typeface="Arial" pitchFamily="34" charset="0"/>
              </a:rPr>
              <a:t>, </a:t>
            </a:r>
            <a:r>
              <a:rPr lang="en-US" sz="1600" dirty="0" smtClean="0">
                <a:latin typeface="Arial" pitchFamily="34" charset="0"/>
                <a:cs typeface="Arial" pitchFamily="34" charset="0"/>
              </a:rPr>
              <a:t>SMT(</a:t>
            </a:r>
            <a:r>
              <a:rPr lang="en-US" sz="1600" dirty="0" err="1" smtClean="0">
                <a:latin typeface="Arial" pitchFamily="34" charset="0"/>
                <a:cs typeface="Arial" pitchFamily="34" charset="0"/>
              </a:rPr>
              <a:t>PanaCIM</a:t>
            </a:r>
            <a:r>
              <a:rPr lang="en-US" sz="1600" dirty="0" smtClean="0">
                <a:latin typeface="Arial" pitchFamily="34" charset="0"/>
                <a:cs typeface="Arial" pitchFamily="34" charset="0"/>
              </a:rPr>
              <a:t>)</a:t>
            </a:r>
            <a:endParaRPr lang="en-US" sz="1600" dirty="0">
              <a:latin typeface="Arial "/>
            </a:endParaRPr>
          </a:p>
        </p:txBody>
      </p:sp>
      <p:grpSp>
        <p:nvGrpSpPr>
          <p:cNvPr id="36" name="Group 35"/>
          <p:cNvGrpSpPr/>
          <p:nvPr/>
        </p:nvGrpSpPr>
        <p:grpSpPr>
          <a:xfrm>
            <a:off x="14514" y="105598"/>
            <a:ext cx="9871065" cy="462681"/>
            <a:chOff x="12699" y="101600"/>
            <a:chExt cx="9871065" cy="673101"/>
          </a:xfrm>
        </p:grpSpPr>
        <p:grpSp>
          <p:nvGrpSpPr>
            <p:cNvPr id="37" name="Group 36"/>
            <p:cNvGrpSpPr/>
            <p:nvPr/>
          </p:nvGrpSpPr>
          <p:grpSpPr>
            <a:xfrm>
              <a:off x="12699" y="101600"/>
              <a:ext cx="9871065" cy="673101"/>
              <a:chOff x="12699" y="101600"/>
              <a:chExt cx="9871065" cy="673101"/>
            </a:xfrm>
          </p:grpSpPr>
          <p:sp>
            <p:nvSpPr>
              <p:cNvPr id="42"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3"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40" name="Rectangle 59"/>
            <p:cNvSpPr>
              <a:spLocks noChangeArrowheads="1"/>
            </p:cNvSpPr>
            <p:nvPr/>
          </p:nvSpPr>
          <p:spPr bwMode="auto">
            <a:xfrm>
              <a:off x="271463" y="108535"/>
              <a:ext cx="9275762" cy="6268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 </a:t>
              </a:r>
              <a:r>
                <a:rPr lang="en-US" altLang="ja-JP" sz="2800" b="1" dirty="0" smtClean="0">
                  <a:solidFill>
                    <a:schemeClr val="bg1"/>
                  </a:solidFill>
                  <a:latin typeface="Arial" charset="0"/>
                  <a:ea typeface="HGP創英角ｺﾞｼｯｸUB" pitchFamily="50" charset="-128"/>
                </a:rPr>
                <a:t>DEVELOPMENT PLAN</a:t>
              </a:r>
              <a:endParaRPr lang="en-US" altLang="ja-JP" sz="2400" b="1" dirty="0">
                <a:solidFill>
                  <a:schemeClr val="bg1"/>
                </a:solidFill>
                <a:latin typeface="Arial" charset="0"/>
                <a:ea typeface="HGP創英角ｺﾞｼｯｸUB" pitchFamily="50" charset="-128"/>
              </a:endParaRPr>
            </a:p>
          </p:txBody>
        </p:sp>
        <p:sp>
          <p:nvSpPr>
            <p:cNvPr id="41" name="Rectangle 71"/>
            <p:cNvSpPr>
              <a:spLocks noChangeArrowheads="1"/>
            </p:cNvSpPr>
            <p:nvPr/>
          </p:nvSpPr>
          <p:spPr bwMode="auto">
            <a:xfrm>
              <a:off x="9073919" y="156355"/>
              <a:ext cx="678885" cy="557911"/>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10</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spTree>
    <p:extLst>
      <p:ext uri="{BB962C8B-B14F-4D97-AF65-F5344CB8AC3E}">
        <p14:creationId xmlns:p14="http://schemas.microsoft.com/office/powerpoint/2010/main" val="191449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2423" name="AutoShape 55"/>
          <p:cNvSpPr>
            <a:spLocks noChangeArrowheads="1"/>
          </p:cNvSpPr>
          <p:nvPr/>
        </p:nvSpPr>
        <p:spPr bwMode="auto">
          <a:xfrm>
            <a:off x="12699" y="101600"/>
            <a:ext cx="9871065" cy="56705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dirty="0">
              <a:latin typeface="Arial "/>
            </a:endParaRPr>
          </a:p>
        </p:txBody>
      </p:sp>
      <p:sp>
        <p:nvSpPr>
          <p:cNvPr id="3002424" name="AutoShape 56"/>
          <p:cNvSpPr>
            <a:spLocks noChangeArrowheads="1"/>
          </p:cNvSpPr>
          <p:nvPr/>
        </p:nvSpPr>
        <p:spPr bwMode="auto">
          <a:xfrm rot="10800000">
            <a:off x="60322" y="155568"/>
            <a:ext cx="9823442" cy="513083"/>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7" name="Rectangle 59"/>
          <p:cNvSpPr>
            <a:spLocks noChangeArrowheads="1"/>
          </p:cNvSpPr>
          <p:nvPr/>
        </p:nvSpPr>
        <p:spPr bwMode="auto">
          <a:xfrm>
            <a:off x="271462" y="196850"/>
            <a:ext cx="9494837" cy="36933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0" tIns="0" rIns="0" bIns="0">
            <a:spAutoFit/>
          </a:bodyPr>
          <a:lstStyle/>
          <a:p>
            <a:r>
              <a:rPr lang="en-US" altLang="ja-JP" sz="2400" b="1" dirty="0" smtClean="0">
                <a:solidFill>
                  <a:schemeClr val="bg1"/>
                </a:solidFill>
                <a:latin typeface="Arial" charset="0"/>
                <a:ea typeface="HGP創英角ｺﾞｼｯｸUB" pitchFamily="50" charset="-128"/>
              </a:rPr>
              <a:t>BE READY FOR CHANGE TO REDUCE CHANGING COST</a:t>
            </a:r>
            <a:endParaRPr lang="en-US" altLang="ja-JP" sz="2400" b="1" dirty="0">
              <a:solidFill>
                <a:schemeClr val="bg1"/>
              </a:solidFill>
              <a:latin typeface="Arial" charset="0"/>
              <a:ea typeface="HGP創英角ｺﾞｼｯｸUB" pitchFamily="50" charset="-128"/>
            </a:endParaRPr>
          </a:p>
        </p:txBody>
      </p:sp>
      <p:sp>
        <p:nvSpPr>
          <p:cNvPr id="4" name="TextBox 3"/>
          <p:cNvSpPr txBox="1"/>
          <p:nvPr/>
        </p:nvSpPr>
        <p:spPr>
          <a:xfrm>
            <a:off x="682171" y="3860800"/>
            <a:ext cx="184731" cy="369332"/>
          </a:xfrm>
          <a:prstGeom prst="rect">
            <a:avLst/>
          </a:prstGeom>
          <a:noFill/>
        </p:spPr>
        <p:txBody>
          <a:bodyPr wrap="none" rtlCol="0">
            <a:spAutoFit/>
          </a:bodyPr>
          <a:lstStyle/>
          <a:p>
            <a:endParaRPr lang="en-US" dirty="0"/>
          </a:p>
        </p:txBody>
      </p:sp>
      <p:sp>
        <p:nvSpPr>
          <p:cNvPr id="5" name="TextBox 4"/>
          <p:cNvSpPr txBox="1"/>
          <p:nvPr/>
        </p:nvSpPr>
        <p:spPr>
          <a:xfrm>
            <a:off x="285975" y="2294829"/>
            <a:ext cx="9336995" cy="1200329"/>
          </a:xfrm>
          <a:prstGeom prst="rect">
            <a:avLst/>
          </a:prstGeom>
          <a:solidFill>
            <a:srgbClr val="FFE5CB"/>
          </a:solidFill>
        </p:spPr>
        <p:txBody>
          <a:bodyPr wrap="square" rtlCol="0">
            <a:spAutoFit/>
          </a:bodyPr>
          <a:lstStyle/>
          <a:p>
            <a:r>
              <a:rPr lang="en-US" sz="3600" b="1" dirty="0" smtClean="0">
                <a:latin typeface="Arial "/>
              </a:rPr>
              <a:t>MAKE TRUST, MAKE SATISFACTION</a:t>
            </a:r>
          </a:p>
          <a:p>
            <a:r>
              <a:rPr lang="en-US" sz="3600" b="1" dirty="0" smtClean="0">
                <a:latin typeface="Arial "/>
              </a:rPr>
              <a:t>MAKE SUCCESS!</a:t>
            </a:r>
          </a:p>
        </p:txBody>
      </p:sp>
      <p:sp>
        <p:nvSpPr>
          <p:cNvPr id="36" name="TextBox 35"/>
          <p:cNvSpPr txBox="1"/>
          <p:nvPr/>
        </p:nvSpPr>
        <p:spPr>
          <a:xfrm>
            <a:off x="60322" y="5293753"/>
            <a:ext cx="9823442" cy="523220"/>
          </a:xfrm>
          <a:prstGeom prst="rect">
            <a:avLst/>
          </a:prstGeom>
          <a:noFill/>
        </p:spPr>
        <p:txBody>
          <a:bodyPr wrap="square" rtlCol="0">
            <a:spAutoFit/>
          </a:bodyPr>
          <a:lstStyle/>
          <a:p>
            <a:r>
              <a:rPr lang="en-US" sz="2800" b="1" dirty="0" smtClean="0">
                <a:solidFill>
                  <a:srgbClr val="0000FF"/>
                </a:solidFill>
                <a:latin typeface="Arial "/>
              </a:rPr>
              <a:t>THANK YOU FOR LISTENING!</a:t>
            </a:r>
          </a:p>
        </p:txBody>
      </p:sp>
      <p:sp>
        <p:nvSpPr>
          <p:cNvPr id="2" name="TextBox 1"/>
          <p:cNvSpPr txBox="1"/>
          <p:nvPr/>
        </p:nvSpPr>
        <p:spPr>
          <a:xfrm>
            <a:off x="60323" y="1770031"/>
            <a:ext cx="9823442" cy="523220"/>
          </a:xfrm>
          <a:prstGeom prst="rect">
            <a:avLst/>
          </a:prstGeom>
          <a:noFill/>
        </p:spPr>
        <p:txBody>
          <a:bodyPr wrap="square" rtlCol="0">
            <a:spAutoFit/>
          </a:bodyPr>
          <a:lstStyle/>
          <a:p>
            <a:r>
              <a:rPr lang="en-US" sz="2800" b="1" dirty="0">
                <a:latin typeface="Arial "/>
              </a:rPr>
              <a:t>MY POLICY:</a:t>
            </a:r>
            <a:endParaRPr lang="en-US" sz="2800" dirty="0">
              <a:latin typeface="Arial "/>
            </a:endParaRPr>
          </a:p>
        </p:txBody>
      </p:sp>
    </p:spTree>
    <p:extLst>
      <p:ext uri="{BB962C8B-B14F-4D97-AF65-F5344CB8AC3E}">
        <p14:creationId xmlns:p14="http://schemas.microsoft.com/office/powerpoint/2010/main" val="26883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8265" y="582316"/>
            <a:ext cx="9827023" cy="6174084"/>
            <a:chOff x="25565" y="894272"/>
            <a:chExt cx="9827023" cy="5840357"/>
          </a:xfrm>
        </p:grpSpPr>
        <p:sp>
          <p:nvSpPr>
            <p:cNvPr id="7" name="Text Box 97"/>
            <p:cNvSpPr txBox="1">
              <a:spLocks noChangeArrowheads="1"/>
            </p:cNvSpPr>
            <p:nvPr/>
          </p:nvSpPr>
          <p:spPr bwMode="auto">
            <a:xfrm>
              <a:off x="25565" y="894272"/>
              <a:ext cx="9827023" cy="5840357"/>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sp>
          <p:nvSpPr>
            <p:cNvPr id="13" name="Text Box 18"/>
            <p:cNvSpPr txBox="1">
              <a:spLocks noChangeArrowheads="1"/>
            </p:cNvSpPr>
            <p:nvPr/>
          </p:nvSpPr>
          <p:spPr bwMode="auto">
            <a:xfrm>
              <a:off x="6550566" y="1107866"/>
              <a:ext cx="1738260" cy="375156"/>
            </a:xfrm>
            <a:prstGeom prst="rect">
              <a:avLst/>
            </a:prstGeom>
            <a:solidFill>
              <a:srgbClr val="0000FF"/>
            </a:solidFill>
            <a:ln w="9525">
              <a:solidFill>
                <a:srgbClr val="000000"/>
              </a:solidFill>
              <a:miter lim="800000"/>
              <a:headEnd/>
              <a:tailEnd/>
            </a:ln>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chemeClr val="bg1"/>
                  </a:solidFill>
                  <a:latin typeface="Arial" panose="020B0604020202020204" pitchFamily="34" charset="0"/>
                  <a:ea typeface="SimSun" pitchFamily="2" charset="-122"/>
                  <a:cs typeface="Arial" panose="020B0604020202020204" pitchFamily="34" charset="0"/>
                </a:rPr>
                <a:t>GM </a:t>
              </a:r>
              <a:r>
                <a:rPr lang="en-US" altLang="ja-JP" sz="1800" b="1" dirty="0" err="1" smtClean="0">
                  <a:solidFill>
                    <a:schemeClr val="bg1"/>
                  </a:solidFill>
                  <a:latin typeface="Arial" panose="020B0604020202020204" pitchFamily="34" charset="0"/>
                  <a:ea typeface="SimSun" pitchFamily="2" charset="-122"/>
                  <a:cs typeface="Arial" panose="020B0604020202020204" pitchFamily="34" charset="0"/>
                </a:rPr>
                <a:t>Ogami</a:t>
              </a:r>
              <a:endParaRPr lang="en-US" altLang="ja-JP" sz="1800" b="1" dirty="0">
                <a:solidFill>
                  <a:schemeClr val="bg1"/>
                </a:solidFill>
                <a:latin typeface="Arial" panose="020B0604020202020204" pitchFamily="34" charset="0"/>
                <a:ea typeface="SimSun" pitchFamily="2" charset="-122"/>
                <a:cs typeface="Arial" panose="020B0604020202020204" pitchFamily="34" charset="0"/>
              </a:endParaRPr>
            </a:p>
          </p:txBody>
        </p:sp>
        <p:sp>
          <p:nvSpPr>
            <p:cNvPr id="21" name="Text Box 28"/>
            <p:cNvSpPr txBox="1">
              <a:spLocks noChangeArrowheads="1"/>
            </p:cNvSpPr>
            <p:nvPr/>
          </p:nvSpPr>
          <p:spPr bwMode="auto">
            <a:xfrm>
              <a:off x="7574202" y="2171155"/>
              <a:ext cx="1642796" cy="276999"/>
            </a:xfrm>
            <a:prstGeom prst="rect">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762000" eaLnBrk="0" hangingPunct="0">
                <a:spcBef>
                  <a:spcPct val="20000"/>
                </a:spcBef>
                <a:buChar char="•"/>
                <a:defRPr kumimoji="1" sz="3200">
                  <a:solidFill>
                    <a:schemeClr val="tx1"/>
                  </a:solidFill>
                  <a:latin typeface="Arial" charset="0"/>
                  <a:ea typeface="ＭＳ Ｐゴシック" pitchFamily="50" charset="-128"/>
                </a:defRPr>
              </a:lvl1pPr>
              <a:lvl2pPr marL="742950" indent="-285750" defTabSz="762000" eaLnBrk="0" hangingPunct="0">
                <a:spcBef>
                  <a:spcPct val="20000"/>
                </a:spcBef>
                <a:buChar char="–"/>
                <a:defRPr kumimoji="1" sz="2800">
                  <a:solidFill>
                    <a:schemeClr val="tx1"/>
                  </a:solidFill>
                  <a:latin typeface="Arial" charset="0"/>
                  <a:ea typeface="ＭＳ Ｐゴシック" pitchFamily="50" charset="-128"/>
                </a:defRPr>
              </a:lvl2pPr>
              <a:lvl3pPr marL="1143000" indent="-228600" defTabSz="762000" eaLnBrk="0" hangingPunct="0">
                <a:spcBef>
                  <a:spcPct val="20000"/>
                </a:spcBef>
                <a:buChar char="•"/>
                <a:defRPr kumimoji="1" sz="2400">
                  <a:solidFill>
                    <a:schemeClr val="tx1"/>
                  </a:solidFill>
                  <a:latin typeface="Arial" charset="0"/>
                  <a:ea typeface="ＭＳ Ｐゴシック" pitchFamily="50" charset="-128"/>
                </a:defRPr>
              </a:lvl3pPr>
              <a:lvl4pPr marL="1600200" indent="-228600" defTabSz="762000" eaLnBrk="0" hangingPunct="0">
                <a:spcBef>
                  <a:spcPct val="20000"/>
                </a:spcBef>
                <a:buChar char="–"/>
                <a:defRPr kumimoji="1" sz="2000">
                  <a:solidFill>
                    <a:schemeClr val="tx1"/>
                  </a:solidFill>
                  <a:latin typeface="Arial" charset="0"/>
                  <a:ea typeface="ＭＳ Ｐゴシック" pitchFamily="50" charset="-128"/>
                </a:defRPr>
              </a:lvl4pPr>
              <a:lvl5pPr marL="2057400" indent="-228600" defTabSz="762000" eaLnBrk="0" hangingPunct="0">
                <a:spcBef>
                  <a:spcPct val="20000"/>
                </a:spcBef>
                <a:buChar char="»"/>
                <a:defRPr kumimoji="1" sz="2000">
                  <a:solidFill>
                    <a:schemeClr val="tx1"/>
                  </a:solidFill>
                  <a:latin typeface="Arial" charset="0"/>
                  <a:ea typeface="ＭＳ Ｐゴシック" pitchFamily="50" charset="-128"/>
                </a:defRPr>
              </a:lvl5pPr>
              <a:lvl6pPr marL="25146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kumimoji="0" lang="en-US" altLang="en-US" sz="1800" b="1" dirty="0" smtClean="0">
                  <a:solidFill>
                    <a:schemeClr val="bg1"/>
                  </a:solidFill>
                  <a:ea typeface="SimSun" pitchFamily="2" charset="-122"/>
                </a:rPr>
                <a:t>Infrastructure</a:t>
              </a:r>
              <a:endParaRPr kumimoji="0" lang="en-US" altLang="en-US" sz="1800" b="1" dirty="0">
                <a:solidFill>
                  <a:schemeClr val="bg1"/>
                </a:solidFill>
                <a:ea typeface="SimSun" pitchFamily="2" charset="-122"/>
              </a:endParaRPr>
            </a:p>
          </p:txBody>
        </p:sp>
        <p:sp>
          <p:nvSpPr>
            <p:cNvPr id="25" name="Text Box 32"/>
            <p:cNvSpPr txBox="1">
              <a:spLocks noChangeArrowheads="1"/>
            </p:cNvSpPr>
            <p:nvPr/>
          </p:nvSpPr>
          <p:spPr bwMode="auto">
            <a:xfrm>
              <a:off x="7574202" y="2491605"/>
              <a:ext cx="1642796" cy="251816"/>
            </a:xfrm>
            <a:prstGeom prst="rect">
              <a:avLst/>
            </a:prstGeom>
            <a:solidFill>
              <a:srgbClr val="0000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chemeClr val="bg1"/>
                  </a:solidFill>
                  <a:latin typeface="Arial" panose="020B0604020202020204" pitchFamily="34" charset="0"/>
                  <a:ea typeface="SimSun" pitchFamily="2" charset="-122"/>
                  <a:cs typeface="Arial" panose="020B0604020202020204" pitchFamily="34" charset="0"/>
                </a:rPr>
                <a:t>SUP </a:t>
              </a:r>
              <a:r>
                <a:rPr lang="en-US" altLang="ja-JP" sz="1800" b="1" dirty="0" err="1" smtClean="0">
                  <a:solidFill>
                    <a:schemeClr val="bg1"/>
                  </a:solidFill>
                  <a:latin typeface="Arial" panose="020B0604020202020204" pitchFamily="34" charset="0"/>
                  <a:ea typeface="SimSun" pitchFamily="2" charset="-122"/>
                  <a:cs typeface="Arial" panose="020B0604020202020204" pitchFamily="34" charset="0"/>
                </a:rPr>
                <a:t>Binh</a:t>
              </a:r>
              <a:endParaRPr lang="en-US" altLang="ja-JP" sz="1800" b="1" dirty="0">
                <a:solidFill>
                  <a:schemeClr val="bg1"/>
                </a:solidFill>
                <a:latin typeface="Arial" panose="020B0604020202020204" pitchFamily="34" charset="0"/>
                <a:ea typeface="SimSun" pitchFamily="2" charset="-122"/>
                <a:cs typeface="Arial" panose="020B0604020202020204" pitchFamily="34" charset="0"/>
              </a:endParaRPr>
            </a:p>
          </p:txBody>
        </p:sp>
        <p:cxnSp>
          <p:nvCxnSpPr>
            <p:cNvPr id="26" name="カギ線コネクタ 96"/>
            <p:cNvCxnSpPr>
              <a:cxnSpLocks noChangeShapeType="1"/>
              <a:endCxn id="21" idx="0"/>
            </p:cNvCxnSpPr>
            <p:nvPr/>
          </p:nvCxnSpPr>
          <p:spPr bwMode="auto">
            <a:xfrm>
              <a:off x="7419696" y="2036024"/>
              <a:ext cx="975904" cy="135131"/>
            </a:xfrm>
            <a:prstGeom prst="bent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Text Box 28"/>
            <p:cNvSpPr txBox="1">
              <a:spLocks noChangeArrowheads="1"/>
            </p:cNvSpPr>
            <p:nvPr/>
          </p:nvSpPr>
          <p:spPr bwMode="auto">
            <a:xfrm>
              <a:off x="5678723" y="2174702"/>
              <a:ext cx="1642796" cy="276999"/>
            </a:xfrm>
            <a:prstGeom prst="rect">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762000" eaLnBrk="0" hangingPunct="0">
                <a:spcBef>
                  <a:spcPct val="20000"/>
                </a:spcBef>
                <a:buChar char="•"/>
                <a:defRPr kumimoji="1" sz="3200">
                  <a:solidFill>
                    <a:schemeClr val="tx1"/>
                  </a:solidFill>
                  <a:latin typeface="Arial" charset="0"/>
                  <a:ea typeface="ＭＳ Ｐゴシック" pitchFamily="50" charset="-128"/>
                </a:defRPr>
              </a:lvl1pPr>
              <a:lvl2pPr marL="742950" indent="-285750" defTabSz="762000" eaLnBrk="0" hangingPunct="0">
                <a:spcBef>
                  <a:spcPct val="20000"/>
                </a:spcBef>
                <a:buChar char="–"/>
                <a:defRPr kumimoji="1" sz="2800">
                  <a:solidFill>
                    <a:schemeClr val="tx1"/>
                  </a:solidFill>
                  <a:latin typeface="Arial" charset="0"/>
                  <a:ea typeface="ＭＳ Ｐゴシック" pitchFamily="50" charset="-128"/>
                </a:defRPr>
              </a:lvl2pPr>
              <a:lvl3pPr marL="1143000" indent="-228600" defTabSz="762000" eaLnBrk="0" hangingPunct="0">
                <a:spcBef>
                  <a:spcPct val="20000"/>
                </a:spcBef>
                <a:buChar char="•"/>
                <a:defRPr kumimoji="1" sz="2400">
                  <a:solidFill>
                    <a:schemeClr val="tx1"/>
                  </a:solidFill>
                  <a:latin typeface="Arial" charset="0"/>
                  <a:ea typeface="ＭＳ Ｐゴシック" pitchFamily="50" charset="-128"/>
                </a:defRPr>
              </a:lvl3pPr>
              <a:lvl4pPr marL="1600200" indent="-228600" defTabSz="762000" eaLnBrk="0" hangingPunct="0">
                <a:spcBef>
                  <a:spcPct val="20000"/>
                </a:spcBef>
                <a:buChar char="–"/>
                <a:defRPr kumimoji="1" sz="2000">
                  <a:solidFill>
                    <a:schemeClr val="tx1"/>
                  </a:solidFill>
                  <a:latin typeface="Arial" charset="0"/>
                  <a:ea typeface="ＭＳ Ｐゴシック" pitchFamily="50" charset="-128"/>
                </a:defRPr>
              </a:lvl4pPr>
              <a:lvl5pPr marL="2057400" indent="-228600" defTabSz="762000" eaLnBrk="0" hangingPunct="0">
                <a:spcBef>
                  <a:spcPct val="20000"/>
                </a:spcBef>
                <a:buChar char="»"/>
                <a:defRPr kumimoji="1" sz="2000">
                  <a:solidFill>
                    <a:schemeClr val="tx1"/>
                  </a:solidFill>
                  <a:latin typeface="Arial" charset="0"/>
                  <a:ea typeface="ＭＳ Ｐゴシック" pitchFamily="50" charset="-128"/>
                </a:defRPr>
              </a:lvl5pPr>
              <a:lvl6pPr marL="25146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defTabSz="7620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kumimoji="0" lang="en-US" altLang="en-US" sz="1800" b="1" dirty="0" smtClean="0">
                  <a:solidFill>
                    <a:schemeClr val="bg1"/>
                  </a:solidFill>
                  <a:ea typeface="SimSun" pitchFamily="2" charset="-122"/>
                </a:rPr>
                <a:t>Application</a:t>
              </a:r>
              <a:endParaRPr kumimoji="0" lang="en-US" altLang="en-US" sz="1800" b="1" dirty="0">
                <a:solidFill>
                  <a:schemeClr val="bg1"/>
                </a:solidFill>
                <a:ea typeface="SimSun" pitchFamily="2" charset="-122"/>
              </a:endParaRPr>
            </a:p>
          </p:txBody>
        </p:sp>
      </p:grpSp>
      <p:sp>
        <p:nvSpPr>
          <p:cNvPr id="6" name="Rectangle 71"/>
          <p:cNvSpPr>
            <a:spLocks noChangeArrowheads="1"/>
          </p:cNvSpPr>
          <p:nvPr/>
        </p:nvSpPr>
        <p:spPr bwMode="auto">
          <a:xfrm>
            <a:off x="9198769" y="204788"/>
            <a:ext cx="566736" cy="329805"/>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1</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nvGrpSpPr>
          <p:cNvPr id="5" name="Group 4"/>
          <p:cNvGrpSpPr/>
          <p:nvPr/>
        </p:nvGrpSpPr>
        <p:grpSpPr>
          <a:xfrm>
            <a:off x="14684" y="80978"/>
            <a:ext cx="9880600" cy="434211"/>
            <a:chOff x="14684" y="76390"/>
            <a:chExt cx="9880600" cy="685611"/>
          </a:xfrm>
        </p:grpSpPr>
        <p:grpSp>
          <p:nvGrpSpPr>
            <p:cNvPr id="4" name="Group 3"/>
            <p:cNvGrpSpPr/>
            <p:nvPr/>
          </p:nvGrpSpPr>
          <p:grpSpPr>
            <a:xfrm>
              <a:off x="14684" y="88900"/>
              <a:ext cx="9880600" cy="673101"/>
              <a:chOff x="14684" y="88900"/>
              <a:chExt cx="9880600" cy="673101"/>
            </a:xfrm>
          </p:grpSpPr>
          <p:grpSp>
            <p:nvGrpSpPr>
              <p:cNvPr id="2" name="Group 1"/>
              <p:cNvGrpSpPr/>
              <p:nvPr/>
            </p:nvGrpSpPr>
            <p:grpSpPr>
              <a:xfrm>
                <a:off x="14684" y="88900"/>
                <a:ext cx="9880600" cy="673101"/>
                <a:chOff x="14684" y="88900"/>
                <a:chExt cx="9880600" cy="673101"/>
              </a:xfrm>
            </p:grpSpPr>
            <p:sp>
              <p:nvSpPr>
                <p:cNvPr id="3002423" name="AutoShape 55"/>
                <p:cNvSpPr>
                  <a:spLocks noChangeArrowheads="1"/>
                </p:cNvSpPr>
                <p:nvPr/>
              </p:nvSpPr>
              <p:spPr bwMode="auto">
                <a:xfrm>
                  <a:off x="14684" y="88900"/>
                  <a:ext cx="9880600"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dirty="0">
                    <a:latin typeface="Arial "/>
                  </a:endParaRPr>
                </a:p>
              </p:txBody>
            </p:sp>
            <p:sp>
              <p:nvSpPr>
                <p:cNvPr id="31" name="AutoShape 56"/>
                <p:cNvSpPr>
                  <a:spLocks noChangeArrowheads="1"/>
                </p:cNvSpPr>
                <p:nvPr/>
              </p:nvSpPr>
              <p:spPr bwMode="auto">
                <a:xfrm rot="10800000">
                  <a:off x="40081" y="155575"/>
                  <a:ext cx="9827022" cy="606426"/>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latin typeface="Arial "/>
                  </a:endParaRPr>
                </a:p>
              </p:txBody>
            </p:sp>
          </p:grpSp>
          <p:sp>
            <p:nvSpPr>
              <p:cNvPr id="33" name="Rectangle 71"/>
              <p:cNvSpPr>
                <a:spLocks noChangeArrowheads="1"/>
              </p:cNvSpPr>
              <p:nvPr/>
            </p:nvSpPr>
            <p:spPr bwMode="auto">
              <a:xfrm>
                <a:off x="9186068" y="155574"/>
                <a:ext cx="566736" cy="512812"/>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
                  </a:rPr>
                  <a:pPr eaLnBrk="1" hangingPunct="1"/>
                  <a:t>1</a:t>
                </a:fld>
                <a:r>
                  <a:rPr lang="en-US" altLang="ja-JP" sz="2000" dirty="0" smtClean="0">
                    <a:solidFill>
                      <a:srgbClr val="FFFFFF"/>
                    </a:solidFill>
                    <a:latin typeface="Arial "/>
                  </a:rPr>
                  <a:t>/10</a:t>
                </a:r>
                <a:endParaRPr lang="en-US" altLang="ja-JP" sz="1600" dirty="0">
                  <a:solidFill>
                    <a:srgbClr val="FFFFFF"/>
                  </a:solidFill>
                  <a:latin typeface="Arial "/>
                </a:endParaRPr>
              </a:p>
            </p:txBody>
          </p:sp>
        </p:grpSp>
        <p:sp>
          <p:nvSpPr>
            <p:cNvPr id="3002427" name="Rectangle 59"/>
            <p:cNvSpPr>
              <a:spLocks noChangeArrowheads="1"/>
            </p:cNvSpPr>
            <p:nvPr/>
          </p:nvSpPr>
          <p:spPr bwMode="auto">
            <a:xfrm>
              <a:off x="14684" y="76390"/>
              <a:ext cx="9801621" cy="68036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0" tIns="0" rIns="0" bIns="0" anchor="ctr">
              <a:spAutoFit/>
            </a:bodyPr>
            <a:lstStyle/>
            <a:p>
              <a:r>
                <a:rPr lang="en-US" altLang="ja-JP" sz="2800" b="1" dirty="0">
                  <a:solidFill>
                    <a:schemeClr val="bg1"/>
                  </a:solidFill>
                  <a:latin typeface="Arial "/>
                  <a:ea typeface="HGP創英角ｺﾞｼｯｸUB" pitchFamily="50" charset="-128"/>
                </a:rPr>
                <a:t>1</a:t>
              </a:r>
              <a:r>
                <a:rPr lang="en-US" altLang="ja-JP" sz="2800" b="1" dirty="0" smtClean="0">
                  <a:solidFill>
                    <a:schemeClr val="bg1"/>
                  </a:solidFill>
                  <a:latin typeface="Arial "/>
                  <a:ea typeface="HGP創英角ｺﾞｼｯｸUB" pitchFamily="50" charset="-128"/>
                </a:rPr>
                <a:t>. JOB DESCRIPTION AND THEME SELECTION </a:t>
              </a:r>
              <a:endParaRPr lang="en-US" altLang="ja-JP" sz="2800" b="1" dirty="0">
                <a:solidFill>
                  <a:schemeClr val="bg1"/>
                </a:solidFill>
                <a:latin typeface="Arial "/>
                <a:ea typeface="HGP創英角ｺﾞｼｯｸUB" pitchFamily="50" charset="-128"/>
              </a:endParaRPr>
            </a:p>
          </p:txBody>
        </p:sp>
      </p:grpSp>
      <p:cxnSp>
        <p:nvCxnSpPr>
          <p:cNvPr id="19" name="カギ線コネクタ 96"/>
          <p:cNvCxnSpPr>
            <a:cxnSpLocks noChangeShapeType="1"/>
            <a:stCxn id="17" idx="2"/>
          </p:cNvCxnSpPr>
          <p:nvPr/>
        </p:nvCxnSpPr>
        <p:spPr bwMode="auto">
          <a:xfrm rot="16200000" flipH="1">
            <a:off x="7395530" y="1750626"/>
            <a:ext cx="77364" cy="2"/>
          </a:xfrm>
          <a:prstGeom prst="bent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カギ線コネクタ 96"/>
          <p:cNvCxnSpPr>
            <a:cxnSpLocks noChangeShapeType="1"/>
            <a:stCxn id="17" idx="0"/>
            <a:endCxn id="13" idx="2"/>
          </p:cNvCxnSpPr>
          <p:nvPr/>
        </p:nvCxnSpPr>
        <p:spPr bwMode="auto">
          <a:xfrm rot="16200000" flipV="1">
            <a:off x="7367866" y="1269238"/>
            <a:ext cx="130876" cy="1815"/>
          </a:xfrm>
          <a:prstGeom prst="bent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Down Arrow 17"/>
          <p:cNvSpPr/>
          <p:nvPr/>
        </p:nvSpPr>
        <p:spPr bwMode="auto">
          <a:xfrm>
            <a:off x="1348278" y="3339268"/>
            <a:ext cx="1655082" cy="407232"/>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grpSp>
        <p:nvGrpSpPr>
          <p:cNvPr id="30" name="Group 29"/>
          <p:cNvGrpSpPr/>
          <p:nvPr/>
        </p:nvGrpSpPr>
        <p:grpSpPr>
          <a:xfrm>
            <a:off x="-37318" y="659956"/>
            <a:ext cx="4912072" cy="2387891"/>
            <a:chOff x="674748" y="1345912"/>
            <a:chExt cx="4912072" cy="2387891"/>
          </a:xfrm>
        </p:grpSpPr>
        <p:grpSp>
          <p:nvGrpSpPr>
            <p:cNvPr id="28" name="Group 27"/>
            <p:cNvGrpSpPr/>
            <p:nvPr/>
          </p:nvGrpSpPr>
          <p:grpSpPr>
            <a:xfrm>
              <a:off x="1002610" y="1838216"/>
              <a:ext cx="3777570" cy="1895587"/>
              <a:chOff x="1139354" y="1345200"/>
              <a:chExt cx="3777570" cy="1895587"/>
            </a:xfrm>
          </p:grpSpPr>
          <p:sp>
            <p:nvSpPr>
              <p:cNvPr id="9" name="Oval 8"/>
              <p:cNvSpPr/>
              <p:nvPr/>
            </p:nvSpPr>
            <p:spPr bwMode="auto">
              <a:xfrm>
                <a:off x="2615670" y="2042407"/>
                <a:ext cx="867787" cy="854326"/>
              </a:xfrm>
              <a:prstGeom prst="ellipse">
                <a:avLst/>
              </a:prstGeom>
              <a:solidFill>
                <a:schemeClr val="accent2">
                  <a:lumMod val="40000"/>
                  <a:lumOff val="6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dirty="0" smtClean="0">
                    <a:ln>
                      <a:noFill/>
                    </a:ln>
                    <a:solidFill>
                      <a:schemeClr val="tx1"/>
                    </a:solidFill>
                    <a:effectLst/>
                    <a:latin typeface="Arial "/>
                  </a:rPr>
                  <a:t>PSNV</a:t>
                </a:r>
                <a:endParaRPr kumimoji="1" lang="en-US" sz="1800" b="1" i="0" u="none" strike="noStrike" cap="none" normalizeH="0" baseline="0" dirty="0" smtClean="0">
                  <a:ln>
                    <a:noFill/>
                  </a:ln>
                  <a:solidFill>
                    <a:schemeClr val="tx1"/>
                  </a:solidFill>
                  <a:effectLst/>
                  <a:latin typeface="Arial "/>
                </a:endParaRPr>
              </a:p>
            </p:txBody>
          </p:sp>
          <p:grpSp>
            <p:nvGrpSpPr>
              <p:cNvPr id="24" name="Group 23"/>
              <p:cNvGrpSpPr/>
              <p:nvPr/>
            </p:nvGrpSpPr>
            <p:grpSpPr>
              <a:xfrm>
                <a:off x="1139354" y="1345200"/>
                <a:ext cx="3777570" cy="1895587"/>
                <a:chOff x="558794" y="1533882"/>
                <a:chExt cx="3777570" cy="1895587"/>
              </a:xfrm>
            </p:grpSpPr>
            <p:sp>
              <p:nvSpPr>
                <p:cNvPr id="15" name="Oval 14"/>
                <p:cNvSpPr/>
                <p:nvPr/>
              </p:nvSpPr>
              <p:spPr bwMode="auto">
                <a:xfrm>
                  <a:off x="1558229" y="1964437"/>
                  <a:ext cx="1814285" cy="1411471"/>
                </a:xfrm>
                <a:prstGeom prst="ellipse">
                  <a:avLst/>
                </a:prstGeom>
                <a:solidFill>
                  <a:schemeClr val="accent1">
                    <a:alpha val="0"/>
                  </a:schemeClr>
                </a:solidFill>
                <a:ln w="38100" cap="flat" cmpd="sng" algn="ctr">
                  <a:solidFill>
                    <a:srgbClr val="0000FF"/>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
              <p:nvSpPr>
                <p:cNvPr id="10" name="Rounded Rectangle 9"/>
                <p:cNvSpPr/>
                <p:nvPr/>
              </p:nvSpPr>
              <p:spPr bwMode="auto">
                <a:xfrm>
                  <a:off x="1818851" y="1533882"/>
                  <a:ext cx="1333891" cy="579639"/>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1"/>
                      </a:solidFill>
                      <a:effectLst/>
                      <a:latin typeface="Arial "/>
                    </a:rPr>
                    <a:t>Efficiency</a:t>
                  </a:r>
                  <a:endParaRPr lang="en-US" sz="2000" dirty="0">
                    <a:latin typeface="Arial "/>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dirty="0" smtClean="0">
                      <a:ln>
                        <a:noFill/>
                      </a:ln>
                      <a:solidFill>
                        <a:schemeClr val="tx1"/>
                      </a:solidFill>
                      <a:effectLst/>
                      <a:latin typeface="Arial "/>
                    </a:rPr>
                    <a:t>Up</a:t>
                  </a:r>
                  <a:endParaRPr kumimoji="1" lang="en-US" sz="2000" b="0" i="0" u="none" strike="noStrike" cap="none" normalizeH="0" baseline="0" dirty="0" smtClean="0">
                    <a:ln>
                      <a:noFill/>
                    </a:ln>
                    <a:solidFill>
                      <a:schemeClr val="tx1"/>
                    </a:solidFill>
                    <a:effectLst/>
                    <a:latin typeface="Arial "/>
                  </a:endParaRPr>
                </a:p>
              </p:txBody>
            </p:sp>
            <p:sp>
              <p:nvSpPr>
                <p:cNvPr id="38" name="Rounded Rectangle 37"/>
                <p:cNvSpPr/>
                <p:nvPr/>
              </p:nvSpPr>
              <p:spPr bwMode="auto">
                <a:xfrm>
                  <a:off x="558794" y="2821574"/>
                  <a:ext cx="1352904" cy="579638"/>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
                    </a:rPr>
                    <a:t>Reduce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
                    </a:rPr>
                    <a:t>Manpower</a:t>
                  </a:r>
                </a:p>
              </p:txBody>
            </p:sp>
            <p:sp>
              <p:nvSpPr>
                <p:cNvPr id="43" name="Rounded Rectangle 42"/>
                <p:cNvSpPr/>
                <p:nvPr/>
              </p:nvSpPr>
              <p:spPr bwMode="auto">
                <a:xfrm>
                  <a:off x="2998641" y="2821574"/>
                  <a:ext cx="1337723" cy="607895"/>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
                    </a:rPr>
                    <a:t>Improve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
                    </a:rPr>
                    <a:t>Outsourcing</a:t>
                  </a:r>
                </a:p>
              </p:txBody>
            </p:sp>
          </p:grpSp>
        </p:grpSp>
        <p:sp>
          <p:nvSpPr>
            <p:cNvPr id="56" name="TextBox 55"/>
            <p:cNvSpPr txBox="1"/>
            <p:nvPr/>
          </p:nvSpPr>
          <p:spPr>
            <a:xfrm>
              <a:off x="674748" y="1345912"/>
              <a:ext cx="4912072" cy="400110"/>
            </a:xfrm>
            <a:prstGeom prst="rect">
              <a:avLst/>
            </a:prstGeom>
            <a:noFill/>
          </p:spPr>
          <p:txBody>
            <a:bodyPr wrap="square" rtlCol="0">
              <a:spAutoFit/>
            </a:bodyPr>
            <a:lstStyle/>
            <a:p>
              <a:pPr marL="285750" indent="-285750" algn="l">
                <a:buFont typeface="Wingdings" pitchFamily="2" charset="2"/>
                <a:buChar char="Ø"/>
              </a:pPr>
              <a:r>
                <a:rPr lang="en-US" sz="2000" dirty="0" smtClean="0">
                  <a:latin typeface="Arial "/>
                </a:rPr>
                <a:t>PSNV’s FY2015 Policy Requirements</a:t>
              </a:r>
              <a:endParaRPr lang="en-US" sz="2000" dirty="0">
                <a:latin typeface="Arial "/>
              </a:endParaRPr>
            </a:p>
          </p:txBody>
        </p:sp>
      </p:grpSp>
      <p:sp>
        <p:nvSpPr>
          <p:cNvPr id="41" name="Right Arrow 40"/>
          <p:cNvSpPr/>
          <p:nvPr/>
        </p:nvSpPr>
        <p:spPr bwMode="auto">
          <a:xfrm>
            <a:off x="4874754" y="4413760"/>
            <a:ext cx="371759" cy="1161152"/>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cxnSp>
        <p:nvCxnSpPr>
          <p:cNvPr id="11" name="カギ線コネクタ 102"/>
          <p:cNvCxnSpPr>
            <a:cxnSpLocks noChangeShapeType="1"/>
            <a:endCxn id="138" idx="0"/>
          </p:cNvCxnSpPr>
          <p:nvPr/>
        </p:nvCxnSpPr>
        <p:spPr bwMode="auto">
          <a:xfrm rot="10800000" flipV="1">
            <a:off x="6512822" y="1789308"/>
            <a:ext cx="919575" cy="146603"/>
          </a:xfrm>
          <a:prstGeom prst="bentConnector2">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32"/>
          <p:cNvSpPr txBox="1">
            <a:spLocks noChangeArrowheads="1"/>
          </p:cNvSpPr>
          <p:nvPr/>
        </p:nvSpPr>
        <p:spPr bwMode="auto">
          <a:xfrm>
            <a:off x="6565080" y="1335584"/>
            <a:ext cx="1738261" cy="376361"/>
          </a:xfrm>
          <a:prstGeom prst="rect">
            <a:avLst/>
          </a:prstGeom>
          <a:solidFill>
            <a:srgbClr val="0000FF"/>
          </a:solidFill>
          <a:ln w="9525">
            <a:solidFill>
              <a:srgbClr val="000000"/>
            </a:solidFill>
            <a:miter lim="800000"/>
            <a:headEnd/>
            <a:tailEnd/>
          </a:ln>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1800" b="1" dirty="0" smtClean="0">
                <a:solidFill>
                  <a:schemeClr val="bg1"/>
                </a:solidFill>
                <a:latin typeface="Arial" panose="020B0604020202020204" pitchFamily="34" charset="0"/>
                <a:ea typeface="SimSun" pitchFamily="2" charset="-122"/>
                <a:cs typeface="Arial" panose="020B0604020202020204" pitchFamily="34" charset="0"/>
              </a:rPr>
              <a:t>AM </a:t>
            </a:r>
            <a:r>
              <a:rPr lang="en-US" altLang="ja-JP" sz="1800" b="1" dirty="0" err="1" smtClean="0">
                <a:solidFill>
                  <a:schemeClr val="bg1"/>
                </a:solidFill>
                <a:latin typeface="Arial" panose="020B0604020202020204" pitchFamily="34" charset="0"/>
                <a:ea typeface="SimSun" pitchFamily="2" charset="-122"/>
                <a:cs typeface="Arial" panose="020B0604020202020204" pitchFamily="34" charset="0"/>
              </a:rPr>
              <a:t>Quang</a:t>
            </a:r>
            <a:endParaRPr lang="en-US" altLang="ja-JP" sz="1800" b="1" dirty="0">
              <a:solidFill>
                <a:schemeClr val="bg1"/>
              </a:solidFill>
              <a:latin typeface="Arial" panose="020B0604020202020204" pitchFamily="34" charset="0"/>
              <a:ea typeface="SimSun" pitchFamily="2" charset="-122"/>
              <a:cs typeface="Arial" panose="020B0604020202020204" pitchFamily="34" charset="0"/>
            </a:endParaRPr>
          </a:p>
        </p:txBody>
      </p:sp>
      <p:grpSp>
        <p:nvGrpSpPr>
          <p:cNvPr id="3" name="Group 2"/>
          <p:cNvGrpSpPr/>
          <p:nvPr/>
        </p:nvGrpSpPr>
        <p:grpSpPr>
          <a:xfrm>
            <a:off x="117543" y="3938542"/>
            <a:ext cx="4356076" cy="1680310"/>
            <a:chOff x="117543" y="3951242"/>
            <a:chExt cx="4356076" cy="1680310"/>
          </a:xfrm>
        </p:grpSpPr>
        <p:grpSp>
          <p:nvGrpSpPr>
            <p:cNvPr id="23" name="Group 22"/>
            <p:cNvGrpSpPr/>
            <p:nvPr/>
          </p:nvGrpSpPr>
          <p:grpSpPr>
            <a:xfrm>
              <a:off x="117543" y="3951242"/>
              <a:ext cx="4348694" cy="1680310"/>
              <a:chOff x="422337" y="4647914"/>
              <a:chExt cx="4348694" cy="1680310"/>
            </a:xfrm>
          </p:grpSpPr>
          <p:sp>
            <p:nvSpPr>
              <p:cNvPr id="20" name="Rounded Rectangle 19"/>
              <p:cNvSpPr/>
              <p:nvPr/>
            </p:nvSpPr>
            <p:spPr bwMode="auto">
              <a:xfrm>
                <a:off x="422337" y="5035050"/>
                <a:ext cx="1394600" cy="55294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
                  </a:rPr>
                  <a:t>Automation</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Works</a:t>
                </a:r>
                <a:endParaRPr kumimoji="1" lang="en-US" sz="1800" b="0" i="0" u="none" strike="noStrike" cap="none" normalizeH="0" baseline="0" dirty="0" smtClean="0">
                  <a:ln>
                    <a:noFill/>
                  </a:ln>
                  <a:solidFill>
                    <a:schemeClr val="tx1"/>
                  </a:solidFill>
                  <a:effectLst/>
                  <a:latin typeface="Arial "/>
                </a:endParaRPr>
              </a:p>
            </p:txBody>
          </p:sp>
          <p:sp>
            <p:nvSpPr>
              <p:cNvPr id="49" name="Rounded Rectangle 48"/>
              <p:cNvSpPr/>
              <p:nvPr/>
            </p:nvSpPr>
            <p:spPr bwMode="auto">
              <a:xfrm>
                <a:off x="1904224" y="5021937"/>
                <a:ext cx="1394600" cy="55294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Avoid</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Mistakes</a:t>
                </a:r>
                <a:endParaRPr kumimoji="1" lang="en-US" sz="1800" b="0" i="0" u="none" strike="noStrike" cap="none" normalizeH="0" baseline="0" dirty="0" smtClean="0">
                  <a:ln>
                    <a:noFill/>
                  </a:ln>
                  <a:solidFill>
                    <a:schemeClr val="tx1"/>
                  </a:solidFill>
                  <a:effectLst/>
                  <a:latin typeface="Arial "/>
                </a:endParaRPr>
              </a:p>
            </p:txBody>
          </p:sp>
          <p:sp>
            <p:nvSpPr>
              <p:cNvPr id="50" name="Rounded Rectangle 49"/>
              <p:cNvSpPr/>
              <p:nvPr/>
            </p:nvSpPr>
            <p:spPr bwMode="auto">
              <a:xfrm>
                <a:off x="3369300" y="5021937"/>
                <a:ext cx="1394600" cy="55294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
                  </a:rPr>
                  <a:t>Collect Data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&amp; Visualize</a:t>
                </a:r>
                <a:endParaRPr kumimoji="1" lang="en-US" sz="1800" b="0" i="0" u="none" strike="noStrike" cap="none" normalizeH="0" baseline="0" dirty="0" smtClean="0">
                  <a:ln>
                    <a:noFill/>
                  </a:ln>
                  <a:solidFill>
                    <a:schemeClr val="tx1"/>
                  </a:solidFill>
                  <a:effectLst/>
                  <a:latin typeface="Arial "/>
                </a:endParaRPr>
              </a:p>
            </p:txBody>
          </p:sp>
          <p:sp>
            <p:nvSpPr>
              <p:cNvPr id="51" name="Rounded Rectangle 50"/>
              <p:cNvSpPr/>
              <p:nvPr/>
            </p:nvSpPr>
            <p:spPr bwMode="auto">
              <a:xfrm>
                <a:off x="424884" y="5631536"/>
                <a:ext cx="4339015" cy="316139"/>
              </a:xfrm>
              <a:prstGeom prst="roundRect">
                <a:avLst/>
              </a:prstGeom>
              <a:solidFill>
                <a:srgbClr val="FFFF99"/>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
                  </a:rPr>
                  <a:t>IT systems</a:t>
                </a:r>
                <a:r>
                  <a:rPr kumimoji="1" lang="en-US" sz="1800" b="0" i="0" u="none" strike="noStrike" cap="none" normalizeH="0" dirty="0" smtClean="0">
                    <a:ln>
                      <a:noFill/>
                    </a:ln>
                    <a:solidFill>
                      <a:schemeClr val="tx1"/>
                    </a:solidFill>
                    <a:effectLst/>
                    <a:latin typeface="Arial "/>
                  </a:rPr>
                  <a:t> and applications</a:t>
                </a:r>
                <a:endParaRPr kumimoji="1" lang="en-US" sz="1800" b="0" i="0" u="none" strike="noStrike" cap="none" normalizeH="0" baseline="0" dirty="0" smtClean="0">
                  <a:ln>
                    <a:noFill/>
                  </a:ln>
                  <a:solidFill>
                    <a:schemeClr val="tx1"/>
                  </a:solidFill>
                  <a:effectLst/>
                  <a:latin typeface="Arial "/>
                </a:endParaRPr>
              </a:p>
            </p:txBody>
          </p:sp>
          <p:sp>
            <p:nvSpPr>
              <p:cNvPr id="52" name="Rounded Rectangle 51"/>
              <p:cNvSpPr/>
              <p:nvPr/>
            </p:nvSpPr>
            <p:spPr bwMode="auto">
              <a:xfrm>
                <a:off x="432018" y="5996436"/>
                <a:ext cx="1679545" cy="331788"/>
              </a:xfrm>
              <a:prstGeom prst="roundRect">
                <a:avLst/>
              </a:prstGeom>
              <a:solidFill>
                <a:srgbClr val="92D05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1" i="0" u="none" strike="noStrike" cap="none" normalizeH="0" baseline="0" dirty="0" smtClean="0">
                    <a:ln>
                      <a:noFill/>
                    </a:ln>
                    <a:solidFill>
                      <a:schemeClr val="tx1"/>
                    </a:solidFill>
                    <a:effectLst/>
                    <a:latin typeface="Arial "/>
                  </a:rPr>
                  <a:t>Infrastructure: </a:t>
                </a:r>
              </a:p>
            </p:txBody>
          </p:sp>
          <p:sp>
            <p:nvSpPr>
              <p:cNvPr id="22" name="TextBox 21"/>
              <p:cNvSpPr txBox="1"/>
              <p:nvPr/>
            </p:nvSpPr>
            <p:spPr>
              <a:xfrm>
                <a:off x="422337" y="4647914"/>
                <a:ext cx="4348694" cy="400110"/>
              </a:xfrm>
              <a:prstGeom prst="rect">
                <a:avLst/>
              </a:prstGeom>
              <a:noFill/>
            </p:spPr>
            <p:txBody>
              <a:bodyPr wrap="square" rtlCol="0">
                <a:spAutoFit/>
              </a:bodyPr>
              <a:lstStyle/>
              <a:p>
                <a:pPr marL="285750" indent="-285750" algn="l">
                  <a:buFont typeface="Wingdings" pitchFamily="2" charset="2"/>
                  <a:buChar char="Ø"/>
                </a:pPr>
                <a:r>
                  <a:rPr lang="en-US" sz="2000" dirty="0" smtClean="0">
                    <a:latin typeface="Arial "/>
                  </a:rPr>
                  <a:t>IT Take Parts in Activities</a:t>
                </a:r>
                <a:endParaRPr lang="en-US" sz="2000" dirty="0">
                  <a:latin typeface="Arial "/>
                </a:endParaRPr>
              </a:p>
            </p:txBody>
          </p:sp>
        </p:grpSp>
        <p:sp>
          <p:nvSpPr>
            <p:cNvPr id="34" name="AutoShape 68"/>
            <p:cNvSpPr>
              <a:spLocks noChangeArrowheads="1"/>
            </p:cNvSpPr>
            <p:nvPr/>
          </p:nvSpPr>
          <p:spPr bwMode="auto">
            <a:xfrm>
              <a:off x="1821283" y="5292031"/>
              <a:ext cx="833047" cy="339521"/>
            </a:xfrm>
            <a:prstGeom prst="roundRect">
              <a:avLst>
                <a:gd name="adj" fmla="val 16667"/>
              </a:avLst>
            </a:prstGeom>
            <a:solidFill>
              <a:srgbClr val="92D050"/>
            </a:solidFill>
            <a:ln w="9525">
              <a:solidFill>
                <a:schemeClr val="tx1"/>
              </a:solidFill>
              <a:round/>
              <a:headEnd/>
              <a:tailEnd/>
            </a:ln>
            <a:effectLst/>
            <a:extLst/>
          </p:spPr>
          <p:txBody>
            <a:bodyPr wrap="none" lIns="18000" rIns="18000" anchor="ctr"/>
            <a:lstStyle/>
            <a:p>
              <a:pPr algn="l">
                <a:spcBef>
                  <a:spcPct val="0"/>
                </a:spcBef>
              </a:pPr>
              <a:r>
                <a:rPr kumimoji="1" lang="en-US" altLang="ja-JP" sz="1600" b="1" dirty="0" smtClean="0">
                  <a:latin typeface="Arial" charset="0"/>
                  <a:ea typeface="ＭＳ Ｐゴシック" pitchFamily="50" charset="-128"/>
                </a:rPr>
                <a:t>Server</a:t>
              </a:r>
              <a:r>
                <a:rPr lang="en-US" altLang="ja-JP" sz="1600" b="1" dirty="0">
                  <a:latin typeface="Arial" charset="0"/>
                  <a:ea typeface="ＭＳ Ｐゴシック" pitchFamily="50" charset="-128"/>
                </a:rPr>
                <a:t>s</a:t>
              </a:r>
              <a:endParaRPr kumimoji="1" lang="en-US" altLang="ja-JP" sz="1600" b="1" dirty="0">
                <a:latin typeface="Arial" charset="0"/>
                <a:ea typeface="ＭＳ Ｐゴシック" pitchFamily="50" charset="-128"/>
              </a:endParaRPr>
            </a:p>
          </p:txBody>
        </p:sp>
        <p:sp>
          <p:nvSpPr>
            <p:cNvPr id="35" name="AutoShape 68"/>
            <p:cNvSpPr>
              <a:spLocks noChangeArrowheads="1"/>
            </p:cNvSpPr>
            <p:nvPr/>
          </p:nvSpPr>
          <p:spPr bwMode="auto">
            <a:xfrm>
              <a:off x="2669986" y="5304704"/>
              <a:ext cx="936418" cy="326848"/>
            </a:xfrm>
            <a:prstGeom prst="roundRect">
              <a:avLst>
                <a:gd name="adj" fmla="val 16667"/>
              </a:avLst>
            </a:prstGeom>
            <a:solidFill>
              <a:srgbClr val="92D050"/>
            </a:solidFill>
            <a:ln w="9525">
              <a:solidFill>
                <a:schemeClr val="tx1"/>
              </a:solidFill>
              <a:round/>
              <a:headEnd/>
              <a:tailEnd/>
            </a:ln>
            <a:effectLst/>
            <a:extLst/>
          </p:spPr>
          <p:txBody>
            <a:bodyPr wrap="none" lIns="18000" rIns="18000" anchor="ctr"/>
            <a:lstStyle/>
            <a:p>
              <a:pPr algn="l">
                <a:spcBef>
                  <a:spcPct val="0"/>
                </a:spcBef>
              </a:pPr>
              <a:r>
                <a:rPr lang="en-US" altLang="ja-JP" sz="1600" b="1" dirty="0" smtClean="0">
                  <a:latin typeface="Arial" charset="0"/>
                  <a:ea typeface="ＭＳ Ｐゴシック" pitchFamily="50" charset="-128"/>
                </a:rPr>
                <a:t>Network</a:t>
              </a:r>
              <a:endParaRPr lang="en-US" altLang="ja-JP" sz="1600" b="1" dirty="0">
                <a:latin typeface="Arial" charset="0"/>
                <a:ea typeface="ＭＳ Ｐゴシック" pitchFamily="50" charset="-128"/>
              </a:endParaRPr>
            </a:p>
          </p:txBody>
        </p:sp>
        <p:sp>
          <p:nvSpPr>
            <p:cNvPr id="76" name="AutoShape 68"/>
            <p:cNvSpPr>
              <a:spLocks noChangeArrowheads="1"/>
            </p:cNvSpPr>
            <p:nvPr/>
          </p:nvSpPr>
          <p:spPr bwMode="auto">
            <a:xfrm>
              <a:off x="3628369" y="5299764"/>
              <a:ext cx="845250" cy="331788"/>
            </a:xfrm>
            <a:prstGeom prst="roundRect">
              <a:avLst>
                <a:gd name="adj" fmla="val 16667"/>
              </a:avLst>
            </a:prstGeom>
            <a:solidFill>
              <a:srgbClr val="92D050"/>
            </a:solidFill>
            <a:ln w="9525">
              <a:solidFill>
                <a:schemeClr val="tx1"/>
              </a:solidFill>
              <a:round/>
              <a:headEnd/>
              <a:tailEnd/>
            </a:ln>
            <a:effectLst/>
            <a:extLst/>
          </p:spPr>
          <p:txBody>
            <a:bodyPr wrap="none" lIns="18000" rIns="18000"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l" eaLnBrk="1" hangingPunct="1">
                <a:spcBef>
                  <a:spcPct val="0"/>
                </a:spcBef>
                <a:buFontTx/>
                <a:buNone/>
              </a:pPr>
              <a:r>
                <a:rPr lang="en-US" altLang="ja-JP" sz="1600" b="1" dirty="0" smtClean="0"/>
                <a:t>Support</a:t>
              </a:r>
              <a:endParaRPr lang="en-US" altLang="ja-JP" sz="1600" b="1" dirty="0"/>
            </a:p>
          </p:txBody>
        </p:sp>
      </p:grpSp>
      <p:sp>
        <p:nvSpPr>
          <p:cNvPr id="63" name="TextBox 62"/>
          <p:cNvSpPr txBox="1"/>
          <p:nvPr/>
        </p:nvSpPr>
        <p:spPr>
          <a:xfrm>
            <a:off x="5517243" y="3967572"/>
            <a:ext cx="4436945" cy="1938992"/>
          </a:xfrm>
          <a:prstGeom prst="rect">
            <a:avLst/>
          </a:prstGeom>
          <a:noFill/>
        </p:spPr>
        <p:txBody>
          <a:bodyPr wrap="square" rtlCol="0">
            <a:spAutoFit/>
          </a:bodyPr>
          <a:lstStyle/>
          <a:p>
            <a:pPr marL="285750" lvl="0" indent="-285750" algn="l">
              <a:buFont typeface="Wingdings" pitchFamily="2" charset="2"/>
              <a:buChar char="Ø"/>
            </a:pPr>
            <a:r>
              <a:rPr lang="en-US" sz="2000" dirty="0" smtClean="0">
                <a:latin typeface="Arial "/>
              </a:rPr>
              <a:t>Information System Features:</a:t>
            </a:r>
          </a:p>
          <a:p>
            <a:pPr marL="342900" indent="-342900" algn="l">
              <a:buFont typeface="Wingdings" panose="05000000000000000000" pitchFamily="2" charset="2"/>
              <a:buChar char="v"/>
            </a:pPr>
            <a:r>
              <a:rPr lang="en-US" sz="2000" dirty="0" smtClean="0">
                <a:latin typeface="Arial "/>
              </a:rPr>
              <a:t>Increase Productivity</a:t>
            </a:r>
          </a:p>
          <a:p>
            <a:pPr marL="342900" indent="-342900" algn="l">
              <a:buFont typeface="Wingdings" panose="05000000000000000000" pitchFamily="2" charset="2"/>
              <a:buChar char="v"/>
            </a:pPr>
            <a:r>
              <a:rPr lang="en-US" sz="2000" dirty="0">
                <a:latin typeface="Arial "/>
              </a:rPr>
              <a:t>Speed up decision </a:t>
            </a:r>
            <a:r>
              <a:rPr lang="en-US" sz="2000" dirty="0" smtClean="0">
                <a:latin typeface="Arial "/>
              </a:rPr>
              <a:t>making</a:t>
            </a:r>
            <a:endParaRPr lang="en-US" sz="2000" dirty="0">
              <a:latin typeface="Arial "/>
            </a:endParaRPr>
          </a:p>
          <a:p>
            <a:pPr marL="342900" indent="-342900" algn="l">
              <a:buFont typeface="Wingdings" panose="05000000000000000000" pitchFamily="2" charset="2"/>
              <a:buChar char="v"/>
            </a:pPr>
            <a:r>
              <a:rPr lang="en-US" sz="2000" dirty="0" smtClean="0">
                <a:latin typeface="Arial "/>
              </a:rPr>
              <a:t>Shorten delivery to customer</a:t>
            </a:r>
            <a:endParaRPr lang="en-US" sz="2000" dirty="0" smtClean="0">
              <a:solidFill>
                <a:srgbClr val="0000FF"/>
              </a:solidFill>
              <a:latin typeface="Arial "/>
            </a:endParaRPr>
          </a:p>
          <a:p>
            <a:pPr marL="342900" lvl="0" indent="-342900" algn="l">
              <a:buFont typeface="Symbol"/>
              <a:buChar char="Þ"/>
            </a:pPr>
            <a:r>
              <a:rPr lang="en-US" sz="2000" dirty="0" smtClean="0">
                <a:solidFill>
                  <a:srgbClr val="0000FF"/>
                </a:solidFill>
                <a:latin typeface="Arial "/>
              </a:rPr>
              <a:t>Keys of PSNV </a:t>
            </a:r>
            <a:r>
              <a:rPr lang="en-US" sz="2000" dirty="0">
                <a:solidFill>
                  <a:srgbClr val="0000FF"/>
                </a:solidFill>
                <a:latin typeface="Arial "/>
              </a:rPr>
              <a:t>business </a:t>
            </a:r>
            <a:r>
              <a:rPr lang="en-US" sz="2000" dirty="0" smtClean="0">
                <a:solidFill>
                  <a:srgbClr val="0000FF"/>
                </a:solidFill>
                <a:latin typeface="Arial "/>
              </a:rPr>
              <a:t>promotion</a:t>
            </a:r>
          </a:p>
          <a:p>
            <a:pPr lvl="0" algn="l"/>
            <a:r>
              <a:rPr lang="en-US" sz="2000" dirty="0" smtClean="0">
                <a:solidFill>
                  <a:srgbClr val="0000FF"/>
                </a:solidFill>
                <a:latin typeface="Arial "/>
              </a:rPr>
              <a:t>     roadmap</a:t>
            </a:r>
            <a:r>
              <a:rPr lang="en-US" sz="2000" dirty="0">
                <a:solidFill>
                  <a:srgbClr val="0000FF"/>
                </a:solidFill>
                <a:latin typeface="Arial "/>
              </a:rPr>
              <a:t>.</a:t>
            </a:r>
            <a:endParaRPr lang="en-US" sz="2000" dirty="0">
              <a:latin typeface="Arial "/>
            </a:endParaRPr>
          </a:p>
        </p:txBody>
      </p:sp>
      <p:sp>
        <p:nvSpPr>
          <p:cNvPr id="66" name="AutoShape 4"/>
          <p:cNvSpPr>
            <a:spLocks noChangeArrowheads="1"/>
          </p:cNvSpPr>
          <p:nvPr/>
        </p:nvSpPr>
        <p:spPr bwMode="auto">
          <a:xfrm>
            <a:off x="123152" y="6179459"/>
            <a:ext cx="9667751" cy="508000"/>
          </a:xfrm>
          <a:prstGeom prst="roundRect">
            <a:avLst>
              <a:gd name="adj" fmla="val 16667"/>
            </a:avLst>
          </a:prstGeom>
          <a:solidFill>
            <a:srgbClr val="0E067C"/>
          </a:solidFill>
          <a:ln>
            <a:noFill/>
          </a:ln>
          <a:effectLst/>
        </p:spPr>
        <p:txBody>
          <a:bodyPr wrap="none" anchor="ctr"/>
          <a:lstStyle/>
          <a:p>
            <a:r>
              <a:rPr lang="en-US" altLang="en-US" sz="2000" b="1" dirty="0" smtClean="0">
                <a:solidFill>
                  <a:schemeClr val="bg1"/>
                </a:solidFill>
                <a:latin typeface="Arial" panose="020B0604020202020204" pitchFamily="34" charset="0"/>
                <a:ea typeface="Arial Unicode MS" pitchFamily="34" charset="-128"/>
                <a:cs typeface="Arial" panose="020B0604020202020204" pitchFamily="34" charset="0"/>
              </a:rPr>
              <a:t>THEME</a:t>
            </a:r>
            <a:r>
              <a:rPr kumimoji="1" lang="en-US" altLang="en-US" sz="2000" b="1" dirty="0" smtClean="0">
                <a:solidFill>
                  <a:schemeClr val="bg1"/>
                </a:solidFill>
                <a:latin typeface="Arial" panose="020B0604020202020204" pitchFamily="34" charset="0"/>
                <a:ea typeface="Arial Unicode MS" pitchFamily="34" charset="-128"/>
                <a:cs typeface="Arial" panose="020B0604020202020204" pitchFamily="34" charset="0"/>
              </a:rPr>
              <a:t>: INFORMATION ANYTHING ANYWHERE ANYTIME </a:t>
            </a:r>
            <a:endParaRPr kumimoji="1" lang="en-US" altLang="ja-JP" sz="2000" b="1" dirty="0">
              <a:solidFill>
                <a:schemeClr val="bg1"/>
              </a:solidFill>
              <a:latin typeface="Arial" panose="020B0604020202020204" pitchFamily="34" charset="0"/>
              <a:ea typeface="Arial Unicode MS" pitchFamily="34" charset="-128"/>
              <a:cs typeface="Arial" panose="020B0604020202020204" pitchFamily="34" charset="0"/>
            </a:endParaRPr>
          </a:p>
        </p:txBody>
      </p:sp>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389" y="2791335"/>
            <a:ext cx="920421" cy="96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183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699" y="82488"/>
            <a:ext cx="9871065" cy="445401"/>
            <a:chOff x="12699" y="101600"/>
            <a:chExt cx="9871065" cy="673101"/>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latin typeface="Arial "/>
              </a:endParaRPr>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latin typeface="Arial "/>
              </a:endParaRPr>
            </a:p>
          </p:txBody>
        </p:sp>
      </p:grpSp>
      <p:sp>
        <p:nvSpPr>
          <p:cNvPr id="3002427" name="Rectangle 59"/>
          <p:cNvSpPr>
            <a:spLocks noChangeArrowheads="1"/>
          </p:cNvSpPr>
          <p:nvPr/>
        </p:nvSpPr>
        <p:spPr bwMode="auto">
          <a:xfrm>
            <a:off x="60320" y="82488"/>
            <a:ext cx="9798043" cy="43088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lIns="0" tIns="0" rIns="0" bIns="0" anchor="ctr">
            <a:spAutoFit/>
          </a:bodyPr>
          <a:lstStyle/>
          <a:p>
            <a:r>
              <a:rPr lang="en-US" altLang="ja-JP" sz="2800" b="1" dirty="0">
                <a:solidFill>
                  <a:schemeClr val="bg1"/>
                </a:solidFill>
                <a:latin typeface="Arial" charset="0"/>
                <a:ea typeface="HGP創英角ｺﾞｼｯｸUB" pitchFamily="50" charset="-128"/>
              </a:rPr>
              <a:t>2. </a:t>
            </a:r>
            <a:r>
              <a:rPr lang="en-US" altLang="ja-JP" sz="2800" b="1" dirty="0" smtClean="0">
                <a:solidFill>
                  <a:schemeClr val="bg1"/>
                </a:solidFill>
                <a:latin typeface="Arial" charset="0"/>
                <a:ea typeface="HGP創英角ｺﾞｼｯｸUB" pitchFamily="50" charset="-128"/>
              </a:rPr>
              <a:t>FY2015 ACHIEVEMENTS</a:t>
            </a:r>
            <a:endParaRPr lang="en-US" altLang="ja-JP" sz="2400" b="1" dirty="0">
              <a:solidFill>
                <a:schemeClr val="bg1"/>
              </a:solidFill>
              <a:latin typeface="Arial" charset="0"/>
              <a:ea typeface="HGP創英角ｺﾞｼｯｸUB" pitchFamily="50" charset="-128"/>
            </a:endParaRPr>
          </a:p>
        </p:txBody>
      </p:sp>
      <p:sp>
        <p:nvSpPr>
          <p:cNvPr id="7" name="Text Box 97"/>
          <p:cNvSpPr txBox="1">
            <a:spLocks noChangeArrowheads="1"/>
          </p:cNvSpPr>
          <p:nvPr/>
        </p:nvSpPr>
        <p:spPr bwMode="auto">
          <a:xfrm>
            <a:off x="34921" y="611419"/>
            <a:ext cx="9823443" cy="6123209"/>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b="1" dirty="0">
              <a:latin typeface="Arial" charset="0"/>
              <a:ea typeface="HGP創英角ｺﾞｼｯｸUB" pitchFamily="50" charset="-128"/>
            </a:endParaRPr>
          </a:p>
          <a:p>
            <a:pPr marL="0" indent="0"/>
            <a:endParaRPr lang="en-US" altLang="en-US" b="1" dirty="0" smtClean="0">
              <a:latin typeface="Arial" charset="0"/>
              <a:ea typeface="HGP創英角ｺﾞｼｯｸUB" pitchFamily="50" charset="-128"/>
            </a:endParaRPr>
          </a:p>
          <a:p>
            <a:pPr marL="0" indent="0"/>
            <a:endParaRPr lang="en-US" altLang="en-US" b="1" dirty="0">
              <a:latin typeface="Arial" charset="0"/>
              <a:ea typeface="HGP創英角ｺﾞｼｯｸUB" pitchFamily="50" charset="-128"/>
            </a:endParaRPr>
          </a:p>
          <a:p>
            <a:pPr marL="0" indent="0"/>
            <a:endParaRPr lang="en-US" altLang="en-US" b="1" dirty="0" smtClean="0">
              <a:latin typeface="Arial" charset="0"/>
              <a:ea typeface="HGP創英角ｺﾞｼｯｸUB" pitchFamily="50" charset="-128"/>
            </a:endParaRPr>
          </a:p>
          <a:p>
            <a:pPr marL="0" indent="0"/>
            <a:endParaRPr lang="en-US" altLang="en-US" sz="2000" b="1" dirty="0" smtClean="0">
              <a:latin typeface="Arial" charset="0"/>
              <a:ea typeface="HGP創英角ｺﾞｼｯｸUB" pitchFamily="50" charset="-128"/>
            </a:endParaRPr>
          </a:p>
        </p:txBody>
      </p:sp>
      <p:sp>
        <p:nvSpPr>
          <p:cNvPr id="6" name="Rectangle 71"/>
          <p:cNvSpPr>
            <a:spLocks noChangeArrowheads="1"/>
          </p:cNvSpPr>
          <p:nvPr/>
        </p:nvSpPr>
        <p:spPr bwMode="auto">
          <a:xfrm>
            <a:off x="9186068" y="118200"/>
            <a:ext cx="566736" cy="380661"/>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2</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aphicFrame>
        <p:nvGraphicFramePr>
          <p:cNvPr id="9" name="Group 2"/>
          <p:cNvGraphicFramePr>
            <a:graphicFrameLocks noGrp="1"/>
          </p:cNvGraphicFramePr>
          <p:nvPr>
            <p:extLst>
              <p:ext uri="{D42A27DB-BD31-4B8C-83A1-F6EECF244321}">
                <p14:modId xmlns:p14="http://schemas.microsoft.com/office/powerpoint/2010/main" val="746583002"/>
              </p:ext>
            </p:extLst>
          </p:nvPr>
        </p:nvGraphicFramePr>
        <p:xfrm>
          <a:off x="65543" y="654122"/>
          <a:ext cx="9762222" cy="6080505"/>
        </p:xfrm>
        <a:graphic>
          <a:graphicData uri="http://schemas.openxmlformats.org/drawingml/2006/table">
            <a:tbl>
              <a:tblPr/>
              <a:tblGrid>
                <a:gridCol w="2925994"/>
                <a:gridCol w="3626757"/>
                <a:gridCol w="3209471"/>
              </a:tblGrid>
              <a:tr h="125291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1" dirty="0" smtClean="0">
                          <a:latin typeface="Arial" charset="0"/>
                          <a:ea typeface="HGP創英角ｺﾞｼｯｸUB" pitchFamily="50" charset="-128"/>
                        </a:rPr>
                        <a:t>2.1  Setup network and</a:t>
                      </a:r>
                      <a:r>
                        <a:rPr lang="en-US" altLang="en-US" sz="2000" b="1" baseline="0" dirty="0" smtClean="0">
                          <a:latin typeface="Arial" charset="0"/>
                          <a:ea typeface="HGP創英角ｺﾞｼｯｸUB" pitchFamily="50" charset="-128"/>
                        </a:rPr>
                        <a:t> systems</a:t>
                      </a:r>
                      <a:r>
                        <a:rPr lang="en-US" altLang="en-US" sz="2000" b="1" dirty="0" smtClean="0">
                          <a:latin typeface="Arial" charset="0"/>
                          <a:ea typeface="HGP創英角ｺﾞｼｯｸUB" pitchFamily="50" charset="-128"/>
                        </a:rPr>
                        <a:t> to achieve business improvement:</a:t>
                      </a:r>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altLang="en-US" sz="2000" b="1" dirty="0" smtClean="0">
                          <a:latin typeface="Arial" charset="0"/>
                          <a:ea typeface="HGP創英角ｺﾞｼｯｸUB" pitchFamily="50" charset="-128"/>
                        </a:rPr>
                        <a:t>Shorten lead time &amp; Increase productivity: </a:t>
                      </a:r>
                      <a:r>
                        <a:rPr lang="en-US" altLang="en-US" sz="2000" b="1" baseline="0" dirty="0" smtClean="0">
                          <a:latin typeface="Arial" charset="0"/>
                          <a:ea typeface="HGP創英角ｺﾞｼｯｸUB" pitchFamily="50" charset="-128"/>
                        </a:rPr>
                        <a:t>Time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3,760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a:t>
                      </a:r>
                      <a:r>
                        <a:rPr kumimoji="0" lang="en-US" altLang="en-US" sz="1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Man</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30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workers</a:t>
                      </a:r>
                      <a:endParaRPr lang="en-US" altLang="en-US" sz="2000" b="1" dirty="0" smtClean="0">
                        <a:solidFill>
                          <a:schemeClr val="tx1"/>
                        </a:solidFill>
                        <a:latin typeface="Arial" charset="0"/>
                        <a:ea typeface="HGP創英角ｺﾞｼｯｸUB" pitchFamily="50" charset="-128"/>
                      </a:endParaRPr>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altLang="en-US" sz="2000" b="1" baseline="0" dirty="0" smtClean="0">
                          <a:latin typeface="Arial" charset="0"/>
                          <a:ea typeface="HGP創英角ｺﾞｼｯｸUB" pitchFamily="50" charset="-128"/>
                        </a:rPr>
                        <a:t>Find and change method to reduce cost:    Cost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$187</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K   </a:t>
                      </a:r>
                      <a:r>
                        <a:rPr kumimoji="0" lang="en-US" altLang="en-US" sz="2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Save space: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600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m2</a:t>
                      </a:r>
                      <a:endPar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ja-JP" sz="2000" b="1" dirty="0" smtClean="0">
                        <a:solidFill>
                          <a:schemeClr val="tx1"/>
                        </a:solidFill>
                        <a:latin typeface="Arial" pitchFamily="34" charset="0"/>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65789">
                <a:tc>
                  <a:txBody>
                    <a:bodyPr/>
                    <a:lstStyle/>
                    <a:p>
                      <a:pPr algn="l"/>
                      <a:r>
                        <a:rPr lang="en-US" sz="2000" b="1" u="none" dirty="0" smtClean="0">
                          <a:solidFill>
                            <a:schemeClr val="tx1"/>
                          </a:solidFill>
                          <a:latin typeface="Arial" pitchFamily="34" charset="0"/>
                          <a:cs typeface="Arial" pitchFamily="34" charset="0"/>
                        </a:rPr>
                        <a:t>Major Customers</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2000" b="1" dirty="0" smtClean="0">
                          <a:solidFill>
                            <a:schemeClr val="tx1"/>
                          </a:solidFill>
                          <a:latin typeface="Arial" pitchFamily="34" charset="0"/>
                          <a:cs typeface="Arial" pitchFamily="34" charset="0"/>
                        </a:rPr>
                        <a:t>Activities</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2000" b="1" kern="1200" baseline="0" dirty="0" smtClean="0">
                          <a:solidFill>
                            <a:schemeClr val="tx1"/>
                          </a:solidFill>
                          <a:latin typeface="Arial" pitchFamily="34" charset="0"/>
                          <a:ea typeface="+mn-ea"/>
                          <a:cs typeface="Arial" pitchFamily="34" charset="0"/>
                        </a:rPr>
                        <a:t>Effective</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r>
              <a:tr h="683121">
                <a:tc rowSpan="3">
                  <a:txBody>
                    <a:bodyPr/>
                    <a:lstStyle/>
                    <a:p>
                      <a:pPr marL="0" indent="0" algn="l">
                        <a:buFont typeface="Wingdings" pitchFamily="2" charset="2"/>
                        <a:buNone/>
                      </a:pPr>
                      <a:endParaRPr lang="en-US" sz="2000" b="0" u="none" dirty="0" smtClean="0">
                        <a:solidFill>
                          <a:schemeClr val="tx1"/>
                        </a:solidFill>
                        <a:latin typeface="Arial" pitchFamily="34" charset="0"/>
                        <a:cs typeface="Arial" pitchFamily="34" charset="0"/>
                      </a:endParaRP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lang="en-US" altLang="ja-JP" sz="2000" b="0" u="sng" baseline="0" dirty="0" smtClean="0">
                          <a:solidFill>
                            <a:schemeClr val="tx1"/>
                          </a:solidFill>
                          <a:latin typeface="Arial" pitchFamily="34" charset="0"/>
                          <a:cs typeface="Arial" pitchFamily="34" charset="0"/>
                        </a:rPr>
                        <a:t>Setup Network &amp; Server:    </a:t>
                      </a:r>
                      <a:r>
                        <a:rPr lang="en-US" altLang="ja-JP" sz="2000" b="0" baseline="0" dirty="0" smtClean="0">
                          <a:solidFill>
                            <a:srgbClr val="0000FF"/>
                          </a:solidFill>
                          <a:latin typeface="Arial" pitchFamily="34" charset="0"/>
                          <a:cs typeface="Arial" pitchFamily="34" charset="0"/>
                        </a:rPr>
                        <a:t>54 projects</a:t>
                      </a:r>
                      <a:endParaRPr lang="en-US" altLang="ja-JP" sz="2000" b="0" dirty="0" smtClean="0">
                        <a:solidFill>
                          <a:srgbClr val="0000FF"/>
                        </a:solidFill>
                        <a:latin typeface="Arial" pitchFamily="34" charset="0"/>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alt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Time:</a:t>
                      </a:r>
                      <a:r>
                        <a:rPr kumimoji="0" lang="en-US" altLang="en-US" sz="2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2,800</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hours          </a:t>
                      </a:r>
                      <a:r>
                        <a:rPr kumimoji="0" lang="en-US" alt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B &amp; A Feb 2015</a:t>
                      </a:r>
                      <a:endParaRPr kumimoji="0" lang="en-US" alt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960219">
                <a:tc vMerge="1">
                  <a:txBody>
                    <a:bodyPr/>
                    <a:lstStyle/>
                    <a:p>
                      <a:endParaRPr 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lang="en-US" altLang="ja-JP" sz="2000" b="0" u="sng" baseline="0" dirty="0" smtClean="0">
                          <a:solidFill>
                            <a:schemeClr val="tx1"/>
                          </a:solidFill>
                          <a:latin typeface="Arial" pitchFamily="34" charset="0"/>
                          <a:cs typeface="Arial" pitchFamily="34" charset="0"/>
                        </a:rPr>
                        <a:t>Change LAN =&gt; Wireless: </a:t>
                      </a:r>
                      <a:r>
                        <a:rPr lang="en-US" altLang="ja-JP" sz="2000" b="0" baseline="0" dirty="0" smtClean="0">
                          <a:solidFill>
                            <a:schemeClr val="tx1"/>
                          </a:solidFill>
                          <a:latin typeface="Arial" pitchFamily="34" charset="0"/>
                          <a:cs typeface="Arial" pitchFamily="34" charset="0"/>
                        </a:rPr>
                        <a:t>Weigh check </a:t>
                      </a:r>
                      <a:r>
                        <a:rPr lang="en-US" altLang="ja-JP" sz="2000" b="0" baseline="0" dirty="0" smtClean="0">
                          <a:solidFill>
                            <a:srgbClr val="0000FF"/>
                          </a:solidFill>
                          <a:latin typeface="Arial" pitchFamily="34" charset="0"/>
                          <a:cs typeface="Arial" pitchFamily="34" charset="0"/>
                        </a:rPr>
                        <a:t>20 lines       </a:t>
                      </a:r>
                      <a:r>
                        <a:rPr lang="en-US" altLang="ja-JP" sz="2000" b="0" baseline="0" dirty="0" smtClean="0">
                          <a:solidFill>
                            <a:schemeClr val="tx1"/>
                          </a:solidFill>
                          <a:latin typeface="Arial" pitchFamily="34" charset="0"/>
                          <a:cs typeface="Arial" pitchFamily="34" charset="0"/>
                        </a:rPr>
                        <a:t>(CB 2015)</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alt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Time</a:t>
                      </a:r>
                      <a:r>
                        <a:rPr kumimoji="0" lang="en-US" altLang="en-US" sz="1800" b="0" i="0" u="sng" strike="noStrike" kern="1200" cap="none" spc="0" normalizeH="0" baseline="0" noProof="0" dirty="0" smtClean="0">
                          <a:ln>
                            <a:noFill/>
                          </a:ln>
                          <a:solidFill>
                            <a:srgbClr val="3333CC"/>
                          </a:solidFill>
                          <a:effectLst/>
                          <a:uLnTx/>
                          <a:uFillTx/>
                          <a:latin typeface="Arial" pitchFamily="34" charset="0"/>
                          <a:ea typeface="+mn-ea"/>
                          <a:cs typeface="Arial" pitchFamily="34" charset="0"/>
                        </a:rPr>
                        <a:t>:</a:t>
                      </a:r>
                      <a:r>
                        <a:rPr kumimoji="0" lang="en-US" altLang="en-US" sz="2000" b="0" i="0" u="none" strike="noStrike" kern="1200" cap="none" spc="0" normalizeH="0" baseline="0" noProof="0" dirty="0" smtClean="0">
                          <a:ln>
                            <a:noFill/>
                          </a:ln>
                          <a:solidFill>
                            <a:srgbClr val="3333CC"/>
                          </a:solidFill>
                          <a:effectLst/>
                          <a:uLnTx/>
                          <a:uFillTx/>
                          <a:latin typeface="Arial" pitchFamily="34" charset="0"/>
                          <a:ea typeface="+mn-ea"/>
                          <a:cs typeface="Arial" pitchFamily="34" charset="0"/>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960</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a:t>
                      </a:r>
                      <a:r>
                        <a:rPr kumimoji="0" lang="en-US" altLang="en-US" sz="2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US" alt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6 </a:t>
                      </a:r>
                      <a:r>
                        <a:rPr kumimoji="0" lang="en-US" alt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days/line/time </a:t>
                      </a:r>
                      <a:r>
                        <a:rPr kumimoji="0" lang="en-US" alt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x 8 x 20</a:t>
                      </a: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alt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Cost</a:t>
                      </a:r>
                      <a:r>
                        <a:rPr kumimoji="0" lang="en-US" altLang="en-US" sz="2000" b="0" i="0" u="none" strike="noStrike" kern="1200" cap="none" spc="0" normalizeH="0" baseline="0" noProof="0" dirty="0" smtClean="0">
                          <a:ln>
                            <a:noFill/>
                          </a:ln>
                          <a:solidFill>
                            <a:srgbClr val="3333CC"/>
                          </a:solidFill>
                          <a:effectLst/>
                          <a:uLnTx/>
                          <a:uFillTx/>
                          <a:latin typeface="Arial" pitchFamily="34" charset="0"/>
                          <a:ea typeface="+mn-ea"/>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$7.2</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K/Y</a:t>
                      </a:r>
                      <a:endParaRPr lang="en-US" altLang="en-US" sz="2000" b="1" kern="1200" dirty="0" smtClean="0">
                        <a:solidFill>
                          <a:srgbClr val="0000FF"/>
                        </a:solidFill>
                        <a:latin typeface="Arial" pitchFamily="34" charset="0"/>
                        <a:ea typeface="+mn-ea"/>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631845">
                <a:tc vMerge="1">
                  <a:txBody>
                    <a:bodyPr/>
                    <a:lstStyle/>
                    <a:p>
                      <a:endParaRPr 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Improve layout:</a:t>
                      </a:r>
                      <a:r>
                        <a:rPr kumimoji="0" lang="en-US" sz="2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DP, DECT, PBX</a:t>
                      </a:r>
                      <a:endParaRPr kumimoji="0" lang="en-US" altLang="ja-JP"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alt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Save space</a:t>
                      </a:r>
                      <a:r>
                        <a:rPr kumimoji="0" lang="en-US" altLang="en-US" sz="18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a:t>
                      </a:r>
                      <a:r>
                        <a:rPr kumimoji="0" lang="en-US" altLang="en-US" sz="2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600</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m2</a:t>
                      </a: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altLang="en-US" sz="2000" b="0" i="0" u="sng" strike="noStrike" kern="1200" cap="none" spc="0" normalizeH="0" baseline="0" noProof="0" dirty="0" smtClean="0">
                          <a:ln>
                            <a:noFill/>
                          </a:ln>
                          <a:solidFill>
                            <a:srgbClr val="000000"/>
                          </a:solidFill>
                          <a:effectLst/>
                          <a:uLnTx/>
                          <a:uFillTx/>
                          <a:latin typeface="Arial" pitchFamily="34" charset="0"/>
                          <a:ea typeface="+mn-ea"/>
                          <a:cs typeface="Arial" pitchFamily="34" charset="0"/>
                        </a:rPr>
                        <a:t>manpower:</a:t>
                      </a:r>
                      <a:r>
                        <a:rPr kumimoji="0" lang="en-US" altLang="en-US" sz="2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30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workers</a:t>
                      </a:r>
                      <a:r>
                        <a:rPr kumimoji="0" lang="en-US" altLang="en-US" sz="1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 </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01609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a:buFont typeface="Wingdings" pitchFamily="2" charset="2"/>
                        <a:buNone/>
                      </a:pPr>
                      <a:r>
                        <a:rPr lang="en-US" sz="2000" b="0" u="none" kern="1200" dirty="0" smtClean="0">
                          <a:solidFill>
                            <a:schemeClr val="tx1"/>
                          </a:solidFill>
                          <a:latin typeface="Arial" pitchFamily="34" charset="0"/>
                          <a:ea typeface="Batang" pitchFamily="18" charset="-127"/>
                          <a:cs typeface="Arial" pitchFamily="34" charset="0"/>
                        </a:rPr>
                        <a:t>Outsourcing</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v"/>
                        <a:tabLst/>
                        <a:defRPr/>
                      </a:pPr>
                      <a:r>
                        <a:rPr lang="en-US" altLang="ja-JP" sz="2000" b="0" u="sng" kern="1200" baseline="0" dirty="0" smtClean="0">
                          <a:solidFill>
                            <a:schemeClr val="tx1"/>
                          </a:solidFill>
                          <a:latin typeface="Arial" pitchFamily="34" charset="0"/>
                          <a:ea typeface="Batang" pitchFamily="18" charset="-127"/>
                          <a:cs typeface="Arial" pitchFamily="34" charset="0"/>
                        </a:rPr>
                        <a:t>Setup SAP TEV:           </a:t>
                      </a:r>
                      <a:r>
                        <a:rPr lang="en-US" altLang="ja-JP" sz="2000" b="0" u="none" kern="1200" baseline="0" dirty="0" smtClean="0">
                          <a:solidFill>
                            <a:schemeClr val="tx1"/>
                          </a:solidFill>
                          <a:latin typeface="Arial" pitchFamily="34" charset="0"/>
                          <a:ea typeface="Batang" pitchFamily="18" charset="-127"/>
                          <a:cs typeface="Arial" pitchFamily="34" charset="0"/>
                        </a:rPr>
                        <a:t>Direct Delivery                   </a:t>
                      </a:r>
                      <a:r>
                        <a:rPr lang="en-US" altLang="ja-JP" sz="2000" b="0" u="none" kern="1200" baseline="0" smtClean="0">
                          <a:solidFill>
                            <a:schemeClr val="tx1"/>
                          </a:solidFill>
                          <a:latin typeface="Arial" pitchFamily="34" charset="0"/>
                          <a:ea typeface="Batang" pitchFamily="18" charset="-127"/>
                          <a:cs typeface="Arial" pitchFamily="34" charset="0"/>
                        </a:rPr>
                        <a:t>=&gt; </a:t>
                      </a:r>
                      <a:r>
                        <a:rPr lang="en-US" altLang="ja-JP" sz="2000" b="0" u="none" kern="1200" baseline="0" smtClean="0">
                          <a:solidFill>
                            <a:srgbClr val="0000FF"/>
                          </a:solidFill>
                          <a:latin typeface="Arial" pitchFamily="34" charset="0"/>
                          <a:ea typeface="Batang" pitchFamily="18" charset="-127"/>
                          <a:cs typeface="Arial" pitchFamily="34" charset="0"/>
                        </a:rPr>
                        <a:t>Cost, </a:t>
                      </a:r>
                      <a:r>
                        <a:rPr lang="en-US" altLang="ja-JP" sz="2000" b="0" u="none" kern="1200" baseline="0" dirty="0" smtClean="0">
                          <a:solidFill>
                            <a:srgbClr val="0000FF"/>
                          </a:solidFill>
                          <a:latin typeface="Arial" pitchFamily="34" charset="0"/>
                          <a:ea typeface="Batang" pitchFamily="18" charset="-127"/>
                          <a:cs typeface="Arial" pitchFamily="34" charset="0"/>
                        </a:rPr>
                        <a:t>Security, comfort</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sng" kern="1200" baseline="0" dirty="0" smtClean="0">
                          <a:solidFill>
                            <a:schemeClr val="tx1"/>
                          </a:solidFill>
                          <a:latin typeface="Arial" pitchFamily="34" charset="0"/>
                          <a:ea typeface="Batang" pitchFamily="18" charset="-127"/>
                          <a:cs typeface="Arial" pitchFamily="34" charset="0"/>
                        </a:rPr>
                        <a:t>Cost</a:t>
                      </a:r>
                      <a:r>
                        <a:rPr lang="en-US" altLang="ja-JP" sz="2000" b="0" u="none" kern="1200" baseline="0" dirty="0" smtClean="0">
                          <a:solidFill>
                            <a:schemeClr val="tx1"/>
                          </a:solidFill>
                          <a:latin typeface="Arial" pitchFamily="34" charset="0"/>
                          <a:ea typeface="Batang" pitchFamily="18" charset="-127"/>
                          <a:cs typeface="Arial" pitchFamily="34" charset="0"/>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$180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k/Y</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 </a:t>
                      </a:r>
                      <a:r>
                        <a:rPr lang="en-US" altLang="ja-JP" sz="2000" b="0" u="none" kern="1200" baseline="0" dirty="0" smtClean="0">
                          <a:solidFill>
                            <a:schemeClr val="tx1"/>
                          </a:solidFill>
                          <a:latin typeface="Arial" pitchFamily="34" charset="0"/>
                          <a:ea typeface="Batang" pitchFamily="18" charset="-127"/>
                          <a:cs typeface="Arial" pitchFamily="34" charset="0"/>
                        </a:rPr>
                        <a:t>$15 </a:t>
                      </a:r>
                      <a:r>
                        <a:rPr lang="en-US" altLang="ja-JP" sz="1400" b="0" u="none" kern="1200" baseline="0" dirty="0" smtClean="0">
                          <a:solidFill>
                            <a:schemeClr val="tx1"/>
                          </a:solidFill>
                          <a:latin typeface="Arial" pitchFamily="34" charset="0"/>
                          <a:ea typeface="Batang" pitchFamily="18" charset="-127"/>
                          <a:cs typeface="Arial" pitchFamily="34" charset="0"/>
                        </a:rPr>
                        <a:t>K/Month </a:t>
                      </a:r>
                      <a:r>
                        <a:rPr lang="en-US" altLang="ja-JP" sz="2000" b="0" u="none" kern="1200" baseline="0" dirty="0" smtClean="0">
                          <a:solidFill>
                            <a:schemeClr val="tx1"/>
                          </a:solidFill>
                          <a:latin typeface="Arial" pitchFamily="34" charset="0"/>
                          <a:ea typeface="Batang" pitchFamily="18" charset="-127"/>
                          <a:cs typeface="Arial" pitchFamily="34" charset="0"/>
                        </a:rPr>
                        <a:t>x 12</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1400" b="1" u="none" kern="1200" baseline="0" dirty="0" smtClean="0">
                        <a:solidFill>
                          <a:schemeClr val="accent2"/>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170530">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ja-JP" sz="2000" b="0" dirty="0" smtClean="0">
                          <a:solidFill>
                            <a:schemeClr val="tx1"/>
                          </a:solidFill>
                          <a:latin typeface="Arial" pitchFamily="34" charset="0"/>
                          <a:cs typeface="Arial" pitchFamily="34" charset="0"/>
                        </a:rPr>
                        <a:t>OPBD &amp; FE</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v"/>
                        <a:tabLst/>
                        <a:defRPr/>
                      </a:pPr>
                      <a:r>
                        <a:rPr lang="en-US" altLang="ja-JP" sz="2000" b="0" u="sng" dirty="0" smtClean="0">
                          <a:solidFill>
                            <a:schemeClr val="tx1"/>
                          </a:solidFill>
                          <a:latin typeface="Arial" pitchFamily="34" charset="0"/>
                          <a:cs typeface="Arial" pitchFamily="34" charset="0"/>
                        </a:rPr>
                        <a:t>PBX</a:t>
                      </a:r>
                      <a:r>
                        <a:rPr lang="en-US" altLang="ja-JP" sz="2000" b="0" u="sng" baseline="0" dirty="0" smtClean="0">
                          <a:solidFill>
                            <a:schemeClr val="tx1"/>
                          </a:solidFill>
                          <a:latin typeface="Arial" pitchFamily="34" charset="0"/>
                          <a:cs typeface="Arial" pitchFamily="34" charset="0"/>
                        </a:rPr>
                        <a:t> softest Network</a:t>
                      </a:r>
                      <a:r>
                        <a:rPr lang="en-US" altLang="ja-JP" sz="2000" b="0" u="none" baseline="0" dirty="0" smtClean="0">
                          <a:solidFill>
                            <a:schemeClr val="tx1"/>
                          </a:solidFill>
                          <a:latin typeface="Arial" pitchFamily="34" charset="0"/>
                          <a:cs typeface="Arial" pitchFamily="34" charset="0"/>
                        </a:rPr>
                        <a:t>:           </a:t>
                      </a:r>
                      <a:r>
                        <a:rPr lang="en-US" altLang="ja-JP" sz="2000" b="0" baseline="0" dirty="0" smtClean="0">
                          <a:solidFill>
                            <a:schemeClr val="tx1"/>
                          </a:solidFill>
                          <a:latin typeface="Arial" pitchFamily="34" charset="0"/>
                          <a:cs typeface="Arial" pitchFamily="34" charset="0"/>
                        </a:rPr>
                        <a:t>900 devices              </a:t>
                      </a:r>
                      <a:r>
                        <a:rPr lang="en-US" altLang="ja-JP" sz="2000" b="0" baseline="0" dirty="0" smtClean="0">
                          <a:solidFill>
                            <a:srgbClr val="0000FF"/>
                          </a:solidFill>
                          <a:latin typeface="Arial" pitchFamily="34" charset="0"/>
                          <a:cs typeface="Arial" pitchFamily="34" charset="0"/>
                        </a:rPr>
                        <a:t>Analysis network issues</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lang="en-US" altLang="en-US" sz="2000" b="0" kern="1200" baseline="0" dirty="0" smtClean="0">
                          <a:solidFill>
                            <a:schemeClr val="tx1"/>
                          </a:solidFill>
                          <a:latin typeface="Arial" pitchFamily="34" charset="0"/>
                          <a:ea typeface="+mn-ea"/>
                          <a:cs typeface="Arial" pitchFamily="34" charset="0"/>
                        </a:rPr>
                        <a:t>Improve PBX Quality</a:t>
                      </a:r>
                      <a:endParaRPr lang="en-US" altLang="en-US" sz="2000" b="0" u="none" kern="1200" baseline="0" dirty="0" smtClean="0">
                        <a:solidFill>
                          <a:schemeClr val="accent2"/>
                        </a:solidFill>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v"/>
                        <a:tabLst/>
                        <a:defRPr/>
                      </a:pPr>
                      <a:r>
                        <a:rPr lang="en-US" altLang="en-US" sz="2000" b="0" u="none" kern="1200" baseline="0" dirty="0" smtClean="0">
                          <a:solidFill>
                            <a:schemeClr val="tx1"/>
                          </a:solidFill>
                          <a:latin typeface="Arial" pitchFamily="34" charset="0"/>
                          <a:ea typeface="+mn-ea"/>
                          <a:cs typeface="Arial" pitchFamily="34" charset="0"/>
                        </a:rPr>
                        <a:t>Cost Down(VS. Japan)</a:t>
                      </a:r>
                      <a:endParaRPr lang="en-US" altLang="en-US" sz="2000" b="0" kern="1200" baseline="0" dirty="0" smtClean="0">
                        <a:solidFill>
                          <a:schemeClr val="tx1"/>
                        </a:solidFill>
                        <a:latin typeface="Arial" pitchFamily="34" charset="0"/>
                        <a:ea typeface="+mn-ea"/>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aphicFrame>
        <p:nvGraphicFramePr>
          <p:cNvPr id="2" name="Chart 1"/>
          <p:cNvGraphicFramePr/>
          <p:nvPr>
            <p:extLst>
              <p:ext uri="{D42A27DB-BD31-4B8C-83A1-F6EECF244321}">
                <p14:modId xmlns:p14="http://schemas.microsoft.com/office/powerpoint/2010/main" val="3522172027"/>
              </p:ext>
            </p:extLst>
          </p:nvPr>
        </p:nvGraphicFramePr>
        <p:xfrm>
          <a:off x="60321" y="2156581"/>
          <a:ext cx="2892429" cy="22847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255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6509" y="638629"/>
            <a:ext cx="9823443" cy="6124896"/>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pSp>
        <p:nvGrpSpPr>
          <p:cNvPr id="4" name="Group 3"/>
          <p:cNvGrpSpPr/>
          <p:nvPr/>
        </p:nvGrpSpPr>
        <p:grpSpPr>
          <a:xfrm>
            <a:off x="12699" y="81527"/>
            <a:ext cx="9871065" cy="443739"/>
            <a:chOff x="12699" y="183125"/>
            <a:chExt cx="9871065" cy="443739"/>
          </a:xfrm>
        </p:grpSpPr>
        <p:grpSp>
          <p:nvGrpSpPr>
            <p:cNvPr id="3" name="Group 2"/>
            <p:cNvGrpSpPr/>
            <p:nvPr/>
          </p:nvGrpSpPr>
          <p:grpSpPr>
            <a:xfrm>
              <a:off x="12699" y="183125"/>
              <a:ext cx="9871065" cy="443739"/>
              <a:chOff x="12699" y="101600"/>
              <a:chExt cx="9871065" cy="673101"/>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7" name="Rectangle 59"/>
              <p:cNvSpPr>
                <a:spLocks noChangeArrowheads="1"/>
              </p:cNvSpPr>
              <p:nvPr/>
            </p:nvSpPr>
            <p:spPr bwMode="auto">
              <a:xfrm>
                <a:off x="271463" y="119091"/>
                <a:ext cx="9275762" cy="58640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2. FY2015 ACHIEVEMENTS</a:t>
                </a:r>
                <a:endParaRPr lang="en-US" altLang="ja-JP" sz="2400" b="1" dirty="0">
                  <a:solidFill>
                    <a:schemeClr val="bg1"/>
                  </a:solidFill>
                  <a:latin typeface="Arial" charset="0"/>
                  <a:ea typeface="HGP創英角ｺﾞｼｯｸUB" pitchFamily="50" charset="-128"/>
                </a:endParaRPr>
              </a:p>
            </p:txBody>
          </p:sp>
        </p:grpSp>
        <p:sp>
          <p:nvSpPr>
            <p:cNvPr id="6" name="Rectangle 71"/>
            <p:cNvSpPr>
              <a:spLocks noChangeArrowheads="1"/>
            </p:cNvSpPr>
            <p:nvPr/>
          </p:nvSpPr>
          <p:spPr bwMode="auto">
            <a:xfrm>
              <a:off x="9186068" y="213100"/>
              <a:ext cx="566736" cy="38265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3</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graphicFrame>
        <p:nvGraphicFramePr>
          <p:cNvPr id="8" name="Group 2"/>
          <p:cNvGraphicFramePr>
            <a:graphicFrameLocks noGrp="1"/>
          </p:cNvGraphicFramePr>
          <p:nvPr>
            <p:extLst>
              <p:ext uri="{D42A27DB-BD31-4B8C-83A1-F6EECF244321}">
                <p14:modId xmlns:p14="http://schemas.microsoft.com/office/powerpoint/2010/main" val="3657849228"/>
              </p:ext>
            </p:extLst>
          </p:nvPr>
        </p:nvGraphicFramePr>
        <p:xfrm>
          <a:off x="73120" y="672144"/>
          <a:ext cx="9782179" cy="6061743"/>
        </p:xfrm>
        <a:graphic>
          <a:graphicData uri="http://schemas.openxmlformats.org/drawingml/2006/table">
            <a:tbl>
              <a:tblPr/>
              <a:tblGrid>
                <a:gridCol w="2163439"/>
                <a:gridCol w="4368800"/>
                <a:gridCol w="3249940"/>
              </a:tblGrid>
              <a:tr h="948705">
                <a:tc gridSpan="3">
                  <a:txBody>
                    <a:bodyPr/>
                    <a:lstStyle/>
                    <a:p>
                      <a:pPr algn="l"/>
                      <a:r>
                        <a:rPr lang="en-US" sz="2000" b="1" u="none" dirty="0" smtClean="0">
                          <a:solidFill>
                            <a:schemeClr val="tx1"/>
                          </a:solidFill>
                          <a:latin typeface="Arial" pitchFamily="34" charset="0"/>
                          <a:cs typeface="Arial" pitchFamily="34" charset="0"/>
                        </a:rPr>
                        <a:t>2.2 Improve ISG Efficiency</a:t>
                      </a:r>
                      <a:r>
                        <a:rPr lang="en-US" sz="2000" b="1" u="none" baseline="0" dirty="0" smtClean="0">
                          <a:solidFill>
                            <a:schemeClr val="tx1"/>
                          </a:solidFill>
                          <a:latin typeface="Arial" pitchFamily="34" charset="0"/>
                          <a:cs typeface="Arial" pitchFamily="34" charset="0"/>
                        </a:rPr>
                        <a:t> And Cost Down</a:t>
                      </a:r>
                    </a:p>
                    <a:p>
                      <a:pPr marL="342900" indent="-342900" algn="l">
                        <a:buFont typeface="Wingdings" panose="05000000000000000000" pitchFamily="2" charset="2"/>
                        <a:buChar char="q"/>
                      </a:pPr>
                      <a:r>
                        <a:rPr lang="en-US" sz="2000" b="1" u="none" baseline="0" dirty="0" smtClean="0">
                          <a:solidFill>
                            <a:schemeClr val="tx1"/>
                          </a:solidFill>
                          <a:latin typeface="Arial" pitchFamily="34" charset="0"/>
                          <a:cs typeface="Arial" pitchFamily="34" charset="0"/>
                        </a:rPr>
                        <a:t>Reduce lead time of IT services:                                       Time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1,460</a:t>
                      </a:r>
                      <a:r>
                        <a:rPr kumimoji="0" lang="en-US" altLang="en-US" sz="16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a:t>
                      </a:r>
                      <a:endParaRPr lang="en-US" sz="2000" b="1" u="none" baseline="0" dirty="0" smtClean="0">
                        <a:solidFill>
                          <a:schemeClr val="tx1"/>
                        </a:solidFill>
                        <a:latin typeface="Arial" pitchFamily="34" charset="0"/>
                        <a:cs typeface="Arial" pitchFamily="34" charset="0"/>
                      </a:endParaRPr>
                    </a:p>
                    <a:p>
                      <a:pPr marL="342900" indent="-342900" algn="l">
                        <a:buFont typeface="Wingdings" panose="05000000000000000000" pitchFamily="2" charset="2"/>
                        <a:buChar char="q"/>
                      </a:pPr>
                      <a:r>
                        <a:rPr lang="en-US" sz="2000" b="1" u="none" baseline="0" dirty="0" smtClean="0">
                          <a:solidFill>
                            <a:schemeClr val="tx1"/>
                          </a:solidFill>
                          <a:latin typeface="Arial" pitchFamily="34" charset="0"/>
                          <a:cs typeface="Arial" pitchFamily="34" charset="0"/>
                        </a:rPr>
                        <a:t>Improve usage efficiency of server by new solution:     Cost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$4,800</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50000">
                          <a:schemeClr val="bg1"/>
                        </a:gs>
                        <a:gs pos="50000">
                          <a:schemeClr val="bg1"/>
                        </a:gs>
                        <a:gs pos="0">
                          <a:schemeClr val="accent1">
                            <a:lumMod val="20000"/>
                            <a:lumOff val="80000"/>
                          </a:schemeClr>
                        </a:gs>
                        <a:gs pos="100000">
                          <a:schemeClr val="accent1">
                            <a:lumMod val="20000"/>
                            <a:lumOff val="80000"/>
                          </a:schemeClr>
                        </a:gs>
                      </a:gsLst>
                      <a:lin ang="5400000" scaled="0"/>
                    </a:gra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ja-JP" sz="2000" b="1" dirty="0" smtClean="0">
                        <a:solidFill>
                          <a:schemeClr val="tx1"/>
                        </a:solidFill>
                        <a:latin typeface="Arial" pitchFamily="34" charset="0"/>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16235">
                <a:tc>
                  <a:txBody>
                    <a:bodyPr/>
                    <a:lstStyle/>
                    <a:p>
                      <a:pPr algn="l"/>
                      <a:r>
                        <a:rPr lang="en-US" sz="2000" b="1" u="none" dirty="0" smtClean="0">
                          <a:solidFill>
                            <a:schemeClr val="tx1"/>
                          </a:solidFill>
                          <a:latin typeface="Arial" pitchFamily="34" charset="0"/>
                          <a:cs typeface="Arial" pitchFamily="34" charset="0"/>
                        </a:rPr>
                        <a:t>Activities</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2000" b="1" dirty="0" smtClean="0">
                          <a:solidFill>
                            <a:schemeClr val="tx1"/>
                          </a:solidFill>
                          <a:latin typeface="Arial" pitchFamily="34" charset="0"/>
                          <a:cs typeface="Arial" pitchFamily="34" charset="0"/>
                        </a:rPr>
                        <a:t>Content</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2000" b="1" kern="1200" baseline="0" dirty="0" smtClean="0">
                          <a:solidFill>
                            <a:schemeClr val="tx1"/>
                          </a:solidFill>
                          <a:latin typeface="Arial" pitchFamily="34" charset="0"/>
                          <a:ea typeface="+mn-ea"/>
                          <a:cs typeface="Arial" pitchFamily="34" charset="0"/>
                        </a:rPr>
                        <a:t>Efficiency</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r>
              <a:tr h="1264940">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Minimize delivery time of IT services</a:t>
                      </a:r>
                    </a:p>
                    <a:p>
                      <a:pPr marL="0" indent="0" algn="l">
                        <a:buFont typeface="Wingdings" pitchFamily="2" charset="2"/>
                        <a:buNone/>
                      </a:pPr>
                      <a:endParaRPr lang="en-US" sz="2000" b="0" u="none" baseline="0" dirty="0" smtClean="0">
                        <a:solidFill>
                          <a:schemeClr val="tx1"/>
                        </a:solidFill>
                        <a:latin typeface="Arial" pitchFamily="34" charset="0"/>
                        <a:cs typeface="Arial" pitchFamily="34" charset="0"/>
                      </a:endParaRP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indent="-342900" algn="l">
                        <a:buFont typeface="Wingdings" pitchFamily="2" charset="2"/>
                        <a:buChar char="v"/>
                      </a:pPr>
                      <a:r>
                        <a:rPr lang="en-US" sz="2000" b="0" u="sng" baseline="0" dirty="0" smtClean="0">
                          <a:solidFill>
                            <a:schemeClr val="tx1"/>
                          </a:solidFill>
                          <a:latin typeface="Arial" pitchFamily="34" charset="0"/>
                          <a:cs typeface="Arial" pitchFamily="34" charset="0"/>
                        </a:rPr>
                        <a:t>Setup PC</a:t>
                      </a:r>
                      <a:r>
                        <a:rPr lang="en-US" sz="2000" b="0" u="none" baseline="0" dirty="0" smtClean="0">
                          <a:solidFill>
                            <a:schemeClr val="tx1"/>
                          </a:solidFill>
                          <a:latin typeface="Arial" pitchFamily="34" charset="0"/>
                          <a:cs typeface="Arial" pitchFamily="34" charset="0"/>
                        </a:rPr>
                        <a:t>: 80 pcs, </a:t>
                      </a:r>
                      <a:r>
                        <a:rPr lang="en-US" sz="2000" b="0" u="none" baseline="0" dirty="0" smtClean="0">
                          <a:solidFill>
                            <a:srgbClr val="0000FF"/>
                          </a:solidFill>
                          <a:latin typeface="Arial" pitchFamily="34" charset="0"/>
                          <a:cs typeface="Arial" pitchFamily="34" charset="0"/>
                        </a:rPr>
                        <a:t>setup all in 1</a:t>
                      </a:r>
                      <a:r>
                        <a:rPr lang="en-US" sz="2000" b="0" u="none" baseline="0" dirty="0" smtClean="0">
                          <a:solidFill>
                            <a:schemeClr val="tx1"/>
                          </a:solidFill>
                          <a:latin typeface="Arial" pitchFamily="34" charset="0"/>
                          <a:cs typeface="Arial" pitchFamily="34" charset="0"/>
                        </a:rPr>
                        <a:t> </a:t>
                      </a:r>
                    </a:p>
                    <a:p>
                      <a:pPr marL="0" indent="0" algn="l">
                        <a:buFont typeface="Wingdings" pitchFamily="2" charset="2"/>
                        <a:buNone/>
                      </a:pPr>
                      <a:endParaRPr lang="en-US" sz="2000" b="0" u="none" baseline="0" dirty="0" smtClean="0">
                        <a:solidFill>
                          <a:schemeClr val="tx1"/>
                        </a:solidFill>
                        <a:latin typeface="Arial" pitchFamily="34" charset="0"/>
                        <a:cs typeface="Arial" pitchFamily="34" charset="0"/>
                      </a:endParaRPr>
                    </a:p>
                    <a:p>
                      <a:pPr marL="0" indent="0" algn="l">
                        <a:buFont typeface="Wingdings" pitchFamily="2" charset="2"/>
                        <a:buNone/>
                      </a:pPr>
                      <a:endParaRPr lang="en-US" sz="2000" b="0" u="none" baseline="0" dirty="0" smtClean="0">
                        <a:solidFill>
                          <a:schemeClr val="tx1"/>
                        </a:solidFill>
                        <a:latin typeface="Arial" pitchFamily="34" charset="0"/>
                        <a:cs typeface="Arial" pitchFamily="34" charset="0"/>
                      </a:endParaRPr>
                    </a:p>
                    <a:p>
                      <a:pPr marL="0" indent="0" algn="l">
                        <a:buFont typeface="Wingdings" pitchFamily="2" charset="2"/>
                        <a:buNone/>
                      </a:pPr>
                      <a:endParaRPr lang="en-US" sz="2000" b="0" u="none" baseline="0" dirty="0" smtClean="0">
                        <a:solidFill>
                          <a:schemeClr val="tx1"/>
                        </a:solidFill>
                        <a:latin typeface="Arial" pitchFamily="34" charset="0"/>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lang="en-US" altLang="ja-JP" sz="2000" b="0" u="sng" kern="1200" baseline="0" dirty="0" smtClean="0">
                          <a:solidFill>
                            <a:schemeClr val="tx1"/>
                          </a:solidFill>
                          <a:latin typeface="Arial" pitchFamily="34" charset="0"/>
                          <a:ea typeface="Batang" pitchFamily="18" charset="-127"/>
                          <a:cs typeface="Arial" pitchFamily="34" charset="0"/>
                        </a:rPr>
                        <a:t>Time:</a:t>
                      </a:r>
                      <a:r>
                        <a:rPr lang="en-US" altLang="ja-JP" sz="2000" b="0" u="none" kern="1200" baseline="0" dirty="0" smtClean="0">
                          <a:solidFill>
                            <a:schemeClr val="tx1"/>
                          </a:solidFill>
                          <a:latin typeface="Arial" pitchFamily="34" charset="0"/>
                          <a:ea typeface="Batang" pitchFamily="18" charset="-127"/>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20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lang="en-US" altLang="ja-JP" sz="2000" b="0" u="none" kern="1200" baseline="0" dirty="0" smtClean="0">
                          <a:solidFill>
                            <a:schemeClr val="tx1"/>
                          </a:solidFill>
                          <a:latin typeface="Arial" pitchFamily="34" charset="0"/>
                          <a:ea typeface="Batang" pitchFamily="18" charset="-127"/>
                          <a:cs typeface="Arial" pitchFamily="34" charset="0"/>
                        </a:rPr>
                        <a:t>Speed up 4 x time         =&gt; 15</a:t>
                      </a:r>
                      <a:r>
                        <a:rPr lang="en-US" altLang="ja-JP" sz="1600" b="0" u="none" kern="1200" baseline="0" dirty="0" smtClean="0">
                          <a:solidFill>
                            <a:schemeClr val="tx1"/>
                          </a:solidFill>
                          <a:latin typeface="Arial" pitchFamily="34" charset="0"/>
                          <a:ea typeface="Batang" pitchFamily="18" charset="-127"/>
                          <a:cs typeface="Arial" pitchFamily="34" charset="0"/>
                        </a:rPr>
                        <a:t> </a:t>
                      </a:r>
                      <a:r>
                        <a:rPr lang="en-US" altLang="ja-JP" sz="1400" b="0" u="none" kern="1200" baseline="0" dirty="0" smtClean="0">
                          <a:solidFill>
                            <a:schemeClr val="tx1"/>
                          </a:solidFill>
                          <a:latin typeface="Arial" pitchFamily="34" charset="0"/>
                          <a:ea typeface="Batang" pitchFamily="18" charset="-127"/>
                          <a:cs typeface="Arial" pitchFamily="34" charset="0"/>
                        </a:rPr>
                        <a:t>minutes/PC </a:t>
                      </a:r>
                      <a:r>
                        <a:rPr lang="en-US" altLang="ja-JP" sz="2000" b="0" u="none" kern="1200" baseline="0" dirty="0" smtClean="0">
                          <a:solidFill>
                            <a:schemeClr val="tx1"/>
                          </a:solidFill>
                          <a:latin typeface="Arial" pitchFamily="34" charset="0"/>
                          <a:ea typeface="Batang" pitchFamily="18" charset="-127"/>
                          <a:cs typeface="Arial" pitchFamily="34" charset="0"/>
                        </a:rPr>
                        <a:t>x</a:t>
                      </a:r>
                      <a:r>
                        <a:rPr lang="en-US" altLang="ja-JP" sz="1400" b="0" u="none" kern="1200" baseline="0" dirty="0" smtClean="0">
                          <a:solidFill>
                            <a:schemeClr val="tx1"/>
                          </a:solidFill>
                          <a:latin typeface="Arial" pitchFamily="34" charset="0"/>
                          <a:ea typeface="Batang" pitchFamily="18" charset="-127"/>
                          <a:cs typeface="Arial" pitchFamily="34" charset="0"/>
                        </a:rPr>
                        <a:t> </a:t>
                      </a:r>
                      <a:r>
                        <a:rPr lang="en-US" altLang="ja-JP" sz="2000" b="0" u="none" kern="1200" baseline="0" dirty="0" smtClean="0">
                          <a:solidFill>
                            <a:schemeClr val="tx1"/>
                          </a:solidFill>
                          <a:latin typeface="Arial" pitchFamily="34" charset="0"/>
                          <a:ea typeface="Batang" pitchFamily="18" charset="-127"/>
                          <a:cs typeface="Arial" pitchFamily="34" charset="0"/>
                        </a:rPr>
                        <a:t>80</a:t>
                      </a:r>
                      <a:endParaRPr lang="en-US" altLang="ja-JP" sz="18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948705">
                <a:tc vMerge="1">
                  <a:txBody>
                    <a:bodyPr/>
                    <a:lstStyle/>
                    <a:p>
                      <a:endParaRPr lang="en-US"/>
                    </a:p>
                  </a:txBody>
                  <a:tcPr/>
                </a:tc>
                <a:tc>
                  <a:txBody>
                    <a:bodyPr/>
                    <a:lstStyle/>
                    <a:p>
                      <a:pPr marL="342900" indent="-342900" algn="l">
                        <a:buFont typeface="Wingdings" pitchFamily="2" charset="2"/>
                        <a:buChar char="v"/>
                      </a:pPr>
                      <a:r>
                        <a:rPr lang="en-US" sz="2000" b="0" u="sng" baseline="0" dirty="0" smtClean="0">
                          <a:solidFill>
                            <a:schemeClr val="tx1"/>
                          </a:solidFill>
                          <a:latin typeface="Arial" pitchFamily="34" charset="0"/>
                          <a:cs typeface="Arial" pitchFamily="34" charset="0"/>
                        </a:rPr>
                        <a:t>Version-up Software: </a:t>
                      </a:r>
                      <a:r>
                        <a:rPr lang="en-US" sz="2000" b="0" u="none" baseline="0" dirty="0" smtClean="0">
                          <a:solidFill>
                            <a:srgbClr val="0000FF"/>
                          </a:solidFill>
                          <a:latin typeface="Arial" pitchFamily="34" charset="0"/>
                          <a:cs typeface="Arial" pitchFamily="34" charset="0"/>
                        </a:rPr>
                        <a:t>Auto 550 PCs</a:t>
                      </a:r>
                    </a:p>
                    <a:p>
                      <a:pPr marL="342900" indent="-342900" algn="l">
                        <a:buFontTx/>
                        <a:buChar char="-"/>
                      </a:pPr>
                      <a:r>
                        <a:rPr lang="en-US" sz="2000" b="0" u="none" baseline="0" dirty="0" smtClean="0">
                          <a:solidFill>
                            <a:schemeClr val="tx1"/>
                          </a:solidFill>
                          <a:latin typeface="Arial" pitchFamily="34" charset="0"/>
                          <a:cs typeface="Arial" pitchFamily="34" charset="0"/>
                        </a:rPr>
                        <a:t>Install IE 11 </a:t>
                      </a:r>
                    </a:p>
                    <a:p>
                      <a:pPr marL="342900" indent="-342900" algn="l">
                        <a:buFontTx/>
                        <a:buChar char="-"/>
                      </a:pPr>
                      <a:r>
                        <a:rPr lang="en-US" sz="2000" b="0" u="none" baseline="0" dirty="0" smtClean="0">
                          <a:solidFill>
                            <a:schemeClr val="tx1"/>
                          </a:solidFill>
                          <a:latin typeface="Arial" pitchFamily="34" charset="0"/>
                          <a:cs typeface="Arial" pitchFamily="34" charset="0"/>
                        </a:rPr>
                        <a:t>Change SAP server</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en-US" altLang="ja-JP" sz="2000" b="0" i="0" u="sng" strike="noStrike" kern="1200" cap="none" spc="0" normalizeH="0" baseline="0" noProof="0" dirty="0" smtClean="0">
                          <a:ln>
                            <a:noFill/>
                          </a:ln>
                          <a:solidFill>
                            <a:srgbClr val="000000"/>
                          </a:solidFill>
                          <a:effectLst/>
                          <a:uLnTx/>
                          <a:uFillTx/>
                          <a:latin typeface="Arial" pitchFamily="34" charset="0"/>
                          <a:ea typeface="Batang" pitchFamily="18" charset="-127"/>
                          <a:cs typeface="Arial" pitchFamily="34" charset="0"/>
                        </a:rPr>
                        <a:t>Time:</a:t>
                      </a:r>
                      <a:r>
                        <a:rPr kumimoji="0" lang="en-US" altLang="ja-JP" sz="1800" b="0" i="0" u="none" strike="noStrike" kern="1200" cap="none" spc="0" normalizeH="0" baseline="0" noProof="0" dirty="0" smtClean="0">
                          <a:ln>
                            <a:noFill/>
                          </a:ln>
                          <a:solidFill>
                            <a:srgbClr val="0000FF"/>
                          </a:solidFill>
                          <a:effectLst/>
                          <a:uLnTx/>
                          <a:uFillTx/>
                          <a:latin typeface="Arial" pitchFamily="34" charset="0"/>
                          <a:ea typeface="Batang" pitchFamily="18" charset="-127"/>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360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ja-JP" sz="20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20 </a:t>
                      </a:r>
                      <a:r>
                        <a:rPr kumimoji="0" lang="en-US" altLang="ja-JP" sz="14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minutes/PC </a:t>
                      </a:r>
                      <a:r>
                        <a:rPr kumimoji="0" lang="en-US" altLang="ja-JP" sz="20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x 550 x 2</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807419">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b="0" u="sng" baseline="0" dirty="0" smtClean="0">
                          <a:solidFill>
                            <a:schemeClr val="tx1"/>
                          </a:solidFill>
                          <a:latin typeface="Arial" pitchFamily="34" charset="0"/>
                          <a:cs typeface="Arial" pitchFamily="34" charset="0"/>
                        </a:rPr>
                        <a:t>Unlock user PC: </a:t>
                      </a:r>
                      <a:r>
                        <a:rPr lang="en-US" sz="2000" b="0" u="none" baseline="0" dirty="0" smtClean="0">
                          <a:solidFill>
                            <a:srgbClr val="0000FF"/>
                          </a:solidFill>
                          <a:latin typeface="Arial" pitchFamily="34" charset="0"/>
                          <a:cs typeface="Arial" pitchFamily="34" charset="0"/>
                        </a:rPr>
                        <a:t>for                  night shift</a:t>
                      </a:r>
                      <a:r>
                        <a:rPr lang="en-US" sz="2000" b="0" u="none" baseline="0" dirty="0" smtClean="0">
                          <a:solidFill>
                            <a:schemeClr val="tx1"/>
                          </a:solidFill>
                          <a:latin typeface="Arial" pitchFamily="34" charset="0"/>
                          <a:cs typeface="Arial" pitchFamily="34" charset="0"/>
                        </a:rPr>
                        <a:t>, 0.5time/day</a:t>
                      </a:r>
                      <a:endParaRPr lang="en-US" altLang="ja-JP" sz="2000" b="1"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en-US" altLang="ja-JP" sz="2000" b="0" i="0" u="sng" strike="noStrike" kern="1200" cap="none" spc="0" normalizeH="0" baseline="0" noProof="0" dirty="0" smtClean="0">
                          <a:ln>
                            <a:noFill/>
                          </a:ln>
                          <a:solidFill>
                            <a:srgbClr val="000000"/>
                          </a:solidFill>
                          <a:effectLst/>
                          <a:uLnTx/>
                          <a:uFillTx/>
                          <a:latin typeface="Arial" pitchFamily="34" charset="0"/>
                          <a:ea typeface="Batang" pitchFamily="18" charset="-127"/>
                          <a:cs typeface="Arial" pitchFamily="34" charset="0"/>
                        </a:rPr>
                        <a:t>Time:</a:t>
                      </a:r>
                      <a:r>
                        <a:rPr kumimoji="0" lang="en-US" altLang="ja-JP" sz="2000" b="1" i="0" u="none" strike="noStrike" kern="1200" cap="none" spc="0" normalizeH="0" baseline="0" noProof="0" dirty="0" smtClean="0">
                          <a:ln>
                            <a:noFill/>
                          </a:ln>
                          <a:solidFill>
                            <a:srgbClr val="0000FF"/>
                          </a:solidFill>
                          <a:effectLst/>
                          <a:uLnTx/>
                          <a:uFillTx/>
                          <a:latin typeface="Arial" pitchFamily="34" charset="0"/>
                          <a:ea typeface="Batang" pitchFamily="18" charset="-127"/>
                          <a:cs typeface="Arial" pitchFamily="34" charset="0"/>
                        </a:rPr>
                        <a: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1080 </a:t>
                      </a:r>
                      <a:r>
                        <a:rPr kumimoji="0" lang="en-US" altLang="en-US" sz="14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1</a:t>
                      </a:r>
                      <a:r>
                        <a:rPr kumimoji="0" lang="en-US" altLang="ja-JP" sz="20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2</a:t>
                      </a:r>
                      <a:r>
                        <a:rPr kumimoji="0" lang="en-US" altLang="ja-JP" sz="14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 hours / case </a:t>
                      </a:r>
                      <a:r>
                        <a:rPr kumimoji="0" lang="en-US" altLang="ja-JP" sz="20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x 90</a:t>
                      </a:r>
                      <a:endParaRPr kumimoji="0" lang="en-US" altLang="ja-JP" sz="14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77573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indent="-342900" algn="l">
                        <a:buFont typeface="Wingdings" pitchFamily="2" charset="2"/>
                        <a:buChar char="v"/>
                      </a:pPr>
                      <a:r>
                        <a:rPr lang="en-US" sz="2000" b="0" u="none" baseline="0" dirty="0" smtClean="0">
                          <a:solidFill>
                            <a:schemeClr val="tx1"/>
                          </a:solidFill>
                          <a:latin typeface="Arial" pitchFamily="34" charset="0"/>
                          <a:cs typeface="Arial" pitchFamily="34" charset="0"/>
                        </a:rPr>
                        <a:t>Improve Server Efficiency</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sz="2000" b="0" u="sng" baseline="0" dirty="0" smtClean="0">
                          <a:solidFill>
                            <a:schemeClr val="tx1"/>
                          </a:solidFill>
                          <a:latin typeface="Arial" pitchFamily="34" charset="0"/>
                          <a:cs typeface="Arial" pitchFamily="34" charset="0"/>
                        </a:rPr>
                        <a:t>Save server space</a:t>
                      </a:r>
                      <a:r>
                        <a:rPr lang="en-US" sz="2000" b="0" u="none" baseline="0" dirty="0" smtClean="0">
                          <a:solidFill>
                            <a:schemeClr val="tx1"/>
                          </a:solidFill>
                          <a:latin typeface="Arial" pitchFamily="34" charset="0"/>
                          <a:cs typeface="Arial" pitchFamily="34" charset="0"/>
                        </a:rPr>
                        <a:t>: </a:t>
                      </a:r>
                      <a:r>
                        <a:rPr lang="en-US" sz="2000" b="0" u="none" baseline="0" dirty="0" smtClean="0">
                          <a:solidFill>
                            <a:srgbClr val="0000FF"/>
                          </a:solidFill>
                          <a:latin typeface="Arial" pitchFamily="34" charset="0"/>
                          <a:cs typeface="Arial" pitchFamily="34" charset="0"/>
                        </a:rPr>
                        <a:t>combine same files</a:t>
                      </a:r>
                      <a:endParaRPr lang="en-US" altLang="ja-JP" sz="2000" b="0" u="none" kern="1200" baseline="0" dirty="0" smtClean="0">
                        <a:solidFill>
                          <a:srgbClr val="0000FF"/>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2000" b="0" u="sng" kern="1200" dirty="0" smtClean="0">
                          <a:solidFill>
                            <a:schemeClr val="tx1"/>
                          </a:solidFill>
                          <a:latin typeface="Arial" pitchFamily="34" charset="0"/>
                          <a:ea typeface="+mn-ea"/>
                          <a:cs typeface="Arial" pitchFamily="34" charset="0"/>
                        </a:rPr>
                        <a:t>Data size</a:t>
                      </a:r>
                      <a:r>
                        <a:rPr lang="en-US" altLang="ja-JP" sz="2000" b="0" u="none" kern="1200" dirty="0" smtClean="0">
                          <a:solidFill>
                            <a:schemeClr val="tx1"/>
                          </a:solidFill>
                          <a:latin typeface="Arial" pitchFamily="34" charset="0"/>
                          <a:ea typeface="+mn-ea"/>
                          <a:cs typeface="Arial" pitchFamily="34" charset="0"/>
                        </a:rPr>
                        <a:t>:</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lang="en-US" altLang="ja-JP" sz="2000" b="1" u="none" dirty="0" smtClean="0">
                          <a:solidFill>
                            <a:srgbClr val="0000FF"/>
                          </a:solidFill>
                          <a:latin typeface="Arial" pitchFamily="34" charset="0"/>
                          <a:cs typeface="Arial" pitchFamily="34" charset="0"/>
                        </a:rPr>
                        <a:t>1,200</a:t>
                      </a:r>
                      <a:r>
                        <a:rPr lang="en-US" altLang="ja-JP" sz="1400" b="1" u="none" dirty="0" smtClean="0">
                          <a:solidFill>
                            <a:srgbClr val="0000FF"/>
                          </a:solidFill>
                          <a:latin typeface="Arial" pitchFamily="34" charset="0"/>
                          <a:cs typeface="Arial" pitchFamily="34" charset="0"/>
                        </a:rPr>
                        <a:t>GB</a:t>
                      </a:r>
                      <a:r>
                        <a:rPr lang="en-US" altLang="ja-JP" sz="2000" b="0" dirty="0" smtClean="0">
                          <a:solidFill>
                            <a:schemeClr val="tx1"/>
                          </a:solidFill>
                          <a:latin typeface="Arial" pitchFamily="34" charset="0"/>
                          <a:cs typeface="Arial" pitchFamily="34" charset="0"/>
                        </a:rPr>
                        <a:t> </a:t>
                      </a:r>
                      <a:r>
                        <a:rPr lang="en-US" altLang="ja-JP" sz="1800" b="0" dirty="0" smtClean="0">
                          <a:solidFill>
                            <a:schemeClr val="tx1"/>
                          </a:solidFill>
                          <a:latin typeface="Arial" pitchFamily="34" charset="0"/>
                          <a:cs typeface="Arial" pitchFamily="34" charset="0"/>
                        </a:rPr>
                        <a:t>= </a:t>
                      </a:r>
                      <a:r>
                        <a:rPr lang="en-US" altLang="ja-JP" sz="2000" b="1" baseline="0" dirty="0" smtClean="0">
                          <a:solidFill>
                            <a:srgbClr val="0000FF"/>
                          </a:solidFill>
                          <a:latin typeface="Arial" pitchFamily="34" charset="0"/>
                          <a:cs typeface="Arial" pitchFamily="34" charset="0"/>
                        </a:rPr>
                        <a:t>$4.8</a:t>
                      </a:r>
                      <a:r>
                        <a:rPr lang="en-US" altLang="ja-JP" sz="1400" b="1" baseline="0" dirty="0" smtClean="0">
                          <a:solidFill>
                            <a:srgbClr val="0000FF"/>
                          </a:solidFill>
                          <a:latin typeface="Arial" pitchFamily="34" charset="0"/>
                          <a:cs typeface="Arial" pitchFamily="34" charset="0"/>
                        </a:rPr>
                        <a:t>K</a:t>
                      </a:r>
                      <a:endParaRPr lang="en-US" altLang="ja-JP" sz="2000" b="1" baseline="0" dirty="0" smtClean="0">
                        <a:solidFill>
                          <a:srgbClr val="0000FF"/>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ja-JP" sz="2000" b="0" u="sng" kern="1200" dirty="0" smtClean="0">
                        <a:solidFill>
                          <a:schemeClr val="tx1"/>
                        </a:solidFill>
                        <a:latin typeface="Arial" pitchFamily="34" charset="0"/>
                        <a:ea typeface="+mn-ea"/>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6616920" y="5355769"/>
            <a:ext cx="2664168" cy="1410773"/>
            <a:chOff x="10360584" y="2981675"/>
            <a:chExt cx="2648225" cy="2925306"/>
          </a:xfrm>
        </p:grpSpPr>
        <p:graphicFrame>
          <p:nvGraphicFramePr>
            <p:cNvPr id="15" name="Chart 14"/>
            <p:cNvGraphicFramePr/>
            <p:nvPr>
              <p:extLst>
                <p:ext uri="{D42A27DB-BD31-4B8C-83A1-F6EECF244321}">
                  <p14:modId xmlns:p14="http://schemas.microsoft.com/office/powerpoint/2010/main" val="3773218636"/>
                </p:ext>
              </p:extLst>
            </p:nvPr>
          </p:nvGraphicFramePr>
          <p:xfrm>
            <a:off x="10360584" y="3281587"/>
            <a:ext cx="2616200" cy="2625394"/>
          </p:xfrm>
          <a:graphic>
            <a:graphicData uri="http://schemas.openxmlformats.org/drawingml/2006/chart">
              <c:chart xmlns:c="http://schemas.openxmlformats.org/drawingml/2006/chart" xmlns:r="http://schemas.openxmlformats.org/officeDocument/2006/relationships" r:id="rId3"/>
            </a:graphicData>
          </a:graphic>
        </p:graphicFrame>
        <p:sp>
          <p:nvSpPr>
            <p:cNvPr id="16" name="10-Point Star 15"/>
            <p:cNvSpPr/>
            <p:nvPr/>
          </p:nvSpPr>
          <p:spPr bwMode="auto">
            <a:xfrm>
              <a:off x="11139391" y="2981675"/>
              <a:ext cx="492546" cy="608605"/>
            </a:xfrm>
            <a:prstGeom prst="star10">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-17%</a:t>
              </a:r>
            </a:p>
          </p:txBody>
        </p:sp>
        <p:sp>
          <p:nvSpPr>
            <p:cNvPr id="17" name="10-Point Star 16"/>
            <p:cNvSpPr/>
            <p:nvPr/>
          </p:nvSpPr>
          <p:spPr bwMode="auto">
            <a:xfrm>
              <a:off x="11778563" y="3197938"/>
              <a:ext cx="543545" cy="585319"/>
            </a:xfrm>
            <a:prstGeom prst="star10">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-11%</a:t>
              </a:r>
            </a:p>
          </p:txBody>
        </p:sp>
        <p:sp>
          <p:nvSpPr>
            <p:cNvPr id="18" name="10-Point Star 17"/>
            <p:cNvSpPr/>
            <p:nvPr/>
          </p:nvSpPr>
          <p:spPr bwMode="auto">
            <a:xfrm>
              <a:off x="12388891" y="3197938"/>
              <a:ext cx="619918" cy="614674"/>
            </a:xfrm>
            <a:prstGeom prst="star10">
              <a:avLst>
                <a:gd name="adj" fmla="val 39592"/>
                <a:gd name="hf" fmla="val 105146"/>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
                </a:rPr>
                <a:t>+33</a:t>
              </a:r>
              <a:r>
                <a:rPr kumimoji="1" lang="en-US" sz="1600" b="0" i="0" u="none" strike="noStrike" cap="none" normalizeH="0" baseline="0" dirty="0" smtClean="0">
                  <a:ln>
                    <a:noFill/>
                  </a:ln>
                  <a:solidFill>
                    <a:schemeClr val="tx1"/>
                  </a:solidFill>
                  <a:effectLst/>
                  <a:latin typeface="Arial "/>
                </a:rPr>
                <a:t>%</a:t>
              </a:r>
            </a:p>
          </p:txBody>
        </p:sp>
      </p:grpSp>
      <p:grpSp>
        <p:nvGrpSpPr>
          <p:cNvPr id="2" name="Group 1"/>
          <p:cNvGrpSpPr/>
          <p:nvPr/>
        </p:nvGrpSpPr>
        <p:grpSpPr>
          <a:xfrm>
            <a:off x="2965731" y="5355769"/>
            <a:ext cx="3251236" cy="1378117"/>
            <a:chOff x="3125384" y="4963886"/>
            <a:chExt cx="3251237" cy="1769861"/>
          </a:xfrm>
        </p:grpSpPr>
        <p:sp>
          <p:nvSpPr>
            <p:cNvPr id="19" name="円柱 97"/>
            <p:cNvSpPr/>
            <p:nvPr/>
          </p:nvSpPr>
          <p:spPr bwMode="auto">
            <a:xfrm>
              <a:off x="4028612" y="4963886"/>
              <a:ext cx="1303337" cy="598395"/>
            </a:xfrm>
            <a:prstGeom prst="can">
              <a:avLst>
                <a:gd name="adj" fmla="val 50000"/>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a:extLst/>
          </p:spPr>
          <p:txBody>
            <a:bodyPr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r>
                <a:rPr lang="en-SG" altLang="en-US" b="0" dirty="0" smtClean="0">
                  <a:solidFill>
                    <a:srgbClr val="000000"/>
                  </a:solidFill>
                </a:rPr>
                <a:t>Disk:</a:t>
              </a:r>
            </a:p>
            <a:p>
              <a:pPr eaLnBrk="1" hangingPunct="1"/>
              <a:r>
                <a:rPr lang="en-SG" altLang="en-US" b="0" dirty="0" smtClean="0">
                  <a:solidFill>
                    <a:srgbClr val="000000"/>
                  </a:solidFill>
                </a:rPr>
                <a:t>File A</a:t>
              </a:r>
            </a:p>
          </p:txBody>
        </p:sp>
        <p:grpSp>
          <p:nvGrpSpPr>
            <p:cNvPr id="38" name="Group 37"/>
            <p:cNvGrpSpPr/>
            <p:nvPr/>
          </p:nvGrpSpPr>
          <p:grpSpPr>
            <a:xfrm>
              <a:off x="4772223" y="5786881"/>
              <a:ext cx="1604398" cy="742366"/>
              <a:chOff x="2668607" y="5625763"/>
              <a:chExt cx="1146564" cy="704145"/>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607" y="5625763"/>
                <a:ext cx="1146564" cy="704145"/>
              </a:xfrm>
              <a:prstGeom prst="rect">
                <a:avLst/>
              </a:prstGeom>
            </p:spPr>
          </p:pic>
          <p:sp>
            <p:nvSpPr>
              <p:cNvPr id="40" name="TextBox 39"/>
              <p:cNvSpPr txBox="1"/>
              <p:nvPr/>
            </p:nvSpPr>
            <p:spPr>
              <a:xfrm>
                <a:off x="2930275" y="5630436"/>
                <a:ext cx="630291" cy="554667"/>
              </a:xfrm>
              <a:prstGeom prst="rect">
                <a:avLst/>
              </a:prstGeom>
              <a:noFill/>
            </p:spPr>
            <p:txBody>
              <a:bodyPr wrap="none" rtlCol="0">
                <a:spAutoFit/>
              </a:bodyPr>
              <a:lstStyle/>
              <a:p>
                <a:r>
                  <a:rPr lang="en-US" sz="1600" dirty="0" smtClean="0"/>
                  <a:t>Folder</a:t>
                </a:r>
                <a:r>
                  <a:rPr lang="en-US" sz="1600" b="1" dirty="0" smtClean="0"/>
                  <a:t>2</a:t>
                </a:r>
                <a:r>
                  <a:rPr lang="en-US" sz="1600" dirty="0" smtClean="0"/>
                  <a:t>:</a:t>
                </a:r>
              </a:p>
              <a:p>
                <a:r>
                  <a:rPr lang="en-US" sz="1600" dirty="0" smtClean="0"/>
                  <a:t>File A</a:t>
                </a:r>
                <a:endParaRPr lang="en-US" sz="1600" dirty="0"/>
              </a:p>
            </p:txBody>
          </p:sp>
        </p:grpSp>
        <p:grpSp>
          <p:nvGrpSpPr>
            <p:cNvPr id="31" name="Group 30"/>
            <p:cNvGrpSpPr/>
            <p:nvPr/>
          </p:nvGrpSpPr>
          <p:grpSpPr>
            <a:xfrm>
              <a:off x="3125384" y="5801416"/>
              <a:ext cx="1530468" cy="725393"/>
              <a:chOff x="2489276" y="5605840"/>
              <a:chExt cx="1146564" cy="704145"/>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276" y="5605840"/>
                <a:ext cx="1146564" cy="704145"/>
              </a:xfrm>
              <a:prstGeom prst="rect">
                <a:avLst/>
              </a:prstGeom>
            </p:spPr>
          </p:pic>
          <p:sp>
            <p:nvSpPr>
              <p:cNvPr id="30" name="TextBox 29"/>
              <p:cNvSpPr txBox="1"/>
              <p:nvPr/>
            </p:nvSpPr>
            <p:spPr>
              <a:xfrm>
                <a:off x="2764810" y="5620341"/>
                <a:ext cx="660738" cy="567648"/>
              </a:xfrm>
              <a:prstGeom prst="rect">
                <a:avLst/>
              </a:prstGeom>
              <a:noFill/>
            </p:spPr>
            <p:txBody>
              <a:bodyPr wrap="none" rtlCol="0">
                <a:spAutoFit/>
              </a:bodyPr>
              <a:lstStyle/>
              <a:p>
                <a:r>
                  <a:rPr lang="en-US" sz="1600" dirty="0" smtClean="0"/>
                  <a:t>Folder</a:t>
                </a:r>
                <a:r>
                  <a:rPr lang="en-US" sz="1600" b="1" dirty="0" smtClean="0"/>
                  <a:t>1</a:t>
                </a:r>
                <a:r>
                  <a:rPr lang="en-US" sz="1600" dirty="0" smtClean="0"/>
                  <a:t>:</a:t>
                </a:r>
              </a:p>
              <a:p>
                <a:r>
                  <a:rPr lang="en-US" sz="1600" dirty="0" smtClean="0"/>
                  <a:t>File A</a:t>
                </a:r>
                <a:endParaRPr lang="en-US" sz="1600" dirty="0"/>
              </a:p>
            </p:txBody>
          </p:sp>
        </p:grpSp>
        <p:pic>
          <p:nvPicPr>
            <p:cNvPr id="46" name="Picture 17" descr="C:\Program Files\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413665" y="6320470"/>
              <a:ext cx="629514" cy="413277"/>
            </a:xfrm>
            <a:prstGeom prst="rect">
              <a:avLst/>
            </a:prstGeom>
            <a:noFill/>
            <a:extLst>
              <a:ext uri="{909E8E84-426E-40DD-AFC4-6F175D3DCCD1}">
                <a14:hiddenFill xmlns:a14="http://schemas.microsoft.com/office/drawing/2010/main">
                  <a:solidFill>
                    <a:srgbClr val="FFFFFF"/>
                  </a:solidFill>
                </a14:hiddenFill>
              </a:ext>
            </a:extLst>
          </p:spPr>
        </p:pic>
        <p:sp>
          <p:nvSpPr>
            <p:cNvPr id="48" name="Up Arrow 47"/>
            <p:cNvSpPr/>
            <p:nvPr/>
          </p:nvSpPr>
          <p:spPr bwMode="auto">
            <a:xfrm>
              <a:off x="4173752" y="5671529"/>
              <a:ext cx="1022676" cy="351900"/>
            </a:xfrm>
            <a:prstGeom prst="up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Times New Roman" pitchFamily="18" charset="0"/>
                  <a:ea typeface="ＭＳ Ｐゴシック" pitchFamily="34" charset="-128"/>
                </a:rPr>
                <a:t>Store</a:t>
              </a:r>
            </a:p>
          </p:txBody>
        </p:sp>
      </p:grpSp>
      <p:grpSp>
        <p:nvGrpSpPr>
          <p:cNvPr id="5" name="Group 4"/>
          <p:cNvGrpSpPr/>
          <p:nvPr/>
        </p:nvGrpSpPr>
        <p:grpSpPr>
          <a:xfrm>
            <a:off x="2440765" y="2234719"/>
            <a:ext cx="3993913" cy="893383"/>
            <a:chOff x="2440765" y="2234719"/>
            <a:chExt cx="3993913" cy="893383"/>
          </a:xfrm>
        </p:grpSpPr>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16862" y="2234719"/>
              <a:ext cx="1817816" cy="87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440765" y="2263259"/>
              <a:ext cx="2094037" cy="864843"/>
              <a:chOff x="2382709" y="2350343"/>
              <a:chExt cx="2094037" cy="864843"/>
            </a:xfrm>
          </p:grpSpPr>
          <p:sp>
            <p:nvSpPr>
              <p:cNvPr id="10" name="Rounded Rectangle 9"/>
              <p:cNvSpPr/>
              <p:nvPr/>
            </p:nvSpPr>
            <p:spPr bwMode="auto">
              <a:xfrm>
                <a:off x="2382709" y="2350343"/>
                <a:ext cx="1236159" cy="864843"/>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dirty="0">
                    <a:latin typeface="Arial "/>
                  </a:rPr>
                  <a:t>Software 1</a:t>
                </a:r>
              </a:p>
              <a:p>
                <a:r>
                  <a:rPr lang="en-US" dirty="0">
                    <a:latin typeface="Arial "/>
                  </a:rPr>
                  <a:t>Software 2</a:t>
                </a:r>
              </a:p>
              <a:p>
                <a:r>
                  <a:rPr lang="en-US" dirty="0">
                    <a:latin typeface="Arial "/>
                  </a:rPr>
                  <a:t>Software </a:t>
                </a:r>
                <a:r>
                  <a:rPr lang="en-US" dirty="0" smtClean="0">
                    <a:latin typeface="Arial "/>
                  </a:rPr>
                  <a:t>3</a:t>
                </a:r>
                <a:endParaRPr kumimoji="1" lang="en-US" sz="1800" b="0" i="0" u="none" strike="noStrike" cap="none" normalizeH="0" baseline="0" dirty="0" smtClean="0">
                  <a:ln>
                    <a:noFill/>
                  </a:ln>
                  <a:solidFill>
                    <a:schemeClr val="tx1"/>
                  </a:solidFill>
                  <a:effectLst/>
                  <a:latin typeface="Times New Roman" pitchFamily="18" charset="0"/>
                  <a:ea typeface="ＭＳ Ｐゴシック" pitchFamily="34" charset="-128"/>
                </a:endParaRPr>
              </a:p>
            </p:txBody>
          </p:sp>
          <p:sp>
            <p:nvSpPr>
              <p:cNvPr id="11" name="Right Arrow 10"/>
              <p:cNvSpPr/>
              <p:nvPr/>
            </p:nvSpPr>
            <p:spPr bwMode="auto">
              <a:xfrm>
                <a:off x="3633381" y="2426678"/>
                <a:ext cx="843365" cy="722924"/>
              </a:xfrm>
              <a:prstGeom prst="rightArrow">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  1 Setup</a:t>
                </a:r>
                <a:endParaRPr kumimoji="1" lang="en-US" sz="1800" b="0" i="0" u="none" strike="noStrike" cap="none" normalizeH="0" baseline="0" dirty="0" smtClean="0">
                  <a:ln>
                    <a:noFill/>
                  </a:ln>
                  <a:solidFill>
                    <a:schemeClr val="tx1"/>
                  </a:solidFill>
                  <a:effectLst/>
                  <a:latin typeface="Arial "/>
                </a:endParaRPr>
              </a:p>
            </p:txBody>
          </p:sp>
        </p:grpSp>
      </p:grpSp>
      <p:sp>
        <p:nvSpPr>
          <p:cNvPr id="32" name="Rectangular Callout 31"/>
          <p:cNvSpPr/>
          <p:nvPr/>
        </p:nvSpPr>
        <p:spPr>
          <a:xfrm>
            <a:off x="5419710" y="5321350"/>
            <a:ext cx="985662" cy="277431"/>
          </a:xfrm>
          <a:prstGeom prst="wedgeRectCallout">
            <a:avLst>
              <a:gd name="adj1" fmla="val -88415"/>
              <a:gd name="adj2" fmla="val 6248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Arial "/>
                <a:cs typeface="Arial" panose="020B0604020202020204" pitchFamily="34" charset="0"/>
              </a:rPr>
              <a:t>Actual</a:t>
            </a:r>
            <a:endParaRPr lang="en-US" b="1" dirty="0">
              <a:solidFill>
                <a:srgbClr val="0000FF"/>
              </a:solidFill>
              <a:latin typeface="Arial "/>
              <a:cs typeface="Arial" panose="020B0604020202020204" pitchFamily="34" charset="0"/>
            </a:endParaRPr>
          </a:p>
        </p:txBody>
      </p:sp>
      <p:sp>
        <p:nvSpPr>
          <p:cNvPr id="33" name="Rectangular Callout 32"/>
          <p:cNvSpPr/>
          <p:nvPr/>
        </p:nvSpPr>
        <p:spPr>
          <a:xfrm>
            <a:off x="5398285" y="5694702"/>
            <a:ext cx="985662" cy="277431"/>
          </a:xfrm>
          <a:prstGeom prst="wedgeRectCallout">
            <a:avLst>
              <a:gd name="adj1" fmla="val -41294"/>
              <a:gd name="adj2" fmla="val 8863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Arial "/>
                <a:cs typeface="Arial" panose="020B0604020202020204" pitchFamily="34" charset="0"/>
              </a:rPr>
              <a:t>display</a:t>
            </a:r>
            <a:endParaRPr lang="en-US" b="1" dirty="0">
              <a:solidFill>
                <a:srgbClr val="0000FF"/>
              </a:solidFill>
              <a:latin typeface="Arial "/>
              <a:cs typeface="Arial" panose="020B0604020202020204" pitchFamily="34" charset="0"/>
            </a:endParaRPr>
          </a:p>
        </p:txBody>
      </p:sp>
      <p:sp>
        <p:nvSpPr>
          <p:cNvPr id="34" name="Rectangular Callout 33"/>
          <p:cNvSpPr/>
          <p:nvPr/>
        </p:nvSpPr>
        <p:spPr>
          <a:xfrm>
            <a:off x="2560635" y="5730488"/>
            <a:ext cx="985662" cy="277431"/>
          </a:xfrm>
          <a:prstGeom prst="wedgeRectCallout">
            <a:avLst>
              <a:gd name="adj1" fmla="val 33806"/>
              <a:gd name="adj2" fmla="val 8863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Arial "/>
                <a:cs typeface="Arial" panose="020B0604020202020204" pitchFamily="34" charset="0"/>
              </a:rPr>
              <a:t>display</a:t>
            </a:r>
            <a:endParaRPr lang="en-US" b="1" dirty="0">
              <a:solidFill>
                <a:srgbClr val="0000FF"/>
              </a:solidFill>
              <a:latin typeface="Arial "/>
              <a:cs typeface="Arial" panose="020B0604020202020204" pitchFamily="34" charset="0"/>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3546" y="4192493"/>
            <a:ext cx="1284279" cy="70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Explosion 1 34"/>
          <p:cNvSpPr/>
          <p:nvPr/>
        </p:nvSpPr>
        <p:spPr bwMode="auto">
          <a:xfrm>
            <a:off x="101598" y="3048003"/>
            <a:ext cx="2090057" cy="1319819"/>
          </a:xfrm>
          <a:prstGeom prst="irregularSeal1">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1"/>
                </a:solidFill>
                <a:effectLst/>
                <a:latin typeface="Arial "/>
              </a:rPr>
              <a:t>Down Time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
              </a:rPr>
              <a:t>ZERO</a:t>
            </a:r>
            <a:endParaRPr kumimoji="1" lang="en-US" sz="2000" b="0" i="0" u="none" strike="noStrike" cap="none" normalizeH="0" baseline="0" dirty="0" smtClean="0">
              <a:ln>
                <a:noFill/>
              </a:ln>
              <a:solidFill>
                <a:schemeClr val="tx1"/>
              </a:solidFill>
              <a:effectLst/>
              <a:latin typeface="Arial "/>
            </a:endParaRPr>
          </a:p>
        </p:txBody>
      </p:sp>
    </p:spTree>
    <p:extLst>
      <p:ext uri="{BB962C8B-B14F-4D97-AF65-F5344CB8AC3E}">
        <p14:creationId xmlns:p14="http://schemas.microsoft.com/office/powerpoint/2010/main" val="3883209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43661" y="653143"/>
            <a:ext cx="9823443" cy="6114143"/>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b="1" dirty="0">
              <a:latin typeface="Arial" charset="0"/>
              <a:ea typeface="HGP創英角ｺﾞｼｯｸUB" pitchFamily="50" charset="-128"/>
            </a:endParaRPr>
          </a:p>
          <a:p>
            <a:pPr marL="0" indent="0"/>
            <a:endParaRPr lang="en-US" altLang="en-US" b="1" dirty="0" smtClean="0">
              <a:latin typeface="Arial" charset="0"/>
              <a:ea typeface="HGP創英角ｺﾞｼｯｸUB" pitchFamily="50" charset="-128"/>
            </a:endParaRPr>
          </a:p>
          <a:p>
            <a:pPr marL="0" indent="0"/>
            <a:endParaRPr lang="en-US" altLang="en-US" b="1" dirty="0">
              <a:latin typeface="Arial" charset="0"/>
              <a:ea typeface="HGP創英角ｺﾞｼｯｸUB" pitchFamily="50" charset="-128"/>
            </a:endParaRPr>
          </a:p>
          <a:p>
            <a:pPr marL="0" indent="0"/>
            <a:endParaRPr lang="en-US" altLang="en-US" b="1" dirty="0" smtClean="0">
              <a:latin typeface="Arial" charset="0"/>
              <a:ea typeface="HGP創英角ｺﾞｼｯｸUB" pitchFamily="50" charset="-128"/>
            </a:endParaRPr>
          </a:p>
          <a:p>
            <a:pPr marL="0" indent="0"/>
            <a:endParaRPr lang="en-US" altLang="en-US" sz="2000" b="1" dirty="0" smtClean="0">
              <a:latin typeface="Arial" charset="0"/>
              <a:ea typeface="HGP創英角ｺﾞｼｯｸUB" pitchFamily="50" charset="-128"/>
            </a:endParaRPr>
          </a:p>
        </p:txBody>
      </p:sp>
      <p:grpSp>
        <p:nvGrpSpPr>
          <p:cNvPr id="14" name="Group 13"/>
          <p:cNvGrpSpPr/>
          <p:nvPr/>
        </p:nvGrpSpPr>
        <p:grpSpPr>
          <a:xfrm>
            <a:off x="12699" y="104760"/>
            <a:ext cx="9871065" cy="430888"/>
            <a:chOff x="12699" y="88853"/>
            <a:chExt cx="9871065" cy="685848"/>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7" name="Rectangle 59"/>
            <p:cNvSpPr>
              <a:spLocks noChangeArrowheads="1"/>
            </p:cNvSpPr>
            <p:nvPr/>
          </p:nvSpPr>
          <p:spPr bwMode="auto">
            <a:xfrm>
              <a:off x="271463" y="88853"/>
              <a:ext cx="9275762" cy="64688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3</a:t>
              </a:r>
              <a:r>
                <a:rPr lang="en-US" altLang="ja-JP" sz="2800" b="1" dirty="0" smtClean="0">
                  <a:solidFill>
                    <a:schemeClr val="bg1"/>
                  </a:solidFill>
                  <a:latin typeface="Arial" charset="0"/>
                  <a:ea typeface="HGP創英角ｺﾞｼｯｸUB" pitchFamily="50" charset="-128"/>
                </a:rPr>
                <a:t>. BUSINESS ANALYSIS &amp; SETUP TARGET</a:t>
              </a:r>
              <a:endParaRPr lang="en-US" altLang="ja-JP" sz="2400" b="1" dirty="0">
                <a:solidFill>
                  <a:schemeClr val="bg1"/>
                </a:solidFill>
                <a:latin typeface="Arial" charset="0"/>
                <a:ea typeface="HGP創英角ｺﾞｼｯｸUB" pitchFamily="50" charset="-128"/>
              </a:endParaRPr>
            </a:p>
          </p:txBody>
        </p:sp>
        <p:sp>
          <p:nvSpPr>
            <p:cNvPr id="6" name="Rectangle 71"/>
            <p:cNvSpPr>
              <a:spLocks noChangeArrowheads="1"/>
            </p:cNvSpPr>
            <p:nvPr/>
          </p:nvSpPr>
          <p:spPr bwMode="auto">
            <a:xfrm>
              <a:off x="9186068" y="198586"/>
              <a:ext cx="566736" cy="47912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4</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sp>
        <p:nvSpPr>
          <p:cNvPr id="10" name="AutoShape 4"/>
          <p:cNvSpPr>
            <a:spLocks noChangeArrowheads="1"/>
          </p:cNvSpPr>
          <p:nvPr/>
        </p:nvSpPr>
        <p:spPr bwMode="auto">
          <a:xfrm>
            <a:off x="74835" y="1446861"/>
            <a:ext cx="3176492" cy="358775"/>
          </a:xfrm>
          <a:prstGeom prst="roundRect">
            <a:avLst>
              <a:gd name="adj" fmla="val 16667"/>
            </a:avLst>
          </a:prstGeom>
          <a:solidFill>
            <a:srgbClr val="0E067C"/>
          </a:solidFill>
          <a:ln>
            <a:noFill/>
          </a:ln>
          <a:effectLst/>
        </p:spPr>
        <p:txBody>
          <a:bodyPr wrap="none" anchor="ctr"/>
          <a:lstStyle/>
          <a:p>
            <a:r>
              <a:rPr lang="en-US" altLang="en-US" sz="2000" b="1" dirty="0" smtClean="0">
                <a:solidFill>
                  <a:schemeClr val="bg1"/>
                </a:solidFill>
                <a:latin typeface="Arial" panose="020B0604020202020204" pitchFamily="34" charset="0"/>
                <a:ea typeface="Arial Unicode MS" pitchFamily="34" charset="-128"/>
                <a:cs typeface="Arial" panose="020B0604020202020204" pitchFamily="34" charset="0"/>
              </a:rPr>
              <a:t>Panasonic Sale Target</a:t>
            </a:r>
            <a:endParaRPr kumimoji="1" lang="en-US" altLang="ja-JP" sz="2000" b="1" dirty="0">
              <a:solidFill>
                <a:schemeClr val="bg1"/>
              </a:solidFill>
              <a:latin typeface="Arial" panose="020B0604020202020204" pitchFamily="34" charset="0"/>
              <a:ea typeface="Arial Unicode MS" pitchFamily="34" charset="-128"/>
              <a:cs typeface="Arial" panose="020B0604020202020204" pitchFamily="34" charset="0"/>
            </a:endParaRPr>
          </a:p>
        </p:txBody>
      </p:sp>
      <p:grpSp>
        <p:nvGrpSpPr>
          <p:cNvPr id="21" name="Group 20"/>
          <p:cNvGrpSpPr/>
          <p:nvPr/>
        </p:nvGrpSpPr>
        <p:grpSpPr>
          <a:xfrm>
            <a:off x="7155475" y="1875803"/>
            <a:ext cx="2523293" cy="2000619"/>
            <a:chOff x="9186438" y="1159356"/>
            <a:chExt cx="3422986" cy="2030924"/>
          </a:xfrm>
        </p:grpSpPr>
        <p:graphicFrame>
          <p:nvGraphicFramePr>
            <p:cNvPr id="12" name="Chart 11"/>
            <p:cNvGraphicFramePr/>
            <p:nvPr>
              <p:extLst>
                <p:ext uri="{D42A27DB-BD31-4B8C-83A1-F6EECF244321}">
                  <p14:modId xmlns:p14="http://schemas.microsoft.com/office/powerpoint/2010/main" val="68087289"/>
                </p:ext>
              </p:extLst>
            </p:nvPr>
          </p:nvGraphicFramePr>
          <p:xfrm>
            <a:off x="9186438" y="1159356"/>
            <a:ext cx="3422986" cy="2030924"/>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p:cNvSpPr txBox="1"/>
            <p:nvPr/>
          </p:nvSpPr>
          <p:spPr>
            <a:xfrm>
              <a:off x="10002859" y="1499995"/>
              <a:ext cx="1100764" cy="343682"/>
            </a:xfrm>
            <a:prstGeom prst="rect">
              <a:avLst/>
            </a:prstGeom>
            <a:noFill/>
          </p:spPr>
          <p:txBody>
            <a:bodyPr wrap="none" rtlCol="0">
              <a:spAutoFit/>
            </a:bodyPr>
            <a:lstStyle/>
            <a:p>
              <a:r>
                <a:rPr lang="en-US" sz="1600" b="1" dirty="0" smtClean="0">
                  <a:solidFill>
                    <a:srgbClr val="0000FF"/>
                  </a:solidFill>
                  <a:latin typeface="Arial "/>
                </a:rPr>
                <a:t>Up 8%</a:t>
              </a:r>
              <a:endParaRPr lang="en-US" sz="1600" b="1" dirty="0">
                <a:solidFill>
                  <a:srgbClr val="0000FF"/>
                </a:solidFill>
                <a:latin typeface="Arial "/>
              </a:endParaRPr>
            </a:p>
          </p:txBody>
        </p:sp>
      </p:grpSp>
      <p:sp>
        <p:nvSpPr>
          <p:cNvPr id="28" name="TextBox 27"/>
          <p:cNvSpPr txBox="1"/>
          <p:nvPr/>
        </p:nvSpPr>
        <p:spPr>
          <a:xfrm>
            <a:off x="3802743" y="1809080"/>
            <a:ext cx="3254984" cy="1938992"/>
          </a:xfrm>
          <a:prstGeom prst="rect">
            <a:avLst/>
          </a:prstGeom>
          <a:noFill/>
        </p:spPr>
        <p:txBody>
          <a:bodyPr wrap="square" rtlCol="0">
            <a:spAutoFit/>
          </a:bodyPr>
          <a:lstStyle/>
          <a:p>
            <a:pPr>
              <a:lnSpc>
                <a:spcPct val="150000"/>
              </a:lnSpc>
            </a:pPr>
            <a:r>
              <a:rPr lang="en-US" sz="2000" u="sng" dirty="0" smtClean="0">
                <a:latin typeface="Arial "/>
              </a:rPr>
              <a:t>PSNV Business Trend</a:t>
            </a:r>
          </a:p>
          <a:p>
            <a:pPr marL="342900" indent="-342900" algn="l">
              <a:lnSpc>
                <a:spcPct val="150000"/>
              </a:lnSpc>
              <a:buFont typeface="Wingdings" panose="05000000000000000000" pitchFamily="2" charset="2"/>
              <a:buChar char="v"/>
            </a:pPr>
            <a:r>
              <a:rPr lang="en-US" sz="2000" u="sng" dirty="0" smtClean="0">
                <a:solidFill>
                  <a:srgbClr val="0000FF"/>
                </a:solidFill>
                <a:latin typeface="Arial "/>
              </a:rPr>
              <a:t>FY2016: </a:t>
            </a:r>
            <a:r>
              <a:rPr lang="en-US" sz="2000" dirty="0" smtClean="0">
                <a:solidFill>
                  <a:srgbClr val="0000FF"/>
                </a:solidFill>
                <a:latin typeface="Arial "/>
              </a:rPr>
              <a:t>Average</a:t>
            </a:r>
          </a:p>
          <a:p>
            <a:pPr marL="342900" indent="-342900" algn="l">
              <a:lnSpc>
                <a:spcPct val="150000"/>
              </a:lnSpc>
              <a:buFont typeface="Wingdings" panose="05000000000000000000" pitchFamily="2" charset="2"/>
              <a:buChar char="v"/>
            </a:pPr>
            <a:r>
              <a:rPr lang="en-US" sz="2000" u="sng" dirty="0" smtClean="0">
                <a:latin typeface="Arial "/>
              </a:rPr>
              <a:t>FY2017: </a:t>
            </a:r>
            <a:r>
              <a:rPr lang="en-US" sz="2000" dirty="0" smtClean="0">
                <a:latin typeface="Arial "/>
              </a:rPr>
              <a:t>Big Increase</a:t>
            </a:r>
          </a:p>
          <a:p>
            <a:pPr marL="342900" indent="-342900" algn="l">
              <a:lnSpc>
                <a:spcPct val="150000"/>
              </a:lnSpc>
              <a:buFont typeface="Wingdings" panose="05000000000000000000" pitchFamily="2" charset="2"/>
              <a:buChar char="v"/>
            </a:pPr>
            <a:r>
              <a:rPr lang="en-US" sz="2000" u="sng" dirty="0" smtClean="0">
                <a:latin typeface="Arial "/>
              </a:rPr>
              <a:t>FY2018: </a:t>
            </a:r>
            <a:r>
              <a:rPr lang="en-US" sz="2000" dirty="0" smtClean="0">
                <a:latin typeface="Arial "/>
              </a:rPr>
              <a:t>Outbreak sale</a:t>
            </a:r>
            <a:endParaRPr lang="en-US" sz="2000" dirty="0">
              <a:latin typeface="Arial "/>
            </a:endParaRPr>
          </a:p>
        </p:txBody>
      </p:sp>
      <p:sp>
        <p:nvSpPr>
          <p:cNvPr id="79" name="Rectangle 4"/>
          <p:cNvSpPr>
            <a:spLocks noChangeArrowheads="1"/>
          </p:cNvSpPr>
          <p:nvPr/>
        </p:nvSpPr>
        <p:spPr bwMode="auto">
          <a:xfrm>
            <a:off x="74835" y="696691"/>
            <a:ext cx="9779567" cy="667657"/>
          </a:xfrm>
          <a:prstGeom prst="rect">
            <a:avLst/>
          </a:prstGeom>
          <a:gradFill>
            <a:gsLst>
              <a:gs pos="0">
                <a:schemeClr val="accent1">
                  <a:lumMod val="20000"/>
                  <a:lumOff val="80000"/>
                </a:schemeClr>
              </a:gs>
              <a:gs pos="50000">
                <a:schemeClr val="bg1"/>
              </a:gs>
              <a:gs pos="100000">
                <a:schemeClr val="accent1">
                  <a:lumMod val="20000"/>
                  <a:lumOff val="80000"/>
                </a:schemeClr>
              </a:gs>
              <a:gs pos="100000">
                <a:schemeClr val="accent1">
                  <a:lumMod val="20000"/>
                  <a:lumOff val="80000"/>
                </a:schemeClr>
              </a:gs>
            </a:gsLst>
            <a:lin ang="5400000" scaled="0"/>
          </a:gradFill>
          <a:ln w="25400">
            <a:solidFill>
              <a:schemeClr val="tx1">
                <a:alpha val="49000"/>
              </a:schemeClr>
            </a:solidFill>
            <a:miter lim="800000"/>
            <a:headEnd/>
            <a:tailEnd/>
          </a:ln>
          <a:effectLs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marL="342900" indent="-342900" algn="l" eaLnBrk="1" hangingPunct="1">
              <a:buFont typeface="Wingdings" panose="05000000000000000000" pitchFamily="2" charset="2"/>
              <a:buChar char="q"/>
              <a:defRPr/>
            </a:pPr>
            <a:r>
              <a:rPr lang="en-US" altLang="en-US" b="1" dirty="0" smtClean="0">
                <a:latin typeface="Arial" charset="0"/>
                <a:ea typeface="HGP創英角ｺﾞｼｯｸUB" pitchFamily="50" charset="-128"/>
              </a:rPr>
              <a:t>Analyze Panasonic sale =&gt; Find PSNV business trend in next 3 years</a:t>
            </a:r>
          </a:p>
          <a:p>
            <a:pPr marL="342900" indent="-342900" algn="l" eaLnBrk="1" hangingPunct="1">
              <a:buFont typeface="Wingdings" panose="05000000000000000000" pitchFamily="2" charset="2"/>
              <a:buChar char="q"/>
              <a:defRPr/>
            </a:pPr>
            <a:r>
              <a:rPr lang="en-US" altLang="en-US" b="1" dirty="0" smtClean="0">
                <a:latin typeface="Arial" charset="0"/>
                <a:ea typeface="HGP創英角ｺﾞｼｯｸUB" pitchFamily="50" charset="-128"/>
              </a:rPr>
              <a:t>Setup targets for FY2016</a:t>
            </a:r>
          </a:p>
        </p:txBody>
      </p:sp>
      <p:graphicFrame>
        <p:nvGraphicFramePr>
          <p:cNvPr id="82" name="Chart 81" title="FY2015"/>
          <p:cNvGraphicFramePr/>
          <p:nvPr>
            <p:extLst>
              <p:ext uri="{D42A27DB-BD31-4B8C-83A1-F6EECF244321}">
                <p14:modId xmlns:p14="http://schemas.microsoft.com/office/powerpoint/2010/main" val="1794694356"/>
              </p:ext>
            </p:extLst>
          </p:nvPr>
        </p:nvGraphicFramePr>
        <p:xfrm>
          <a:off x="203921" y="4336620"/>
          <a:ext cx="3357108" cy="196802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3" name="Group 2"/>
          <p:cNvGraphicFramePr>
            <a:graphicFrameLocks noGrp="1"/>
          </p:cNvGraphicFramePr>
          <p:nvPr>
            <p:extLst>
              <p:ext uri="{D42A27DB-BD31-4B8C-83A1-F6EECF244321}">
                <p14:modId xmlns:p14="http://schemas.microsoft.com/office/powerpoint/2010/main" val="894289435"/>
              </p:ext>
            </p:extLst>
          </p:nvPr>
        </p:nvGraphicFramePr>
        <p:xfrm>
          <a:off x="72689" y="3984718"/>
          <a:ext cx="9782179" cy="2756820"/>
        </p:xfrm>
        <a:graphic>
          <a:graphicData uri="http://schemas.openxmlformats.org/drawingml/2006/table">
            <a:tbl>
              <a:tblPr/>
              <a:tblGrid>
                <a:gridCol w="1262625"/>
                <a:gridCol w="6110515"/>
                <a:gridCol w="2409039"/>
              </a:tblGrid>
              <a:tr h="554552">
                <a:tc gridSpan="3">
                  <a:txBody>
                    <a:bodyPr/>
                    <a:lstStyle/>
                    <a:p>
                      <a:pPr algn="l"/>
                      <a:r>
                        <a:rPr lang="en-US" sz="2000" b="1" u="none" dirty="0" smtClean="0">
                          <a:solidFill>
                            <a:schemeClr val="tx1"/>
                          </a:solidFill>
                          <a:latin typeface="Arial" pitchFamily="34" charset="0"/>
                          <a:cs typeface="Arial" pitchFamily="34" charset="0"/>
                        </a:rPr>
                        <a:t>FY2016 Targets :</a:t>
                      </a:r>
                      <a:r>
                        <a:rPr lang="en-US" sz="2000" b="1" u="none" baseline="0" dirty="0" smtClean="0">
                          <a:solidFill>
                            <a:schemeClr val="tx1"/>
                          </a:solidFill>
                          <a:latin typeface="Arial" pitchFamily="34" charset="0"/>
                          <a:cs typeface="Arial" pitchFamily="34" charset="0"/>
                        </a:rPr>
                        <a:t> </a:t>
                      </a:r>
                      <a:r>
                        <a:rPr lang="en-US" sz="2000" b="0" u="none" baseline="0" dirty="0" smtClean="0">
                          <a:solidFill>
                            <a:schemeClr val="tx1"/>
                          </a:solidFill>
                          <a:latin typeface="Arial" pitchFamily="34" charset="0"/>
                          <a:cs typeface="Arial" pitchFamily="34" charset="0"/>
                        </a:rPr>
                        <a:t>Prepare Available  Resources To Take New Opportunities</a:t>
                      </a:r>
                      <a:endParaRPr lang="en-US" sz="2000" b="0"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hMerge="1">
                  <a:txBody>
                    <a:bodyPr/>
                    <a:lstStyle/>
                    <a:p>
                      <a:endParaRPr lang="en-US"/>
                    </a:p>
                  </a:txBody>
                  <a:tcPr/>
                </a:tc>
                <a:tc hMerge="1">
                  <a:txBody>
                    <a:bodyPr/>
                    <a:lstStyle/>
                    <a:p>
                      <a:endParaRPr lang="en-US"/>
                    </a:p>
                  </a:txBody>
                  <a:tcPr/>
                </a:tc>
              </a:tr>
              <a:tr h="623737">
                <a:tc>
                  <a:txBody>
                    <a:bodyPr/>
                    <a:lstStyle/>
                    <a:p>
                      <a:pPr algn="l"/>
                      <a:r>
                        <a:rPr lang="en-US" altLang="en-US" sz="2000" b="1" u="sng" kern="1200" baseline="0" dirty="0" smtClean="0">
                          <a:solidFill>
                            <a:schemeClr val="tx1"/>
                          </a:solidFill>
                          <a:latin typeface="Arial" pitchFamily="34" charset="0"/>
                          <a:ea typeface="+mn-ea"/>
                          <a:cs typeface="Arial" pitchFamily="34" charset="0"/>
                        </a:rPr>
                        <a:t>Action 1</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1" u="none" kern="1200" baseline="0" dirty="0" smtClean="0">
                          <a:solidFill>
                            <a:schemeClr val="tx1"/>
                          </a:solidFill>
                          <a:latin typeface="Arial" pitchFamily="34" charset="0"/>
                          <a:ea typeface="Batang" pitchFamily="18" charset="-127"/>
                          <a:cs typeface="Arial" pitchFamily="34" charset="0"/>
                        </a:rPr>
                        <a:t>Information:</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Create information linkage between factory process</a:t>
                      </a:r>
                      <a:endParaRPr lang="en-US" altLang="en-US" sz="2000" b="1" kern="1200" baseline="0" dirty="0" smtClean="0">
                        <a:solidFill>
                          <a:schemeClr val="tx1"/>
                        </a:solidFill>
                        <a:latin typeface="Arial" pitchFamily="34" charset="0"/>
                        <a:ea typeface="+mn-ea"/>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r>
              <a:tr h="733563">
                <a:tc>
                  <a:txBody>
                    <a:bodyPr/>
                    <a:lstStyle/>
                    <a:p>
                      <a:pPr algn="l"/>
                      <a:r>
                        <a:rPr lang="en-US" altLang="en-US" sz="2000" b="1" u="sng" kern="1200" baseline="0" dirty="0" smtClean="0">
                          <a:solidFill>
                            <a:schemeClr val="tx1"/>
                          </a:solidFill>
                          <a:latin typeface="Arial" pitchFamily="34" charset="0"/>
                          <a:ea typeface="+mn-ea"/>
                          <a:cs typeface="Arial" pitchFamily="34" charset="0"/>
                        </a:rPr>
                        <a:t>Action 2</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altLang="en-US" sz="2000" b="1" kern="1200" baseline="0" dirty="0" smtClean="0">
                          <a:solidFill>
                            <a:schemeClr val="tx1"/>
                          </a:solidFill>
                          <a:latin typeface="Arial" pitchFamily="34" charset="0"/>
                          <a:ea typeface="+mn-ea"/>
                          <a:cs typeface="Arial" pitchFamily="34" charset="0"/>
                        </a:rPr>
                        <a:t>Time:</a:t>
                      </a:r>
                    </a:p>
                    <a:p>
                      <a:pPr algn="l"/>
                      <a:r>
                        <a:rPr lang="en-US" altLang="en-US" sz="2000" b="0" kern="1200" baseline="0" dirty="0" smtClean="0">
                          <a:solidFill>
                            <a:schemeClr val="tx1"/>
                          </a:solidFill>
                          <a:latin typeface="Arial" pitchFamily="34" charset="0"/>
                          <a:ea typeface="+mn-ea"/>
                          <a:cs typeface="Arial" pitchFamily="34" charset="0"/>
                        </a:rPr>
                        <a:t>Improve efficiency by IT systems to reduce lead time</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rowSpan="2">
                  <a:txBody>
                    <a:bodyPr/>
                    <a:lstStyle/>
                    <a:p>
                      <a:pPr algn="l"/>
                      <a:endParaRPr lang="en-US" altLang="en-US" sz="2000" b="0" kern="1200" baseline="0" dirty="0" smtClean="0">
                        <a:solidFill>
                          <a:schemeClr val="tx1"/>
                        </a:solidFill>
                        <a:latin typeface="Arial" pitchFamily="34" charset="0"/>
                        <a:ea typeface="+mn-ea"/>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798145">
                <a:tc>
                  <a:txBody>
                    <a:bodyPr/>
                    <a:lstStyle/>
                    <a:p>
                      <a:pPr algn="l"/>
                      <a:r>
                        <a:rPr lang="en-US" altLang="en-US" sz="2000" b="1" u="sng" kern="1200" baseline="0" dirty="0" smtClean="0">
                          <a:solidFill>
                            <a:schemeClr val="tx1"/>
                          </a:solidFill>
                          <a:latin typeface="Arial" pitchFamily="34" charset="0"/>
                          <a:ea typeface="+mn-ea"/>
                          <a:cs typeface="Arial" pitchFamily="34" charset="0"/>
                        </a:rPr>
                        <a:t>Action 3</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altLang="en-US" sz="2000" b="1" kern="1200" baseline="0" dirty="0" smtClean="0">
                          <a:solidFill>
                            <a:schemeClr val="tx1"/>
                          </a:solidFill>
                          <a:latin typeface="Arial" pitchFamily="34" charset="0"/>
                          <a:ea typeface="+mn-ea"/>
                          <a:cs typeface="Arial" pitchFamily="34" charset="0"/>
                        </a:rPr>
                        <a:t>Manpower:</a:t>
                      </a:r>
                    </a:p>
                    <a:p>
                      <a:pPr algn="l"/>
                      <a:r>
                        <a:rPr lang="en-US" altLang="en-US" sz="2000" b="0" kern="1200" baseline="0" dirty="0" smtClean="0">
                          <a:solidFill>
                            <a:schemeClr val="tx1"/>
                          </a:solidFill>
                          <a:latin typeface="Arial" pitchFamily="34" charset="0"/>
                          <a:ea typeface="+mn-ea"/>
                          <a:cs typeface="Arial" pitchFamily="34" charset="0"/>
                        </a:rPr>
                        <a:t>Improve manpower quality to reduce cost &amp; time</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vMerge="1">
                  <a:txBody>
                    <a:bodyPr/>
                    <a:lstStyle/>
                    <a:p>
                      <a:pPr algn="l"/>
                      <a:endParaRPr lang="en-US" altLang="en-US" sz="2000" b="0" kern="1200" baseline="0" dirty="0" smtClean="0">
                        <a:solidFill>
                          <a:schemeClr val="tx1"/>
                        </a:solidFill>
                        <a:latin typeface="Arial" pitchFamily="34" charset="0"/>
                        <a:ea typeface="+mn-ea"/>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105" name="AutoShape 4"/>
          <p:cNvSpPr>
            <a:spLocks noChangeArrowheads="1"/>
          </p:cNvSpPr>
          <p:nvPr/>
        </p:nvSpPr>
        <p:spPr bwMode="auto">
          <a:xfrm>
            <a:off x="3802743" y="1430333"/>
            <a:ext cx="6020819" cy="358775"/>
          </a:xfrm>
          <a:prstGeom prst="roundRect">
            <a:avLst>
              <a:gd name="adj" fmla="val 16667"/>
            </a:avLst>
          </a:prstGeom>
          <a:solidFill>
            <a:srgbClr val="0E067C"/>
          </a:solidFill>
          <a:ln>
            <a:noFill/>
          </a:ln>
          <a:effectLst/>
        </p:spPr>
        <p:txBody>
          <a:bodyPr wrap="none" anchor="ctr"/>
          <a:lstStyle/>
          <a:p>
            <a:r>
              <a:rPr kumimoji="1" lang="en-US" altLang="ja-JP" sz="2000" b="1" dirty="0" smtClean="0">
                <a:solidFill>
                  <a:schemeClr val="bg1"/>
                </a:solidFill>
                <a:latin typeface="Arial" panose="020B0604020202020204" pitchFamily="34" charset="0"/>
                <a:ea typeface="Arial Unicode MS" pitchFamily="34" charset="-128"/>
                <a:cs typeface="Arial" panose="020B0604020202020204" pitchFamily="34" charset="0"/>
              </a:rPr>
              <a:t>Business Trend</a:t>
            </a:r>
            <a:endParaRPr kumimoji="1" lang="en-US" altLang="ja-JP" sz="2000" b="1" dirty="0">
              <a:solidFill>
                <a:schemeClr val="bg1"/>
              </a:solidFill>
              <a:latin typeface="Arial" panose="020B0604020202020204" pitchFamily="34" charset="0"/>
              <a:ea typeface="Arial Unicode MS" pitchFamily="34" charset="-128"/>
              <a:cs typeface="Arial" panose="020B0604020202020204" pitchFamily="34" charset="0"/>
            </a:endParaRPr>
          </a:p>
        </p:txBody>
      </p:sp>
      <p:pic>
        <p:nvPicPr>
          <p:cNvPr id="120" name="Picture 1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1302" y="4614479"/>
            <a:ext cx="2236361" cy="511001"/>
          </a:xfrm>
          <a:prstGeom prst="rect">
            <a:avLst/>
          </a:prstGeom>
        </p:spPr>
      </p:pic>
      <p:grpSp>
        <p:nvGrpSpPr>
          <p:cNvPr id="13" name="Group 12"/>
          <p:cNvGrpSpPr/>
          <p:nvPr/>
        </p:nvGrpSpPr>
        <p:grpSpPr>
          <a:xfrm>
            <a:off x="7516442" y="5307752"/>
            <a:ext cx="2116619" cy="1311757"/>
            <a:chOff x="7324846" y="5233308"/>
            <a:chExt cx="2349898" cy="1094921"/>
          </a:xfrm>
        </p:grpSpPr>
        <p:grpSp>
          <p:nvGrpSpPr>
            <p:cNvPr id="121" name="Group 120"/>
            <p:cNvGrpSpPr/>
            <p:nvPr/>
          </p:nvGrpSpPr>
          <p:grpSpPr>
            <a:xfrm>
              <a:off x="7498434" y="5233308"/>
              <a:ext cx="2124341" cy="858939"/>
              <a:chOff x="6694130" y="2591279"/>
              <a:chExt cx="3742488" cy="2394060"/>
            </a:xfrm>
          </p:grpSpPr>
          <p:pic>
            <p:nvPicPr>
              <p:cNvPr id="122" name="Picture 1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485" y="2591279"/>
                <a:ext cx="2143125" cy="2133601"/>
              </a:xfrm>
              <a:prstGeom prst="rect">
                <a:avLst/>
              </a:prstGeom>
            </p:spPr>
          </p:pic>
          <p:sp>
            <p:nvSpPr>
              <p:cNvPr id="123" name="Up Arrow 122"/>
              <p:cNvSpPr/>
              <p:nvPr/>
            </p:nvSpPr>
            <p:spPr bwMode="auto">
              <a:xfrm>
                <a:off x="8980489" y="3045716"/>
                <a:ext cx="566736" cy="771540"/>
              </a:xfrm>
              <a:prstGeom prst="up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
            <p:nvSpPr>
              <p:cNvPr id="124" name="TextBox 123"/>
              <p:cNvSpPr txBox="1"/>
              <p:nvPr/>
            </p:nvSpPr>
            <p:spPr>
              <a:xfrm>
                <a:off x="8243469" y="3955926"/>
                <a:ext cx="2193149" cy="1029413"/>
              </a:xfrm>
              <a:prstGeom prst="rect">
                <a:avLst/>
              </a:prstGeom>
              <a:noFill/>
            </p:spPr>
            <p:txBody>
              <a:bodyPr wrap="none" rtlCol="0">
                <a:spAutoFit/>
              </a:bodyPr>
              <a:lstStyle/>
              <a:p>
                <a:r>
                  <a:rPr lang="en-US" b="1" dirty="0" smtClean="0">
                    <a:latin typeface="Arial "/>
                  </a:rPr>
                  <a:t>Time/Man</a:t>
                </a:r>
                <a:endParaRPr lang="en-US" b="1" dirty="0">
                  <a:latin typeface="Arial "/>
                </a:endParaRPr>
              </a:p>
            </p:txBody>
          </p:sp>
          <p:sp>
            <p:nvSpPr>
              <p:cNvPr id="125" name="Down Arrow 124"/>
              <p:cNvSpPr/>
              <p:nvPr/>
            </p:nvSpPr>
            <p:spPr bwMode="auto">
              <a:xfrm>
                <a:off x="6763657" y="3045716"/>
                <a:ext cx="464457" cy="771539"/>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
            <p:nvSpPr>
              <p:cNvPr id="126" name="TextBox 125"/>
              <p:cNvSpPr txBox="1"/>
              <p:nvPr/>
            </p:nvSpPr>
            <p:spPr>
              <a:xfrm>
                <a:off x="6694130" y="3928318"/>
                <a:ext cx="697627" cy="369332"/>
              </a:xfrm>
              <a:prstGeom prst="rect">
                <a:avLst/>
              </a:prstGeom>
              <a:noFill/>
            </p:spPr>
            <p:txBody>
              <a:bodyPr wrap="none" rtlCol="0">
                <a:spAutoFit/>
              </a:bodyPr>
              <a:lstStyle/>
              <a:p>
                <a:r>
                  <a:rPr lang="en-US" b="1" dirty="0" smtClean="0">
                    <a:latin typeface="Arial "/>
                  </a:rPr>
                  <a:t>Cost</a:t>
                </a:r>
                <a:endParaRPr lang="en-US" b="1" dirty="0">
                  <a:latin typeface="Arial "/>
                </a:endParaRPr>
              </a:p>
            </p:txBody>
          </p:sp>
        </p:grpSp>
        <p:sp>
          <p:nvSpPr>
            <p:cNvPr id="128" name="Rounded Rectangle 127"/>
            <p:cNvSpPr/>
            <p:nvPr/>
          </p:nvSpPr>
          <p:spPr bwMode="auto">
            <a:xfrm>
              <a:off x="7324846" y="6080097"/>
              <a:ext cx="2349898" cy="248132"/>
            </a:xfrm>
            <a:prstGeom prst="round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1"/>
                  </a:solidFill>
                  <a:effectLst/>
                  <a:latin typeface="Arial "/>
                </a:rPr>
                <a:t>Opportunities</a:t>
              </a:r>
            </a:p>
          </p:txBody>
        </p:sp>
      </p:grpSp>
      <p:grpSp>
        <p:nvGrpSpPr>
          <p:cNvPr id="8" name="Group 7"/>
          <p:cNvGrpSpPr/>
          <p:nvPr/>
        </p:nvGrpSpPr>
        <p:grpSpPr>
          <a:xfrm>
            <a:off x="58056" y="1838108"/>
            <a:ext cx="3563387" cy="2054105"/>
            <a:chOff x="58056" y="1780052"/>
            <a:chExt cx="3563387" cy="2054105"/>
          </a:xfrm>
        </p:grpSpPr>
        <p:grpSp>
          <p:nvGrpSpPr>
            <p:cNvPr id="23" name="Group 22"/>
            <p:cNvGrpSpPr/>
            <p:nvPr/>
          </p:nvGrpSpPr>
          <p:grpSpPr>
            <a:xfrm>
              <a:off x="58056" y="1803233"/>
              <a:ext cx="3012817" cy="2030924"/>
              <a:chOff x="82204" y="1314081"/>
              <a:chExt cx="3105362" cy="2030924"/>
            </a:xfrm>
          </p:grpSpPr>
          <p:graphicFrame>
            <p:nvGraphicFramePr>
              <p:cNvPr id="2" name="Chart 1"/>
              <p:cNvGraphicFramePr/>
              <p:nvPr>
                <p:extLst>
                  <p:ext uri="{D42A27DB-BD31-4B8C-83A1-F6EECF244321}">
                    <p14:modId xmlns:p14="http://schemas.microsoft.com/office/powerpoint/2010/main" val="4044587995"/>
                  </p:ext>
                </p:extLst>
              </p:nvPr>
            </p:nvGraphicFramePr>
            <p:xfrm>
              <a:off x="82204" y="1314081"/>
              <a:ext cx="3105362" cy="2030924"/>
            </p:xfrm>
            <a:graphic>
              <a:graphicData uri="http://schemas.openxmlformats.org/drawingml/2006/chart">
                <c:chart xmlns:c="http://schemas.openxmlformats.org/drawingml/2006/chart" xmlns:r="http://schemas.openxmlformats.org/officeDocument/2006/relationships" r:id="rId8"/>
              </a:graphicData>
            </a:graphic>
          </p:graphicFrame>
          <p:sp>
            <p:nvSpPr>
              <p:cNvPr id="29" name="TextBox 28"/>
              <p:cNvSpPr txBox="1"/>
              <p:nvPr/>
            </p:nvSpPr>
            <p:spPr>
              <a:xfrm>
                <a:off x="753269" y="1833428"/>
                <a:ext cx="836366" cy="338554"/>
              </a:xfrm>
              <a:prstGeom prst="rect">
                <a:avLst/>
              </a:prstGeom>
              <a:noFill/>
            </p:spPr>
            <p:txBody>
              <a:bodyPr wrap="none" rtlCol="0">
                <a:spAutoFit/>
              </a:bodyPr>
              <a:lstStyle/>
              <a:p>
                <a:r>
                  <a:rPr lang="en-US" sz="1600" b="1" dirty="0" smtClean="0">
                    <a:solidFill>
                      <a:srgbClr val="0000FF"/>
                    </a:solidFill>
                    <a:latin typeface="Arial "/>
                  </a:rPr>
                  <a:t>Up 5%</a:t>
                </a:r>
                <a:endParaRPr lang="en-US" sz="1600" b="1" dirty="0">
                  <a:solidFill>
                    <a:srgbClr val="0000FF"/>
                  </a:solidFill>
                  <a:latin typeface="Arial "/>
                </a:endParaRPr>
              </a:p>
            </p:txBody>
          </p:sp>
          <p:sp>
            <p:nvSpPr>
              <p:cNvPr id="31" name="TextBox 30"/>
              <p:cNvSpPr txBox="1"/>
              <p:nvPr/>
            </p:nvSpPr>
            <p:spPr>
              <a:xfrm>
                <a:off x="1518129" y="1807479"/>
                <a:ext cx="723275" cy="307777"/>
              </a:xfrm>
              <a:prstGeom prst="rect">
                <a:avLst/>
              </a:prstGeom>
              <a:noFill/>
            </p:spPr>
            <p:txBody>
              <a:bodyPr wrap="none" rtlCol="0">
                <a:spAutoFit/>
              </a:bodyPr>
              <a:lstStyle/>
              <a:p>
                <a:r>
                  <a:rPr lang="en-US" sz="1400" dirty="0" smtClean="0">
                    <a:latin typeface="Arial "/>
                  </a:rPr>
                  <a:t>Up 8%</a:t>
                </a:r>
                <a:endParaRPr lang="en-US" sz="1400" dirty="0">
                  <a:latin typeface="Arial "/>
                </a:endParaRPr>
              </a:p>
            </p:txBody>
          </p:sp>
          <p:sp>
            <p:nvSpPr>
              <p:cNvPr id="32" name="TextBox 31"/>
              <p:cNvSpPr txBox="1"/>
              <p:nvPr/>
            </p:nvSpPr>
            <p:spPr>
              <a:xfrm>
                <a:off x="2170030" y="1756852"/>
                <a:ext cx="723275" cy="307777"/>
              </a:xfrm>
              <a:prstGeom prst="rect">
                <a:avLst/>
              </a:prstGeom>
              <a:noFill/>
            </p:spPr>
            <p:txBody>
              <a:bodyPr wrap="none" rtlCol="0">
                <a:spAutoFit/>
              </a:bodyPr>
              <a:lstStyle/>
              <a:p>
                <a:r>
                  <a:rPr lang="en-US" sz="1400" dirty="0" smtClean="0">
                    <a:latin typeface="Arial "/>
                  </a:rPr>
                  <a:t>Up 9%</a:t>
                </a:r>
                <a:endParaRPr lang="en-US" sz="1400" dirty="0">
                  <a:latin typeface="Arial "/>
                </a:endParaRPr>
              </a:p>
            </p:txBody>
          </p:sp>
        </p:grpSp>
        <p:sp>
          <p:nvSpPr>
            <p:cNvPr id="3" name="10-Point Star 2"/>
            <p:cNvSpPr/>
            <p:nvPr/>
          </p:nvSpPr>
          <p:spPr bwMode="auto">
            <a:xfrm>
              <a:off x="2707043" y="1780052"/>
              <a:ext cx="914400" cy="765557"/>
            </a:xfrm>
            <a:prstGeom prst="star10">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1" i="0" u="none" strike="noStrike" cap="none" normalizeH="0" baseline="0" dirty="0" smtClean="0">
                  <a:ln>
                    <a:noFill/>
                  </a:ln>
                  <a:solidFill>
                    <a:schemeClr val="tx1"/>
                  </a:solidFill>
                  <a:effectLst/>
                  <a:latin typeface="Arial "/>
                </a:rPr>
                <a:t>AVC</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dirty="0" smtClean="0">
                  <a:ln>
                    <a:noFill/>
                  </a:ln>
                  <a:solidFill>
                    <a:schemeClr val="tx1"/>
                  </a:solidFill>
                  <a:effectLst/>
                  <a:latin typeface="Arial "/>
                </a:rPr>
                <a:t>1.5T yen</a:t>
              </a:r>
              <a:endParaRPr kumimoji="1" lang="en-US" sz="1600" b="0" i="0" u="none" strike="noStrike" cap="none" normalizeH="0" baseline="0" dirty="0" smtClean="0">
                <a:ln>
                  <a:noFill/>
                </a:ln>
                <a:solidFill>
                  <a:schemeClr val="tx1"/>
                </a:solidFill>
                <a:effectLst/>
                <a:latin typeface="Arial "/>
              </a:endParaRPr>
            </a:p>
          </p:txBody>
        </p:sp>
      </p:grpSp>
      <p:sp>
        <p:nvSpPr>
          <p:cNvPr id="4" name="Right Arrow 3"/>
          <p:cNvSpPr/>
          <p:nvPr/>
        </p:nvSpPr>
        <p:spPr bwMode="auto">
          <a:xfrm>
            <a:off x="3356733" y="2662464"/>
            <a:ext cx="351794" cy="687828"/>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Tree>
    <p:extLst>
      <p:ext uri="{BB962C8B-B14F-4D97-AF65-F5344CB8AC3E}">
        <p14:creationId xmlns:p14="http://schemas.microsoft.com/office/powerpoint/2010/main" val="3175206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667657"/>
            <a:ext cx="9823443" cy="6101443"/>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pSp>
        <p:nvGrpSpPr>
          <p:cNvPr id="4" name="Group 3"/>
          <p:cNvGrpSpPr/>
          <p:nvPr/>
        </p:nvGrpSpPr>
        <p:grpSpPr>
          <a:xfrm>
            <a:off x="12699" y="79170"/>
            <a:ext cx="9871065" cy="444870"/>
            <a:chOff x="12699" y="67242"/>
            <a:chExt cx="9871065" cy="707459"/>
          </a:xfrm>
        </p:grpSpPr>
        <p:grpSp>
          <p:nvGrpSpPr>
            <p:cNvPr id="3" name="Group 2"/>
            <p:cNvGrpSpPr/>
            <p:nvPr/>
          </p:nvGrpSpPr>
          <p:grpSpPr>
            <a:xfrm>
              <a:off x="12699" y="67242"/>
              <a:ext cx="9871065" cy="707459"/>
              <a:chOff x="12699" y="67242"/>
              <a:chExt cx="9871065" cy="707459"/>
            </a:xfrm>
          </p:grpSpPr>
          <p:grpSp>
            <p:nvGrpSpPr>
              <p:cNvPr id="2" name="Group 1"/>
              <p:cNvGrpSpPr/>
              <p:nvPr/>
            </p:nvGrpSpPr>
            <p:grpSpPr>
              <a:xfrm>
                <a:off x="12699" y="101600"/>
                <a:ext cx="9871065" cy="673101"/>
                <a:chOff x="12699" y="101600"/>
                <a:chExt cx="9871065" cy="673101"/>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dirty="0">
                    <a:latin typeface="Arial "/>
                  </a:endParaRPr>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3002427" name="Rectangle 59"/>
              <p:cNvSpPr>
                <a:spLocks noChangeArrowheads="1"/>
              </p:cNvSpPr>
              <p:nvPr/>
            </p:nvSpPr>
            <p:spPr bwMode="auto">
              <a:xfrm>
                <a:off x="271463" y="67242"/>
                <a:ext cx="9275762" cy="6852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a:t>
                </a:r>
                <a:r>
                  <a:rPr lang="en-US" altLang="ja-JP" sz="2800" b="1" dirty="0" smtClean="0">
                    <a:solidFill>
                      <a:schemeClr val="bg1"/>
                    </a:solidFill>
                    <a:latin typeface="Arial" charset="0"/>
                    <a:ea typeface="HGP創英角ｺﾞｼｯｸUB" pitchFamily="50" charset="-128"/>
                  </a:rPr>
                  <a:t>. ACTION PLAN FY2016</a:t>
                </a:r>
                <a:endParaRPr lang="en-US" altLang="ja-JP" sz="2400" b="1" dirty="0">
                  <a:solidFill>
                    <a:schemeClr val="bg1"/>
                  </a:solidFill>
                  <a:latin typeface="Arial" charset="0"/>
                  <a:ea typeface="HGP創英角ｺﾞｼｯｸUB" pitchFamily="50" charset="-128"/>
                </a:endParaRPr>
              </a:p>
            </p:txBody>
          </p:sp>
        </p:grpSp>
        <p:sp>
          <p:nvSpPr>
            <p:cNvPr id="6" name="Rectangle 71"/>
            <p:cNvSpPr>
              <a:spLocks noChangeArrowheads="1"/>
            </p:cNvSpPr>
            <p:nvPr/>
          </p:nvSpPr>
          <p:spPr bwMode="auto">
            <a:xfrm>
              <a:off x="9186068" y="139361"/>
              <a:ext cx="566736" cy="554005"/>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5</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graphicFrame>
        <p:nvGraphicFramePr>
          <p:cNvPr id="8" name="Group 2"/>
          <p:cNvGraphicFramePr>
            <a:graphicFrameLocks noGrp="1"/>
          </p:cNvGraphicFramePr>
          <p:nvPr>
            <p:extLst>
              <p:ext uri="{D42A27DB-BD31-4B8C-83A1-F6EECF244321}">
                <p14:modId xmlns:p14="http://schemas.microsoft.com/office/powerpoint/2010/main" val="1472458014"/>
              </p:ext>
            </p:extLst>
          </p:nvPr>
        </p:nvGraphicFramePr>
        <p:xfrm>
          <a:off x="58446" y="708868"/>
          <a:ext cx="9767725" cy="6060232"/>
        </p:xfrm>
        <a:graphic>
          <a:graphicData uri="http://schemas.openxmlformats.org/drawingml/2006/table">
            <a:tbl>
              <a:tblPr/>
              <a:tblGrid>
                <a:gridCol w="2639998"/>
                <a:gridCol w="3118156"/>
                <a:gridCol w="2679700"/>
                <a:gridCol w="1329871"/>
              </a:tblGrid>
              <a:tr h="1188171">
                <a:tc gridSpan="4">
                  <a:txBody>
                    <a:bodyPr/>
                    <a:lstStyle/>
                    <a:p>
                      <a:pPr algn="l"/>
                      <a:r>
                        <a:rPr lang="en-US" sz="2000" b="1" u="none" dirty="0" smtClean="0">
                          <a:solidFill>
                            <a:schemeClr val="tx1"/>
                          </a:solidFill>
                          <a:latin typeface="Arial" pitchFamily="34" charset="0"/>
                          <a:cs typeface="Arial" pitchFamily="34" charset="0"/>
                        </a:rPr>
                        <a:t> </a:t>
                      </a:r>
                      <a:r>
                        <a:rPr lang="en-US" sz="2000" b="1" u="sng" dirty="0" smtClean="0">
                          <a:solidFill>
                            <a:schemeClr val="tx1"/>
                          </a:solidFill>
                          <a:latin typeface="Arial" pitchFamily="34" charset="0"/>
                          <a:cs typeface="Arial" pitchFamily="34" charset="0"/>
                        </a:rPr>
                        <a:t>Action</a:t>
                      </a:r>
                      <a:r>
                        <a:rPr lang="en-US" sz="2000" b="1" u="sng" baseline="0" dirty="0" smtClean="0">
                          <a:solidFill>
                            <a:schemeClr val="tx1"/>
                          </a:solidFill>
                          <a:latin typeface="Arial" pitchFamily="34" charset="0"/>
                          <a:cs typeface="Arial" pitchFamily="34" charset="0"/>
                        </a:rPr>
                        <a:t> 1 [</a:t>
                      </a:r>
                      <a:r>
                        <a:rPr lang="en-US" sz="2000" b="1" u="sng" dirty="0" smtClean="0">
                          <a:solidFill>
                            <a:schemeClr val="tx1"/>
                          </a:solidFill>
                          <a:latin typeface="Arial" pitchFamily="34" charset="0"/>
                          <a:cs typeface="Arial" pitchFamily="34" charset="0"/>
                        </a:rPr>
                        <a:t>INFORMATION]:</a:t>
                      </a:r>
                      <a:r>
                        <a:rPr lang="en-US" sz="2000" b="1" u="none" baseline="0" dirty="0" smtClean="0">
                          <a:solidFill>
                            <a:schemeClr val="tx1"/>
                          </a:solidFill>
                          <a:latin typeface="Arial" pitchFamily="34" charset="0"/>
                          <a:cs typeface="Arial" pitchFamily="34" charset="0"/>
                        </a:rPr>
                        <a:t> </a:t>
                      </a:r>
                      <a:r>
                        <a:rPr lang="en-US" sz="2000" b="1" u="none" baseline="0" dirty="0" smtClean="0">
                          <a:solidFill>
                            <a:srgbClr val="0000FF"/>
                          </a:solidFill>
                          <a:latin typeface="Arial" pitchFamily="34" charset="0"/>
                          <a:cs typeface="Arial" pitchFamily="34" charset="0"/>
                        </a:rPr>
                        <a:t> Step by step b</a:t>
                      </a:r>
                      <a:r>
                        <a:rPr lang="en-US" sz="2000" b="1" u="none" dirty="0" smtClean="0">
                          <a:solidFill>
                            <a:srgbClr val="0000FF"/>
                          </a:solidFill>
                          <a:latin typeface="Arial" pitchFamily="34" charset="0"/>
                          <a:cs typeface="Arial" pitchFamily="34" charset="0"/>
                        </a:rPr>
                        <a:t>ring</a:t>
                      </a:r>
                      <a:r>
                        <a:rPr lang="en-US" sz="2000" b="1" u="none" baseline="0" dirty="0" smtClean="0">
                          <a:solidFill>
                            <a:srgbClr val="0000FF"/>
                          </a:solidFill>
                          <a:latin typeface="Arial" pitchFamily="34" charset="0"/>
                          <a:cs typeface="Arial" pitchFamily="34" charset="0"/>
                        </a:rPr>
                        <a:t> customer closer</a:t>
                      </a:r>
                      <a:r>
                        <a:rPr lang="en-US" sz="2000" b="1" u="none" dirty="0" smtClean="0">
                          <a:solidFill>
                            <a:srgbClr val="0000FF"/>
                          </a:solidFill>
                          <a:latin typeface="Arial" pitchFamily="34" charset="0"/>
                          <a:cs typeface="Arial" pitchFamily="34" charset="0"/>
                        </a:rPr>
                        <a:t> manufacturing</a:t>
                      </a:r>
                    </a:p>
                    <a:p>
                      <a:pPr marL="342900" indent="-342900" algn="l">
                        <a:buFont typeface="Wingdings" panose="05000000000000000000" pitchFamily="2" charset="2"/>
                        <a:buChar char="q"/>
                      </a:pPr>
                      <a:r>
                        <a:rPr lang="en-US" sz="2000" b="1" u="none" baseline="0" dirty="0" smtClean="0">
                          <a:solidFill>
                            <a:schemeClr val="tx1"/>
                          </a:solidFill>
                          <a:latin typeface="Arial" pitchFamily="34" charset="0"/>
                          <a:cs typeface="Arial" pitchFamily="34" charset="0"/>
                        </a:rPr>
                        <a:t>Systemize all factory processes =&gt; Target: </a:t>
                      </a:r>
                      <a:r>
                        <a:rPr lang="en-US" sz="2000" b="1" u="none" baseline="0" dirty="0" smtClean="0">
                          <a:solidFill>
                            <a:srgbClr val="0000FF"/>
                          </a:solidFill>
                          <a:latin typeface="Arial" pitchFamily="34" charset="0"/>
                          <a:cs typeface="Arial" pitchFamily="34" charset="0"/>
                        </a:rPr>
                        <a:t>Collect DIP product data</a:t>
                      </a:r>
                      <a:r>
                        <a:rPr lang="en-US" sz="2000" b="1" u="none" baseline="0" dirty="0" smtClean="0">
                          <a:solidFill>
                            <a:schemeClr val="tx1"/>
                          </a:solidFill>
                          <a:latin typeface="Arial" pitchFamily="34" charset="0"/>
                          <a:cs typeface="Arial" pitchFamily="34" charset="0"/>
                        </a:rPr>
                        <a:t> by PCB</a:t>
                      </a:r>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u="none" baseline="0" dirty="0" smtClean="0">
                          <a:solidFill>
                            <a:schemeClr val="tx1"/>
                          </a:solidFill>
                          <a:latin typeface="Arial" pitchFamily="34" charset="0"/>
                          <a:cs typeface="Arial" pitchFamily="34" charset="0"/>
                        </a:rPr>
                        <a:t>Put all</a:t>
                      </a:r>
                      <a:r>
                        <a:rPr lang="en-US" sz="2000" b="1" u="none" dirty="0" smtClean="0">
                          <a:solidFill>
                            <a:schemeClr val="tx1"/>
                          </a:solidFill>
                          <a:latin typeface="Arial" pitchFamily="34" charset="0"/>
                          <a:cs typeface="Arial" pitchFamily="34" charset="0"/>
                        </a:rPr>
                        <a:t> processes information into one pipe</a:t>
                      </a:r>
                      <a:r>
                        <a:rPr lang="en-US" sz="2000" b="1" u="none" baseline="0" dirty="0" smtClean="0">
                          <a:solidFill>
                            <a:schemeClr val="tx1"/>
                          </a:solidFill>
                          <a:latin typeface="Arial" pitchFamily="34" charset="0"/>
                          <a:cs typeface="Arial" pitchFamily="34" charset="0"/>
                        </a:rPr>
                        <a:t> =&gt; Target : </a:t>
                      </a:r>
                      <a:r>
                        <a:rPr lang="en-US" sz="2000" b="1" u="none" baseline="0" dirty="0" smtClean="0">
                          <a:solidFill>
                            <a:srgbClr val="0000FF"/>
                          </a:solidFill>
                          <a:latin typeface="Arial" pitchFamily="34" charset="0"/>
                          <a:cs typeface="Arial" pitchFamily="34" charset="0"/>
                        </a:rPr>
                        <a:t>FA </a:t>
                      </a:r>
                      <a:r>
                        <a:rPr lang="en-US" sz="2000" b="1" u="none" baseline="0" dirty="0" smtClean="0">
                          <a:solidFill>
                            <a:srgbClr val="0000FF"/>
                          </a:solidFill>
                          <a:latin typeface="Arial" pitchFamily="34" charset="0"/>
                          <a:cs typeface="Arial" pitchFamily="34" charset="0"/>
                          <a:sym typeface="Wingdings" panose="05000000000000000000" pitchFamily="2" charset="2"/>
                        </a:rPr>
                        <a:t> DIP  SMT</a:t>
                      </a:r>
                      <a:endParaRPr lang="en-US" sz="2000" b="1" u="none" baseline="0" dirty="0" smtClean="0">
                        <a:solidFill>
                          <a:srgbClr val="0000FF"/>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r>
              <a:tr h="458085">
                <a:tc gridSpan="4">
                  <a:txBody>
                    <a:bodyPr/>
                    <a:lstStyle/>
                    <a:p>
                      <a:pPr algn="l"/>
                      <a:r>
                        <a:rPr lang="en-US" sz="2000" b="1" u="none" dirty="0" smtClean="0">
                          <a:solidFill>
                            <a:schemeClr val="tx1"/>
                          </a:solidFill>
                          <a:latin typeface="Arial" pitchFamily="34" charset="0"/>
                          <a:cs typeface="Arial" pitchFamily="34" charset="0"/>
                        </a:rPr>
                        <a:t>Analysis  Processes</a:t>
                      </a:r>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01257">
                <a:tc gridSpan="4">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Trace back information flow</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76485">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Issues</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Activities</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Effective</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Time</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r>
              <a:tr h="2336234">
                <a:tc>
                  <a: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DIP Process: no Linkage information</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Different systems : </a:t>
                      </a:r>
                      <a:r>
                        <a:rPr lang="en-US" altLang="ja-JP" sz="2000" b="0" u="none" kern="1200" baseline="0" dirty="0" err="1" smtClean="0">
                          <a:solidFill>
                            <a:schemeClr val="tx1"/>
                          </a:solidFill>
                          <a:latin typeface="Arial" pitchFamily="34" charset="0"/>
                          <a:ea typeface="Batang" pitchFamily="18" charset="-127"/>
                          <a:cs typeface="Arial" pitchFamily="34" charset="0"/>
                        </a:rPr>
                        <a:t>PanaCim</a:t>
                      </a: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Make Barcode on PCB</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Link data CPT:  </a:t>
                      </a:r>
                      <a:r>
                        <a:rPr lang="en-US" altLang="ja-JP" sz="2000" b="0" u="none" kern="1200" baseline="0" dirty="0" smtClean="0">
                          <a:solidFill>
                            <a:srgbClr val="0000FF"/>
                          </a:solidFill>
                          <a:latin typeface="Arial" pitchFamily="34" charset="0"/>
                          <a:ea typeface="Batang" pitchFamily="18" charset="-127"/>
                          <a:cs typeface="Arial" pitchFamily="34" charset="0"/>
                        </a:rPr>
                        <a:t>DIP + </a:t>
                      </a:r>
                      <a:r>
                        <a:rPr lang="en-US" altLang="ja-JP" sz="2000" b="0" u="none" kern="1200" baseline="0" dirty="0" err="1" smtClean="0">
                          <a:solidFill>
                            <a:srgbClr val="0000FF"/>
                          </a:solidFill>
                          <a:latin typeface="Arial" pitchFamily="34" charset="0"/>
                          <a:ea typeface="Batang" pitchFamily="18" charset="-127"/>
                          <a:cs typeface="Arial" pitchFamily="34" charset="0"/>
                        </a:rPr>
                        <a:t>PanaCIM</a:t>
                      </a:r>
                      <a:r>
                        <a:rPr lang="en-US" altLang="ja-JP" sz="2000" b="0" u="none" kern="1200" baseline="0" dirty="0" smtClean="0">
                          <a:solidFill>
                            <a:srgbClr val="0000FF"/>
                          </a:solidFill>
                          <a:latin typeface="Arial" pitchFamily="34" charset="0"/>
                          <a:ea typeface="Batang" pitchFamily="18" charset="-127"/>
                          <a:cs typeface="Arial" pitchFamily="34" charset="0"/>
                        </a:rPr>
                        <a:t> + GI </a:t>
                      </a: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sng" kern="1200" baseline="0" dirty="0" smtClean="0">
                          <a:solidFill>
                            <a:schemeClr val="tx1"/>
                          </a:solidFill>
                          <a:latin typeface="Arial" pitchFamily="34" charset="0"/>
                          <a:ea typeface="Batang" pitchFamily="18" charset="-127"/>
                          <a:cs typeface="Arial" pitchFamily="34" charset="0"/>
                        </a:rPr>
                        <a:t>Quality:   </a:t>
                      </a:r>
                      <a:r>
                        <a:rPr lang="en-US" altLang="ja-JP" sz="2000" b="0" u="none" kern="1200" baseline="0" dirty="0" smtClean="0">
                          <a:solidFill>
                            <a:srgbClr val="0000FF"/>
                          </a:solidFill>
                          <a:latin typeface="Arial" pitchFamily="34" charset="0"/>
                          <a:ea typeface="Batang" pitchFamily="18" charset="-127"/>
                          <a:cs typeface="Arial" pitchFamily="34" charset="0"/>
                        </a:rPr>
                        <a:t>Traceability PCB defect</a:t>
                      </a:r>
                      <a:r>
                        <a:rPr lang="en-US" altLang="ja-JP" sz="2000" b="0" u="none" kern="1200" baseline="0" dirty="0" smtClean="0">
                          <a:solidFill>
                            <a:schemeClr val="tx1"/>
                          </a:solidFill>
                          <a:latin typeface="Arial" pitchFamily="34" charset="0"/>
                          <a:ea typeface="Batang" pitchFamily="18" charset="-127"/>
                          <a:cs typeface="Arial" pitchFamily="34" charset="0"/>
                        </a:rPr>
                        <a:t>.</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sng" kern="1200" baseline="0" dirty="0" smtClean="0">
                          <a:solidFill>
                            <a:schemeClr val="tx1"/>
                          </a:solidFill>
                          <a:latin typeface="Arial" pitchFamily="34" charset="0"/>
                          <a:ea typeface="Batang" pitchFamily="18" charset="-127"/>
                          <a:cs typeface="Arial" pitchFamily="34" charset="0"/>
                        </a:rPr>
                        <a:t>Visualize DIP Production  </a:t>
                      </a:r>
                      <a:r>
                        <a:rPr lang="en-US" altLang="ja-JP" sz="2000" b="0" u="none" kern="1200" baseline="0" dirty="0" smtClean="0">
                          <a:solidFill>
                            <a:srgbClr val="0000FF"/>
                          </a:solidFill>
                          <a:latin typeface="Arial" pitchFamily="34" charset="0"/>
                          <a:ea typeface="Batang" pitchFamily="18" charset="-127"/>
                          <a:cs typeface="Arial" pitchFamily="34" charset="0"/>
                        </a:rPr>
                        <a:t>Improve efficiency</a:t>
                      </a:r>
                      <a:endParaRPr lang="en-US" altLang="ja-JP" sz="1800" b="0" u="none" kern="1200" baseline="0" dirty="0" smtClean="0">
                        <a:solidFill>
                          <a:srgbClr val="0000FF"/>
                        </a:solidFill>
                        <a:latin typeface="Arial" pitchFamily="34" charset="0"/>
                        <a:ea typeface="Batang" pitchFamily="18" charset="-127"/>
                        <a:cs typeface="Arial" pitchFamily="34" charset="0"/>
                      </a:endParaRP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Dec 2015</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Jun 2016</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pSp>
        <p:nvGrpSpPr>
          <p:cNvPr id="11" name="Group 10"/>
          <p:cNvGrpSpPr/>
          <p:nvPr/>
        </p:nvGrpSpPr>
        <p:grpSpPr>
          <a:xfrm>
            <a:off x="2413271" y="2438402"/>
            <a:ext cx="7339533" cy="1342845"/>
            <a:chOff x="181163" y="2540004"/>
            <a:chExt cx="9598443" cy="1342845"/>
          </a:xfrm>
        </p:grpSpPr>
        <p:grpSp>
          <p:nvGrpSpPr>
            <p:cNvPr id="32" name="Group 31"/>
            <p:cNvGrpSpPr/>
            <p:nvPr/>
          </p:nvGrpSpPr>
          <p:grpSpPr>
            <a:xfrm>
              <a:off x="181163" y="2649964"/>
              <a:ext cx="9272348" cy="1232885"/>
              <a:chOff x="1779373" y="5442246"/>
              <a:chExt cx="4868168" cy="1232885"/>
            </a:xfrm>
          </p:grpSpPr>
          <p:sp>
            <p:nvSpPr>
              <p:cNvPr id="21" name="Rectangle 50"/>
              <p:cNvSpPr>
                <a:spLocks noChangeArrowheads="1"/>
              </p:cNvSpPr>
              <p:nvPr/>
            </p:nvSpPr>
            <p:spPr bwMode="auto">
              <a:xfrm>
                <a:off x="1779373" y="5788541"/>
                <a:ext cx="775146" cy="771907"/>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PSCS</a:t>
                </a:r>
              </a:p>
              <a:p>
                <a:pPr eaLnBrk="1" hangingPunct="1">
                  <a:lnSpc>
                    <a:spcPct val="100000"/>
                  </a:lnSpc>
                  <a:spcBef>
                    <a:spcPct val="0"/>
                  </a:spcBef>
                </a:pPr>
                <a:r>
                  <a:rPr lang="en-US" altLang="ja-JP" sz="1800" dirty="0" smtClean="0">
                    <a:latin typeface="Arial "/>
                    <a:ea typeface="HGP創英角ｺﾞｼｯｸUB" pitchFamily="50" charset="-128"/>
                  </a:rPr>
                  <a:t>QC</a:t>
                </a:r>
              </a:p>
              <a:p>
                <a:pPr eaLnBrk="1" hangingPunct="1">
                  <a:lnSpc>
                    <a:spcPct val="100000"/>
                  </a:lnSpc>
                  <a:spcBef>
                    <a:spcPct val="0"/>
                  </a:spcBef>
                </a:pPr>
                <a:r>
                  <a:rPr lang="en-US" altLang="ja-JP" sz="1800" dirty="0" smtClean="0">
                    <a:latin typeface="Arial "/>
                    <a:ea typeface="HGP創英角ｺﾞｼｯｸUB" pitchFamily="50" charset="-128"/>
                  </a:rPr>
                  <a:t>Service</a:t>
                </a:r>
                <a:endParaRPr lang="ja-JP" altLang="en-US" sz="1800" dirty="0">
                  <a:latin typeface="Arial "/>
                  <a:ea typeface="HGP創英角ｺﾞｼｯｸUB" pitchFamily="50" charset="-128"/>
                </a:endParaRPr>
              </a:p>
            </p:txBody>
          </p:sp>
          <p:sp>
            <p:nvSpPr>
              <p:cNvPr id="22" name="Rectangle 50"/>
              <p:cNvSpPr>
                <a:spLocks noChangeArrowheads="1"/>
              </p:cNvSpPr>
              <p:nvPr/>
            </p:nvSpPr>
            <p:spPr bwMode="auto">
              <a:xfrm>
                <a:off x="2962288" y="5904654"/>
                <a:ext cx="593711" cy="409059"/>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FA</a:t>
                </a:r>
                <a:endParaRPr lang="ja-JP" altLang="en-US" sz="1800" dirty="0">
                  <a:latin typeface="Arial "/>
                  <a:ea typeface="HGP創英角ｺﾞｼｯｸUB" pitchFamily="50" charset="-128"/>
                </a:endParaRPr>
              </a:p>
            </p:txBody>
          </p:sp>
          <p:sp>
            <p:nvSpPr>
              <p:cNvPr id="23" name="Rectangle 50"/>
              <p:cNvSpPr>
                <a:spLocks noChangeArrowheads="1"/>
              </p:cNvSpPr>
              <p:nvPr/>
            </p:nvSpPr>
            <p:spPr bwMode="auto">
              <a:xfrm>
                <a:off x="4015709" y="6003487"/>
                <a:ext cx="524888" cy="409059"/>
              </a:xfrm>
              <a:prstGeom prst="rect">
                <a:avLst/>
              </a:prstGeom>
              <a:solidFill>
                <a:srgbClr val="FFFF00"/>
              </a:solidFill>
              <a:ln w="19050">
                <a:solidFill>
                  <a:srgbClr val="666699"/>
                </a:solidFill>
                <a:miter lim="800000"/>
                <a:headEnd/>
                <a:tailEnd/>
              </a:ln>
              <a:effectLs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DIP</a:t>
                </a:r>
                <a:endParaRPr lang="ja-JP" altLang="en-US" sz="1800" dirty="0">
                  <a:latin typeface="Arial "/>
                  <a:ea typeface="HGP創英角ｺﾞｼｯｸUB" pitchFamily="50" charset="-128"/>
                </a:endParaRPr>
              </a:p>
            </p:txBody>
          </p:sp>
          <p:sp>
            <p:nvSpPr>
              <p:cNvPr id="24" name="Rectangle 50"/>
              <p:cNvSpPr>
                <a:spLocks noChangeArrowheads="1"/>
              </p:cNvSpPr>
              <p:nvPr/>
            </p:nvSpPr>
            <p:spPr bwMode="auto">
              <a:xfrm>
                <a:off x="4972042" y="6213333"/>
                <a:ext cx="581247" cy="409059"/>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SMT</a:t>
                </a:r>
                <a:endParaRPr lang="ja-JP" altLang="en-US" sz="1800" dirty="0">
                  <a:latin typeface="Arial "/>
                  <a:ea typeface="HGP創英角ｺﾞｼｯｸUB" pitchFamily="50" charset="-128"/>
                </a:endParaRPr>
              </a:p>
            </p:txBody>
          </p:sp>
          <p:sp>
            <p:nvSpPr>
              <p:cNvPr id="25" name="Rectangle 50"/>
              <p:cNvSpPr>
                <a:spLocks noChangeArrowheads="1"/>
              </p:cNvSpPr>
              <p:nvPr/>
            </p:nvSpPr>
            <p:spPr bwMode="auto">
              <a:xfrm>
                <a:off x="6053026" y="6266072"/>
                <a:ext cx="594515" cy="409059"/>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MCS</a:t>
                </a:r>
                <a:endParaRPr lang="ja-JP" altLang="en-US" sz="1800" dirty="0">
                  <a:latin typeface="Arial "/>
                  <a:ea typeface="HGP創英角ｺﾞｼｯｸUB" pitchFamily="50" charset="-128"/>
                </a:endParaRPr>
              </a:p>
            </p:txBody>
          </p:sp>
          <p:cxnSp>
            <p:nvCxnSpPr>
              <p:cNvPr id="16" name="Elbow Connector 15"/>
              <p:cNvCxnSpPr>
                <a:endCxn id="22" idx="1"/>
              </p:cNvCxnSpPr>
              <p:nvPr/>
            </p:nvCxnSpPr>
            <p:spPr bwMode="auto">
              <a:xfrm>
                <a:off x="2525491" y="6003487"/>
                <a:ext cx="436797" cy="105697"/>
              </a:xfrm>
              <a:prstGeom prst="bentConnector3">
                <a:avLst/>
              </a:prstGeom>
              <a:solidFill>
                <a:schemeClr val="accent1"/>
              </a:solidFill>
              <a:ln w="381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Elbow Connector 26"/>
              <p:cNvCxnSpPr>
                <a:stCxn id="22" idx="3"/>
              </p:cNvCxnSpPr>
              <p:nvPr/>
            </p:nvCxnSpPr>
            <p:spPr bwMode="auto">
              <a:xfrm>
                <a:off x="3555999" y="6109184"/>
                <a:ext cx="458557" cy="108858"/>
              </a:xfrm>
              <a:prstGeom prst="bentConnector3">
                <a:avLst/>
              </a:prstGeom>
              <a:solidFill>
                <a:schemeClr val="accent1"/>
              </a:solidFill>
              <a:ln w="3810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Elbow Connector 28"/>
              <p:cNvCxnSpPr/>
              <p:nvPr/>
            </p:nvCxnSpPr>
            <p:spPr bwMode="auto">
              <a:xfrm>
                <a:off x="4550211" y="6218042"/>
                <a:ext cx="421831" cy="252559"/>
              </a:xfrm>
              <a:prstGeom prst="bentConnector3">
                <a:avLst/>
              </a:prstGeom>
              <a:solidFill>
                <a:schemeClr val="accent1"/>
              </a:solidFill>
              <a:ln w="3810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Elbow Connector 30"/>
              <p:cNvCxnSpPr>
                <a:endCxn id="25" idx="1"/>
              </p:cNvCxnSpPr>
              <p:nvPr/>
            </p:nvCxnSpPr>
            <p:spPr bwMode="auto">
              <a:xfrm>
                <a:off x="5553289" y="6412546"/>
                <a:ext cx="499737" cy="58056"/>
              </a:xfrm>
              <a:prstGeom prst="bentConnector3">
                <a:avLst/>
              </a:prstGeom>
              <a:solidFill>
                <a:schemeClr val="accent1"/>
              </a:solidFill>
              <a:ln w="381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878888" y="5442246"/>
                <a:ext cx="567046" cy="369332"/>
              </a:xfrm>
              <a:prstGeom prst="rect">
                <a:avLst/>
              </a:prstGeom>
              <a:noFill/>
            </p:spPr>
            <p:txBody>
              <a:bodyPr wrap="none" rtlCol="0">
                <a:spAutoFit/>
              </a:bodyPr>
              <a:lstStyle/>
              <a:p>
                <a:r>
                  <a:rPr lang="en-US" dirty="0" smtClean="0">
                    <a:latin typeface="Arial "/>
                    <a:cs typeface="Arial" panose="020B0604020202020204" pitchFamily="34" charset="0"/>
                  </a:rPr>
                  <a:t>SIRIM</a:t>
                </a:r>
                <a:endParaRPr lang="en-US" dirty="0">
                  <a:latin typeface="Arial "/>
                  <a:cs typeface="Arial" panose="020B0604020202020204" pitchFamily="34" charset="0"/>
                </a:endParaRPr>
              </a:p>
            </p:txBody>
          </p:sp>
          <p:sp>
            <p:nvSpPr>
              <p:cNvPr id="35" name="TextBox 34"/>
              <p:cNvSpPr txBox="1"/>
              <p:nvPr/>
            </p:nvSpPr>
            <p:spPr>
              <a:xfrm>
                <a:off x="2942750" y="5589414"/>
                <a:ext cx="572989" cy="369332"/>
              </a:xfrm>
              <a:prstGeom prst="rect">
                <a:avLst/>
              </a:prstGeom>
              <a:noFill/>
            </p:spPr>
            <p:txBody>
              <a:bodyPr wrap="none" rtlCol="0">
                <a:spAutoFit/>
              </a:bodyPr>
              <a:lstStyle/>
              <a:p>
                <a:r>
                  <a:rPr lang="en-US" dirty="0" smtClean="0">
                    <a:latin typeface="Arial "/>
                  </a:rPr>
                  <a:t>Weigh</a:t>
                </a:r>
                <a:endParaRPr lang="en-US" dirty="0">
                  <a:latin typeface="Arial "/>
                </a:endParaRPr>
              </a:p>
            </p:txBody>
          </p:sp>
          <p:sp>
            <p:nvSpPr>
              <p:cNvPr id="36" name="TextBox 35"/>
              <p:cNvSpPr txBox="1"/>
              <p:nvPr/>
            </p:nvSpPr>
            <p:spPr>
              <a:xfrm>
                <a:off x="4898108" y="5876877"/>
                <a:ext cx="787173" cy="369332"/>
              </a:xfrm>
              <a:prstGeom prst="rect">
                <a:avLst/>
              </a:prstGeom>
              <a:noFill/>
            </p:spPr>
            <p:txBody>
              <a:bodyPr wrap="none" rtlCol="0">
                <a:spAutoFit/>
              </a:bodyPr>
              <a:lstStyle/>
              <a:p>
                <a:r>
                  <a:rPr lang="en-US" dirty="0" err="1" smtClean="0">
                    <a:latin typeface="Arial "/>
                  </a:rPr>
                  <a:t>PanaCIM</a:t>
                </a:r>
                <a:endParaRPr lang="en-US" dirty="0">
                  <a:latin typeface="Arial "/>
                </a:endParaRPr>
              </a:p>
            </p:txBody>
          </p:sp>
          <p:sp>
            <p:nvSpPr>
              <p:cNvPr id="38" name="TextBox 37"/>
              <p:cNvSpPr txBox="1"/>
              <p:nvPr/>
            </p:nvSpPr>
            <p:spPr>
              <a:xfrm>
                <a:off x="6064508" y="5929505"/>
                <a:ext cx="575851" cy="369332"/>
              </a:xfrm>
              <a:prstGeom prst="rect">
                <a:avLst/>
              </a:prstGeom>
              <a:noFill/>
            </p:spPr>
            <p:txBody>
              <a:bodyPr wrap="none" rtlCol="0">
                <a:spAutoFit/>
              </a:bodyPr>
              <a:lstStyle/>
              <a:p>
                <a:r>
                  <a:rPr lang="en-US" dirty="0" smtClean="0">
                    <a:latin typeface="Arial "/>
                  </a:rPr>
                  <a:t>GR/GI</a:t>
                </a:r>
                <a:endParaRPr lang="en-US" dirty="0">
                  <a:latin typeface="Arial "/>
                </a:endParaRPr>
              </a:p>
            </p:txBody>
          </p:sp>
        </p:grpSp>
        <p:sp>
          <p:nvSpPr>
            <p:cNvPr id="33" name="Rectangular Callout 32"/>
            <p:cNvSpPr/>
            <p:nvPr/>
          </p:nvSpPr>
          <p:spPr>
            <a:xfrm>
              <a:off x="2999665" y="2540004"/>
              <a:ext cx="3691422" cy="297168"/>
            </a:xfrm>
            <a:prstGeom prst="wedgeRectCallout">
              <a:avLst>
                <a:gd name="adj1" fmla="val -672"/>
                <a:gd name="adj2" fmla="val 16889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tx1"/>
                  </a:solidFill>
                  <a:latin typeface="Arial "/>
                  <a:cs typeface="Arial" panose="020B0604020202020204" pitchFamily="34" charset="0"/>
                </a:rPr>
                <a:t>No system collect data</a:t>
              </a:r>
              <a:endParaRPr lang="en-US" sz="2000" dirty="0">
                <a:solidFill>
                  <a:srgbClr val="0000FF"/>
                </a:solidFill>
                <a:latin typeface="Arial "/>
                <a:cs typeface="Arial" panose="020B0604020202020204" pitchFamily="34" charset="0"/>
              </a:endParaRPr>
            </a:p>
          </p:txBody>
        </p:sp>
        <p:sp>
          <p:nvSpPr>
            <p:cNvPr id="37" name="Rectangular Callout 36"/>
            <p:cNvSpPr/>
            <p:nvPr/>
          </p:nvSpPr>
          <p:spPr>
            <a:xfrm>
              <a:off x="7126514" y="2708184"/>
              <a:ext cx="2653092" cy="288076"/>
            </a:xfrm>
            <a:prstGeom prst="wedgeRectCallout">
              <a:avLst>
                <a:gd name="adj1" fmla="val -35020"/>
                <a:gd name="adj2" fmla="val 115792"/>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tx1"/>
                  </a:solidFill>
                  <a:latin typeface="Arial "/>
                  <a:cs typeface="Arial" panose="020B0604020202020204" pitchFamily="34" charset="0"/>
                </a:rPr>
                <a:t>Different system</a:t>
              </a:r>
              <a:endParaRPr lang="en-US" sz="2000" dirty="0">
                <a:solidFill>
                  <a:srgbClr val="0000FF"/>
                </a:solidFill>
                <a:latin typeface="Arial "/>
                <a:cs typeface="Arial" panose="020B0604020202020204" pitchFamily="34" charset="0"/>
              </a:endParaRPr>
            </a:p>
          </p:txBody>
        </p:sp>
      </p:grpSp>
      <p:grpSp>
        <p:nvGrpSpPr>
          <p:cNvPr id="5" name="Group 4"/>
          <p:cNvGrpSpPr/>
          <p:nvPr/>
        </p:nvGrpSpPr>
        <p:grpSpPr>
          <a:xfrm>
            <a:off x="80279" y="2648106"/>
            <a:ext cx="2229582" cy="1219461"/>
            <a:chOff x="65765" y="2880330"/>
            <a:chExt cx="2229582" cy="1219461"/>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68" y="2880330"/>
              <a:ext cx="1034823" cy="829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65765" y="3730459"/>
              <a:ext cx="1390124" cy="369332"/>
            </a:xfrm>
            <a:prstGeom prst="rect">
              <a:avLst/>
            </a:prstGeom>
            <a:noFill/>
          </p:spPr>
          <p:txBody>
            <a:bodyPr wrap="none" rtlCol="0">
              <a:spAutoFit/>
            </a:bodyPr>
            <a:lstStyle/>
            <a:p>
              <a:r>
                <a:rPr lang="en-US" b="1" dirty="0" smtClean="0">
                  <a:latin typeface="Arial "/>
                </a:rPr>
                <a:t>Customers</a:t>
              </a:r>
              <a:endParaRPr lang="en-US" b="1" dirty="0">
                <a:latin typeface="Arial "/>
              </a:endParaRPr>
            </a:p>
          </p:txBody>
        </p:sp>
        <p:sp>
          <p:nvSpPr>
            <p:cNvPr id="43" name="Cloud Callout 42"/>
            <p:cNvSpPr/>
            <p:nvPr/>
          </p:nvSpPr>
          <p:spPr bwMode="auto">
            <a:xfrm>
              <a:off x="1313891" y="3102151"/>
              <a:ext cx="981456" cy="548323"/>
            </a:xfrm>
            <a:prstGeom prst="cloudCallout">
              <a:avLst>
                <a:gd name="adj1" fmla="val -11054"/>
                <a:gd name="adj2" fmla="val 34312"/>
              </a:avLst>
            </a:prstGeom>
            <a:solidFill>
              <a:srgbClr val="FFE5CB"/>
            </a:solidFill>
            <a:ln w="9525" cap="flat" cmpd="sng" algn="ctr">
              <a:solidFill>
                <a:srgbClr val="FFA54B"/>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
                </a:rPr>
                <a:t>Internet</a:t>
              </a:r>
              <a:endParaRPr kumimoji="1" lang="en-US" sz="2000" b="0" i="0" u="none" strike="noStrike" cap="none" normalizeH="0" baseline="0" dirty="0" smtClean="0">
                <a:ln>
                  <a:noFill/>
                </a:ln>
                <a:solidFill>
                  <a:schemeClr val="tx1"/>
                </a:solidFill>
                <a:effectLst/>
                <a:latin typeface="Arial "/>
              </a:endParaRPr>
            </a:p>
          </p:txBody>
        </p:sp>
      </p:grpSp>
      <p:grpSp>
        <p:nvGrpSpPr>
          <p:cNvPr id="18" name="Group 17"/>
          <p:cNvGrpSpPr/>
          <p:nvPr/>
        </p:nvGrpSpPr>
        <p:grpSpPr>
          <a:xfrm>
            <a:off x="2813460" y="5145485"/>
            <a:ext cx="2952341" cy="923330"/>
            <a:chOff x="2083418" y="4974337"/>
            <a:chExt cx="3231487" cy="1387162"/>
          </a:xfrm>
        </p:grpSpPr>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3418" y="5025866"/>
              <a:ext cx="1056377" cy="91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3254461" y="4974337"/>
              <a:ext cx="2060444" cy="1387162"/>
            </a:xfrm>
            <a:prstGeom prst="rect">
              <a:avLst/>
            </a:prstGeom>
            <a:noFill/>
          </p:spPr>
          <p:txBody>
            <a:bodyPr wrap="square" rtlCol="0">
              <a:spAutoFit/>
            </a:bodyPr>
            <a:lstStyle/>
            <a:p>
              <a:pPr lvl="0"/>
              <a:r>
                <a:rPr lang="en-US" altLang="ja-JP" dirty="0" smtClean="0">
                  <a:latin typeface="Arial" pitchFamily="34" charset="0"/>
                  <a:ea typeface="Batang" pitchFamily="18" charset="-127"/>
                  <a:cs typeface="Arial" pitchFamily="34" charset="0"/>
                </a:rPr>
                <a:t>MCS </a:t>
              </a:r>
              <a:r>
                <a:rPr lang="en-US" altLang="ja-JP" dirty="0">
                  <a:latin typeface="Arial" pitchFamily="34" charset="0"/>
                  <a:ea typeface="Batang" pitchFamily="18" charset="-127"/>
                  <a:cs typeface="Arial" pitchFamily="34" charset="0"/>
                  <a:sym typeface="Wingdings" panose="05000000000000000000" pitchFamily="2" charset="2"/>
                </a:rPr>
                <a:t> SMT  </a:t>
              </a:r>
              <a:r>
                <a:rPr lang="en-US" altLang="ja-JP" dirty="0" smtClean="0">
                  <a:latin typeface="Arial" pitchFamily="34" charset="0"/>
                  <a:ea typeface="Batang" pitchFamily="18" charset="-127"/>
                  <a:cs typeface="Arial" pitchFamily="34" charset="0"/>
                  <a:sym typeface="Wingdings" panose="05000000000000000000" pitchFamily="2" charset="2"/>
                </a:rPr>
                <a:t>DIP</a:t>
              </a:r>
              <a:endParaRPr lang="en-US" altLang="ja-JP" dirty="0">
                <a:latin typeface="Arial" pitchFamily="34" charset="0"/>
                <a:ea typeface="Batang" pitchFamily="18" charset="-127"/>
                <a:cs typeface="Arial" pitchFamily="34" charset="0"/>
              </a:endParaRPr>
            </a:p>
            <a:p>
              <a:endParaRPr lang="en-US" dirty="0"/>
            </a:p>
          </p:txBody>
        </p:sp>
      </p:grpSp>
      <p:sp>
        <p:nvSpPr>
          <p:cNvPr id="48" name="Rectangular Callout 47"/>
          <p:cNvSpPr/>
          <p:nvPr/>
        </p:nvSpPr>
        <p:spPr>
          <a:xfrm>
            <a:off x="3645757" y="4866459"/>
            <a:ext cx="1543741" cy="233531"/>
          </a:xfrm>
          <a:prstGeom prst="wedgeRectCallout">
            <a:avLst>
              <a:gd name="adj1" fmla="val -72944"/>
              <a:gd name="adj2" fmla="val 16483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Arial "/>
                <a:cs typeface="Arial" panose="020B0604020202020204" pitchFamily="34" charset="0"/>
              </a:rPr>
              <a:t>2D Barcode</a:t>
            </a:r>
            <a:endParaRPr lang="en-US" b="1" dirty="0">
              <a:solidFill>
                <a:srgbClr val="0000FF"/>
              </a:solidFill>
              <a:latin typeface="Arial "/>
              <a:cs typeface="Arial" panose="020B0604020202020204" pitchFamily="34" charset="0"/>
            </a:endParaRPr>
          </a:p>
        </p:txBody>
      </p:sp>
    </p:spTree>
    <p:extLst>
      <p:ext uri="{BB962C8B-B14F-4D97-AF65-F5344CB8AC3E}">
        <p14:creationId xmlns:p14="http://schemas.microsoft.com/office/powerpoint/2010/main" val="534410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653143"/>
            <a:ext cx="9823443" cy="6115957"/>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aphicFrame>
        <p:nvGraphicFramePr>
          <p:cNvPr id="72" name="Group 2"/>
          <p:cNvGraphicFramePr>
            <a:graphicFrameLocks noGrp="1"/>
          </p:cNvGraphicFramePr>
          <p:nvPr>
            <p:extLst>
              <p:ext uri="{D42A27DB-BD31-4B8C-83A1-F6EECF244321}">
                <p14:modId xmlns:p14="http://schemas.microsoft.com/office/powerpoint/2010/main" val="3029344160"/>
              </p:ext>
            </p:extLst>
          </p:nvPr>
        </p:nvGraphicFramePr>
        <p:xfrm>
          <a:off x="51143" y="687619"/>
          <a:ext cx="9792707" cy="2838782"/>
        </p:xfrm>
        <a:graphic>
          <a:graphicData uri="http://schemas.openxmlformats.org/drawingml/2006/table">
            <a:tbl>
              <a:tblPr/>
              <a:tblGrid>
                <a:gridCol w="9792707"/>
              </a:tblGrid>
              <a:tr h="1097708">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sz="2000" b="1" u="sng" dirty="0" smtClean="0">
                          <a:latin typeface="Arial" pitchFamily="34" charset="0"/>
                          <a:cs typeface="Arial" pitchFamily="34" charset="0"/>
                        </a:rPr>
                        <a:t>Action</a:t>
                      </a:r>
                      <a:r>
                        <a:rPr lang="en-US" sz="2000" b="1" u="sng" baseline="0" dirty="0" smtClean="0">
                          <a:latin typeface="Arial" pitchFamily="34" charset="0"/>
                          <a:cs typeface="Arial" pitchFamily="34" charset="0"/>
                        </a:rPr>
                        <a:t> 2</a:t>
                      </a:r>
                      <a:r>
                        <a:rPr lang="en-US" sz="2000" b="1" u="sng" dirty="0" smtClean="0">
                          <a:latin typeface="Arial" pitchFamily="34" charset="0"/>
                          <a:cs typeface="Arial" pitchFamily="34" charset="0"/>
                        </a:rPr>
                        <a:t> [TIME]:</a:t>
                      </a:r>
                      <a:r>
                        <a:rPr lang="en-US" sz="2000" b="1" baseline="0" dirty="0" smtClean="0">
                          <a:latin typeface="Arial" pitchFamily="34" charset="0"/>
                          <a:cs typeface="Arial" pitchFamily="34" charset="0"/>
                        </a:rPr>
                        <a:t> </a:t>
                      </a:r>
                      <a:r>
                        <a:rPr lang="en-US" sz="2000" b="1" baseline="0" dirty="0" smtClean="0">
                          <a:solidFill>
                            <a:srgbClr val="0000FF"/>
                          </a:solidFill>
                          <a:latin typeface="Arial" pitchFamily="34" charset="0"/>
                          <a:cs typeface="Arial" pitchFamily="34" charset="0"/>
                        </a:rPr>
                        <a:t>Apply web approve for all PSNV workflow</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0" lang="en-US" altLang="en-US" sz="2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Improve Indirect efficiency =&gt; Target:</a:t>
                      </a:r>
                      <a:r>
                        <a:rPr kumimoji="0" lang="en-US" altLang="en-US" sz="20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100%  IT Request no delay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1" lang="en-US" altLang="ja-JP" sz="2000" b="1" dirty="0" smtClean="0">
                          <a:solidFill>
                            <a:schemeClr val="tx1"/>
                          </a:solidFill>
                          <a:latin typeface="Arial "/>
                          <a:ea typeface="Arial Unicode MS" pitchFamily="34" charset="-128"/>
                          <a:cs typeface="Arial" panose="020B0604020202020204" pitchFamily="34" charset="0"/>
                        </a:rPr>
                        <a:t>Reduce paperwork stack time</a:t>
                      </a:r>
                      <a:r>
                        <a:rPr kumimoji="1" lang="en-US" altLang="ja-JP" sz="2000" b="1" baseline="0" dirty="0" smtClean="0">
                          <a:solidFill>
                            <a:schemeClr val="tx1"/>
                          </a:solidFill>
                          <a:latin typeface="Arial "/>
                          <a:ea typeface="Arial Unicode MS" pitchFamily="34" charset="-128"/>
                          <a:cs typeface="Arial" panose="020B0604020202020204" pitchFamily="34" charset="0"/>
                        </a:rPr>
                        <a:t> =&gt;</a:t>
                      </a:r>
                      <a:r>
                        <a:rPr kumimoji="1" lang="en-US" altLang="ja-JP" sz="2000" b="1" dirty="0" smtClean="0">
                          <a:solidFill>
                            <a:schemeClr val="tx1"/>
                          </a:solidFill>
                          <a:latin typeface="Arial "/>
                          <a:ea typeface="Arial Unicode MS" pitchFamily="34" charset="-128"/>
                          <a:cs typeface="Arial" panose="020B0604020202020204" pitchFamily="34" charset="0"/>
                        </a:rPr>
                        <a:t> Target : IT request</a:t>
                      </a:r>
                      <a:r>
                        <a:rPr kumimoji="1" lang="en-US" altLang="ja-JP" sz="2000" b="1" baseline="0" dirty="0" smtClean="0">
                          <a:solidFill>
                            <a:schemeClr val="tx1"/>
                          </a:solidFill>
                          <a:latin typeface="Arial "/>
                          <a:ea typeface="Arial Unicode MS" pitchFamily="34" charset="-128"/>
                          <a:cs typeface="Arial" panose="020B0604020202020204" pitchFamily="34" charset="0"/>
                        </a:rPr>
                        <a:t>  </a:t>
                      </a:r>
                      <a:r>
                        <a:rPr kumimoji="1" lang="en-US" altLang="ja-JP" sz="2000" b="1" baseline="0" dirty="0" smtClean="0">
                          <a:solidFill>
                            <a:srgbClr val="0000FF"/>
                          </a:solidFill>
                          <a:latin typeface="Arial "/>
                          <a:ea typeface="Arial Unicode MS" pitchFamily="34" charset="-128"/>
                          <a:cs typeface="Arial" panose="020B0604020202020204" pitchFamily="34" charset="0"/>
                        </a:rPr>
                        <a:t>Time </a:t>
                      </a:r>
                      <a:r>
                        <a:rPr kumimoji="0" lang="en-US" altLang="en-US" sz="2000" b="0"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 </a:t>
                      </a:r>
                      <a:r>
                        <a:rPr kumimoji="0" lang="en-US" altLang="en-US" sz="1600" b="0"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hours</a:t>
                      </a:r>
                      <a:endParaRPr kumimoji="0" lang="en-US" altLang="en-US" sz="20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r>
              <a:tr h="1741074">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1"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cxnSp>
        <p:nvCxnSpPr>
          <p:cNvPr id="108" name="AutoShape 133"/>
          <p:cNvCxnSpPr>
            <a:cxnSpLocks noChangeShapeType="1"/>
          </p:cNvCxnSpPr>
          <p:nvPr/>
        </p:nvCxnSpPr>
        <p:spPr bwMode="auto">
          <a:xfrm rot="16200000" flipH="1">
            <a:off x="3512901" y="5480096"/>
            <a:ext cx="603285" cy="1"/>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9" name="Group 108"/>
          <p:cNvGrpSpPr/>
          <p:nvPr/>
        </p:nvGrpSpPr>
        <p:grpSpPr>
          <a:xfrm>
            <a:off x="87090" y="4018919"/>
            <a:ext cx="4822253" cy="2717801"/>
            <a:chOff x="87090" y="1275773"/>
            <a:chExt cx="4822253" cy="2717801"/>
          </a:xfrm>
        </p:grpSpPr>
        <p:sp>
          <p:nvSpPr>
            <p:cNvPr id="110" name="Rectangle 50"/>
            <p:cNvSpPr>
              <a:spLocks noChangeArrowheads="1"/>
            </p:cNvSpPr>
            <p:nvPr/>
          </p:nvSpPr>
          <p:spPr bwMode="auto">
            <a:xfrm>
              <a:off x="3348498" y="1782621"/>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Section</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Approve</a:t>
              </a:r>
              <a:endParaRPr lang="ja-JP" altLang="en-US" sz="1800" dirty="0">
                <a:latin typeface="Arial "/>
                <a:ea typeface="HGP創英角ｺﾞｼｯｸUB" pitchFamily="50" charset="-128"/>
              </a:endParaRPr>
            </a:p>
          </p:txBody>
        </p:sp>
        <p:sp>
          <p:nvSpPr>
            <p:cNvPr id="111" name="Rectangle 50"/>
            <p:cNvSpPr>
              <a:spLocks noChangeArrowheads="1"/>
            </p:cNvSpPr>
            <p:nvPr/>
          </p:nvSpPr>
          <p:spPr bwMode="auto">
            <a:xfrm>
              <a:off x="3348498" y="3045352"/>
              <a:ext cx="961118" cy="529815"/>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IT</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Approve</a:t>
              </a:r>
              <a:endParaRPr lang="ja-JP" altLang="en-US" sz="1800" dirty="0">
                <a:latin typeface="Arial "/>
                <a:ea typeface="HGP創英角ｺﾞｼｯｸUB" pitchFamily="50" charset="-128"/>
              </a:endParaRPr>
            </a:p>
          </p:txBody>
        </p:sp>
        <p:cxnSp>
          <p:nvCxnSpPr>
            <p:cNvPr id="112" name="AutoShape 130"/>
            <p:cNvCxnSpPr>
              <a:cxnSpLocks noChangeShapeType="1"/>
            </p:cNvCxnSpPr>
            <p:nvPr/>
          </p:nvCxnSpPr>
          <p:spPr bwMode="auto">
            <a:xfrm flipV="1">
              <a:off x="1304364" y="2046774"/>
              <a:ext cx="2044134" cy="2"/>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130"/>
            <p:cNvCxnSpPr>
              <a:cxnSpLocks noChangeShapeType="1"/>
            </p:cNvCxnSpPr>
            <p:nvPr/>
          </p:nvCxnSpPr>
          <p:spPr bwMode="auto">
            <a:xfrm rot="10800000" flipV="1">
              <a:off x="1320800" y="3251939"/>
              <a:ext cx="2013184" cy="2614"/>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Rectangle 50"/>
            <p:cNvSpPr>
              <a:spLocks noChangeArrowheads="1"/>
            </p:cNvSpPr>
            <p:nvPr/>
          </p:nvSpPr>
          <p:spPr bwMode="auto">
            <a:xfrm>
              <a:off x="316140" y="3045352"/>
              <a:ext cx="961118" cy="529815"/>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IT</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PIC</a:t>
              </a:r>
              <a:endParaRPr lang="ja-JP" altLang="en-US" sz="1800" dirty="0">
                <a:latin typeface="Arial "/>
                <a:ea typeface="HGP創英角ｺﾞｼｯｸUB" pitchFamily="50" charset="-128"/>
              </a:endParaRPr>
            </a:p>
          </p:txBody>
        </p:sp>
        <p:sp>
          <p:nvSpPr>
            <p:cNvPr id="115" name="TextBox 114"/>
            <p:cNvSpPr txBox="1"/>
            <p:nvPr/>
          </p:nvSpPr>
          <p:spPr>
            <a:xfrm>
              <a:off x="1699123" y="1666509"/>
              <a:ext cx="1600118" cy="400110"/>
            </a:xfrm>
            <a:prstGeom prst="rect">
              <a:avLst/>
            </a:prstGeom>
            <a:noFill/>
          </p:spPr>
          <p:txBody>
            <a:bodyPr wrap="none" rtlCol="0">
              <a:spAutoFit/>
            </a:bodyPr>
            <a:lstStyle/>
            <a:p>
              <a:r>
                <a:rPr lang="en-US" sz="2000" dirty="0" smtClean="0">
                  <a:solidFill>
                    <a:srgbClr val="FF0000"/>
                  </a:solidFill>
                </a:rPr>
                <a:t>Paper/2 hours</a:t>
              </a:r>
              <a:endParaRPr lang="en-US" sz="2000" dirty="0">
                <a:solidFill>
                  <a:srgbClr val="FF0000"/>
                </a:solidFill>
              </a:endParaRPr>
            </a:p>
          </p:txBody>
        </p:sp>
        <p:sp>
          <p:nvSpPr>
            <p:cNvPr id="116" name="TextBox 115"/>
            <p:cNvSpPr txBox="1"/>
            <p:nvPr/>
          </p:nvSpPr>
          <p:spPr>
            <a:xfrm>
              <a:off x="1442017" y="3454125"/>
              <a:ext cx="1600118" cy="400110"/>
            </a:xfrm>
            <a:prstGeom prst="rect">
              <a:avLst/>
            </a:prstGeom>
            <a:noFill/>
          </p:spPr>
          <p:txBody>
            <a:bodyPr wrap="none" rtlCol="0">
              <a:spAutoFit/>
            </a:bodyPr>
            <a:lstStyle/>
            <a:p>
              <a:r>
                <a:rPr lang="en-US" sz="2000" dirty="0" smtClean="0">
                  <a:solidFill>
                    <a:srgbClr val="FF0000"/>
                  </a:solidFill>
                </a:rPr>
                <a:t>Paper/1 hours</a:t>
              </a:r>
              <a:endParaRPr lang="en-US" sz="2000" dirty="0">
                <a:solidFill>
                  <a:srgbClr val="FF0000"/>
                </a:solidFill>
              </a:endParaRPr>
            </a:p>
          </p:txBody>
        </p:sp>
        <p:sp>
          <p:nvSpPr>
            <p:cNvPr id="117" name="TextBox 116"/>
            <p:cNvSpPr txBox="1"/>
            <p:nvPr/>
          </p:nvSpPr>
          <p:spPr>
            <a:xfrm>
              <a:off x="3876166" y="2484118"/>
              <a:ext cx="946093" cy="400110"/>
            </a:xfrm>
            <a:prstGeom prst="rect">
              <a:avLst/>
            </a:prstGeom>
            <a:noFill/>
          </p:spPr>
          <p:txBody>
            <a:bodyPr wrap="none" rtlCol="0">
              <a:spAutoFit/>
            </a:bodyPr>
            <a:lstStyle/>
            <a:p>
              <a:r>
                <a:rPr lang="en-US" sz="2000" dirty="0" smtClean="0">
                  <a:solidFill>
                    <a:srgbClr val="FF0000"/>
                  </a:solidFill>
                </a:rPr>
                <a:t>1 hours</a:t>
              </a:r>
              <a:endParaRPr lang="en-US" sz="2000" dirty="0">
                <a:solidFill>
                  <a:srgbClr val="FF0000"/>
                </a:solidFill>
              </a:endParaRPr>
            </a:p>
          </p:txBody>
        </p:sp>
        <p:sp>
          <p:nvSpPr>
            <p:cNvPr id="118" name="Rectangle 50"/>
            <p:cNvSpPr>
              <a:spLocks noChangeArrowheads="1"/>
            </p:cNvSpPr>
            <p:nvPr/>
          </p:nvSpPr>
          <p:spPr bwMode="auto">
            <a:xfrm>
              <a:off x="316140" y="1821331"/>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Section</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Request</a:t>
              </a:r>
              <a:endParaRPr lang="ja-JP" altLang="en-US" sz="1800" dirty="0">
                <a:latin typeface="Arial "/>
                <a:ea typeface="HGP創英角ｺﾞｼｯｸUB" pitchFamily="50" charset="-128"/>
              </a:endParaRPr>
            </a:p>
          </p:txBody>
        </p:sp>
        <p:grpSp>
          <p:nvGrpSpPr>
            <p:cNvPr id="119" name="Group 118"/>
            <p:cNvGrpSpPr/>
            <p:nvPr/>
          </p:nvGrpSpPr>
          <p:grpSpPr>
            <a:xfrm>
              <a:off x="87090" y="1275773"/>
              <a:ext cx="4822253" cy="2717801"/>
              <a:chOff x="56502" y="3682998"/>
              <a:chExt cx="4400550" cy="2717801"/>
            </a:xfrm>
          </p:grpSpPr>
          <p:sp>
            <p:nvSpPr>
              <p:cNvPr id="125" name="AutoShape 2"/>
              <p:cNvSpPr>
                <a:spLocks noChangeArrowheads="1"/>
              </p:cNvSpPr>
              <p:nvPr/>
            </p:nvSpPr>
            <p:spPr bwMode="auto">
              <a:xfrm>
                <a:off x="56502" y="3756024"/>
                <a:ext cx="4400550" cy="2644775"/>
              </a:xfrm>
              <a:prstGeom prst="roundRect">
                <a:avLst>
                  <a:gd name="adj" fmla="val 5551"/>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ja-JP" altLang="en-US" sz="1800"/>
              </a:p>
            </p:txBody>
          </p:sp>
          <p:sp>
            <p:nvSpPr>
              <p:cNvPr id="126" name="Text Box 4"/>
              <p:cNvSpPr txBox="1">
                <a:spLocks noChangeArrowheads="1"/>
              </p:cNvSpPr>
              <p:nvPr/>
            </p:nvSpPr>
            <p:spPr bwMode="auto">
              <a:xfrm>
                <a:off x="986777" y="3682998"/>
                <a:ext cx="2305050" cy="396875"/>
              </a:xfrm>
              <a:prstGeom prst="rect">
                <a:avLst/>
              </a:prstGeom>
              <a:solidFill>
                <a:srgbClr val="FF00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r>
                  <a:rPr kumimoji="1" lang="en-US" altLang="ja-JP" sz="2000" b="1" dirty="0" smtClean="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altLang="ja-JP" sz="2000" b="1" dirty="0" smtClean="0">
                    <a:solidFill>
                      <a:schemeClr val="bg1"/>
                    </a:solidFill>
                    <a:latin typeface="Arial" panose="020B0604020202020204" pitchFamily="34" charset="0"/>
                    <a:cs typeface="Arial" panose="020B0604020202020204" pitchFamily="34" charset="0"/>
                  </a:rPr>
                  <a:t>Fact</a:t>
                </a:r>
                <a:endParaRPr kumimoji="1" lang="en-US" altLang="ja-JP" sz="2000" b="1" dirty="0" smtClean="0">
                  <a:solidFill>
                    <a:schemeClr val="bg1"/>
                  </a:solidFill>
                  <a:latin typeface="Arial" panose="020B0604020202020204" pitchFamily="34" charset="0"/>
                  <a:cs typeface="Arial" panose="020B0604020202020204" pitchFamily="34" charset="0"/>
                </a:endParaRPr>
              </a:p>
            </p:txBody>
          </p:sp>
        </p:grpSp>
        <p:sp>
          <p:nvSpPr>
            <p:cNvPr id="120" name="Rectangular Callout 119"/>
            <p:cNvSpPr/>
            <p:nvPr/>
          </p:nvSpPr>
          <p:spPr>
            <a:xfrm>
              <a:off x="1504941" y="2610269"/>
              <a:ext cx="1524000" cy="461948"/>
            </a:xfrm>
            <a:prstGeom prst="wedgeRectCallout">
              <a:avLst>
                <a:gd name="adj1" fmla="val 74406"/>
                <a:gd name="adj2" fmla="val 4790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latin typeface="Arial" panose="020B0604020202020204" pitchFamily="34" charset="0"/>
                  <a:cs typeface="Arial" panose="020B0604020202020204" pitchFamily="34" charset="0"/>
                </a:rPr>
                <a:t>Don’t know status</a:t>
              </a:r>
              <a:endParaRPr lang="en-US" dirty="0">
                <a:solidFill>
                  <a:schemeClr val="tx1"/>
                </a:solidFill>
                <a:latin typeface="Arial" panose="020B0604020202020204" pitchFamily="34" charset="0"/>
                <a:cs typeface="Arial" panose="020B0604020202020204" pitchFamily="34" charset="0"/>
              </a:endParaRPr>
            </a:p>
          </p:txBody>
        </p:sp>
        <p:pic>
          <p:nvPicPr>
            <p:cNvPr id="123" name="Picture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377" y="1474210"/>
              <a:ext cx="346518" cy="346518"/>
            </a:xfrm>
            <a:prstGeom prst="rect">
              <a:avLst/>
            </a:prstGeom>
          </p:spPr>
        </p:pic>
        <p:pic>
          <p:nvPicPr>
            <p:cNvPr id="124" name="Picture 1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8" y="2663046"/>
              <a:ext cx="346518" cy="346518"/>
            </a:xfrm>
            <a:prstGeom prst="rect">
              <a:avLst/>
            </a:prstGeom>
          </p:spPr>
        </p:pic>
      </p:grpSp>
      <p:grpSp>
        <p:nvGrpSpPr>
          <p:cNvPr id="128" name="Group 127"/>
          <p:cNvGrpSpPr/>
          <p:nvPr/>
        </p:nvGrpSpPr>
        <p:grpSpPr>
          <a:xfrm>
            <a:off x="4957528" y="4001043"/>
            <a:ext cx="4832875" cy="2729829"/>
            <a:chOff x="4972042" y="1620747"/>
            <a:chExt cx="4832875" cy="2729829"/>
          </a:xfrm>
        </p:grpSpPr>
        <p:grpSp>
          <p:nvGrpSpPr>
            <p:cNvPr id="129" name="Group 128"/>
            <p:cNvGrpSpPr/>
            <p:nvPr/>
          </p:nvGrpSpPr>
          <p:grpSpPr>
            <a:xfrm>
              <a:off x="4972042" y="1620747"/>
              <a:ext cx="4832875" cy="2729829"/>
              <a:chOff x="4972042" y="1707831"/>
              <a:chExt cx="4832875" cy="2729829"/>
            </a:xfrm>
          </p:grpSpPr>
          <p:sp>
            <p:nvSpPr>
              <p:cNvPr id="131" name="TextBox 130"/>
              <p:cNvSpPr txBox="1"/>
              <p:nvPr/>
            </p:nvSpPr>
            <p:spPr>
              <a:xfrm>
                <a:off x="8977840" y="3499419"/>
                <a:ext cx="648255" cy="400110"/>
              </a:xfrm>
              <a:prstGeom prst="rect">
                <a:avLst/>
              </a:prstGeom>
              <a:noFill/>
            </p:spPr>
            <p:txBody>
              <a:bodyPr wrap="none" rtlCol="0">
                <a:spAutoFit/>
              </a:bodyPr>
              <a:lstStyle/>
              <a:p>
                <a:r>
                  <a:rPr lang="en-US" sz="2000" dirty="0" smtClean="0">
                    <a:solidFill>
                      <a:schemeClr val="accent2"/>
                    </a:solidFill>
                  </a:rPr>
                  <a:t>Web</a:t>
                </a:r>
              </a:p>
            </p:txBody>
          </p:sp>
          <p:grpSp>
            <p:nvGrpSpPr>
              <p:cNvPr id="132" name="Group 131"/>
              <p:cNvGrpSpPr/>
              <p:nvPr/>
            </p:nvGrpSpPr>
            <p:grpSpPr>
              <a:xfrm>
                <a:off x="4972042" y="1707831"/>
                <a:ext cx="4832875" cy="2729829"/>
                <a:chOff x="4972042" y="1214355"/>
                <a:chExt cx="4832875" cy="2729829"/>
              </a:xfrm>
            </p:grpSpPr>
            <p:sp>
              <p:nvSpPr>
                <p:cNvPr id="133" name="TextBox 132"/>
                <p:cNvSpPr txBox="1"/>
                <p:nvPr/>
              </p:nvSpPr>
              <p:spPr>
                <a:xfrm>
                  <a:off x="5417418" y="1373494"/>
                  <a:ext cx="648254" cy="400110"/>
                </a:xfrm>
                <a:prstGeom prst="rect">
                  <a:avLst/>
                </a:prstGeom>
                <a:noFill/>
              </p:spPr>
              <p:txBody>
                <a:bodyPr wrap="none" rtlCol="0">
                  <a:spAutoFit/>
                </a:bodyPr>
                <a:lstStyle/>
                <a:p>
                  <a:r>
                    <a:rPr lang="en-US" sz="2000" dirty="0" smtClean="0">
                      <a:solidFill>
                        <a:schemeClr val="accent2"/>
                      </a:solidFill>
                    </a:rPr>
                    <a:t>Web</a:t>
                  </a:r>
                </a:p>
              </p:txBody>
            </p:sp>
            <p:grpSp>
              <p:nvGrpSpPr>
                <p:cNvPr id="137" name="Group 136"/>
                <p:cNvGrpSpPr/>
                <p:nvPr/>
              </p:nvGrpSpPr>
              <p:grpSpPr>
                <a:xfrm>
                  <a:off x="4972042" y="1214355"/>
                  <a:ext cx="4832875" cy="2729829"/>
                  <a:chOff x="4972042" y="1228869"/>
                  <a:chExt cx="4832875" cy="2729829"/>
                </a:xfrm>
              </p:grpSpPr>
              <p:sp>
                <p:nvSpPr>
                  <p:cNvPr id="139" name="Rectangle 50"/>
                  <p:cNvSpPr>
                    <a:spLocks noChangeArrowheads="1"/>
                  </p:cNvSpPr>
                  <p:nvPr/>
                </p:nvSpPr>
                <p:spPr bwMode="auto">
                  <a:xfrm>
                    <a:off x="7720914" y="1791778"/>
                    <a:ext cx="961118" cy="627202"/>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Section</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Approve</a:t>
                    </a:r>
                    <a:endParaRPr lang="ja-JP" altLang="en-US" sz="1800" dirty="0">
                      <a:latin typeface="Arial "/>
                      <a:ea typeface="HGP創英角ｺﾞｼｯｸUB" pitchFamily="50" charset="-128"/>
                    </a:endParaRPr>
                  </a:p>
                </p:txBody>
              </p:sp>
              <p:sp>
                <p:nvSpPr>
                  <p:cNvPr id="140" name="Rectangle 50"/>
                  <p:cNvSpPr>
                    <a:spLocks noChangeArrowheads="1"/>
                  </p:cNvSpPr>
                  <p:nvPr/>
                </p:nvSpPr>
                <p:spPr bwMode="auto">
                  <a:xfrm>
                    <a:off x="7720914" y="2972359"/>
                    <a:ext cx="959090" cy="528104"/>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IT</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Approve</a:t>
                    </a:r>
                    <a:endParaRPr lang="ja-JP" altLang="en-US" sz="1800" dirty="0">
                      <a:latin typeface="Arial "/>
                      <a:ea typeface="HGP創英角ｺﾞｼｯｸUB" pitchFamily="50" charset="-128"/>
                    </a:endParaRPr>
                  </a:p>
                </p:txBody>
              </p:sp>
              <p:sp>
                <p:nvSpPr>
                  <p:cNvPr id="141" name="Rectangle 50"/>
                  <p:cNvSpPr>
                    <a:spLocks noChangeArrowheads="1"/>
                  </p:cNvSpPr>
                  <p:nvPr/>
                </p:nvSpPr>
                <p:spPr bwMode="auto">
                  <a:xfrm>
                    <a:off x="5324409" y="2943813"/>
                    <a:ext cx="961118" cy="569350"/>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IT</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PIC</a:t>
                    </a:r>
                    <a:endParaRPr lang="ja-JP" altLang="en-US" sz="1800" dirty="0">
                      <a:latin typeface="Arial "/>
                      <a:ea typeface="HGP創英角ｺﾞｼｯｸUB" pitchFamily="50" charset="-128"/>
                    </a:endParaRPr>
                  </a:p>
                </p:txBody>
              </p:sp>
              <p:cxnSp>
                <p:nvCxnSpPr>
                  <p:cNvPr id="142" name="AutoShape 71"/>
                  <p:cNvCxnSpPr>
                    <a:cxnSpLocks noChangeShapeType="1"/>
                    <a:stCxn id="144" idx="3"/>
                  </p:cNvCxnSpPr>
                  <p:nvPr/>
                </p:nvCxnSpPr>
                <p:spPr bwMode="auto">
                  <a:xfrm>
                    <a:off x="6260127" y="2104133"/>
                    <a:ext cx="1460787" cy="1118778"/>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71"/>
                  <p:cNvCxnSpPr>
                    <a:cxnSpLocks noChangeShapeType="1"/>
                    <a:stCxn id="144" idx="3"/>
                    <a:endCxn id="139" idx="1"/>
                  </p:cNvCxnSpPr>
                  <p:nvPr/>
                </p:nvCxnSpPr>
                <p:spPr bwMode="auto">
                  <a:xfrm>
                    <a:off x="6260127" y="2104133"/>
                    <a:ext cx="1460787" cy="1246"/>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Rectangle 50"/>
                  <p:cNvSpPr>
                    <a:spLocks noChangeArrowheads="1"/>
                  </p:cNvSpPr>
                  <p:nvPr/>
                </p:nvSpPr>
                <p:spPr bwMode="auto">
                  <a:xfrm>
                    <a:off x="5299009" y="1792303"/>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800" dirty="0" smtClean="0">
                        <a:latin typeface="Arial "/>
                        <a:ea typeface="HGP創英角ｺﾞｼｯｸUB" pitchFamily="50" charset="-128"/>
                      </a:rPr>
                      <a:t>Section</a:t>
                    </a:r>
                    <a:endParaRPr lang="en-US" altLang="ja-JP" sz="1800" dirty="0">
                      <a:latin typeface="Arial "/>
                      <a:ea typeface="HGP創英角ｺﾞｼｯｸUB" pitchFamily="50" charset="-128"/>
                    </a:endParaRPr>
                  </a:p>
                  <a:p>
                    <a:pPr eaLnBrk="1" hangingPunct="1">
                      <a:lnSpc>
                        <a:spcPct val="100000"/>
                      </a:lnSpc>
                      <a:spcBef>
                        <a:spcPct val="0"/>
                      </a:spcBef>
                    </a:pPr>
                    <a:r>
                      <a:rPr lang="en-US" altLang="ja-JP" sz="1800" dirty="0" smtClean="0">
                        <a:latin typeface="Arial "/>
                        <a:ea typeface="HGP創英角ｺﾞｼｯｸUB" pitchFamily="50" charset="-128"/>
                      </a:rPr>
                      <a:t>Request</a:t>
                    </a:r>
                    <a:endParaRPr lang="ja-JP" altLang="en-US" sz="1800" dirty="0">
                      <a:latin typeface="Arial "/>
                      <a:ea typeface="HGP創英角ｺﾞｼｯｸUB" pitchFamily="50" charset="-128"/>
                    </a:endParaRPr>
                  </a:p>
                </p:txBody>
              </p:sp>
              <p:grpSp>
                <p:nvGrpSpPr>
                  <p:cNvPr id="145" name="Group 144"/>
                  <p:cNvGrpSpPr/>
                  <p:nvPr/>
                </p:nvGrpSpPr>
                <p:grpSpPr>
                  <a:xfrm>
                    <a:off x="4972042" y="1228869"/>
                    <a:ext cx="4832875" cy="2729829"/>
                    <a:chOff x="4564292" y="3670971"/>
                    <a:chExt cx="4457893" cy="2729829"/>
                  </a:xfrm>
                </p:grpSpPr>
                <p:sp>
                  <p:nvSpPr>
                    <p:cNvPr id="154" name="AutoShape 3"/>
                    <p:cNvSpPr>
                      <a:spLocks noChangeArrowheads="1"/>
                    </p:cNvSpPr>
                    <p:nvPr/>
                  </p:nvSpPr>
                  <p:spPr bwMode="auto">
                    <a:xfrm>
                      <a:off x="4564292" y="3785381"/>
                      <a:ext cx="4457893" cy="2615419"/>
                    </a:xfrm>
                    <a:prstGeom prst="roundRect">
                      <a:avLst>
                        <a:gd name="adj" fmla="val 5551"/>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ja-JP" altLang="en-US" sz="1800"/>
                    </a:p>
                  </p:txBody>
                </p:sp>
                <p:sp>
                  <p:nvSpPr>
                    <p:cNvPr id="155" name="Text Box 5"/>
                    <p:cNvSpPr txBox="1">
                      <a:spLocks noChangeArrowheads="1"/>
                    </p:cNvSpPr>
                    <p:nvPr/>
                  </p:nvSpPr>
                  <p:spPr bwMode="auto">
                    <a:xfrm>
                      <a:off x="5629931" y="3670971"/>
                      <a:ext cx="2354623" cy="396875"/>
                    </a:xfrm>
                    <a:prstGeom prst="rect">
                      <a:avLst/>
                    </a:prstGeom>
                    <a:solidFill>
                      <a:srgbClr val="0000FF"/>
                    </a:solidFill>
                    <a:ln>
                      <a:noFill/>
                    </a:ln>
                    <a:effectLst>
                      <a:outerShdw dist="107763" dir="18900000" algn="ctr" rotWithShape="0">
                        <a:schemeClr val="bg2">
                          <a:alpha val="50000"/>
                        </a:schemeClr>
                      </a:outerShdw>
                    </a:effectLs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r>
                        <a:rPr kumimoji="1" lang="en-US" altLang="ja-JP" sz="2000" b="1" dirty="0" smtClean="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n-US" altLang="ja-JP" sz="2000" b="1" dirty="0" smtClean="0">
                          <a:solidFill>
                            <a:schemeClr val="bg1"/>
                          </a:solidFill>
                          <a:latin typeface="Arial" panose="020B0604020202020204" pitchFamily="34" charset="0"/>
                          <a:cs typeface="Arial" panose="020B0604020202020204" pitchFamily="34" charset="0"/>
                        </a:rPr>
                        <a:t>Action</a:t>
                      </a:r>
                      <a:r>
                        <a:rPr kumimoji="1" lang="en-US" altLang="ja-JP" sz="2000" b="1" dirty="0" smtClean="0">
                          <a:solidFill>
                            <a:schemeClr val="bg1"/>
                          </a:solidFill>
                          <a:latin typeface="Arial" panose="020B0604020202020204" pitchFamily="34" charset="0"/>
                          <a:cs typeface="Arial" panose="020B0604020202020204" pitchFamily="34" charset="0"/>
                        </a:rPr>
                        <a:t> </a:t>
                      </a:r>
                      <a:endParaRPr kumimoji="1" lang="en-US" altLang="ja-JP" sz="2000" b="1" dirty="0" smtClean="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grpSp>
              <p:sp>
                <p:nvSpPr>
                  <p:cNvPr id="146" name="TextBox 145"/>
                  <p:cNvSpPr txBox="1"/>
                  <p:nvPr/>
                </p:nvSpPr>
                <p:spPr>
                  <a:xfrm>
                    <a:off x="8965921" y="1849381"/>
                    <a:ext cx="648255" cy="400110"/>
                  </a:xfrm>
                  <a:prstGeom prst="rect">
                    <a:avLst/>
                  </a:prstGeom>
                  <a:noFill/>
                </p:spPr>
                <p:txBody>
                  <a:bodyPr wrap="none" rtlCol="0">
                    <a:spAutoFit/>
                  </a:bodyPr>
                  <a:lstStyle/>
                  <a:p>
                    <a:r>
                      <a:rPr lang="en-US" sz="2000" dirty="0" smtClean="0">
                        <a:solidFill>
                          <a:schemeClr val="accent2"/>
                        </a:solidFill>
                      </a:rPr>
                      <a:t>Web</a:t>
                    </a:r>
                  </a:p>
                </p:txBody>
              </p:sp>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0054" y="1381324"/>
                    <a:ext cx="392404" cy="392404"/>
                  </a:xfrm>
                  <a:prstGeom prst="rect">
                    <a:avLst/>
                  </a:prstGeom>
                </p:spPr>
              </p:pic>
              <p:pic>
                <p:nvPicPr>
                  <p:cNvPr id="148" name="Picture 1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001" y="1851618"/>
                    <a:ext cx="392404" cy="392404"/>
                  </a:xfrm>
                  <a:prstGeom prst="rect">
                    <a:avLst/>
                  </a:prstGeom>
                </p:spPr>
              </p:pic>
              <p:pic>
                <p:nvPicPr>
                  <p:cNvPr id="149" name="Picture 1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7024" y="3029024"/>
                    <a:ext cx="392404" cy="392404"/>
                  </a:xfrm>
                  <a:prstGeom prst="rect">
                    <a:avLst/>
                  </a:prstGeom>
                </p:spPr>
              </p:pic>
              <p:cxnSp>
                <p:nvCxnSpPr>
                  <p:cNvPr id="151" name="Elbow Connector 150"/>
                  <p:cNvCxnSpPr>
                    <a:stCxn id="141" idx="3"/>
                    <a:endCxn id="140" idx="1"/>
                  </p:cNvCxnSpPr>
                  <p:nvPr/>
                </p:nvCxnSpPr>
                <p:spPr bwMode="auto">
                  <a:xfrm>
                    <a:off x="6285527" y="3228488"/>
                    <a:ext cx="1435387" cy="7923"/>
                  </a:xfrm>
                  <a:prstGeom prst="bentConnector3">
                    <a:avLst>
                      <a:gd name="adj1" fmla="val 50000"/>
                    </a:avLst>
                  </a:prstGeom>
                  <a:solidFill>
                    <a:schemeClr val="accent1"/>
                  </a:solidFill>
                  <a:ln w="38100" cap="flat" cmpd="sng" algn="ctr">
                    <a:solidFill>
                      <a:schemeClr val="accent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2" name="Picture 85" descr="MCj0431587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1472" y="2518627"/>
                    <a:ext cx="268287" cy="2682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 name="TextBox 152"/>
                  <p:cNvSpPr txBox="1"/>
                  <p:nvPr/>
                </p:nvSpPr>
                <p:spPr>
                  <a:xfrm>
                    <a:off x="6281855" y="3207198"/>
                    <a:ext cx="1505540" cy="400110"/>
                  </a:xfrm>
                  <a:prstGeom prst="rect">
                    <a:avLst/>
                  </a:prstGeom>
                  <a:noFill/>
                </p:spPr>
                <p:txBody>
                  <a:bodyPr wrap="none" rtlCol="0">
                    <a:spAutoFit/>
                  </a:bodyPr>
                  <a:lstStyle/>
                  <a:p>
                    <a:r>
                      <a:rPr lang="en-US" sz="2000" dirty="0" smtClean="0">
                        <a:solidFill>
                          <a:schemeClr val="accent2"/>
                        </a:solidFill>
                      </a:rPr>
                      <a:t>confirmation</a:t>
                    </a:r>
                  </a:p>
                </p:txBody>
              </p:sp>
              <p:pic>
                <p:nvPicPr>
                  <p:cNvPr id="156" name="Picture 85" descr="MCj0431587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2199" y="2518528"/>
                    <a:ext cx="268287" cy="2682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6228074" y="1732200"/>
                    <a:ext cx="1505540" cy="400110"/>
                  </a:xfrm>
                  <a:prstGeom prst="rect">
                    <a:avLst/>
                  </a:prstGeom>
                  <a:noFill/>
                </p:spPr>
                <p:txBody>
                  <a:bodyPr wrap="none" rtlCol="0">
                    <a:spAutoFit/>
                  </a:bodyPr>
                  <a:lstStyle/>
                  <a:p>
                    <a:r>
                      <a:rPr lang="en-US" sz="2000" dirty="0" smtClean="0">
                        <a:solidFill>
                          <a:schemeClr val="accent2"/>
                        </a:solidFill>
                      </a:rPr>
                      <a:t>confirmation</a:t>
                    </a:r>
                  </a:p>
                </p:txBody>
              </p:sp>
            </p:grpSp>
          </p:grpSp>
        </p:grpSp>
        <p:cxnSp>
          <p:nvCxnSpPr>
            <p:cNvPr id="130" name="AutoShape 133"/>
            <p:cNvCxnSpPr>
              <a:cxnSpLocks noChangeShapeType="1"/>
              <a:stCxn id="139" idx="2"/>
              <a:endCxn id="140" idx="0"/>
            </p:cNvCxnSpPr>
            <p:nvPr/>
          </p:nvCxnSpPr>
          <p:spPr bwMode="auto">
            <a:xfrm rot="5400000">
              <a:off x="7924277" y="3087040"/>
              <a:ext cx="553379" cy="1014"/>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4106485" y="1813438"/>
            <a:ext cx="3117286" cy="1786336"/>
            <a:chOff x="3280237" y="4644575"/>
            <a:chExt cx="3117286" cy="1833576"/>
          </a:xfrm>
        </p:grpSpPr>
        <p:graphicFrame>
          <p:nvGraphicFramePr>
            <p:cNvPr id="68" name="Chart 67" title="FY2015"/>
            <p:cNvGraphicFramePr/>
            <p:nvPr>
              <p:extLst>
                <p:ext uri="{D42A27DB-BD31-4B8C-83A1-F6EECF244321}">
                  <p14:modId xmlns:p14="http://schemas.microsoft.com/office/powerpoint/2010/main" val="700946915"/>
                </p:ext>
              </p:extLst>
            </p:nvPr>
          </p:nvGraphicFramePr>
          <p:xfrm>
            <a:off x="3280237" y="4644575"/>
            <a:ext cx="3117286" cy="1833576"/>
          </p:xfrm>
          <a:graphic>
            <a:graphicData uri="http://schemas.openxmlformats.org/drawingml/2006/chart">
              <c:chart xmlns:c="http://schemas.openxmlformats.org/drawingml/2006/chart" xmlns:r="http://schemas.openxmlformats.org/officeDocument/2006/relationships" r:id="rId6"/>
            </a:graphicData>
          </a:graphic>
        </p:graphicFrame>
        <p:sp>
          <p:nvSpPr>
            <p:cNvPr id="69" name="Rectangular Callout 68"/>
            <p:cNvSpPr/>
            <p:nvPr/>
          </p:nvSpPr>
          <p:spPr>
            <a:xfrm>
              <a:off x="5224910" y="4864076"/>
              <a:ext cx="1124188" cy="438442"/>
            </a:xfrm>
            <a:prstGeom prst="wedgeRectCallout">
              <a:avLst>
                <a:gd name="adj1" fmla="val -62873"/>
                <a:gd name="adj2" fmla="val 8453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latin typeface="Arial "/>
                  <a:cs typeface="Arial" panose="020B0604020202020204" pitchFamily="34" charset="0"/>
                </a:rPr>
                <a:t>Delay 1 day</a:t>
              </a:r>
              <a:endParaRPr lang="en-US" sz="1600" b="1" dirty="0">
                <a:solidFill>
                  <a:srgbClr val="0000FF"/>
                </a:solidFill>
                <a:latin typeface="Arial "/>
                <a:cs typeface="Arial" panose="020B0604020202020204" pitchFamily="34" charset="0"/>
              </a:endParaRPr>
            </a:p>
          </p:txBody>
        </p:sp>
      </p:grpSp>
      <p:sp>
        <p:nvSpPr>
          <p:cNvPr id="74" name="TextBox 73"/>
          <p:cNvSpPr txBox="1"/>
          <p:nvPr/>
        </p:nvSpPr>
        <p:spPr>
          <a:xfrm>
            <a:off x="7562802" y="1813867"/>
            <a:ext cx="2350516" cy="1785104"/>
          </a:xfrm>
          <a:prstGeom prst="rect">
            <a:avLst/>
          </a:prstGeom>
          <a:noFill/>
        </p:spPr>
        <p:txBody>
          <a:bodyPr wrap="square" rtlCol="0">
            <a:spAutoFit/>
          </a:bodyPr>
          <a:lstStyle/>
          <a:p>
            <a:pPr lvl="0" algn="l">
              <a:spcBef>
                <a:spcPts val="0"/>
              </a:spcBef>
              <a:defRPr/>
            </a:pPr>
            <a:r>
              <a:rPr lang="en-US" altLang="ja-JP" b="1" u="sng" dirty="0" smtClean="0">
                <a:latin typeface="Arial "/>
                <a:ea typeface="Batang" pitchFamily="18" charset="-127"/>
                <a:cs typeface="Arial" pitchFamily="34" charset="0"/>
              </a:rPr>
              <a:t>Setup Target:</a:t>
            </a:r>
          </a:p>
          <a:p>
            <a:pPr lvl="0" algn="l">
              <a:spcBef>
                <a:spcPts val="0"/>
              </a:spcBef>
              <a:defRPr/>
            </a:pPr>
            <a:r>
              <a:rPr lang="en-US" altLang="ja-JP" dirty="0" smtClean="0">
                <a:solidFill>
                  <a:srgbClr val="0000FF"/>
                </a:solidFill>
                <a:latin typeface="Arial "/>
                <a:ea typeface="Batang" pitchFamily="18" charset="-127"/>
                <a:cs typeface="Arial" pitchFamily="34" charset="0"/>
              </a:rPr>
              <a:t>FY2016: Network Request</a:t>
            </a:r>
            <a:endParaRPr lang="en-US" altLang="ja-JP" dirty="0">
              <a:solidFill>
                <a:srgbClr val="0000FF"/>
              </a:solidFill>
              <a:latin typeface="Arial "/>
              <a:ea typeface="Batang" pitchFamily="18" charset="-127"/>
              <a:cs typeface="Arial" pitchFamily="34" charset="0"/>
            </a:endParaRPr>
          </a:p>
          <a:p>
            <a:pPr lvl="0" algn="l">
              <a:spcBef>
                <a:spcPts val="0"/>
              </a:spcBef>
              <a:defRPr/>
            </a:pPr>
            <a:r>
              <a:rPr lang="en-US" altLang="ja-JP" dirty="0">
                <a:latin typeface="Arial "/>
                <a:ea typeface="Batang" pitchFamily="18" charset="-127"/>
                <a:cs typeface="Arial" pitchFamily="34" charset="0"/>
              </a:rPr>
              <a:t>FY2017: </a:t>
            </a:r>
            <a:r>
              <a:rPr lang="en-US" altLang="ja-JP" dirty="0" smtClean="0">
                <a:latin typeface="Arial "/>
                <a:ea typeface="Batang" pitchFamily="18" charset="-127"/>
                <a:cs typeface="Arial" pitchFamily="34" charset="0"/>
              </a:rPr>
              <a:t>SAP and</a:t>
            </a:r>
            <a:endParaRPr lang="en-US" altLang="ja-JP" dirty="0">
              <a:latin typeface="Arial "/>
              <a:ea typeface="Batang" pitchFamily="18" charset="-127"/>
              <a:cs typeface="Arial" pitchFamily="34" charset="0"/>
            </a:endParaRPr>
          </a:p>
          <a:p>
            <a:pPr lvl="0" algn="l">
              <a:spcBef>
                <a:spcPts val="0"/>
              </a:spcBef>
              <a:defRPr/>
            </a:pPr>
            <a:r>
              <a:rPr lang="en-US" altLang="ja-JP" dirty="0" smtClean="0">
                <a:latin typeface="Arial "/>
                <a:ea typeface="Batang" pitchFamily="18" charset="-127"/>
                <a:cs typeface="Arial" pitchFamily="34" charset="0"/>
              </a:rPr>
              <a:t>Develop</a:t>
            </a:r>
            <a:endParaRPr lang="en-US" altLang="ja-JP" dirty="0">
              <a:latin typeface="Arial "/>
              <a:ea typeface="Batang" pitchFamily="18" charset="-127"/>
              <a:cs typeface="Arial" pitchFamily="34" charset="0"/>
            </a:endParaRPr>
          </a:p>
          <a:p>
            <a:pPr lvl="0" algn="l">
              <a:spcBef>
                <a:spcPts val="0"/>
              </a:spcBef>
              <a:defRPr/>
            </a:pPr>
            <a:r>
              <a:rPr lang="en-US" dirty="0" smtClean="0">
                <a:latin typeface="Arial "/>
              </a:rPr>
              <a:t>FY2018: Sections</a:t>
            </a:r>
            <a:endParaRPr lang="en-US" dirty="0">
              <a:latin typeface="Arial "/>
            </a:endParaRPr>
          </a:p>
        </p:txBody>
      </p:sp>
      <p:sp>
        <p:nvSpPr>
          <p:cNvPr id="75" name="Plus 74"/>
          <p:cNvSpPr/>
          <p:nvPr/>
        </p:nvSpPr>
        <p:spPr bwMode="auto">
          <a:xfrm>
            <a:off x="3500153" y="2464045"/>
            <a:ext cx="508000" cy="493486"/>
          </a:xfrm>
          <a:prstGeom prst="mathPlus">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
        <p:nvSpPr>
          <p:cNvPr id="76" name="Right Arrow 75"/>
          <p:cNvSpPr/>
          <p:nvPr/>
        </p:nvSpPr>
        <p:spPr bwMode="auto">
          <a:xfrm>
            <a:off x="7305972" y="2239070"/>
            <a:ext cx="223781" cy="798286"/>
          </a:xfrm>
          <a:prstGeom prst="rightArrow">
            <a:avLst>
              <a:gd name="adj1" fmla="val 50000"/>
              <a:gd name="adj2" fmla="val 40271"/>
            </a:avLst>
          </a:prstGeom>
          <a:solidFill>
            <a:srgbClr val="FF00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sp>
        <p:nvSpPr>
          <p:cNvPr id="77" name="AutoShape 4"/>
          <p:cNvSpPr>
            <a:spLocks noChangeArrowheads="1"/>
          </p:cNvSpPr>
          <p:nvPr/>
        </p:nvSpPr>
        <p:spPr bwMode="auto">
          <a:xfrm>
            <a:off x="102648" y="3643316"/>
            <a:ext cx="4820439" cy="358775"/>
          </a:xfrm>
          <a:prstGeom prst="roundRect">
            <a:avLst>
              <a:gd name="adj" fmla="val 16667"/>
            </a:avLst>
          </a:prstGeom>
          <a:solidFill>
            <a:srgbClr val="0E067C"/>
          </a:solidFill>
          <a:ln>
            <a:noFill/>
          </a:ln>
          <a:effectLst/>
        </p:spPr>
        <p:txBody>
          <a:bodyPr wrap="none" anchor="ctr"/>
          <a:lstStyle/>
          <a:p>
            <a:r>
              <a:rPr kumimoji="1" lang="en-US" altLang="en-US" sz="2000" b="1" dirty="0" smtClean="0">
                <a:solidFill>
                  <a:schemeClr val="bg1"/>
                </a:solidFill>
                <a:latin typeface="Arial" panose="020B0604020202020204" pitchFamily="34" charset="0"/>
                <a:ea typeface="Arial Unicode MS" pitchFamily="34" charset="-128"/>
                <a:cs typeface="Arial" panose="020B0604020202020204" pitchFamily="34" charset="0"/>
              </a:rPr>
              <a:t>Procedure Analysis</a:t>
            </a:r>
            <a:endParaRPr kumimoji="1" lang="en-US" altLang="ja-JP" sz="2000" b="1" dirty="0">
              <a:solidFill>
                <a:schemeClr val="bg1"/>
              </a:solidFill>
              <a:latin typeface="Arial" panose="020B0604020202020204" pitchFamily="34" charset="0"/>
              <a:ea typeface="Arial Unicode MS" pitchFamily="34" charset="-128"/>
              <a:cs typeface="Arial" panose="020B0604020202020204" pitchFamily="34" charset="0"/>
            </a:endParaRPr>
          </a:p>
        </p:txBody>
      </p:sp>
      <p:sp>
        <p:nvSpPr>
          <p:cNvPr id="79" name="TextBox 78"/>
          <p:cNvSpPr txBox="1"/>
          <p:nvPr/>
        </p:nvSpPr>
        <p:spPr>
          <a:xfrm>
            <a:off x="5631504" y="5191141"/>
            <a:ext cx="946093" cy="400110"/>
          </a:xfrm>
          <a:prstGeom prst="rect">
            <a:avLst/>
          </a:prstGeom>
          <a:noFill/>
        </p:spPr>
        <p:txBody>
          <a:bodyPr wrap="none" rtlCol="0">
            <a:spAutoFit/>
          </a:bodyPr>
          <a:lstStyle/>
          <a:p>
            <a:r>
              <a:rPr lang="en-US" sz="2000" dirty="0">
                <a:solidFill>
                  <a:srgbClr val="FF0000"/>
                </a:solidFill>
              </a:rPr>
              <a:t>2</a:t>
            </a:r>
            <a:r>
              <a:rPr lang="en-US" sz="2000" dirty="0" smtClean="0">
                <a:solidFill>
                  <a:srgbClr val="FF0000"/>
                </a:solidFill>
              </a:rPr>
              <a:t> hours</a:t>
            </a:r>
            <a:endParaRPr lang="en-US" sz="2000" dirty="0">
              <a:solidFill>
                <a:srgbClr val="FF0000"/>
              </a:solidFill>
            </a:endParaRPr>
          </a:p>
        </p:txBody>
      </p:sp>
      <p:sp>
        <p:nvSpPr>
          <p:cNvPr id="82" name="Rectangular Callout 81"/>
          <p:cNvSpPr/>
          <p:nvPr/>
        </p:nvSpPr>
        <p:spPr>
          <a:xfrm>
            <a:off x="1924463" y="4960059"/>
            <a:ext cx="1374778" cy="274169"/>
          </a:xfrm>
          <a:prstGeom prst="wedgeRectCallout">
            <a:avLst>
              <a:gd name="adj1" fmla="val -19363"/>
              <a:gd name="adj2" fmla="val -10489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latin typeface="Arial" panose="020B0604020202020204" pitchFamily="34" charset="0"/>
                <a:cs typeface="Arial" panose="020B0604020202020204" pitchFamily="34" charset="0"/>
              </a:rPr>
              <a:t>Cannot meet</a:t>
            </a:r>
            <a:endParaRPr lang="en-US" sz="1600"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32497" y="4589352"/>
            <a:ext cx="203681" cy="3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43118" y="5744533"/>
            <a:ext cx="203681" cy="3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4" name="Group 83"/>
          <p:cNvGrpSpPr/>
          <p:nvPr/>
        </p:nvGrpSpPr>
        <p:grpSpPr>
          <a:xfrm>
            <a:off x="144823" y="1755811"/>
            <a:ext cx="3279587" cy="1660553"/>
            <a:chOff x="3280237" y="4644575"/>
            <a:chExt cx="3117286" cy="1480426"/>
          </a:xfrm>
        </p:grpSpPr>
        <p:graphicFrame>
          <p:nvGraphicFramePr>
            <p:cNvPr id="85" name="Chart 84" title="FY2015"/>
            <p:cNvGraphicFramePr/>
            <p:nvPr>
              <p:extLst>
                <p:ext uri="{D42A27DB-BD31-4B8C-83A1-F6EECF244321}">
                  <p14:modId xmlns:p14="http://schemas.microsoft.com/office/powerpoint/2010/main" val="1251607879"/>
                </p:ext>
              </p:extLst>
            </p:nvPr>
          </p:nvGraphicFramePr>
          <p:xfrm>
            <a:off x="3280237" y="4644575"/>
            <a:ext cx="3117286" cy="1480426"/>
          </p:xfrm>
          <a:graphic>
            <a:graphicData uri="http://schemas.openxmlformats.org/drawingml/2006/chart">
              <c:chart xmlns:c="http://schemas.openxmlformats.org/drawingml/2006/chart" xmlns:r="http://schemas.openxmlformats.org/officeDocument/2006/relationships" r:id="rId8"/>
            </a:graphicData>
          </a:graphic>
        </p:graphicFrame>
        <p:sp>
          <p:nvSpPr>
            <p:cNvPr id="86" name="Rectangular Callout 85"/>
            <p:cNvSpPr/>
            <p:nvPr/>
          </p:nvSpPr>
          <p:spPr>
            <a:xfrm>
              <a:off x="4659818" y="4767344"/>
              <a:ext cx="1036277" cy="216702"/>
            </a:xfrm>
            <a:prstGeom prst="wedgeRectCallout">
              <a:avLst>
                <a:gd name="adj1" fmla="val -39082"/>
                <a:gd name="adj2" fmla="val 19027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latin typeface="Arial "/>
                  <a:cs typeface="Arial" panose="020B0604020202020204" pitchFamily="34" charset="0"/>
                </a:rPr>
                <a:t>Biggest</a:t>
              </a:r>
              <a:endParaRPr lang="en-US" sz="1600" b="1" dirty="0">
                <a:solidFill>
                  <a:srgbClr val="0000FF"/>
                </a:solidFill>
                <a:latin typeface="Arial "/>
                <a:cs typeface="Arial" panose="020B0604020202020204" pitchFamily="34" charset="0"/>
              </a:endParaRPr>
            </a:p>
          </p:txBody>
        </p:sp>
      </p:grpSp>
      <p:sp>
        <p:nvSpPr>
          <p:cNvPr id="87" name="Rectangular Callout 86"/>
          <p:cNvSpPr/>
          <p:nvPr/>
        </p:nvSpPr>
        <p:spPr>
          <a:xfrm>
            <a:off x="1504941" y="5379529"/>
            <a:ext cx="1524000" cy="461948"/>
          </a:xfrm>
          <a:prstGeom prst="wedgeRectCallout">
            <a:avLst>
              <a:gd name="adj1" fmla="val -65594"/>
              <a:gd name="adj2" fmla="val -9034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latin typeface="Arial" panose="020B0604020202020204" pitchFamily="34" charset="0"/>
                <a:cs typeface="Arial" panose="020B0604020202020204" pitchFamily="34" charset="0"/>
              </a:rPr>
              <a:t>Don’t know status</a:t>
            </a:r>
            <a:endParaRPr lang="en-US" sz="1600" dirty="0">
              <a:solidFill>
                <a:schemeClr val="tx1"/>
              </a:solidFill>
              <a:latin typeface="Arial" panose="020B0604020202020204" pitchFamily="34" charset="0"/>
              <a:cs typeface="Arial" panose="020B0604020202020204" pitchFamily="34" charset="0"/>
            </a:endParaRPr>
          </a:p>
        </p:txBody>
      </p:sp>
      <p:grpSp>
        <p:nvGrpSpPr>
          <p:cNvPr id="70" name="Group 69"/>
          <p:cNvGrpSpPr/>
          <p:nvPr/>
        </p:nvGrpSpPr>
        <p:grpSpPr>
          <a:xfrm>
            <a:off x="11109" y="84234"/>
            <a:ext cx="9871065" cy="444870"/>
            <a:chOff x="12699" y="67242"/>
            <a:chExt cx="9871065" cy="707459"/>
          </a:xfrm>
        </p:grpSpPr>
        <p:grpSp>
          <p:nvGrpSpPr>
            <p:cNvPr id="71" name="Group 70"/>
            <p:cNvGrpSpPr/>
            <p:nvPr/>
          </p:nvGrpSpPr>
          <p:grpSpPr>
            <a:xfrm>
              <a:off x="12699" y="67242"/>
              <a:ext cx="9871065" cy="707459"/>
              <a:chOff x="12699" y="67242"/>
              <a:chExt cx="9871065" cy="707459"/>
            </a:xfrm>
          </p:grpSpPr>
          <p:grpSp>
            <p:nvGrpSpPr>
              <p:cNvPr id="78" name="Group 77"/>
              <p:cNvGrpSpPr/>
              <p:nvPr/>
            </p:nvGrpSpPr>
            <p:grpSpPr>
              <a:xfrm>
                <a:off x="12699" y="101600"/>
                <a:ext cx="9871065" cy="673101"/>
                <a:chOff x="12699" y="101600"/>
                <a:chExt cx="9871065" cy="673101"/>
              </a:xfrm>
            </p:grpSpPr>
            <p:sp>
              <p:nvSpPr>
                <p:cNvPr id="8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dirty="0">
                    <a:latin typeface="Arial "/>
                  </a:endParaRPr>
                </a:p>
              </p:txBody>
            </p:sp>
            <p:sp>
              <p:nvSpPr>
                <p:cNvPr id="88"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81" name="Rectangle 59"/>
              <p:cNvSpPr>
                <a:spLocks noChangeArrowheads="1"/>
              </p:cNvSpPr>
              <p:nvPr/>
            </p:nvSpPr>
            <p:spPr bwMode="auto">
              <a:xfrm>
                <a:off x="271463" y="67242"/>
                <a:ext cx="9275762" cy="6852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a:t>
                </a:r>
                <a:r>
                  <a:rPr lang="en-US" altLang="ja-JP" sz="2800" b="1" dirty="0" smtClean="0">
                    <a:solidFill>
                      <a:schemeClr val="bg1"/>
                    </a:solidFill>
                    <a:latin typeface="Arial" charset="0"/>
                    <a:ea typeface="HGP創英角ｺﾞｼｯｸUB" pitchFamily="50" charset="-128"/>
                  </a:rPr>
                  <a:t>. ACTION PLAN FY2016</a:t>
                </a:r>
                <a:endParaRPr lang="en-US" altLang="ja-JP" sz="2400" b="1" dirty="0">
                  <a:solidFill>
                    <a:schemeClr val="bg1"/>
                  </a:solidFill>
                  <a:latin typeface="Arial" charset="0"/>
                  <a:ea typeface="HGP創英角ｺﾞｼｯｸUB" pitchFamily="50" charset="-128"/>
                </a:endParaRPr>
              </a:p>
            </p:txBody>
          </p:sp>
        </p:grpSp>
        <p:sp>
          <p:nvSpPr>
            <p:cNvPr id="73" name="Rectangle 71"/>
            <p:cNvSpPr>
              <a:spLocks noChangeArrowheads="1"/>
            </p:cNvSpPr>
            <p:nvPr/>
          </p:nvSpPr>
          <p:spPr bwMode="auto">
            <a:xfrm>
              <a:off x="9186068" y="139361"/>
              <a:ext cx="566736" cy="554005"/>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6</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spTree>
    <p:extLst>
      <p:ext uri="{BB962C8B-B14F-4D97-AF65-F5344CB8AC3E}">
        <p14:creationId xmlns:p14="http://schemas.microsoft.com/office/powerpoint/2010/main" val="45926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696686"/>
            <a:ext cx="9823443" cy="6072414"/>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pSp>
        <p:nvGrpSpPr>
          <p:cNvPr id="11" name="Group 10"/>
          <p:cNvGrpSpPr/>
          <p:nvPr/>
        </p:nvGrpSpPr>
        <p:grpSpPr>
          <a:xfrm>
            <a:off x="12699" y="95986"/>
            <a:ext cx="9871065" cy="462681"/>
            <a:chOff x="12699" y="101600"/>
            <a:chExt cx="9871065" cy="673101"/>
          </a:xfrm>
        </p:grpSpPr>
        <p:grpSp>
          <p:nvGrpSpPr>
            <p:cNvPr id="10" name="Group 9"/>
            <p:cNvGrpSpPr/>
            <p:nvPr/>
          </p:nvGrpSpPr>
          <p:grpSpPr>
            <a:xfrm>
              <a:off x="12699" y="101600"/>
              <a:ext cx="9871065" cy="673101"/>
              <a:chOff x="12699" y="101600"/>
              <a:chExt cx="9871065" cy="673101"/>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3002427" name="Rectangle 59"/>
            <p:cNvSpPr>
              <a:spLocks noChangeArrowheads="1"/>
            </p:cNvSpPr>
            <p:nvPr/>
          </p:nvSpPr>
          <p:spPr bwMode="auto">
            <a:xfrm>
              <a:off x="271463" y="108535"/>
              <a:ext cx="9275762" cy="6268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 ACTION PLAN FY2016</a:t>
              </a:r>
              <a:endParaRPr lang="en-US" altLang="ja-JP" sz="2400" b="1" dirty="0">
                <a:solidFill>
                  <a:schemeClr val="bg1"/>
                </a:solidFill>
                <a:latin typeface="Arial" charset="0"/>
                <a:ea typeface="HGP創英角ｺﾞｼｯｸUB" pitchFamily="50" charset="-128"/>
              </a:endParaRPr>
            </a:p>
          </p:txBody>
        </p:sp>
        <p:sp>
          <p:nvSpPr>
            <p:cNvPr id="6" name="Rectangle 71"/>
            <p:cNvSpPr>
              <a:spLocks noChangeArrowheads="1"/>
            </p:cNvSpPr>
            <p:nvPr/>
          </p:nvSpPr>
          <p:spPr bwMode="auto">
            <a:xfrm>
              <a:off x="9186068" y="198586"/>
              <a:ext cx="566736" cy="47912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7</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graphicFrame>
        <p:nvGraphicFramePr>
          <p:cNvPr id="67" name="Group 2"/>
          <p:cNvGraphicFramePr>
            <a:graphicFrameLocks noGrp="1"/>
          </p:cNvGraphicFramePr>
          <p:nvPr>
            <p:extLst>
              <p:ext uri="{D42A27DB-BD31-4B8C-83A1-F6EECF244321}">
                <p14:modId xmlns:p14="http://schemas.microsoft.com/office/powerpoint/2010/main" val="963162009"/>
              </p:ext>
            </p:extLst>
          </p:nvPr>
        </p:nvGraphicFramePr>
        <p:xfrm>
          <a:off x="60321" y="725714"/>
          <a:ext cx="9798042" cy="6015881"/>
        </p:xfrm>
        <a:graphic>
          <a:graphicData uri="http://schemas.openxmlformats.org/drawingml/2006/table">
            <a:tbl>
              <a:tblPr/>
              <a:tblGrid>
                <a:gridCol w="1743079"/>
                <a:gridCol w="3962400"/>
                <a:gridCol w="2904056"/>
                <a:gridCol w="1188507"/>
              </a:tblGrid>
              <a:tr h="1141187">
                <a:tc gridSpan="4">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sz="2000" b="1" i="0" u="sng" strike="noStrike" kern="1200" cap="none" spc="0" normalizeH="0" baseline="0" noProof="0" dirty="0" smtClean="0">
                          <a:ln>
                            <a:noFill/>
                          </a:ln>
                          <a:solidFill>
                            <a:srgbClr val="000000"/>
                          </a:solidFill>
                          <a:effectLst/>
                          <a:uLnTx/>
                          <a:uFillTx/>
                          <a:latin typeface="Arial "/>
                          <a:ea typeface="+mn-ea"/>
                          <a:cs typeface="Arial" pitchFamily="34" charset="0"/>
                        </a:rPr>
                        <a:t>Action 2 [TIME]</a:t>
                      </a:r>
                      <a:r>
                        <a:rPr kumimoji="0" lang="en-US" sz="2000" b="1" i="0" u="none" strike="noStrike" kern="1200" cap="none" spc="0" normalizeH="0" baseline="0" noProof="0" dirty="0" smtClean="0">
                          <a:ln>
                            <a:noFill/>
                          </a:ln>
                          <a:solidFill>
                            <a:srgbClr val="000000"/>
                          </a:solidFill>
                          <a:effectLst/>
                          <a:uLnTx/>
                          <a:uFillTx/>
                          <a:latin typeface="Arial "/>
                          <a:ea typeface="+mn-ea"/>
                          <a:cs typeface="Arial" pitchFamily="34" charset="0"/>
                        </a:rPr>
                        <a:t>: </a:t>
                      </a:r>
                      <a:r>
                        <a:rPr kumimoji="0" lang="en-US" sz="2000" b="1" i="0" u="none" strike="noStrike" kern="1200" cap="none" spc="0" normalizeH="0" baseline="0" noProof="0" dirty="0" smtClean="0">
                          <a:ln>
                            <a:noFill/>
                          </a:ln>
                          <a:solidFill>
                            <a:srgbClr val="0000FF"/>
                          </a:solidFill>
                          <a:effectLst/>
                          <a:uLnTx/>
                          <a:uFillTx/>
                          <a:latin typeface="Arial "/>
                          <a:ea typeface="+mn-ea"/>
                          <a:cs typeface="Arial" pitchFamily="34" charset="0"/>
                        </a:rPr>
                        <a:t>Apply web approve for all PSNV workflow</a:t>
                      </a:r>
                      <a:endParaRPr kumimoji="1" lang="en-US" altLang="ja-JP" sz="2000" b="1" i="0" u="none" strike="noStrike" kern="1200" cap="none" spc="0" normalizeH="0" baseline="0" noProof="0" dirty="0" smtClean="0">
                        <a:ln>
                          <a:noFill/>
                        </a:ln>
                        <a:solidFill>
                          <a:srgbClr val="000000"/>
                        </a:solidFill>
                        <a:effectLst/>
                        <a:uLnTx/>
                        <a:uFillTx/>
                        <a:latin typeface="Arial "/>
                        <a:ea typeface="Arial Unicode MS" pitchFamily="34" charset="-128"/>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0" lang="en-US" altLang="en-US" sz="20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rPr>
                        <a:t>Improve Indirect efficiency =&gt; Target:</a:t>
                      </a:r>
                      <a:r>
                        <a:rPr kumimoji="0" lang="en-US" altLang="en-US" sz="20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 100%  IT Request no delay</a:t>
                      </a:r>
                      <a:endParaRPr kumimoji="0" lang="en-US" altLang="en-US" sz="24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1" lang="en-US" altLang="ja-JP" sz="2000" b="1" dirty="0" smtClean="0">
                          <a:solidFill>
                            <a:schemeClr val="tx1"/>
                          </a:solidFill>
                          <a:latin typeface="Arial "/>
                          <a:ea typeface="Arial Unicode MS" pitchFamily="34" charset="-128"/>
                          <a:cs typeface="Arial" panose="020B0604020202020204" pitchFamily="34" charset="0"/>
                        </a:rPr>
                        <a:t>Reduce paperwork stack time</a:t>
                      </a:r>
                      <a:r>
                        <a:rPr kumimoji="1" lang="en-US" altLang="ja-JP" sz="2000" b="1" baseline="0" dirty="0" smtClean="0">
                          <a:solidFill>
                            <a:schemeClr val="tx1"/>
                          </a:solidFill>
                          <a:latin typeface="Arial "/>
                          <a:ea typeface="Arial Unicode MS" pitchFamily="34" charset="-128"/>
                          <a:cs typeface="Arial" panose="020B0604020202020204" pitchFamily="34" charset="0"/>
                        </a:rPr>
                        <a:t> =&gt;</a:t>
                      </a:r>
                      <a:r>
                        <a:rPr kumimoji="1" lang="en-US" altLang="ja-JP" sz="2000" b="1" dirty="0" smtClean="0">
                          <a:solidFill>
                            <a:schemeClr val="tx1"/>
                          </a:solidFill>
                          <a:latin typeface="Arial "/>
                          <a:ea typeface="Arial Unicode MS" pitchFamily="34" charset="-128"/>
                          <a:cs typeface="Arial" panose="020B0604020202020204" pitchFamily="34" charset="0"/>
                        </a:rPr>
                        <a:t> Target : IT request</a:t>
                      </a:r>
                      <a:r>
                        <a:rPr kumimoji="1" lang="en-US" altLang="ja-JP" sz="2000" b="1" baseline="0" dirty="0" smtClean="0">
                          <a:solidFill>
                            <a:schemeClr val="tx1"/>
                          </a:solidFill>
                          <a:latin typeface="Arial "/>
                          <a:ea typeface="Arial Unicode MS" pitchFamily="34" charset="-128"/>
                          <a:cs typeface="Arial" panose="020B0604020202020204" pitchFamily="34" charset="0"/>
                        </a:rPr>
                        <a:t> time</a:t>
                      </a:r>
                      <a:r>
                        <a:rPr kumimoji="1" lang="en-US" altLang="ja-JP" sz="2000" b="1" baseline="0" dirty="0" smtClean="0">
                          <a:solidFill>
                            <a:srgbClr val="0000FF"/>
                          </a:solidFill>
                          <a:latin typeface="Arial "/>
                          <a:ea typeface="Arial Unicode MS" pitchFamily="34" charset="-128"/>
                          <a:cs typeface="Arial" panose="020B0604020202020204" pitchFamily="34" charset="0"/>
                        </a:rPr>
                        <a:t> </a:t>
                      </a:r>
                      <a:r>
                        <a:rPr kumimoji="0" lang="en-US" altLang="en-US" sz="20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 </a:t>
                      </a:r>
                      <a:r>
                        <a:rPr kumimoji="0" lang="en-US" altLang="en-US" sz="16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hours</a:t>
                      </a:r>
                      <a:endParaRPr kumimoji="0" lang="en-US" altLang="en-US" sz="20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73831">
                <a:tc>
                  <a:txBody>
                    <a:bodyPr/>
                    <a:lstStyle/>
                    <a:p>
                      <a:pPr algn="l"/>
                      <a:r>
                        <a:rPr lang="en-US" altLang="en-US" sz="2000" b="1" kern="1200" baseline="0" dirty="0" smtClean="0">
                          <a:solidFill>
                            <a:schemeClr val="tx1"/>
                          </a:solidFill>
                          <a:latin typeface="Arial "/>
                          <a:ea typeface="+mn-ea"/>
                          <a:cs typeface="Arial" pitchFamily="34" charset="0"/>
                        </a:rPr>
                        <a:t>Activities</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1" kern="1200" baseline="0" dirty="0" smtClean="0">
                          <a:solidFill>
                            <a:schemeClr val="tx1"/>
                          </a:solidFill>
                          <a:latin typeface="Arial "/>
                          <a:ea typeface="+mn-ea"/>
                          <a:cs typeface="Arial" pitchFamily="34" charset="0"/>
                        </a:rPr>
                        <a:t>Content: </a:t>
                      </a:r>
                      <a:r>
                        <a:rPr lang="en-US" sz="2000" dirty="0" smtClean="0">
                          <a:latin typeface="Arial "/>
                        </a:rPr>
                        <a:t>Web Approve System</a:t>
                      </a:r>
                      <a:endParaRPr lang="en-US" altLang="en-US" sz="2000" b="1" kern="1200" baseline="0" dirty="0" smtClean="0">
                        <a:solidFill>
                          <a:schemeClr val="tx1"/>
                        </a:solidFill>
                        <a:latin typeface="Arial "/>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2000" b="1" kern="1200" baseline="0" dirty="0" smtClean="0">
                          <a:solidFill>
                            <a:schemeClr val="tx1"/>
                          </a:solidFill>
                          <a:latin typeface="Arial "/>
                          <a:ea typeface="+mn-ea"/>
                          <a:cs typeface="Arial" pitchFamily="34" charset="0"/>
                        </a:rPr>
                        <a:t>Effective</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2000" b="1" kern="1200" baseline="0" dirty="0" smtClean="0">
                          <a:solidFill>
                            <a:schemeClr val="tx1"/>
                          </a:solidFill>
                          <a:latin typeface="Arial "/>
                          <a:ea typeface="+mn-ea"/>
                          <a:cs typeface="Arial" pitchFamily="34" charset="0"/>
                        </a:rPr>
                        <a:t>Time</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r>
              <a:tr h="1774461">
                <a:tc>
                  <a:txBody>
                    <a:bodyPr/>
                    <a:lstStyle/>
                    <a:p>
                      <a:pPr marL="342900" indent="-342900" algn="l">
                        <a:buFont typeface="Wingdings" panose="05000000000000000000" pitchFamily="2" charset="2"/>
                        <a:buChar char="v"/>
                      </a:pPr>
                      <a:r>
                        <a:rPr lang="en-US" sz="2000" dirty="0" smtClean="0">
                          <a:latin typeface="Arial "/>
                        </a:rPr>
                        <a:t>Evaluable IT Services</a:t>
                      </a:r>
                      <a:endParaRPr lang="en-US" sz="2000" dirty="0">
                        <a:latin typeface="Arial "/>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indent="0" algn="l">
                        <a:buFontTx/>
                        <a:buNone/>
                      </a:pPr>
                      <a:endParaRPr lang="en-US" sz="2000" b="0" u="none" kern="1200" baseline="0" dirty="0" smtClean="0">
                        <a:solidFill>
                          <a:schemeClr val="tx1"/>
                        </a:solidFill>
                        <a:latin typeface="Arial "/>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v"/>
                        <a:tabLst/>
                        <a:defRPr/>
                      </a:pPr>
                      <a:r>
                        <a:rPr lang="en-US" altLang="ja-JP" sz="2000" b="0" u="sng" kern="1200" baseline="0" dirty="0" smtClean="0">
                          <a:solidFill>
                            <a:schemeClr val="tx1"/>
                          </a:solidFill>
                          <a:latin typeface="Arial "/>
                          <a:ea typeface="Batang" pitchFamily="18" charset="-127"/>
                          <a:cs typeface="Arial" pitchFamily="34" charset="0"/>
                        </a:rPr>
                        <a:t>Quality:          </a:t>
                      </a:r>
                      <a:r>
                        <a:rPr lang="en-US" altLang="ja-JP" sz="2000" b="1" u="none" kern="1200" baseline="0" dirty="0" smtClean="0">
                          <a:solidFill>
                            <a:srgbClr val="0000FF"/>
                          </a:solidFill>
                          <a:latin typeface="Arial "/>
                          <a:ea typeface="Batang" pitchFamily="18" charset="-127"/>
                          <a:cs typeface="Arial" pitchFamily="34" charset="0"/>
                        </a:rPr>
                        <a:t>Improve efficiency</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defRPr/>
                      </a:pPr>
                      <a:endParaRPr lang="en-US" altLang="ja-JP" sz="2000" b="0" u="none" kern="1200" baseline="0" dirty="0" smtClean="0">
                        <a:solidFill>
                          <a:schemeClr val="tx1"/>
                        </a:solidFill>
                        <a:latin typeface="Arial "/>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3" pitchFamily="18" charset="2"/>
                        <a:buNone/>
                        <a:tabLst/>
                        <a:defRPr/>
                      </a:pPr>
                      <a:r>
                        <a:rPr lang="en-US" altLang="ja-JP" sz="2000" b="0" u="none" kern="1200" baseline="0" dirty="0" smtClean="0">
                          <a:solidFill>
                            <a:schemeClr val="tx1"/>
                          </a:solidFill>
                          <a:latin typeface="Arial "/>
                          <a:ea typeface="Batang" pitchFamily="18" charset="-127"/>
                          <a:cs typeface="Arial" pitchFamily="34" charset="0"/>
                        </a:rPr>
                        <a:t>Jun.2016</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3" pitchFamily="18" charset="2"/>
                        <a:buNone/>
                        <a:tabLst/>
                        <a:defRPr/>
                      </a:pPr>
                      <a:r>
                        <a:rPr lang="en-US" altLang="ja-JP" sz="2000" b="0" u="none" kern="1200" baseline="0" dirty="0" smtClean="0">
                          <a:solidFill>
                            <a:schemeClr val="tx1"/>
                          </a:solidFill>
                          <a:latin typeface="Arial "/>
                          <a:ea typeface="Batang" pitchFamily="18" charset="-127"/>
                          <a:cs typeface="Arial" pitchFamily="34" charset="0"/>
                        </a:rPr>
                        <a:t>Sep.2016</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1292022">
                <a:tc>
                  <a:txBody>
                    <a:bodyPr/>
                    <a:lstStyle/>
                    <a:p>
                      <a:pPr marL="342900" indent="-342900">
                        <a:buFont typeface="Wingdings" panose="05000000000000000000" pitchFamily="2" charset="2"/>
                        <a:buChar char="v"/>
                      </a:pPr>
                      <a:r>
                        <a:rPr lang="en-US" sz="2000" dirty="0" smtClean="0">
                          <a:latin typeface="Arial "/>
                        </a:rPr>
                        <a:t>Change approve procedure</a:t>
                      </a:r>
                    </a:p>
                    <a:p>
                      <a:pPr marL="0" indent="0">
                        <a:buFont typeface="Wingdings" panose="05000000000000000000" pitchFamily="2" charset="2"/>
                        <a:buNone/>
                      </a:pPr>
                      <a:endParaRPr lang="en-US" sz="2000" baseline="0" dirty="0" smtClean="0">
                        <a:latin typeface="Arial "/>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smtClean="0">
                        <a:latin typeface="Arial "/>
                      </a:endParaRPr>
                    </a:p>
                    <a:p>
                      <a:endParaRPr lang="en-US" dirty="0" smtClean="0">
                        <a:latin typeface="Arial "/>
                      </a:endParaRPr>
                    </a:p>
                    <a:p>
                      <a:endParaRPr lang="en-US" dirty="0">
                        <a:latin typeface="Arial "/>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v"/>
                        <a:tabLst/>
                        <a:defRPr/>
                      </a:pPr>
                      <a:r>
                        <a:rPr lang="en-US" altLang="ja-JP" sz="2000" b="0" u="sng" kern="1200" baseline="0" dirty="0" smtClean="0">
                          <a:solidFill>
                            <a:schemeClr val="tx1"/>
                          </a:solidFill>
                          <a:latin typeface="Arial "/>
                          <a:ea typeface="Batang" pitchFamily="18" charset="-127"/>
                          <a:cs typeface="Arial" pitchFamily="34" charset="0"/>
                        </a:rPr>
                        <a:t>Approve Time: </a:t>
                      </a:r>
                      <a:r>
                        <a:rPr kumimoji="0" lang="en-US" altLang="en-US" sz="20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a:t>
                      </a:r>
                      <a:r>
                        <a:rPr kumimoji="0" lang="en-US" altLang="en-US" sz="16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 hours/Y</a:t>
                      </a:r>
                      <a:r>
                        <a:rPr kumimoji="0" lang="en-US" altLang="en-US" sz="1600" b="1" i="0" u="none" strike="noStrike" kern="1200" cap="none" spc="0" normalizeH="0" baseline="0" noProof="0" dirty="0" smtClean="0">
                          <a:ln>
                            <a:noFill/>
                          </a:ln>
                          <a:solidFill>
                            <a:srgbClr val="0000FF"/>
                          </a:solidFill>
                          <a:effectLst/>
                          <a:uLnTx/>
                          <a:uFillTx/>
                          <a:latin typeface="Arial "/>
                          <a:ea typeface="Batang" pitchFamily="18" charset="-127"/>
                          <a:cs typeface="Arial" pitchFamily="34" charset="0"/>
                          <a:sym typeface="Wingdings 3"/>
                        </a:rPr>
                        <a:t>             </a:t>
                      </a:r>
                      <a:r>
                        <a:rPr lang="en-US" altLang="ja-JP" sz="2000" b="0" u="none" kern="1200" baseline="0" dirty="0" smtClean="0">
                          <a:solidFill>
                            <a:schemeClr val="tx1"/>
                          </a:solidFill>
                          <a:latin typeface="Arial "/>
                          <a:ea typeface="Batang" pitchFamily="18" charset="-127"/>
                          <a:cs typeface="Arial" pitchFamily="34" charset="0"/>
                        </a:rPr>
                        <a:t>2hours x 600 requests</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vMerge="1">
                  <a:txBody>
                    <a:bodyPr/>
                    <a:lstStyle/>
                    <a:p>
                      <a:endParaRPr lang="en-US"/>
                    </a:p>
                  </a:txBody>
                  <a:tcPr/>
                </a:tc>
              </a:tr>
              <a:tr h="1434380">
                <a:tc>
                  <a:txBody>
                    <a:bodyPr/>
                    <a:lstStyle/>
                    <a:p>
                      <a:pPr marL="342900" indent="-342900">
                        <a:buFont typeface="Wingdings" panose="05000000000000000000" pitchFamily="2" charset="2"/>
                        <a:buChar char="v"/>
                      </a:pPr>
                      <a:r>
                        <a:rPr lang="en-US" sz="2000" baseline="0" dirty="0" smtClean="0">
                          <a:latin typeface="Arial "/>
                        </a:rPr>
                        <a:t>Work status</a:t>
                      </a:r>
                    </a:p>
                    <a:p>
                      <a:pPr marL="0" indent="0">
                        <a:buFont typeface="Arial" panose="020B0604020202020204" pitchFamily="34" charset="0"/>
                        <a:buNone/>
                      </a:pPr>
                      <a:r>
                        <a:rPr lang="en-US" sz="2000" baseline="0" dirty="0" smtClean="0">
                          <a:latin typeface="Arial "/>
                        </a:rPr>
                        <a:t>     chasing</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a:latin typeface="Arial "/>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v"/>
                        <a:tabLst/>
                        <a:defRPr/>
                      </a:pPr>
                      <a:r>
                        <a:rPr lang="en-US" altLang="ja-JP" sz="2000" b="0" u="none" kern="1200" baseline="0" dirty="0" smtClean="0">
                          <a:solidFill>
                            <a:schemeClr val="tx1"/>
                          </a:solidFill>
                          <a:latin typeface="Arial "/>
                          <a:ea typeface="Batang" pitchFamily="18" charset="-127"/>
                          <a:cs typeface="Arial" pitchFamily="34" charset="0"/>
                        </a:rPr>
                        <a:t>Delivery:               </a:t>
                      </a:r>
                      <a:r>
                        <a:rPr lang="en-US" altLang="ja-JP" sz="2000" b="1" u="none" kern="1200" baseline="0" dirty="0" smtClean="0">
                          <a:solidFill>
                            <a:srgbClr val="0000FF"/>
                          </a:solidFill>
                          <a:latin typeface="Arial "/>
                          <a:ea typeface="Batang" pitchFamily="18" charset="-127"/>
                          <a:cs typeface="Arial" pitchFamily="34" charset="0"/>
                        </a:rPr>
                        <a:t>Action Immediately        No Paper</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grpSp>
        <p:nvGrpSpPr>
          <p:cNvPr id="18" name="Group 17"/>
          <p:cNvGrpSpPr/>
          <p:nvPr/>
        </p:nvGrpSpPr>
        <p:grpSpPr>
          <a:xfrm>
            <a:off x="1940368" y="2208764"/>
            <a:ext cx="3656593" cy="1599418"/>
            <a:chOff x="2083700" y="2395636"/>
            <a:chExt cx="3656593" cy="1599418"/>
          </a:xfrm>
        </p:grpSpPr>
        <p:sp>
          <p:nvSpPr>
            <p:cNvPr id="8" name="TextBox 7"/>
            <p:cNvSpPr txBox="1"/>
            <p:nvPr/>
          </p:nvSpPr>
          <p:spPr>
            <a:xfrm>
              <a:off x="2083701" y="2395636"/>
              <a:ext cx="3656592" cy="369332"/>
            </a:xfrm>
            <a:prstGeom prst="rect">
              <a:avLst/>
            </a:prstGeom>
            <a:noFill/>
          </p:spPr>
          <p:txBody>
            <a:bodyPr wrap="square" rtlCol="0">
              <a:spAutoFit/>
            </a:bodyPr>
            <a:lstStyle/>
            <a:p>
              <a:endParaRPr lang="en-US" dirty="0">
                <a:latin typeface="Arial "/>
              </a:endParaRPr>
            </a:p>
          </p:txBody>
        </p:sp>
        <p:grpSp>
          <p:nvGrpSpPr>
            <p:cNvPr id="16" name="Group 15"/>
            <p:cNvGrpSpPr/>
            <p:nvPr/>
          </p:nvGrpSpPr>
          <p:grpSpPr>
            <a:xfrm>
              <a:off x="2083700" y="2706912"/>
              <a:ext cx="3656593" cy="1288142"/>
              <a:chOff x="2083700" y="2692398"/>
              <a:chExt cx="3656593" cy="1288142"/>
            </a:xfrm>
          </p:grpSpPr>
          <p:grpSp>
            <p:nvGrpSpPr>
              <p:cNvPr id="5" name="Group 4"/>
              <p:cNvGrpSpPr/>
              <p:nvPr/>
            </p:nvGrpSpPr>
            <p:grpSpPr>
              <a:xfrm>
                <a:off x="2083700" y="2692398"/>
                <a:ext cx="3656593" cy="420914"/>
                <a:chOff x="2083700" y="2532744"/>
                <a:chExt cx="3656593" cy="420914"/>
              </a:xfrm>
            </p:grpSpPr>
            <p:sp>
              <p:nvSpPr>
                <p:cNvPr id="2" name="Rounded Rectangle 1"/>
                <p:cNvSpPr/>
                <p:nvPr/>
              </p:nvSpPr>
              <p:spPr bwMode="auto">
                <a:xfrm>
                  <a:off x="3285205" y="2532744"/>
                  <a:ext cx="1152989"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600" dirty="0">
                      <a:latin typeface="Arial" pitchFamily="34" charset="0"/>
                      <a:ea typeface="Batang" pitchFamily="18" charset="-127"/>
                      <a:cs typeface="Arial" pitchFamily="34" charset="0"/>
                    </a:rPr>
                    <a:t>Services KPI</a:t>
                  </a:r>
                  <a:endParaRPr kumimoji="1" lang="en-US" sz="1600" b="0" i="0" u="none" strike="noStrike" cap="none" normalizeH="0" baseline="0" dirty="0" smtClean="0">
                    <a:ln>
                      <a:noFill/>
                    </a:ln>
                    <a:solidFill>
                      <a:schemeClr val="tx1"/>
                    </a:solidFill>
                    <a:effectLst/>
                    <a:latin typeface="Arial "/>
                  </a:endParaRPr>
                </a:p>
              </p:txBody>
            </p:sp>
            <p:sp>
              <p:nvSpPr>
                <p:cNvPr id="9" name="Rounded Rectangle 8"/>
                <p:cNvSpPr/>
                <p:nvPr/>
              </p:nvSpPr>
              <p:spPr bwMode="auto">
                <a:xfrm>
                  <a:off x="2083700" y="2532744"/>
                  <a:ext cx="964302"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
                    </a:rPr>
                    <a:t>Database</a:t>
                  </a:r>
                  <a:endParaRPr kumimoji="1" lang="en-US" sz="1600" b="0" i="0" u="none" strike="noStrike" cap="none" normalizeH="0" baseline="0" dirty="0" smtClean="0">
                    <a:ln>
                      <a:noFill/>
                    </a:ln>
                    <a:solidFill>
                      <a:schemeClr val="tx1"/>
                    </a:solidFill>
                    <a:effectLst/>
                    <a:latin typeface="Arial "/>
                  </a:endParaRPr>
                </a:p>
              </p:txBody>
            </p:sp>
            <p:sp>
              <p:nvSpPr>
                <p:cNvPr id="12" name="Rounded Rectangle 11"/>
                <p:cNvSpPr/>
                <p:nvPr/>
              </p:nvSpPr>
              <p:spPr bwMode="auto">
                <a:xfrm>
                  <a:off x="4670876" y="2532744"/>
                  <a:ext cx="1069417" cy="42091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
                    </a:rPr>
                    <a:t>Evaluation</a:t>
                  </a:r>
                  <a:endParaRPr kumimoji="1" lang="en-US" sz="1600" b="0" i="0" u="none" strike="noStrike" cap="none" normalizeH="0" baseline="0" dirty="0" smtClean="0">
                    <a:ln>
                      <a:noFill/>
                    </a:ln>
                    <a:solidFill>
                      <a:schemeClr val="tx1"/>
                    </a:solidFill>
                    <a:effectLst/>
                    <a:latin typeface="Arial "/>
                  </a:endParaRPr>
                </a:p>
              </p:txBody>
            </p:sp>
            <p:sp>
              <p:nvSpPr>
                <p:cNvPr id="4" name="Right Arrow 3"/>
                <p:cNvSpPr/>
                <p:nvPr/>
              </p:nvSpPr>
              <p:spPr bwMode="auto">
                <a:xfrm>
                  <a:off x="3062516" y="2656117"/>
                  <a:ext cx="203198" cy="210457"/>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
                  </a:endParaRPr>
                </a:p>
              </p:txBody>
            </p:sp>
            <p:sp>
              <p:nvSpPr>
                <p:cNvPr id="17" name="Right Arrow 16"/>
                <p:cNvSpPr/>
                <p:nvPr/>
              </p:nvSpPr>
              <p:spPr bwMode="auto">
                <a:xfrm>
                  <a:off x="4465409" y="2659748"/>
                  <a:ext cx="203198" cy="210457"/>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
                  </a:endParaRPr>
                </a:p>
              </p:txBody>
            </p:sp>
          </p:grpSp>
          <p:sp>
            <p:nvSpPr>
              <p:cNvPr id="19" name="Rounded Rectangle 18"/>
              <p:cNvSpPr/>
              <p:nvPr/>
            </p:nvSpPr>
            <p:spPr bwMode="auto">
              <a:xfrm>
                <a:off x="2083700" y="3559626"/>
                <a:ext cx="3656593" cy="42091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latin typeface="Arial "/>
                  </a:rPr>
                  <a:t>Improvement</a:t>
                </a:r>
                <a:endParaRPr kumimoji="1" lang="en-US" sz="1600" b="1" i="0" u="none" strike="noStrike" cap="none" normalizeH="0" baseline="0" dirty="0" smtClean="0">
                  <a:ln>
                    <a:noFill/>
                  </a:ln>
                  <a:solidFill>
                    <a:schemeClr val="tx1"/>
                  </a:solidFill>
                  <a:effectLst/>
                  <a:latin typeface="Arial "/>
                </a:endParaRPr>
              </a:p>
            </p:txBody>
          </p:sp>
          <p:sp>
            <p:nvSpPr>
              <p:cNvPr id="13" name="Down Arrow 12"/>
              <p:cNvSpPr/>
              <p:nvPr/>
            </p:nvSpPr>
            <p:spPr bwMode="auto">
              <a:xfrm>
                <a:off x="3048001" y="3258454"/>
                <a:ext cx="1390193" cy="224975"/>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imes New Roman" pitchFamily="18" charset="0"/>
                  <a:ea typeface="ＭＳ Ｐゴシック" pitchFamily="34" charset="-128"/>
                </a:endParaRPr>
              </a:p>
            </p:txBody>
          </p:sp>
        </p:grpSp>
      </p:grpSp>
      <p:sp>
        <p:nvSpPr>
          <p:cNvPr id="33" name="TextBox 32"/>
          <p:cNvSpPr txBox="1"/>
          <p:nvPr/>
        </p:nvSpPr>
        <p:spPr>
          <a:xfrm>
            <a:off x="1923706" y="4359990"/>
            <a:ext cx="1386987" cy="707886"/>
          </a:xfrm>
          <a:prstGeom prst="rect">
            <a:avLst/>
          </a:prstGeom>
          <a:noFill/>
        </p:spPr>
        <p:txBody>
          <a:bodyPr wrap="square" rtlCol="0">
            <a:spAutoFit/>
          </a:bodyPr>
          <a:lstStyle/>
          <a:p>
            <a:pPr algn="l"/>
            <a:r>
              <a:rPr lang="en-US" sz="2000" dirty="0">
                <a:latin typeface="Arial "/>
              </a:rPr>
              <a:t>P</a:t>
            </a:r>
            <a:r>
              <a:rPr lang="en-US" sz="2000" dirty="0" smtClean="0">
                <a:latin typeface="Arial "/>
              </a:rPr>
              <a:t>arallel Approval</a:t>
            </a:r>
            <a:endParaRPr lang="en-US" sz="2000" dirty="0">
              <a:latin typeface="Arial "/>
            </a:endParaRPr>
          </a:p>
        </p:txBody>
      </p:sp>
      <p:grpSp>
        <p:nvGrpSpPr>
          <p:cNvPr id="20" name="Group 19"/>
          <p:cNvGrpSpPr/>
          <p:nvPr/>
        </p:nvGrpSpPr>
        <p:grpSpPr>
          <a:xfrm>
            <a:off x="3183133" y="4224142"/>
            <a:ext cx="2354493" cy="972330"/>
            <a:chOff x="1880354" y="5058179"/>
            <a:chExt cx="2354493" cy="972330"/>
          </a:xfrm>
        </p:grpSpPr>
        <p:sp>
          <p:nvSpPr>
            <p:cNvPr id="24" name="Rounded Rectangle 23"/>
            <p:cNvSpPr/>
            <p:nvPr/>
          </p:nvSpPr>
          <p:spPr bwMode="auto">
            <a:xfrm>
              <a:off x="3210589" y="5058179"/>
              <a:ext cx="1024258"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600" dirty="0" smtClean="0">
                  <a:latin typeface="Arial" pitchFamily="34" charset="0"/>
                  <a:ea typeface="Batang" pitchFamily="18" charset="-127"/>
                  <a:cs typeface="Arial" pitchFamily="34" charset="0"/>
                </a:rPr>
                <a:t>AM/MA</a:t>
              </a:r>
              <a:endParaRPr kumimoji="1" lang="en-US" sz="1600" b="0" i="0" u="none" strike="noStrike" cap="none" normalizeH="0" baseline="0" dirty="0" smtClean="0">
                <a:ln>
                  <a:noFill/>
                </a:ln>
                <a:solidFill>
                  <a:schemeClr val="tx1"/>
                </a:solidFill>
                <a:effectLst/>
                <a:latin typeface="Arial "/>
              </a:endParaRPr>
            </a:p>
          </p:txBody>
        </p:sp>
        <p:sp>
          <p:nvSpPr>
            <p:cNvPr id="25" name="Rounded Rectangle 24"/>
            <p:cNvSpPr/>
            <p:nvPr/>
          </p:nvSpPr>
          <p:spPr bwMode="auto">
            <a:xfrm>
              <a:off x="1880354" y="5312178"/>
              <a:ext cx="903207"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PIC</a:t>
              </a:r>
            </a:p>
          </p:txBody>
        </p:sp>
        <p:sp>
          <p:nvSpPr>
            <p:cNvPr id="30" name="Rounded Rectangle 29"/>
            <p:cNvSpPr/>
            <p:nvPr/>
          </p:nvSpPr>
          <p:spPr bwMode="auto">
            <a:xfrm>
              <a:off x="3210589" y="5609595"/>
              <a:ext cx="1024258"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kumimoji="1" lang="en-US" sz="1600" b="0" i="0" u="none" strike="noStrike" cap="none" normalizeH="0" baseline="0" dirty="0" smtClean="0">
                  <a:ln>
                    <a:noFill/>
                  </a:ln>
                  <a:solidFill>
                    <a:schemeClr val="tx1"/>
                  </a:solidFill>
                  <a:effectLst/>
                  <a:latin typeface="Arial "/>
                </a:rPr>
                <a:t>GM/DR</a:t>
              </a:r>
            </a:p>
          </p:txBody>
        </p:sp>
        <p:sp>
          <p:nvSpPr>
            <p:cNvPr id="38" name="Right Arrow 37"/>
            <p:cNvSpPr/>
            <p:nvPr/>
          </p:nvSpPr>
          <p:spPr bwMode="auto">
            <a:xfrm>
              <a:off x="2857531" y="5304792"/>
              <a:ext cx="274252" cy="515259"/>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
              </a:endParaRPr>
            </a:p>
          </p:txBody>
        </p:sp>
      </p:grpSp>
      <p:sp>
        <p:nvSpPr>
          <p:cNvPr id="50" name="TextBox 49"/>
          <p:cNvSpPr txBox="1"/>
          <p:nvPr/>
        </p:nvSpPr>
        <p:spPr>
          <a:xfrm>
            <a:off x="1922680" y="6281454"/>
            <a:ext cx="4046320" cy="400110"/>
          </a:xfrm>
          <a:prstGeom prst="rect">
            <a:avLst/>
          </a:prstGeom>
          <a:noFill/>
        </p:spPr>
        <p:txBody>
          <a:bodyPr wrap="square" rtlCol="0">
            <a:spAutoFit/>
          </a:bodyPr>
          <a:lstStyle/>
          <a:p>
            <a:pPr algn="l"/>
            <a:r>
              <a:rPr lang="en-US" sz="2000" dirty="0" smtClean="0">
                <a:latin typeface="Arial "/>
              </a:rPr>
              <a:t>=&gt; See bottle-neck immediately</a:t>
            </a:r>
            <a:endParaRPr lang="en-US" sz="2000" dirty="0">
              <a:latin typeface="Arial "/>
            </a:endParaRPr>
          </a:p>
        </p:txBody>
      </p:sp>
      <p:grpSp>
        <p:nvGrpSpPr>
          <p:cNvPr id="23" name="Group 22"/>
          <p:cNvGrpSpPr/>
          <p:nvPr/>
        </p:nvGrpSpPr>
        <p:grpSpPr>
          <a:xfrm>
            <a:off x="2028372" y="5495421"/>
            <a:ext cx="3568589" cy="798734"/>
            <a:chOff x="2104572" y="5495421"/>
            <a:chExt cx="3568589" cy="798734"/>
          </a:xfrm>
        </p:grpSpPr>
        <p:sp>
          <p:nvSpPr>
            <p:cNvPr id="42" name="Rounded Rectangle 41"/>
            <p:cNvSpPr/>
            <p:nvPr/>
          </p:nvSpPr>
          <p:spPr bwMode="auto">
            <a:xfrm>
              <a:off x="3310477" y="5506340"/>
              <a:ext cx="1013119"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600" dirty="0" smtClean="0">
                  <a:latin typeface="Arial "/>
                </a:rPr>
                <a:t>Approval </a:t>
              </a:r>
              <a:endParaRPr kumimoji="1" lang="en-US" sz="1600" b="0" i="0" u="none" strike="noStrike" cap="none" normalizeH="0" baseline="0" dirty="0" smtClean="0">
                <a:ln>
                  <a:noFill/>
                </a:ln>
                <a:solidFill>
                  <a:schemeClr val="tx1"/>
                </a:solidFill>
                <a:effectLst/>
                <a:latin typeface="Arial "/>
              </a:endParaRPr>
            </a:p>
          </p:txBody>
        </p:sp>
        <p:sp>
          <p:nvSpPr>
            <p:cNvPr id="43" name="Rounded Rectangle 42"/>
            <p:cNvSpPr/>
            <p:nvPr/>
          </p:nvSpPr>
          <p:spPr bwMode="auto">
            <a:xfrm>
              <a:off x="2104572" y="5515422"/>
              <a:ext cx="896689"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Section</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PIC</a:t>
              </a:r>
            </a:p>
          </p:txBody>
        </p:sp>
        <p:sp>
          <p:nvSpPr>
            <p:cNvPr id="45" name="Rounded Rectangle 44"/>
            <p:cNvSpPr/>
            <p:nvPr/>
          </p:nvSpPr>
          <p:spPr bwMode="auto">
            <a:xfrm>
              <a:off x="4612362" y="5495421"/>
              <a:ext cx="910188"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
                </a:rPr>
                <a:t>PIC</a:t>
              </a:r>
            </a:p>
          </p:txBody>
        </p:sp>
        <p:sp>
          <p:nvSpPr>
            <p:cNvPr id="46" name="Right Arrow 45"/>
            <p:cNvSpPr/>
            <p:nvPr/>
          </p:nvSpPr>
          <p:spPr bwMode="auto">
            <a:xfrm>
              <a:off x="3015775" y="5591600"/>
              <a:ext cx="278966" cy="279378"/>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
              </a:endParaRPr>
            </a:p>
          </p:txBody>
        </p:sp>
        <p:sp>
          <p:nvSpPr>
            <p:cNvPr id="52" name="Right Arrow 51"/>
            <p:cNvSpPr/>
            <p:nvPr/>
          </p:nvSpPr>
          <p:spPr bwMode="auto">
            <a:xfrm>
              <a:off x="4323596" y="5548052"/>
              <a:ext cx="278966" cy="279378"/>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
              </a:endParaRPr>
            </a:p>
          </p:txBody>
        </p:sp>
        <p:sp>
          <p:nvSpPr>
            <p:cNvPr id="53" name="Rectangular Callout 52"/>
            <p:cNvSpPr/>
            <p:nvPr/>
          </p:nvSpPr>
          <p:spPr>
            <a:xfrm>
              <a:off x="4551119" y="6003187"/>
              <a:ext cx="1122042" cy="290968"/>
            </a:xfrm>
            <a:prstGeom prst="wedgeRectCallout">
              <a:avLst>
                <a:gd name="adj1" fmla="val 1009"/>
                <a:gd name="adj2" fmla="val -102909"/>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latin typeface="Arial" panose="020B0604020202020204" pitchFamily="34" charset="0"/>
                  <a:cs typeface="Arial" panose="020B0604020202020204" pitchFamily="34" charset="0"/>
                </a:rPr>
                <a:t>Pending</a:t>
              </a:r>
              <a:endParaRPr lang="en-US" dirty="0">
                <a:solidFill>
                  <a:schemeClr val="tx1"/>
                </a:solidFill>
                <a:latin typeface="Arial" panose="020B0604020202020204" pitchFamily="34" charset="0"/>
                <a:cs typeface="Arial" panose="020B0604020202020204" pitchFamily="34" charset="0"/>
              </a:endParaRPr>
            </a:p>
          </p:txBody>
        </p:sp>
      </p:grpSp>
      <p:sp>
        <p:nvSpPr>
          <p:cNvPr id="3" name="TextBox 2"/>
          <p:cNvSpPr txBox="1"/>
          <p:nvPr/>
        </p:nvSpPr>
        <p:spPr>
          <a:xfrm>
            <a:off x="1309268" y="4078031"/>
            <a:ext cx="3436609" cy="400110"/>
          </a:xfrm>
          <a:prstGeom prst="rect">
            <a:avLst/>
          </a:prstGeom>
          <a:noFill/>
        </p:spPr>
        <p:txBody>
          <a:bodyPr wrap="square" rtlCol="0">
            <a:spAutoFit/>
          </a:bodyPr>
          <a:lstStyle/>
          <a:p>
            <a:r>
              <a:rPr lang="en-US" sz="2000" dirty="0">
                <a:solidFill>
                  <a:srgbClr val="0000FF"/>
                </a:solidFill>
                <a:latin typeface="Arial "/>
              </a:rPr>
              <a:t>4 hours =&gt;</a:t>
            </a:r>
            <a:r>
              <a:rPr lang="en-US" sz="2000" dirty="0" smtClean="0">
                <a:solidFill>
                  <a:srgbClr val="0000FF"/>
                </a:solidFill>
                <a:latin typeface="Arial "/>
              </a:rPr>
              <a:t>2hours</a:t>
            </a:r>
            <a:endParaRPr lang="en-US" sz="2000" dirty="0">
              <a:solidFill>
                <a:srgbClr val="0000FF"/>
              </a:solidFill>
              <a:latin typeface="Arial "/>
            </a:endParaRPr>
          </a:p>
        </p:txBody>
      </p:sp>
    </p:spTree>
    <p:extLst>
      <p:ext uri="{BB962C8B-B14F-4D97-AF65-F5344CB8AC3E}">
        <p14:creationId xmlns:p14="http://schemas.microsoft.com/office/powerpoint/2010/main" val="3327055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4921" y="677713"/>
            <a:ext cx="9823443" cy="6091387"/>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2000" b="1" dirty="0">
              <a:latin typeface="Arial" charset="0"/>
              <a:ea typeface="HGP創英角ｺﾞｼｯｸUB" pitchFamily="50" charset="-128"/>
            </a:endParaRPr>
          </a:p>
        </p:txBody>
      </p:sp>
      <p:graphicFrame>
        <p:nvGraphicFramePr>
          <p:cNvPr id="9" name="Group 2"/>
          <p:cNvGraphicFramePr>
            <a:graphicFrameLocks noGrp="1"/>
          </p:cNvGraphicFramePr>
          <p:nvPr>
            <p:extLst>
              <p:ext uri="{D42A27DB-BD31-4B8C-83A1-F6EECF244321}">
                <p14:modId xmlns:p14="http://schemas.microsoft.com/office/powerpoint/2010/main" val="4220759953"/>
              </p:ext>
            </p:extLst>
          </p:nvPr>
        </p:nvGraphicFramePr>
        <p:xfrm>
          <a:off x="60321" y="711200"/>
          <a:ext cx="9798043" cy="5971834"/>
        </p:xfrm>
        <a:graphic>
          <a:graphicData uri="http://schemas.openxmlformats.org/drawingml/2006/table">
            <a:tbl>
              <a:tblPr/>
              <a:tblGrid>
                <a:gridCol w="2258399"/>
                <a:gridCol w="3981704"/>
                <a:gridCol w="711588"/>
                <a:gridCol w="711588"/>
                <a:gridCol w="711588"/>
                <a:gridCol w="711588"/>
                <a:gridCol w="711588"/>
              </a:tblGrid>
              <a:tr h="989349">
                <a:tc gridSpan="7">
                  <a:txBody>
                    <a:bodyPr/>
                    <a:lstStyle/>
                    <a:p>
                      <a:pPr algn="l"/>
                      <a:r>
                        <a:rPr lang="en-US" sz="2000" b="1" u="sng" dirty="0" smtClean="0">
                          <a:solidFill>
                            <a:schemeClr val="tx1"/>
                          </a:solidFill>
                          <a:latin typeface="Arial" pitchFamily="34" charset="0"/>
                          <a:cs typeface="Arial" pitchFamily="34" charset="0"/>
                        </a:rPr>
                        <a:t>Action</a:t>
                      </a:r>
                      <a:r>
                        <a:rPr lang="en-US" sz="2000" b="1" u="sng" baseline="0" dirty="0" smtClean="0">
                          <a:solidFill>
                            <a:schemeClr val="tx1"/>
                          </a:solidFill>
                          <a:latin typeface="Arial" pitchFamily="34" charset="0"/>
                          <a:cs typeface="Arial" pitchFamily="34" charset="0"/>
                        </a:rPr>
                        <a:t> 3</a:t>
                      </a:r>
                      <a:r>
                        <a:rPr lang="en-US" sz="2000" b="1" u="sng" dirty="0" smtClean="0">
                          <a:solidFill>
                            <a:schemeClr val="tx1"/>
                          </a:solidFill>
                          <a:latin typeface="Arial" pitchFamily="34" charset="0"/>
                          <a:cs typeface="Arial" pitchFamily="34" charset="0"/>
                        </a:rPr>
                        <a:t> [MANPOWER]:</a:t>
                      </a:r>
                      <a:r>
                        <a:rPr lang="en-US" sz="2000" b="1" u="none" dirty="0" smtClean="0">
                          <a:solidFill>
                            <a:schemeClr val="tx1"/>
                          </a:solidFill>
                          <a:latin typeface="Arial" pitchFamily="34" charset="0"/>
                          <a:cs typeface="Arial" pitchFamily="34" charset="0"/>
                        </a:rPr>
                        <a:t> Improve manpower quality to reduce cost &amp; time</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altLang="ja-JP" sz="2000" b="0" u="none" kern="1200" baseline="0" dirty="0" smtClean="0">
                          <a:solidFill>
                            <a:schemeClr val="tx1"/>
                          </a:solidFill>
                          <a:latin typeface="Arial" pitchFamily="34" charset="0"/>
                          <a:ea typeface="Batang" pitchFamily="18" charset="-127"/>
                          <a:cs typeface="Arial" pitchFamily="34" charset="0"/>
                        </a:rPr>
                        <a:t>KPI2015 Achieve on time 6/10 Projects:   Target : </a:t>
                      </a:r>
                      <a:r>
                        <a:rPr lang="en-US" altLang="ja-JP" sz="2000" b="0" u="none" kern="1200" baseline="0" dirty="0" smtClean="0">
                          <a:solidFill>
                            <a:srgbClr val="0000FF"/>
                          </a:solidFill>
                          <a:latin typeface="Arial" pitchFamily="34" charset="0"/>
                          <a:ea typeface="Batang" pitchFamily="18" charset="-127"/>
                          <a:cs typeface="Arial" pitchFamily="34" charset="0"/>
                        </a:rPr>
                        <a:t>100 %</a:t>
                      </a:r>
                      <a:r>
                        <a:rPr lang="en-US" altLang="ja-JP" sz="2000" b="0" u="none" kern="1200" baseline="0" dirty="0" smtClean="0">
                          <a:solidFill>
                            <a:schemeClr val="tx1"/>
                          </a:solidFill>
                          <a:latin typeface="Arial" pitchFamily="34" charset="0"/>
                          <a:ea typeface="Batang" pitchFamily="18" charset="-127"/>
                          <a:cs typeface="Arial" pitchFamily="34" charset="0"/>
                        </a:rPr>
                        <a:t> KPI2016</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altLang="ja-JP" sz="2000" b="0" u="none" kern="1200" baseline="0" dirty="0" smtClean="0">
                          <a:solidFill>
                            <a:schemeClr val="tx1"/>
                          </a:solidFill>
                          <a:latin typeface="Arial" pitchFamily="34" charset="0"/>
                          <a:ea typeface="Batang" pitchFamily="18" charset="-127"/>
                          <a:cs typeface="Arial" pitchFamily="34" charset="0"/>
                        </a:rPr>
                        <a:t>Network Setup 100 % by Supplier:            Target: </a:t>
                      </a:r>
                      <a:r>
                        <a:rPr kumimoji="0" lang="en-US" altLang="en-US" sz="20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lang="en-US" altLang="ja-JP" sz="2000" b="0" u="none" kern="1200" baseline="0" dirty="0" smtClean="0">
                          <a:solidFill>
                            <a:srgbClr val="0000FF"/>
                          </a:solidFill>
                          <a:latin typeface="Arial" pitchFamily="34" charset="0"/>
                          <a:ea typeface="Batang" pitchFamily="18" charset="-127"/>
                          <a:cs typeface="Arial" pitchFamily="34" charset="0"/>
                        </a:rPr>
                        <a:t>30% </a:t>
                      </a:r>
                      <a:r>
                        <a:rPr lang="en-US" altLang="ja-JP" sz="2000" b="0" u="none" kern="1200" baseline="0" dirty="0" smtClean="0">
                          <a:solidFill>
                            <a:schemeClr val="tx1"/>
                          </a:solidFill>
                          <a:latin typeface="Arial" pitchFamily="34" charset="0"/>
                          <a:ea typeface="Batang" pitchFamily="18" charset="-127"/>
                          <a:cs typeface="Arial" pitchFamily="34" charset="0"/>
                        </a:rPr>
                        <a:t>fee</a:t>
                      </a:r>
                      <a:endParaRPr lang="en-US" sz="2000" b="1"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6401">
                <a:tc gridSpan="7">
                  <a:txBody>
                    <a:bodyPr/>
                    <a:lstStyle/>
                    <a:p>
                      <a:pPr algn="l"/>
                      <a:endParaRPr lang="en-US" sz="2000" b="1" u="none" dirty="0" smtClean="0">
                        <a:solidFill>
                          <a:schemeClr val="tx1"/>
                        </a:solidFill>
                        <a:latin typeface="Arial" pitchFamily="34" charset="0"/>
                        <a:cs typeface="Arial" pitchFamily="34" charset="0"/>
                      </a:endParaRPr>
                    </a:p>
                    <a:p>
                      <a:pPr algn="l"/>
                      <a:endParaRPr lang="en-US" sz="2000" b="1" u="none" dirty="0" smtClean="0">
                        <a:solidFill>
                          <a:schemeClr val="tx1"/>
                        </a:solidFill>
                        <a:latin typeface="Arial" pitchFamily="34" charset="0"/>
                        <a:cs typeface="Arial" pitchFamily="34" charset="0"/>
                      </a:endParaRPr>
                    </a:p>
                    <a:p>
                      <a:pPr algn="l"/>
                      <a:endParaRPr lang="en-US" sz="2000" b="1" u="none" dirty="0" smtClean="0">
                        <a:solidFill>
                          <a:schemeClr val="tx1"/>
                        </a:solidFill>
                        <a:latin typeface="Arial" pitchFamily="34" charset="0"/>
                        <a:cs typeface="Arial" pitchFamily="34" charset="0"/>
                      </a:endParaRPr>
                    </a:p>
                    <a:p>
                      <a:pPr algn="l"/>
                      <a:endParaRPr lang="en-US" sz="2000" b="1" u="none" dirty="0" smtClean="0">
                        <a:solidFill>
                          <a:schemeClr val="tx1"/>
                        </a:solidFill>
                        <a:latin typeface="Arial" pitchFamily="34" charset="0"/>
                        <a:cs typeface="Arial" pitchFamily="34" charset="0"/>
                      </a:endParaRPr>
                    </a:p>
                    <a:p>
                      <a:pPr algn="l"/>
                      <a:endParaRPr lang="en-US" sz="2000" b="1" u="none" dirty="0" smtClean="0">
                        <a:solidFill>
                          <a:schemeClr val="tx1"/>
                        </a:solidFill>
                        <a:latin typeface="Arial" pitchFamily="34" charset="0"/>
                        <a:cs typeface="Arial" pitchFamily="34" charset="0"/>
                      </a:endParaRPr>
                    </a:p>
                    <a:p>
                      <a:pPr algn="l"/>
                      <a:endParaRPr lang="en-US" sz="20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78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2000" b="1" dirty="0" smtClean="0">
                          <a:solidFill>
                            <a:schemeClr val="tx1"/>
                          </a:solidFill>
                          <a:latin typeface="Arial" pitchFamily="34" charset="0"/>
                          <a:cs typeface="Arial" pitchFamily="34" charset="0"/>
                        </a:rPr>
                        <a:t>Pending Point</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2000" b="1" dirty="0" smtClean="0">
                          <a:solidFill>
                            <a:schemeClr val="tx1"/>
                          </a:solidFill>
                          <a:latin typeface="Arial" pitchFamily="34" charset="0"/>
                          <a:cs typeface="Arial" pitchFamily="34" charset="0"/>
                        </a:rPr>
                        <a:t>Activities</a:t>
                      </a: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gridSpan="5">
                  <a:txBody>
                    <a:bodyPr/>
                    <a:lstStyle/>
                    <a:p>
                      <a:pPr algn="l"/>
                      <a:r>
                        <a:rPr lang="en-US" altLang="en-US" sz="2000" b="1" kern="1200" baseline="0" dirty="0" smtClean="0">
                          <a:solidFill>
                            <a:schemeClr val="tx1"/>
                          </a:solidFill>
                          <a:latin typeface="Arial" pitchFamily="34" charset="0"/>
                          <a:ea typeface="+mn-ea"/>
                          <a:cs typeface="Arial" pitchFamily="34" charset="0"/>
                        </a:rPr>
                        <a:t>Target Aug 2016</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1650">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1. KPI2015:  </a:t>
                      </a:r>
                      <a:r>
                        <a:rPr lang="en-US" altLang="ja-JP" sz="2000" b="0" u="none" kern="1200" baseline="0" dirty="0" smtClean="0">
                          <a:solidFill>
                            <a:srgbClr val="0000FF"/>
                          </a:solidFill>
                          <a:latin typeface="Arial" pitchFamily="34" charset="0"/>
                          <a:ea typeface="Batang" pitchFamily="18" charset="-127"/>
                          <a:cs typeface="Arial" pitchFamily="34" charset="0"/>
                        </a:rPr>
                        <a:t>4/10</a:t>
                      </a:r>
                      <a:r>
                        <a:rPr lang="en-US" altLang="ja-JP" sz="2000" b="0" u="none" kern="1200" baseline="0" dirty="0" smtClean="0">
                          <a:solidFill>
                            <a:schemeClr val="tx1"/>
                          </a:solidFill>
                          <a:latin typeface="Arial" pitchFamily="34" charset="0"/>
                          <a:ea typeface="Batang" pitchFamily="18" charset="-127"/>
                          <a:cs typeface="Arial" pitchFamily="34" charset="0"/>
                        </a:rPr>
                        <a:t> Projects late.</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sng" kern="1200" baseline="0" dirty="0" smtClean="0">
                          <a:solidFill>
                            <a:schemeClr val="tx1"/>
                          </a:solidFill>
                          <a:latin typeface="Arial" pitchFamily="34" charset="0"/>
                          <a:ea typeface="Batang" pitchFamily="18" charset="-127"/>
                          <a:cs typeface="Arial" pitchFamily="34" charset="0"/>
                        </a:rPr>
                        <a:t>Multi skill for all members:</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Staff training each other</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On job training</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ja-JP" sz="2000" b="0" u="none" kern="1200" baseline="0" dirty="0" smtClean="0">
                          <a:solidFill>
                            <a:schemeClr val="tx1"/>
                          </a:solidFill>
                          <a:latin typeface="Arial" pitchFamily="34" charset="0"/>
                          <a:ea typeface="Batang" pitchFamily="18" charset="-127"/>
                          <a:cs typeface="Arial" pitchFamily="34" charset="0"/>
                        </a:rPr>
                        <a:t>Job rotation by exchange task</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800" b="1" u="none" kern="1200" baseline="0" dirty="0" smtClean="0">
                          <a:solidFill>
                            <a:schemeClr val="tx1"/>
                          </a:solidFill>
                          <a:latin typeface="Arial" pitchFamily="34" charset="0"/>
                          <a:ea typeface="Batang" pitchFamily="18" charset="-127"/>
                          <a:cs typeface="Arial" pitchFamily="34" charset="0"/>
                        </a:rPr>
                        <a:t>Staff Skills Map</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2099">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Staff</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PC</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Email</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Server</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Net</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work</a:t>
                      </a: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572099">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Tai</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55835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2. Network Setup: 70% construction</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30% Installation </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sng" kern="1200" baseline="0" dirty="0" smtClean="0">
                          <a:solidFill>
                            <a:schemeClr val="tx1"/>
                          </a:solidFill>
                          <a:latin typeface="Arial" pitchFamily="34" charset="0"/>
                          <a:ea typeface="Batang" pitchFamily="18" charset="-127"/>
                          <a:cs typeface="Arial" pitchFamily="34" charset="0"/>
                        </a:rPr>
                        <a:t>Level up network skill</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2000" b="0" u="none" kern="1200" baseline="0" dirty="0" smtClean="0">
                          <a:solidFill>
                            <a:schemeClr val="tx1"/>
                          </a:solidFill>
                          <a:latin typeface="Arial" pitchFamily="34" charset="0"/>
                          <a:ea typeface="Batang" pitchFamily="18" charset="-127"/>
                          <a:cs typeface="Arial" pitchFamily="34" charset="0"/>
                        </a:rPr>
                        <a:t> =&gt; move “installation” to PSNV</a:t>
                      </a:r>
                    </a:p>
                  </a:txBody>
                  <a:tcPr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3"/>
                        <a:buNone/>
                        <a:tabLst/>
                        <a:defRPr/>
                      </a:pPr>
                      <a:r>
                        <a:rPr lang="en-US" altLang="ja-JP" sz="1600" b="0" u="none" kern="1200" baseline="0" dirty="0" smtClean="0">
                          <a:solidFill>
                            <a:schemeClr val="tx1"/>
                          </a:solidFill>
                          <a:latin typeface="Arial" pitchFamily="34" charset="0"/>
                          <a:ea typeface="Batang" pitchFamily="18" charset="-127"/>
                          <a:cs typeface="Arial" pitchFamily="34" charset="0"/>
                        </a:rPr>
                        <a:t>Dung</a:t>
                      </a: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dirty="0"/>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572099">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sz="1600" b="0" u="none" kern="1200" baseline="0" dirty="0" err="1" smtClean="0">
                          <a:solidFill>
                            <a:schemeClr val="tx1"/>
                          </a:solidFill>
                          <a:latin typeface="Arial" pitchFamily="34" charset="0"/>
                          <a:ea typeface="Batang" pitchFamily="18" charset="-127"/>
                          <a:cs typeface="Arial" pitchFamily="34" charset="0"/>
                        </a:rPr>
                        <a:t>Giang</a:t>
                      </a:r>
                      <a:endParaRPr lang="en-US" altLang="ja-JP" sz="16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2000" b="0" u="none" kern="1200" baseline="0" dirty="0" smtClean="0">
                        <a:solidFill>
                          <a:schemeClr val="tx1"/>
                        </a:solidFill>
                        <a:latin typeface="Arial" pitchFamily="34" charset="0"/>
                        <a:ea typeface="Batang" pitchFamily="18" charset="-127"/>
                        <a:cs typeface="Arial" pitchFamily="34" charset="0"/>
                      </a:endParaRPr>
                    </a:p>
                  </a:txBody>
                  <a:tcPr marL="36000"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aphicFrame>
        <p:nvGraphicFramePr>
          <p:cNvPr id="13" name="Group 2"/>
          <p:cNvGraphicFramePr>
            <a:graphicFrameLocks noGrp="1"/>
          </p:cNvGraphicFramePr>
          <p:nvPr>
            <p:extLst>
              <p:ext uri="{D42A27DB-BD31-4B8C-83A1-F6EECF244321}">
                <p14:modId xmlns:p14="http://schemas.microsoft.com/office/powerpoint/2010/main" val="1384520538"/>
              </p:ext>
            </p:extLst>
          </p:nvPr>
        </p:nvGraphicFramePr>
        <p:xfrm>
          <a:off x="6328228" y="1809455"/>
          <a:ext cx="3512184" cy="1925708"/>
        </p:xfrm>
        <a:graphic>
          <a:graphicData uri="http://schemas.openxmlformats.org/drawingml/2006/table">
            <a:tbl>
              <a:tblPr/>
              <a:tblGrid>
                <a:gridCol w="705168"/>
                <a:gridCol w="584631"/>
                <a:gridCol w="670192"/>
                <a:gridCol w="754380"/>
                <a:gridCol w="797813"/>
              </a:tblGrid>
              <a:tr h="290409">
                <a:tc gridSpan="5">
                  <a:txBody>
                    <a:bodyPr/>
                    <a:lstStyle/>
                    <a:p>
                      <a:pPr algn="ctr"/>
                      <a:r>
                        <a:rPr lang="en-US" sz="1800" b="1" u="none" dirty="0" smtClean="0">
                          <a:solidFill>
                            <a:schemeClr val="tx1"/>
                          </a:solidFill>
                          <a:latin typeface="Arial" pitchFamily="34" charset="0"/>
                          <a:cs typeface="Arial" pitchFamily="34" charset="0"/>
                        </a:rPr>
                        <a:t>Staff</a:t>
                      </a:r>
                      <a:r>
                        <a:rPr lang="en-US" sz="1800" b="1" u="none" baseline="0" dirty="0" smtClean="0">
                          <a:solidFill>
                            <a:schemeClr val="tx1"/>
                          </a:solidFill>
                          <a:latin typeface="Arial" pitchFamily="34" charset="0"/>
                          <a:cs typeface="Arial" pitchFamily="34" charset="0"/>
                        </a:rPr>
                        <a:t> </a:t>
                      </a:r>
                      <a:r>
                        <a:rPr lang="en-US" sz="1800" b="1" u="none" dirty="0" smtClean="0">
                          <a:solidFill>
                            <a:schemeClr val="tx1"/>
                          </a:solidFill>
                          <a:latin typeface="Arial" pitchFamily="34" charset="0"/>
                          <a:cs typeface="Arial" pitchFamily="34" charset="0"/>
                        </a:rPr>
                        <a:t>Skills</a:t>
                      </a:r>
                      <a:r>
                        <a:rPr lang="en-US" sz="1800" b="1" u="none" baseline="0" dirty="0" smtClean="0">
                          <a:solidFill>
                            <a:schemeClr val="tx1"/>
                          </a:solidFill>
                          <a:latin typeface="Arial" pitchFamily="34" charset="0"/>
                          <a:cs typeface="Arial" pitchFamily="34" charset="0"/>
                        </a:rPr>
                        <a:t> Map</a:t>
                      </a:r>
                      <a:endParaRPr lang="en-US" sz="1800" b="1"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sz="2000" b="1" u="none" dirty="0" smtClean="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51748">
                <a:tc>
                  <a:txBody>
                    <a:bodyPr/>
                    <a:lstStyle/>
                    <a:p>
                      <a:pPr algn="l"/>
                      <a:r>
                        <a:rPr lang="en-US" sz="1200" b="0" u="none" dirty="0" smtClean="0">
                          <a:solidFill>
                            <a:schemeClr val="tx1"/>
                          </a:solidFill>
                          <a:latin typeface="Arial" pitchFamily="34" charset="0"/>
                          <a:cs typeface="Arial" pitchFamily="34" charset="0"/>
                        </a:rPr>
                        <a:t>STAFF</a:t>
                      </a:r>
                      <a:endParaRPr lang="en-US" sz="12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sz="1400" b="0" u="none" dirty="0" smtClean="0">
                          <a:solidFill>
                            <a:schemeClr val="tx1"/>
                          </a:solidFill>
                          <a:latin typeface="Arial" pitchFamily="34" charset="0"/>
                          <a:cs typeface="Arial" pitchFamily="34" charset="0"/>
                        </a:rPr>
                        <a:t>PC</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sz="1400" b="0" u="none" dirty="0" smtClean="0">
                          <a:solidFill>
                            <a:schemeClr val="tx1"/>
                          </a:solidFill>
                          <a:latin typeface="Arial" pitchFamily="34" charset="0"/>
                          <a:cs typeface="Arial" pitchFamily="34" charset="0"/>
                        </a:rPr>
                        <a:t>Email</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sz="1400" b="0" u="none" dirty="0" smtClean="0">
                          <a:solidFill>
                            <a:schemeClr val="tx1"/>
                          </a:solidFill>
                          <a:latin typeface="Arial" pitchFamily="34" charset="0"/>
                          <a:cs typeface="Arial" pitchFamily="34" charset="0"/>
                        </a:rPr>
                        <a:t>Server</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r>
                        <a:rPr lang="en-US" sz="1400" b="0" u="none" dirty="0" smtClean="0">
                          <a:solidFill>
                            <a:schemeClr val="tx1"/>
                          </a:solidFill>
                          <a:latin typeface="Arial" pitchFamily="34" charset="0"/>
                          <a:cs typeface="Arial" pitchFamily="34" charset="0"/>
                        </a:rPr>
                        <a:t>Net</a:t>
                      </a:r>
                    </a:p>
                    <a:p>
                      <a:pPr algn="l"/>
                      <a:r>
                        <a:rPr lang="en-US" sz="1400" b="0" u="none" dirty="0" smtClean="0">
                          <a:solidFill>
                            <a:schemeClr val="tx1"/>
                          </a:solidFill>
                          <a:latin typeface="Arial" pitchFamily="34" charset="0"/>
                          <a:cs typeface="Arial" pitchFamily="34" charset="0"/>
                        </a:rPr>
                        <a:t>work</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94517">
                <a:tc>
                  <a:txBody>
                    <a:bodyPr/>
                    <a:lstStyle/>
                    <a:p>
                      <a:pPr algn="l"/>
                      <a:r>
                        <a:rPr lang="en-US" sz="1400" b="0" u="none" dirty="0" smtClean="0">
                          <a:solidFill>
                            <a:schemeClr val="tx1"/>
                          </a:solidFill>
                          <a:latin typeface="Arial" pitchFamily="34" charset="0"/>
                          <a:cs typeface="Arial" pitchFamily="34" charset="0"/>
                        </a:rPr>
                        <a:t>Tai</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94517">
                <a:tc>
                  <a:txBody>
                    <a:bodyPr/>
                    <a:lstStyle/>
                    <a:p>
                      <a:pPr algn="l"/>
                      <a:r>
                        <a:rPr lang="en-US" sz="1400" b="0" u="none" dirty="0" smtClean="0">
                          <a:solidFill>
                            <a:schemeClr val="tx1"/>
                          </a:solidFill>
                          <a:latin typeface="Arial" pitchFamily="34" charset="0"/>
                          <a:cs typeface="Arial" pitchFamily="34" charset="0"/>
                        </a:rPr>
                        <a:t>Dung</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94517">
                <a:tc>
                  <a:txBody>
                    <a:bodyPr/>
                    <a:lstStyle/>
                    <a:p>
                      <a:pPr algn="l"/>
                      <a:r>
                        <a:rPr lang="en-US" sz="1400" b="0" u="none" dirty="0" err="1" smtClean="0">
                          <a:solidFill>
                            <a:schemeClr val="tx1"/>
                          </a:solidFill>
                          <a:latin typeface="Arial" pitchFamily="34" charset="0"/>
                          <a:cs typeface="Arial" pitchFamily="34" charset="0"/>
                        </a:rPr>
                        <a:t>Giang</a:t>
                      </a:r>
                      <a:endParaRPr lang="en-US" sz="1400" b="0"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l"/>
                      <a:endParaRPr lang="en-US" sz="1600" b="1" u="none" dirty="0">
                        <a:solidFill>
                          <a:schemeClr val="tx1"/>
                        </a:solidFill>
                        <a:latin typeface="Arial" pitchFamily="34" charset="0"/>
                        <a:cs typeface="Arial" pitchFamily="34" charset="0"/>
                      </a:endParaRPr>
                    </a:p>
                  </a:txBody>
                  <a:tcPr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pSp>
        <p:nvGrpSpPr>
          <p:cNvPr id="12" name="Group 11"/>
          <p:cNvGrpSpPr/>
          <p:nvPr/>
        </p:nvGrpSpPr>
        <p:grpSpPr>
          <a:xfrm>
            <a:off x="7126682" y="2576345"/>
            <a:ext cx="2426313" cy="1139771"/>
            <a:chOff x="5956463" y="2347419"/>
            <a:chExt cx="2738671" cy="1291950"/>
          </a:xfrm>
        </p:grpSpPr>
        <p:sp>
          <p:nvSpPr>
            <p:cNvPr id="8" name="Donut 7"/>
            <p:cNvSpPr/>
            <p:nvPr/>
          </p:nvSpPr>
          <p:spPr bwMode="auto">
            <a:xfrm>
              <a:off x="5972845" y="2837522"/>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5" name="Donut 14"/>
            <p:cNvSpPr/>
            <p:nvPr/>
          </p:nvSpPr>
          <p:spPr bwMode="auto">
            <a:xfrm>
              <a:off x="5977965" y="3262314"/>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6" name="Donut 15"/>
            <p:cNvSpPr/>
            <p:nvPr/>
          </p:nvSpPr>
          <p:spPr bwMode="auto">
            <a:xfrm>
              <a:off x="5956463" y="2386096"/>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7" name="Donut 16"/>
            <p:cNvSpPr/>
            <p:nvPr/>
          </p:nvSpPr>
          <p:spPr bwMode="auto">
            <a:xfrm>
              <a:off x="6705076" y="2394590"/>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8" name="Donut 17"/>
            <p:cNvSpPr/>
            <p:nvPr/>
          </p:nvSpPr>
          <p:spPr bwMode="auto">
            <a:xfrm>
              <a:off x="6686781" y="2838638"/>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0" name="Isosceles Triangle 9"/>
            <p:cNvSpPr/>
            <p:nvPr/>
          </p:nvSpPr>
          <p:spPr bwMode="auto">
            <a:xfrm>
              <a:off x="7598346" y="2882666"/>
              <a:ext cx="217713"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20" name="Isosceles Triangle 19"/>
            <p:cNvSpPr/>
            <p:nvPr/>
          </p:nvSpPr>
          <p:spPr bwMode="auto">
            <a:xfrm>
              <a:off x="6773886" y="3338108"/>
              <a:ext cx="217714"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23" name="Isosceles Triangle 22"/>
            <p:cNvSpPr/>
            <p:nvPr/>
          </p:nvSpPr>
          <p:spPr bwMode="auto">
            <a:xfrm>
              <a:off x="8393781" y="2877011"/>
              <a:ext cx="217713"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26" name="Isosceles Triangle 25"/>
            <p:cNvSpPr/>
            <p:nvPr/>
          </p:nvSpPr>
          <p:spPr bwMode="auto">
            <a:xfrm>
              <a:off x="7608610" y="3330515"/>
              <a:ext cx="217713"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27" name="Donut 26"/>
            <p:cNvSpPr/>
            <p:nvPr/>
          </p:nvSpPr>
          <p:spPr bwMode="auto">
            <a:xfrm>
              <a:off x="7527669" y="2396282"/>
              <a:ext cx="333830"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11" name="Multiply 10"/>
            <p:cNvSpPr/>
            <p:nvPr/>
          </p:nvSpPr>
          <p:spPr bwMode="auto">
            <a:xfrm>
              <a:off x="8313950" y="2347419"/>
              <a:ext cx="377371" cy="406400"/>
            </a:xfrm>
            <a:prstGeom prst="mathMultiply">
              <a:avLst/>
            </a:prstGeom>
            <a:solidFill>
              <a:srgbClr val="FF00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28" name="Multiply 27"/>
            <p:cNvSpPr/>
            <p:nvPr/>
          </p:nvSpPr>
          <p:spPr bwMode="auto">
            <a:xfrm>
              <a:off x="8317763" y="3232969"/>
              <a:ext cx="377371" cy="406400"/>
            </a:xfrm>
            <a:prstGeom prst="mathMultiply">
              <a:avLst/>
            </a:prstGeom>
            <a:solidFill>
              <a:srgbClr val="FF00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grpSp>
      <p:grpSp>
        <p:nvGrpSpPr>
          <p:cNvPr id="31" name="Group 30"/>
          <p:cNvGrpSpPr/>
          <p:nvPr/>
        </p:nvGrpSpPr>
        <p:grpSpPr>
          <a:xfrm>
            <a:off x="7177109" y="5126746"/>
            <a:ext cx="2468897" cy="1399492"/>
            <a:chOff x="5890950" y="2303784"/>
            <a:chExt cx="2699388" cy="1581321"/>
          </a:xfrm>
        </p:grpSpPr>
        <p:sp>
          <p:nvSpPr>
            <p:cNvPr id="32" name="Donut 31"/>
            <p:cNvSpPr/>
            <p:nvPr/>
          </p:nvSpPr>
          <p:spPr bwMode="auto">
            <a:xfrm>
              <a:off x="5890950" y="2969077"/>
              <a:ext cx="333831" cy="312056"/>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33" name="Donut 32"/>
            <p:cNvSpPr/>
            <p:nvPr/>
          </p:nvSpPr>
          <p:spPr bwMode="auto">
            <a:xfrm>
              <a:off x="6664357" y="3558634"/>
              <a:ext cx="333829"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34" name="Donut 33"/>
            <p:cNvSpPr/>
            <p:nvPr/>
          </p:nvSpPr>
          <p:spPr bwMode="auto">
            <a:xfrm>
              <a:off x="5890950" y="2320960"/>
              <a:ext cx="333831" cy="312056"/>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35" name="Donut 34"/>
            <p:cNvSpPr/>
            <p:nvPr/>
          </p:nvSpPr>
          <p:spPr bwMode="auto">
            <a:xfrm>
              <a:off x="6664356" y="2318126"/>
              <a:ext cx="333830" cy="312056"/>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36" name="Donut 35"/>
            <p:cNvSpPr/>
            <p:nvPr/>
          </p:nvSpPr>
          <p:spPr bwMode="auto">
            <a:xfrm>
              <a:off x="6664356" y="2976348"/>
              <a:ext cx="333831" cy="312056"/>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37" name="Isosceles Triangle 36"/>
            <p:cNvSpPr/>
            <p:nvPr/>
          </p:nvSpPr>
          <p:spPr bwMode="auto">
            <a:xfrm>
              <a:off x="7550713" y="3002984"/>
              <a:ext cx="217714"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0" name="Isosceles Triangle 39"/>
            <p:cNvSpPr/>
            <p:nvPr/>
          </p:nvSpPr>
          <p:spPr bwMode="auto">
            <a:xfrm>
              <a:off x="7565358" y="3629001"/>
              <a:ext cx="217714"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1" name="Donut 40"/>
            <p:cNvSpPr/>
            <p:nvPr/>
          </p:nvSpPr>
          <p:spPr bwMode="auto">
            <a:xfrm>
              <a:off x="7476056" y="2319817"/>
              <a:ext cx="333831" cy="312058"/>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4" name="Donut 43"/>
            <p:cNvSpPr/>
            <p:nvPr/>
          </p:nvSpPr>
          <p:spPr bwMode="auto">
            <a:xfrm>
              <a:off x="5893376" y="3573048"/>
              <a:ext cx="333831"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5" name="Donut 44"/>
            <p:cNvSpPr/>
            <p:nvPr/>
          </p:nvSpPr>
          <p:spPr bwMode="auto">
            <a:xfrm>
              <a:off x="8256509" y="2303784"/>
              <a:ext cx="333829"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6" name="Donut 45"/>
            <p:cNvSpPr/>
            <p:nvPr/>
          </p:nvSpPr>
          <p:spPr bwMode="auto">
            <a:xfrm>
              <a:off x="8256507" y="2934287"/>
              <a:ext cx="333831" cy="312057"/>
            </a:xfrm>
            <a:prstGeom prst="donut">
              <a:avLst/>
            </a:prstGeom>
            <a:solidFill>
              <a:srgbClr val="0000FF"/>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sp>
          <p:nvSpPr>
            <p:cNvPr id="48" name="Isosceles Triangle 47"/>
            <p:cNvSpPr/>
            <p:nvPr/>
          </p:nvSpPr>
          <p:spPr bwMode="auto">
            <a:xfrm>
              <a:off x="8309143" y="3620689"/>
              <a:ext cx="217714" cy="217714"/>
            </a:xfrm>
            <a:prstGeom prst="triangle">
              <a:avLst/>
            </a:prstGeom>
            <a:noFill/>
            <a:ln w="38100"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
              </a:endParaRPr>
            </a:p>
          </p:txBody>
        </p:sp>
      </p:grpSp>
      <p:sp>
        <p:nvSpPr>
          <p:cNvPr id="50" name="TextBox 49"/>
          <p:cNvSpPr txBox="1"/>
          <p:nvPr/>
        </p:nvSpPr>
        <p:spPr>
          <a:xfrm>
            <a:off x="3410857" y="1779773"/>
            <a:ext cx="2973150" cy="1569660"/>
          </a:xfrm>
          <a:prstGeom prst="rect">
            <a:avLst/>
          </a:prstGeom>
          <a:noFill/>
        </p:spPr>
        <p:txBody>
          <a:bodyPr wrap="square" rtlCol="0">
            <a:spAutoFit/>
          </a:bodyPr>
          <a:lstStyle/>
          <a:p>
            <a:pPr algn="l">
              <a:lnSpc>
                <a:spcPct val="150000"/>
              </a:lnSpc>
            </a:pPr>
            <a:r>
              <a:rPr lang="en-US" sz="1600" b="1" dirty="0" smtClean="0">
                <a:latin typeface="Arial "/>
              </a:rPr>
              <a:t>IT Man Efficiency Compare</a:t>
            </a:r>
            <a:r>
              <a:rPr lang="en-US" sz="1600" dirty="0" smtClean="0">
                <a:latin typeface="Arial "/>
              </a:rPr>
              <a:t>:</a:t>
            </a:r>
          </a:p>
          <a:p>
            <a:pPr algn="l">
              <a:lnSpc>
                <a:spcPct val="150000"/>
              </a:lnSpc>
            </a:pPr>
            <a:r>
              <a:rPr lang="en-US" sz="1600" dirty="0" smtClean="0">
                <a:latin typeface="Arial "/>
              </a:rPr>
              <a:t>PV: </a:t>
            </a:r>
            <a:r>
              <a:rPr lang="en-US" sz="1600" dirty="0" smtClean="0">
                <a:solidFill>
                  <a:srgbClr val="0000FF"/>
                </a:solidFill>
                <a:latin typeface="Arial "/>
              </a:rPr>
              <a:t>270</a:t>
            </a:r>
            <a:r>
              <a:rPr lang="en-US" sz="1600" dirty="0" smtClean="0">
                <a:latin typeface="Arial "/>
              </a:rPr>
              <a:t> %</a:t>
            </a:r>
            <a:endParaRPr kumimoji="0" lang="en-US" altLang="en-US" sz="1600" dirty="0" smtClean="0">
              <a:solidFill>
                <a:srgbClr val="0000FF"/>
              </a:solidFill>
              <a:latin typeface="Arial" pitchFamily="34" charset="0"/>
              <a:cs typeface="Arial" pitchFamily="34" charset="0"/>
              <a:sym typeface="Wingdings 3"/>
            </a:endParaRPr>
          </a:p>
          <a:p>
            <a:pPr algn="l">
              <a:lnSpc>
                <a:spcPct val="150000"/>
              </a:lnSpc>
            </a:pPr>
            <a:r>
              <a:rPr kumimoji="0" lang="en-US" sz="1600" dirty="0" smtClean="0">
                <a:latin typeface="Arial" pitchFamily="34" charset="0"/>
                <a:cs typeface="Arial" pitchFamily="34" charset="0"/>
                <a:sym typeface="Wingdings 3"/>
              </a:rPr>
              <a:t>PAPVN:</a:t>
            </a:r>
            <a:r>
              <a:rPr kumimoji="0" lang="en-US" sz="1600" dirty="0" smtClean="0">
                <a:solidFill>
                  <a:srgbClr val="0000FF"/>
                </a:solidFill>
                <a:latin typeface="Arial" pitchFamily="34" charset="0"/>
                <a:cs typeface="Arial" pitchFamily="34" charset="0"/>
                <a:sym typeface="Wingdings 3"/>
              </a:rPr>
              <a:t>200%</a:t>
            </a:r>
            <a:endParaRPr lang="en-US" sz="1600" dirty="0" smtClean="0">
              <a:latin typeface="Arial "/>
            </a:endParaRPr>
          </a:p>
          <a:p>
            <a:pPr algn="l">
              <a:lnSpc>
                <a:spcPct val="150000"/>
              </a:lnSpc>
            </a:pPr>
            <a:r>
              <a:rPr kumimoji="0" lang="en-US" sz="1600" dirty="0" smtClean="0">
                <a:latin typeface="Arial" pitchFamily="34" charset="0"/>
                <a:cs typeface="Arial" pitchFamily="34" charset="0"/>
                <a:sym typeface="Wingdings 3"/>
              </a:rPr>
              <a:t>PIDVN:1</a:t>
            </a:r>
            <a:r>
              <a:rPr kumimoji="0" lang="en-US" sz="1600" dirty="0" smtClean="0">
                <a:solidFill>
                  <a:srgbClr val="0000FF"/>
                </a:solidFill>
                <a:latin typeface="Arial" pitchFamily="34" charset="0"/>
                <a:cs typeface="Arial" pitchFamily="34" charset="0"/>
                <a:sym typeface="Wingdings 3"/>
              </a:rPr>
              <a:t>50%</a:t>
            </a:r>
            <a:endParaRPr lang="en-US" sz="1600" dirty="0">
              <a:latin typeface="Arial "/>
            </a:endParaRPr>
          </a:p>
        </p:txBody>
      </p:sp>
      <p:graphicFrame>
        <p:nvGraphicFramePr>
          <p:cNvPr id="2" name="Chart 1"/>
          <p:cNvGraphicFramePr/>
          <p:nvPr>
            <p:extLst>
              <p:ext uri="{D42A27DB-BD31-4B8C-83A1-F6EECF244321}">
                <p14:modId xmlns:p14="http://schemas.microsoft.com/office/powerpoint/2010/main" val="251428207"/>
              </p:ext>
            </p:extLst>
          </p:nvPr>
        </p:nvGraphicFramePr>
        <p:xfrm>
          <a:off x="60322" y="1848686"/>
          <a:ext cx="3350535" cy="1990080"/>
        </p:xfrm>
        <a:graphic>
          <a:graphicData uri="http://schemas.openxmlformats.org/drawingml/2006/chart">
            <c:chart xmlns:c="http://schemas.openxmlformats.org/drawingml/2006/chart" xmlns:r="http://schemas.openxmlformats.org/officeDocument/2006/relationships" r:id="rId3"/>
          </a:graphicData>
        </a:graphic>
      </p:graphicFrame>
      <p:grpSp>
        <p:nvGrpSpPr>
          <p:cNvPr id="51" name="Group 50"/>
          <p:cNvGrpSpPr/>
          <p:nvPr/>
        </p:nvGrpSpPr>
        <p:grpSpPr>
          <a:xfrm>
            <a:off x="20421" y="98920"/>
            <a:ext cx="9871065" cy="462681"/>
            <a:chOff x="12699" y="101600"/>
            <a:chExt cx="9871065" cy="673101"/>
          </a:xfrm>
        </p:grpSpPr>
        <p:grpSp>
          <p:nvGrpSpPr>
            <p:cNvPr id="52" name="Group 51"/>
            <p:cNvGrpSpPr/>
            <p:nvPr/>
          </p:nvGrpSpPr>
          <p:grpSpPr>
            <a:xfrm>
              <a:off x="12699" y="101600"/>
              <a:ext cx="9871065" cy="673101"/>
              <a:chOff x="12699" y="101600"/>
              <a:chExt cx="9871065" cy="673101"/>
            </a:xfrm>
          </p:grpSpPr>
          <p:sp>
            <p:nvSpPr>
              <p:cNvPr id="55"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6"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53" name="Rectangle 59"/>
            <p:cNvSpPr>
              <a:spLocks noChangeArrowheads="1"/>
            </p:cNvSpPr>
            <p:nvPr/>
          </p:nvSpPr>
          <p:spPr bwMode="auto">
            <a:xfrm>
              <a:off x="271463" y="108535"/>
              <a:ext cx="9275762" cy="6268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800" b="1" dirty="0">
                  <a:solidFill>
                    <a:schemeClr val="bg1"/>
                  </a:solidFill>
                  <a:latin typeface="Arial" charset="0"/>
                  <a:ea typeface="HGP創英角ｺﾞｼｯｸUB" pitchFamily="50" charset="-128"/>
                </a:rPr>
                <a:t>4. ACTION PLAN FY2016</a:t>
              </a:r>
              <a:endParaRPr lang="en-US" altLang="ja-JP" sz="2400" b="1" dirty="0">
                <a:solidFill>
                  <a:schemeClr val="bg1"/>
                </a:solidFill>
                <a:latin typeface="Arial" charset="0"/>
                <a:ea typeface="HGP創英角ｺﾞｼｯｸUB" pitchFamily="50" charset="-128"/>
              </a:endParaRPr>
            </a:p>
          </p:txBody>
        </p:sp>
        <p:sp>
          <p:nvSpPr>
            <p:cNvPr id="54" name="Rectangle 71"/>
            <p:cNvSpPr>
              <a:spLocks noChangeArrowheads="1"/>
            </p:cNvSpPr>
            <p:nvPr/>
          </p:nvSpPr>
          <p:spPr bwMode="auto">
            <a:xfrm>
              <a:off x="9186068" y="198586"/>
              <a:ext cx="566736" cy="47912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2000" smtClean="0">
                  <a:solidFill>
                    <a:srgbClr val="FFFFFF"/>
                  </a:solidFill>
                  <a:latin typeface="Arial" charset="0"/>
                </a:rPr>
                <a:pPr eaLnBrk="1" hangingPunct="1"/>
                <a:t>8</a:t>
              </a:fld>
              <a:r>
                <a:rPr lang="en-US" altLang="ja-JP" sz="2000" dirty="0" smtClean="0">
                  <a:solidFill>
                    <a:srgbClr val="FFFFFF"/>
                  </a:solidFill>
                  <a:latin typeface="Arial" charset="0"/>
                </a:rPr>
                <a:t>/10</a:t>
              </a:r>
              <a:endParaRPr lang="en-US" altLang="ja-JP" sz="1600" dirty="0">
                <a:solidFill>
                  <a:srgbClr val="FFFFFF"/>
                </a:solidFill>
                <a:latin typeface="Arial" charset="0"/>
              </a:endParaRPr>
            </a:p>
          </p:txBody>
        </p:sp>
      </p:grpSp>
    </p:spTree>
    <p:extLst>
      <p:ext uri="{BB962C8B-B14F-4D97-AF65-F5344CB8AC3E}">
        <p14:creationId xmlns:p14="http://schemas.microsoft.com/office/powerpoint/2010/main" val="399346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ＭＳ Ｐゴシック" pitchFamily="34"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1062906</TotalTime>
  <Words>2852</Words>
  <Application>Microsoft Office PowerPoint</Application>
  <PresentationFormat>A4 Paper (210x297 mm)</PresentationFormat>
  <Paragraphs>490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標準デザイン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Nguyen Van Binh</dc:title>
  <dc:creator>Binh Nguyen Van</dc:creator>
  <cp:lastModifiedBy>Binh Nguyen Van</cp:lastModifiedBy>
  <cp:revision>6646</cp:revision>
  <cp:lastPrinted>2016-03-02T09:52:52Z</cp:lastPrinted>
  <dcterms:created xsi:type="dcterms:W3CDTF">2002-08-22T02:41:45Z</dcterms:created>
  <dcterms:modified xsi:type="dcterms:W3CDTF">2016-03-03T10:55:28Z</dcterms:modified>
</cp:coreProperties>
</file>