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8" r:id="rId2"/>
    <p:sldId id="1622" r:id="rId3"/>
    <p:sldId id="1611" r:id="rId4"/>
    <p:sldId id="1623" r:id="rId5"/>
    <p:sldId id="1615" r:id="rId6"/>
    <p:sldId id="1596" r:id="rId7"/>
    <p:sldId id="1624" r:id="rId8"/>
    <p:sldId id="1625" r:id="rId9"/>
    <p:sldId id="1620" r:id="rId10"/>
    <p:sldId id="1618" r:id="rId11"/>
    <p:sldId id="1587" r:id="rId12"/>
    <p:sldId id="1621" r:id="rId13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0070C0"/>
    <a:srgbClr val="AEF46E"/>
    <a:srgbClr val="FF6600"/>
    <a:srgbClr val="000077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3790" autoAdjust="0"/>
  </p:normalViewPr>
  <p:slideViewPr>
    <p:cSldViewPr>
      <p:cViewPr varScale="1">
        <p:scale>
          <a:sx n="84" d="100"/>
          <a:sy n="84" d="100"/>
        </p:scale>
        <p:origin x="1704" y="66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Sheet1!$A$2:$A$5</c:f>
              <c:strCache>
                <c:ptCount val="3"/>
                <c:pt idx="0">
                  <c:v>Development (S)</c:v>
                </c:pt>
                <c:pt idx="1">
                  <c:v>Trouble support IT (T)</c:v>
                </c:pt>
                <c:pt idx="2">
                  <c:v>Normal support (S)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20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01/18/2024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01/18/2024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My name is Minh ,member of IT</a:t>
            </a:r>
            <a:r>
              <a:rPr lang="en-US" sz="600" baseline="0" dirty="0"/>
              <a:t> section. Today, I am very honored to be here to present my promotion report. 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presentation is split into 5 parts.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The beginning, I will start with job history &amp; achievement. Then I mention background of activities. After that, I  will talk about total improvement schedule. The next I talk about the detail of activities. And the last I confirm result and next activities.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baseline="0" dirty="0"/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Process of ALCMS </a:t>
            </a:r>
            <a:r>
              <a:rPr lang="en-US" altLang="en-US" b="1" baseline="0" dirty="0"/>
              <a:t>split 3 stage </a:t>
            </a:r>
            <a:r>
              <a:rPr lang="en-US" altLang="en-US" baseline="0" dirty="0"/>
              <a:t>: Borrow and return equipment, 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 stationery warehouse, </a:t>
            </a:r>
            <a:r>
              <a:rPr lang="en-US" altLang="en-US" baseline="0" dirty="0"/>
              <a:t>GR, Transfer-inventory-maintenance-scrap, stationery warehouse management.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Action : I make </a:t>
            </a:r>
            <a:r>
              <a:rPr lang="en-US" altLang="en-US" b="1" baseline="0" dirty="0"/>
              <a:t>tool barcode to identify equipment</a:t>
            </a:r>
            <a:r>
              <a:rPr lang="en-US" altLang="en-US" baseline="0" dirty="0"/>
              <a:t>. I </a:t>
            </a:r>
            <a:r>
              <a:rPr lang="en-US" altLang="en-US" b="1" baseline="0" dirty="0"/>
              <a:t>build functions for each process</a:t>
            </a:r>
            <a:r>
              <a:rPr lang="en-US" altLang="en-US" baseline="0" dirty="0"/>
              <a:t>. Create  </a:t>
            </a:r>
            <a:r>
              <a:rPr lang="en-US" altLang="en-US" b="1" baseline="0" dirty="0"/>
              <a:t>tool scan barcode for operation borrow  and return</a:t>
            </a:r>
            <a:r>
              <a:rPr lang="en-US" altLang="en-US" baseline="0" dirty="0"/>
              <a:t>, </a:t>
            </a:r>
            <a:r>
              <a:rPr lang="en-US" altLang="en-US" b="1" baseline="0" dirty="0"/>
              <a:t>assign position for equipment </a:t>
            </a:r>
            <a:r>
              <a:rPr lang="en-US" altLang="en-US" baseline="0" dirty="0"/>
              <a:t>with function </a:t>
            </a:r>
            <a:r>
              <a:rPr lang="en-US" altLang="en-US" b="1" baseline="0" dirty="0"/>
              <a:t>transfer and inventory</a:t>
            </a:r>
            <a:r>
              <a:rPr lang="en-US" altLang="en-US" baseline="0" dirty="0"/>
              <a:t>, maintenance, scrap destroy, export and </a:t>
            </a:r>
            <a:r>
              <a:rPr lang="en-US" altLang="en-US" b="1" baseline="0" dirty="0"/>
              <a:t>import stationery warehouse</a:t>
            </a:r>
            <a:r>
              <a:rPr lang="en-US" altLang="en-US" baseline="0" dirty="0"/>
              <a:t>.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Result with new system, using barcode technology </a:t>
            </a:r>
            <a:r>
              <a:rPr lang="en-US" b="1" baseline="0" dirty="0"/>
              <a:t>with new devices mobile </a:t>
            </a:r>
            <a:r>
              <a:rPr lang="en-US" baseline="0" dirty="0"/>
              <a:t>that connect to database server via access point. Apply this system, you will control easy and specially </a:t>
            </a:r>
            <a:r>
              <a:rPr lang="en-US" b="1" baseline="0" dirty="0"/>
              <a:t>we will save 40% time management and 50% print paper</a:t>
            </a:r>
            <a:r>
              <a:rPr lang="en-US" baseline="0" dirty="0"/>
              <a:t>. </a:t>
            </a:r>
          </a:p>
          <a:p>
            <a:pPr defTabSz="915406">
              <a:defRPr/>
            </a:pPr>
            <a:r>
              <a:rPr lang="en-US" altLang="en-US" sz="1200" baseline="0" dirty="0"/>
              <a:t>That all my improvement for each issue .and  I move to next slide to confirm result.</a:t>
            </a:r>
            <a:endParaRPr lang="en-US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76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Develop Smart Warehouse management system, control schedule to keep on time. </a:t>
            </a:r>
          </a:p>
          <a:p>
            <a:r>
              <a:rPr lang="en-US" baseline="0" dirty="0"/>
              <a:t>And the last important thing is building team work and improving spiritual.</a:t>
            </a:r>
          </a:p>
          <a:p>
            <a:r>
              <a:rPr lang="en-US" baseline="0" dirty="0"/>
              <a:t>I expect my team reduces coding time: 50% and reduces support time 30% at the end of  FY2024.</a:t>
            </a:r>
          </a:p>
          <a:p>
            <a:r>
              <a:rPr lang="en-US" baseline="0" dirty="0"/>
              <a:t>Thanks for your listening! 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44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the first content.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you see in the ISD Organization, I’m working in Develop team. There are 4 peoples in my team. I’m a </a:t>
            </a:r>
            <a:r>
              <a:rPr lang="en-US" baseline="0" dirty="0"/>
              <a:t>in charge of Software development and support all system of IT.</a:t>
            </a:r>
            <a:r>
              <a:rPr lang="en-US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defTabSz="915406">
              <a:defRPr/>
            </a:pPr>
            <a:r>
              <a:rPr lang="en-US" altLang="en-US" dirty="0"/>
              <a:t>Let's look at the 5-year chart (Project</a:t>
            </a:r>
            <a:r>
              <a:rPr lang="en-US" altLang="en-US" baseline="0" dirty="0"/>
              <a:t> summary)</a:t>
            </a:r>
            <a:r>
              <a:rPr lang="en-US" altLang="en-US" dirty="0"/>
              <a:t>. </a:t>
            </a:r>
            <a:r>
              <a:rPr lang="en-US" altLang="en-US" b="1" dirty="0"/>
              <a:t>The number of request</a:t>
            </a:r>
            <a:r>
              <a:rPr lang="en-US" altLang="en-US" b="1" baseline="0" dirty="0"/>
              <a:t> </a:t>
            </a:r>
            <a:r>
              <a:rPr lang="en-US" altLang="en-US" baseline="0" dirty="0"/>
              <a:t>IT </a:t>
            </a:r>
            <a:r>
              <a:rPr lang="en-US" altLang="en-US" dirty="0"/>
              <a:t>received is very large. </a:t>
            </a:r>
            <a:r>
              <a:rPr lang="en-US" altLang="en-US" b="1" dirty="0"/>
              <a:t>The selection is also quite difficult </a:t>
            </a:r>
            <a:r>
              <a:rPr lang="en-US" altLang="en-US" dirty="0"/>
              <a:t>and there is only a small amount selected. And IT always achieve KPI keep on time.</a:t>
            </a:r>
            <a:r>
              <a:rPr lang="en-US" altLang="en-US" baseline="0" dirty="0"/>
              <a:t> Target </a:t>
            </a:r>
            <a:r>
              <a:rPr lang="en-US" altLang="en-US" b="1" baseline="0" dirty="0"/>
              <a:t>: increase project </a:t>
            </a:r>
            <a:r>
              <a:rPr lang="en-US" altLang="en-US" baseline="0" dirty="0"/>
              <a:t>but actual the develop time still </a:t>
            </a:r>
            <a:r>
              <a:rPr lang="en-US" altLang="en-US" b="1" baseline="0" dirty="0">
                <a:solidFill>
                  <a:srgbClr val="FF0000"/>
                </a:solidFill>
              </a:rPr>
              <a:t>not increate</a:t>
            </a:r>
            <a:r>
              <a:rPr lang="en-US" altLang="en-US" baseline="0" dirty="0"/>
              <a:t>.</a:t>
            </a:r>
          </a:p>
          <a:p>
            <a:pPr defTabSz="915406">
              <a:defRPr/>
            </a:pPr>
            <a:r>
              <a:rPr lang="en-US" altLang="en-US" dirty="0"/>
              <a:t>The main reason is the normal support is very high. Some are related to equipment, operators, or some requests related to quality.</a:t>
            </a:r>
          </a:p>
          <a:p>
            <a:pPr defTabSz="915406">
              <a:defRPr/>
            </a:pPr>
            <a:r>
              <a:rPr lang="en-US" altLang="en-US" dirty="0"/>
              <a:t>As you know</a:t>
            </a:r>
            <a:r>
              <a:rPr lang="en-US" altLang="en-US" b="1" dirty="0"/>
              <a:t>,  all soft ware on Handy terminal of our company</a:t>
            </a:r>
            <a:r>
              <a:rPr lang="en-US" altLang="en-US" dirty="0"/>
              <a:t> are running</a:t>
            </a:r>
            <a:r>
              <a:rPr lang="en-US" altLang="en-US" baseline="0" dirty="0"/>
              <a:t> on the </a:t>
            </a:r>
            <a:r>
              <a:rPr lang="en-US" altLang="en-US" b="1" baseline="0" dirty="0"/>
              <a:t>windows CE </a:t>
            </a:r>
            <a:r>
              <a:rPr lang="en-US" altLang="en-US" baseline="0" dirty="0"/>
              <a:t>OS.</a:t>
            </a:r>
          </a:p>
          <a:p>
            <a:pPr defTabSz="915406">
              <a:defRPr/>
            </a:pPr>
            <a:r>
              <a:rPr lang="en-US" altLang="en-US" dirty="0"/>
              <a:t>This is also one of the reasons </a:t>
            </a:r>
            <a:r>
              <a:rPr lang="en-US" altLang="en-US" b="1" dirty="0"/>
              <a:t>why support time is so high.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my mission here </a:t>
            </a:r>
            <a:r>
              <a:rPr lang="en-US" altLang="en-US" dirty="0"/>
              <a:t>How to reduce support time and increase software development time?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Let's find out the answer through the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85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We</a:t>
            </a:r>
            <a:r>
              <a:rPr lang="en-US" altLang="en-US" baseline="0" dirty="0"/>
              <a:t> know the win CE operation system will be end of life 2023. so that we have to upgrade all software </a:t>
            </a:r>
            <a:r>
              <a:rPr lang="en-US" b="1" dirty="0">
                <a:solidFill>
                  <a:srgbClr val="1508B8"/>
                </a:solidFill>
              </a:rPr>
              <a:t>applications </a:t>
            </a:r>
            <a:r>
              <a:rPr lang="en-US" altLang="en-US" baseline="0" dirty="0"/>
              <a:t> are running on win CE to Android. </a:t>
            </a:r>
            <a:r>
              <a:rPr lang="en-US" altLang="en-US" b="1" baseline="0" dirty="0"/>
              <a:t>To compline policy of corporate</a:t>
            </a:r>
            <a:r>
              <a:rPr lang="en-US" altLang="en-US" baseline="0" dirty="0"/>
              <a:t>. The advantage when application running on android is….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issues 2. we mention to manage asset of IT room.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All IT department assets are managed manually through papers and tables, check sheet. It takes a lot of time to manage monthly inventory. For this reason, I want to make an asset management software system for the department </a:t>
            </a:r>
            <a:r>
              <a:rPr lang="en-US" altLang="en-US" b="1" dirty="0"/>
              <a:t>using by barcode</a:t>
            </a:r>
            <a:r>
              <a:rPr lang="en-US" altLang="en-US" dirty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 new system, using barcode technology </a:t>
            </a:r>
            <a:r>
              <a:rPr lang="en-US" b="1" baseline="0" dirty="0"/>
              <a:t>with mobile device </a:t>
            </a:r>
            <a:r>
              <a:rPr lang="en-US" baseline="0" dirty="0"/>
              <a:t>that connect database server via access point. Apply this system, you will control easy and specially </a:t>
            </a:r>
            <a:r>
              <a:rPr lang="en-US" b="1" baseline="0" dirty="0"/>
              <a:t>we will save 40% </a:t>
            </a:r>
            <a:r>
              <a:rPr lang="en-US" baseline="0" dirty="0"/>
              <a:t>time management </a:t>
            </a:r>
            <a:r>
              <a:rPr lang="en-US" b="1" baseline="0" dirty="0"/>
              <a:t>and 50% print paper.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70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how to upgrade to FOSS from win CE to android. we have to </a:t>
            </a:r>
            <a:r>
              <a:rPr lang="en-US" altLang="en-US" b="1" dirty="0"/>
              <a:t>select new language </a:t>
            </a:r>
            <a:r>
              <a:rPr lang="en-US" altLang="en-US" dirty="0"/>
              <a:t>to develop. the next work, we have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s. at the end</a:t>
            </a:r>
            <a:r>
              <a:rPr lang="en-US" altLang="en-US" b="1" dirty="0"/>
              <a:t>, I develop new soft on the new devices</a:t>
            </a:r>
            <a:r>
              <a:rPr lang="en-US" altLang="en-US" dirty="0"/>
              <a:t>.</a:t>
            </a:r>
          </a:p>
          <a:p>
            <a:pPr defTabSz="915406">
              <a:defRPr/>
            </a:pPr>
            <a:r>
              <a:rPr lang="en-US" altLang="en-US" b="1" dirty="0"/>
              <a:t>The issue 2</a:t>
            </a:r>
            <a:r>
              <a:rPr lang="en-US" altLang="en-US" dirty="0"/>
              <a:t>, the</a:t>
            </a:r>
            <a:r>
              <a:rPr lang="en-US" altLang="en-US" baseline="0" dirty="0"/>
              <a:t> begin to make software I </a:t>
            </a:r>
            <a:r>
              <a:rPr lang="en-US" altLang="en-US" b="1" baseline="0" dirty="0"/>
              <a:t>survey all process </a:t>
            </a:r>
            <a:r>
              <a:rPr lang="en-US" altLang="en-US" baseline="0" dirty="0"/>
              <a:t>and </a:t>
            </a:r>
            <a:r>
              <a:rPr lang="en-US" altLang="en-US" b="1" baseline="0" dirty="0"/>
              <a:t>build standard management</a:t>
            </a:r>
            <a:r>
              <a:rPr lang="en-US" altLang="en-US" baseline="0" dirty="0"/>
              <a:t>. After that I </a:t>
            </a:r>
            <a:r>
              <a:rPr lang="en-US" altLang="en-US" b="1" baseline="0" dirty="0"/>
              <a:t>analysis system and design database</a:t>
            </a:r>
            <a:r>
              <a:rPr lang="en-US" altLang="en-US" baseline="0" dirty="0"/>
              <a:t>. At the end I select the device and develop software.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 will explain for details</a:t>
            </a:r>
            <a:r>
              <a:rPr lang="en-US" sz="1200" baseline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issue 1.</a:t>
            </a: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Flutter is used to develop applications for mobile devices. Runs on both Android and IOS platform, desktop applications and web applications.</a:t>
            </a:r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So I can increase develop time, reduce support time.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140PCS,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  <a:endParaRPr lang="en-US" altLang="en-US" sz="12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3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- Let's see the </a:t>
            </a:r>
            <a:r>
              <a:rPr lang="en-US" b="1" baseline="0" dirty="0"/>
              <a:t>process of FOSS</a:t>
            </a:r>
            <a:r>
              <a:rPr lang="en-US" baseline="0" dirty="0"/>
              <a:t> :</a:t>
            </a:r>
          </a:p>
          <a:p>
            <a:r>
              <a:rPr lang="en-US" baseline="0" dirty="0"/>
              <a:t>Firstly, </a:t>
            </a:r>
            <a:r>
              <a:rPr lang="en-US" b="1" baseline="0" dirty="0"/>
              <a:t>Vender have to issue and paste barco</a:t>
            </a:r>
            <a:r>
              <a:rPr lang="en-US" baseline="0" dirty="0"/>
              <a:t>de label on each box by our provided tool.</a:t>
            </a:r>
          </a:p>
          <a:p>
            <a:r>
              <a:rPr lang="en-US" baseline="0" dirty="0"/>
              <a:t>When </a:t>
            </a:r>
            <a:r>
              <a:rPr lang="en-US" b="1" baseline="0" dirty="0"/>
              <a:t>G/R MCS Section </a:t>
            </a:r>
            <a:r>
              <a:rPr lang="en-US" baseline="0" dirty="0"/>
              <a:t>will scan barcode label by HT device, result data will send automatically to FOSS Server.</a:t>
            </a:r>
          </a:p>
          <a:p>
            <a:r>
              <a:rPr lang="en-US" baseline="0" dirty="0"/>
              <a:t>When </a:t>
            </a:r>
            <a:r>
              <a:rPr lang="en-US" b="1" baseline="0" dirty="0"/>
              <a:t>storing</a:t>
            </a:r>
            <a:r>
              <a:rPr lang="en-US" baseline="0" dirty="0"/>
              <a:t>, you have to check validation between </a:t>
            </a:r>
            <a:r>
              <a:rPr lang="en-US" b="1" baseline="0" dirty="0"/>
              <a:t>position barcode </a:t>
            </a:r>
            <a:r>
              <a:rPr lang="en-US" baseline="0" dirty="0"/>
              <a:t>and a sample </a:t>
            </a:r>
            <a:r>
              <a:rPr lang="en-US" b="1" baseline="0" dirty="0"/>
              <a:t>barcode label</a:t>
            </a:r>
            <a:r>
              <a:rPr lang="en-US" baseline="0" dirty="0"/>
              <a:t>. </a:t>
            </a:r>
          </a:p>
          <a:p>
            <a:r>
              <a:rPr lang="en-US" baseline="0" dirty="0"/>
              <a:t>When kitting and supply, HT device will </a:t>
            </a:r>
            <a:r>
              <a:rPr lang="en-US" b="1" baseline="0" dirty="0"/>
              <a:t>show a plan by time and by line on the screen to instruct you</a:t>
            </a:r>
            <a:r>
              <a:rPr lang="en-US" baseline="0" dirty="0"/>
              <a:t>.  </a:t>
            </a:r>
          </a:p>
          <a:p>
            <a:pPr marL="0" indent="0">
              <a:buFontTx/>
              <a:buNone/>
            </a:pPr>
            <a:r>
              <a:rPr lang="en-US" baseline="0" dirty="0"/>
              <a:t>- We look at Total screen of old system is 65. the mount of working is big to develop new soft.</a:t>
            </a:r>
          </a:p>
          <a:p>
            <a:pPr defTabSz="915406">
              <a:defRPr/>
            </a:pPr>
            <a:r>
              <a:rPr lang="en-US" altLang="en-US" dirty="0"/>
              <a:t>FOSS includes </a:t>
            </a:r>
            <a:r>
              <a:rPr lang="en-US" altLang="en-US" b="1" dirty="0"/>
              <a:t>4 stage</a:t>
            </a:r>
            <a:r>
              <a:rPr lang="en-US" altLang="en-US" dirty="0"/>
              <a:t>. </a:t>
            </a:r>
            <a:r>
              <a:rPr lang="en-US" altLang="en-US" b="1" dirty="0"/>
              <a:t>GR, storage, kitting and supply</a:t>
            </a:r>
          </a:p>
          <a:p>
            <a:pPr defTabSz="915406">
              <a:defRPr/>
            </a:pPr>
            <a:r>
              <a:rPr lang="en-US" altLang="en-US" dirty="0"/>
              <a:t>Following schedule we will GR local in Oct.23, GR Oversea Dec.23,Free temp location Jan.24, Storing Feb.24, Kitting, supply FA Dec.23, Kitting other Feb.24 and so far ….. SMWS</a:t>
            </a:r>
            <a:r>
              <a:rPr lang="en-US" altLang="en-US" baseline="0" dirty="0"/>
              <a:t> …</a:t>
            </a:r>
            <a:r>
              <a:rPr lang="en-US" altLang="en-US" dirty="0"/>
              <a:t>is FOSS enhance.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This is all improvement activity 1. Now I move to next issue</a:t>
            </a:r>
            <a:r>
              <a:rPr lang="en-US" altLang="en-US" baseline="0" dirty="0"/>
              <a:t> 2</a:t>
            </a:r>
            <a:r>
              <a:rPr lang="en-US" altLang="en-US" dirty="0"/>
              <a:t>,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413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- Let's see the </a:t>
            </a:r>
            <a:r>
              <a:rPr lang="en-US" b="1" baseline="0" dirty="0"/>
              <a:t>process of FOSS</a:t>
            </a:r>
            <a:r>
              <a:rPr lang="en-US" baseline="0" dirty="0"/>
              <a:t> :</a:t>
            </a:r>
          </a:p>
          <a:p>
            <a:r>
              <a:rPr lang="en-US" baseline="0" dirty="0"/>
              <a:t>Firstly, </a:t>
            </a:r>
            <a:r>
              <a:rPr lang="en-US" b="1" baseline="0" dirty="0"/>
              <a:t>Vender have to issue and paste barco</a:t>
            </a:r>
            <a:r>
              <a:rPr lang="en-US" baseline="0" dirty="0"/>
              <a:t>de label on each box by our provided tool.</a:t>
            </a:r>
          </a:p>
          <a:p>
            <a:r>
              <a:rPr lang="en-US" baseline="0" dirty="0"/>
              <a:t>When </a:t>
            </a:r>
            <a:r>
              <a:rPr lang="en-US" b="1" baseline="0" dirty="0"/>
              <a:t>G/R MCS Section </a:t>
            </a:r>
            <a:r>
              <a:rPr lang="en-US" baseline="0" dirty="0"/>
              <a:t>will scan barcode label by HT device, result data will send automatically to FOSS Server.</a:t>
            </a:r>
          </a:p>
          <a:p>
            <a:r>
              <a:rPr lang="en-US" baseline="0" dirty="0"/>
              <a:t>When </a:t>
            </a:r>
            <a:r>
              <a:rPr lang="en-US" b="1" baseline="0" dirty="0"/>
              <a:t>storing</a:t>
            </a:r>
            <a:r>
              <a:rPr lang="en-US" baseline="0" dirty="0"/>
              <a:t>, you have to check validation between </a:t>
            </a:r>
            <a:r>
              <a:rPr lang="en-US" b="1" baseline="0" dirty="0"/>
              <a:t>position barcode </a:t>
            </a:r>
            <a:r>
              <a:rPr lang="en-US" baseline="0" dirty="0"/>
              <a:t>and a sample </a:t>
            </a:r>
            <a:r>
              <a:rPr lang="en-US" b="1" baseline="0" dirty="0"/>
              <a:t>barcode label</a:t>
            </a:r>
            <a:r>
              <a:rPr lang="en-US" baseline="0" dirty="0"/>
              <a:t>. </a:t>
            </a:r>
          </a:p>
          <a:p>
            <a:r>
              <a:rPr lang="en-US" baseline="0" dirty="0"/>
              <a:t>When kitting and supply, HT device will </a:t>
            </a:r>
            <a:r>
              <a:rPr lang="en-US" b="1" baseline="0" dirty="0"/>
              <a:t>show a plan by time and by line on the screen to instruct you</a:t>
            </a:r>
            <a:r>
              <a:rPr lang="en-US" baseline="0" dirty="0"/>
              <a:t>.  </a:t>
            </a:r>
          </a:p>
          <a:p>
            <a:pPr marL="0" indent="0">
              <a:buFontTx/>
              <a:buNone/>
            </a:pPr>
            <a:r>
              <a:rPr lang="en-US" baseline="0" dirty="0"/>
              <a:t>- We look at Total screen of old system is 65. the mount of working is big to develop new soft.</a:t>
            </a:r>
          </a:p>
          <a:p>
            <a:pPr defTabSz="915406">
              <a:defRPr/>
            </a:pPr>
            <a:r>
              <a:rPr lang="en-US" altLang="en-US" dirty="0"/>
              <a:t>FOSS includes </a:t>
            </a:r>
            <a:r>
              <a:rPr lang="en-US" altLang="en-US" b="1" dirty="0"/>
              <a:t>4 stage</a:t>
            </a:r>
            <a:r>
              <a:rPr lang="en-US" altLang="en-US" dirty="0"/>
              <a:t>. </a:t>
            </a:r>
            <a:r>
              <a:rPr lang="en-US" altLang="en-US" b="1" dirty="0"/>
              <a:t>GR, storage, kitting and supply</a:t>
            </a:r>
          </a:p>
          <a:p>
            <a:pPr defTabSz="915406">
              <a:defRPr/>
            </a:pPr>
            <a:r>
              <a:rPr lang="en-US" altLang="en-US" dirty="0"/>
              <a:t>Following schedule we will GR local in Oct.23, GR Oversea Dec.23,Free temp location Jan.24, Storing Feb.24, Kitting, supply FA Dec.23, Kitting other Feb.24 and so far ….. SMWS</a:t>
            </a:r>
            <a:r>
              <a:rPr lang="en-US" altLang="en-US" baseline="0" dirty="0"/>
              <a:t> …</a:t>
            </a:r>
            <a:r>
              <a:rPr lang="en-US" altLang="en-US" dirty="0"/>
              <a:t>is FOSS enhance.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This is all improvement activity 1. Now I move to next issue</a:t>
            </a:r>
            <a:r>
              <a:rPr lang="en-US" altLang="en-US" baseline="0" dirty="0"/>
              <a:t> 2</a:t>
            </a:r>
            <a:r>
              <a:rPr lang="en-US" altLang="en-US" dirty="0"/>
              <a:t>,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51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Next, please look at the current issue and 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Currently,</a:t>
            </a:r>
            <a:r>
              <a:rPr lang="en-US" altLang="en-US" dirty="0"/>
              <a:t> IT department</a:t>
            </a:r>
            <a:r>
              <a:rPr lang="en-US" altLang="en-US" baseline="0" dirty="0"/>
              <a:t> has 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 much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a long time to  make report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</a:t>
            </a:r>
            <a:r>
              <a:rPr lang="en-US" baseline="0" dirty="0"/>
              <a:t> </a:t>
            </a:r>
            <a:r>
              <a:rPr lang="en-US" dirty="0"/>
              <a:t>All products do </a:t>
            </a:r>
            <a:r>
              <a:rPr lang="en-US" b="1" dirty="0"/>
              <a:t>not have barcode </a:t>
            </a:r>
            <a:r>
              <a:rPr lang="en-US" dirty="0"/>
              <a:t>for identification. The processes </a:t>
            </a:r>
            <a:r>
              <a:rPr lang="en-US" b="1" dirty="0"/>
              <a:t>are not linked to each other</a:t>
            </a:r>
            <a:r>
              <a:rPr lang="en-US" dirty="0"/>
              <a:t>.</a:t>
            </a:r>
            <a:r>
              <a:rPr lang="en-US" baseline="0" dirty="0"/>
              <a:t> </a:t>
            </a:r>
            <a:r>
              <a:rPr lang="en-US" dirty="0"/>
              <a:t>All operations are recorded on papers and note books. take a lot of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Solution: </a:t>
            </a:r>
            <a:r>
              <a:rPr lang="en-US" altLang="en-US" b="1" dirty="0"/>
              <a:t>Discuss</a:t>
            </a:r>
            <a:r>
              <a:rPr lang="en-US" altLang="en-US" b="1" baseline="0" dirty="0"/>
              <a:t>, Q&amp;A and find solution with other members of IT</a:t>
            </a:r>
            <a:r>
              <a:rPr lang="en-US" altLang="en-US" baseline="0" dirty="0"/>
              <a:t>. Build standard process of manage asset :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with the infra team</a:t>
            </a:r>
            <a:r>
              <a:rPr lang="en-US" altLang="en-US" baseline="0" dirty="0"/>
              <a:t>: GR, Transfer, Maintenance, inventory, scrap. Borrow and return equipment by barcode.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With stationery team</a:t>
            </a:r>
            <a:r>
              <a:rPr lang="en-US" altLang="en-US" baseline="0" dirty="0"/>
              <a:t>: input, output material and report.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After identify products by barcode and clear process. I started building the database. and select new device to develop software.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Next slide I will explain</a:t>
            </a:r>
            <a:r>
              <a:rPr lang="en-US" altLang="en-US" baseline="0" dirty="0"/>
              <a:t> detail process of new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01/18/2024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eg"/><Relationship Id="rId18" Type="http://schemas.openxmlformats.org/officeDocument/2006/relationships/image" Target="../media/image15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jpeg"/><Relationship Id="rId15" Type="http://schemas.openxmlformats.org/officeDocument/2006/relationships/image" Target="../media/image12.jpeg"/><Relationship Id="rId10" Type="http://schemas.openxmlformats.org/officeDocument/2006/relationships/image" Target="../media/image7.jpeg"/><Relationship Id="rId19" Type="http://schemas.openxmlformats.org/officeDocument/2006/relationships/image" Target="../media/image16.png"/><Relationship Id="rId4" Type="http://schemas.openxmlformats.org/officeDocument/2006/relationships/image" Target="../media/image1.jpg"/><Relationship Id="rId9" Type="http://schemas.openxmlformats.org/officeDocument/2006/relationships/image" Target="../media/image6.jpeg"/><Relationship Id="rId1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0.jpe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jpeg"/><Relationship Id="rId11" Type="http://schemas.openxmlformats.org/officeDocument/2006/relationships/image" Target="../media/image24.png"/><Relationship Id="rId5" Type="http://schemas.openxmlformats.org/officeDocument/2006/relationships/image" Target="../media/image18.jpe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22.png"/><Relationship Id="rId14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34.jpeg"/><Relationship Id="rId18" Type="http://schemas.openxmlformats.org/officeDocument/2006/relationships/image" Target="../media/image37.jpeg"/><Relationship Id="rId26" Type="http://schemas.openxmlformats.org/officeDocument/2006/relationships/image" Target="../media/image42.emf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39.jpeg"/><Relationship Id="rId7" Type="http://schemas.openxmlformats.org/officeDocument/2006/relationships/diagramColors" Target="../diagrams/colors1.xml"/><Relationship Id="rId12" Type="http://schemas.openxmlformats.org/officeDocument/2006/relationships/image" Target="../media/image33.png"/><Relationship Id="rId17" Type="http://schemas.openxmlformats.org/officeDocument/2006/relationships/image" Target="../media/image36.png"/><Relationship Id="rId25" Type="http://schemas.microsoft.com/office/2007/relationships/hdphoto" Target="../media/hdphoto2.wdp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5.png"/><Relationship Id="rId20" Type="http://schemas.openxmlformats.org/officeDocument/2006/relationships/image" Target="../media/image38.wmf"/><Relationship Id="rId29" Type="http://schemas.openxmlformats.org/officeDocument/2006/relationships/image" Target="../media/image44.jpeg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9.png"/><Relationship Id="rId24" Type="http://schemas.openxmlformats.org/officeDocument/2006/relationships/image" Target="../media/image41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7.png"/><Relationship Id="rId23" Type="http://schemas.microsoft.com/office/2007/relationships/hdphoto" Target="../media/hdphoto1.wdp"/><Relationship Id="rId28" Type="http://schemas.openxmlformats.org/officeDocument/2006/relationships/image" Target="../media/image43.png"/><Relationship Id="rId10" Type="http://schemas.openxmlformats.org/officeDocument/2006/relationships/image" Target="../media/image32.png"/><Relationship Id="rId19" Type="http://schemas.openxmlformats.org/officeDocument/2006/relationships/image" Target="../media/image21.png"/><Relationship Id="rId4" Type="http://schemas.openxmlformats.org/officeDocument/2006/relationships/diagramData" Target="../diagrams/data1.xml"/><Relationship Id="rId9" Type="http://schemas.openxmlformats.org/officeDocument/2006/relationships/image" Target="../media/image31.png"/><Relationship Id="rId14" Type="http://schemas.openxmlformats.org/officeDocument/2006/relationships/oleObject" Target="../embeddings/oleObject2.bin"/><Relationship Id="rId22" Type="http://schemas.openxmlformats.org/officeDocument/2006/relationships/image" Target="../media/image40.png"/><Relationship Id="rId27" Type="http://schemas.openxmlformats.org/officeDocument/2006/relationships/oleObject" Target="../embeddings/oleObject3.bin"/><Relationship Id="rId30" Type="http://schemas.openxmlformats.org/officeDocument/2006/relationships/image" Target="../media/image4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5~8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9~10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 by barcode.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C29A5-7CAF-413E-A8D0-4F3763A6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304340"/>
            <a:ext cx="2524861" cy="347104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1DC609C-4C01-4F98-82BE-4D05E0EA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5" y="1304339"/>
            <a:ext cx="4945763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343451A-54FE-4BD8-B61A-BD89C491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8" y="1302736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182F0BC-D52B-4477-BD5A-2AB01EDA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695774"/>
            <a:ext cx="2524862" cy="5137269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E395749-86FA-4628-BD74-3B8716EB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6" y="1706861"/>
            <a:ext cx="4945763" cy="51261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DDB2E2-7144-47F0-A6AE-4B9013F0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9" y="1706859"/>
            <a:ext cx="1511140" cy="5126184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2C08B9-98CF-4FD4-8146-3185999547FE}"/>
              </a:ext>
            </a:extLst>
          </p:cNvPr>
          <p:cNvSpPr/>
          <p:nvPr/>
        </p:nvSpPr>
        <p:spPr>
          <a:xfrm>
            <a:off x="143638" y="1780048"/>
            <a:ext cx="235779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kumimoji="1" lang="en-US" altLang="ja-JP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Develop, testing</a:t>
            </a:r>
            <a:endParaRPr kumimoji="1" lang="en-US" altLang="ja-JP" sz="2000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95" name="Text Box 80">
            <a:extLst>
              <a:ext uri="{FF2B5EF4-FFF2-40B4-BE49-F238E27FC236}">
                <a16:creationId xmlns:a16="http://schemas.microsoft.com/office/drawing/2014/main" id="{8BC69E49-DC40-4A5F-BCFD-F13E8B9B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994" y="1702703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</a:p>
        </p:txBody>
      </p:sp>
      <p:sp>
        <p:nvSpPr>
          <p:cNvPr id="119" name="Text Box 80">
            <a:extLst>
              <a:ext uri="{FF2B5EF4-FFF2-40B4-BE49-F238E27FC236}">
                <a16:creationId xmlns:a16="http://schemas.microsoft.com/office/drawing/2014/main" id="{27E86B17-F5BC-4E42-B077-095BCC4AE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3577295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Develop functions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0ADDBE-31D5-4E28-AF7E-8876D213E181}"/>
              </a:ext>
            </a:extLst>
          </p:cNvPr>
          <p:cNvSpPr/>
          <p:nvPr/>
        </p:nvSpPr>
        <p:spPr>
          <a:xfrm>
            <a:off x="2647395" y="2257976"/>
            <a:ext cx="2458005" cy="13351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Borrow &amp; return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Transfer, inventory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Maintenance, scrap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Stationery management </a:t>
            </a:r>
          </a:p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917AE4-1BA3-4F01-9615-0394E5550CAC}"/>
              </a:ext>
            </a:extLst>
          </p:cNvPr>
          <p:cNvSpPr/>
          <p:nvPr/>
        </p:nvSpPr>
        <p:spPr>
          <a:xfrm>
            <a:off x="3172669" y="2040358"/>
            <a:ext cx="129540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8B21FC6C-295D-48BB-BDDB-566934235BAE}"/>
              </a:ext>
            </a:extLst>
          </p:cNvPr>
          <p:cNvSpPr/>
          <p:nvPr/>
        </p:nvSpPr>
        <p:spPr>
          <a:xfrm>
            <a:off x="5165372" y="2256619"/>
            <a:ext cx="2349898" cy="13499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Clear method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Create barcode tool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Select scan device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Build database</a:t>
            </a:r>
          </a:p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4A4EA97-2AD0-423A-9A5F-B432C3BDC413}"/>
              </a:ext>
            </a:extLst>
          </p:cNvPr>
          <p:cNvSpPr/>
          <p:nvPr/>
        </p:nvSpPr>
        <p:spPr>
          <a:xfrm>
            <a:off x="5848789" y="2069658"/>
            <a:ext cx="104278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123" name="Google Shape;403;p23">
            <a:extLst>
              <a:ext uri="{FF2B5EF4-FFF2-40B4-BE49-F238E27FC236}">
                <a16:creationId xmlns:a16="http://schemas.microsoft.com/office/drawing/2014/main" id="{EB72A0E1-72E3-4A89-9B46-45CD40AEF05A}"/>
              </a:ext>
            </a:extLst>
          </p:cNvPr>
          <p:cNvSpPr txBox="1">
            <a:spLocks/>
          </p:cNvSpPr>
          <p:nvPr/>
        </p:nvSpPr>
        <p:spPr>
          <a:xfrm>
            <a:off x="2689195" y="3940932"/>
            <a:ext cx="4945763" cy="1513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mater, print barcode to identify equipment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function, read barcode of serial no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 location (Floor, Area, Table) , Device type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and export stationery equipment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database on server to show detail report</a:t>
            </a:r>
          </a:p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Testing and Adjust function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0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5372994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669" y="5372199"/>
            <a:ext cx="499653" cy="443571"/>
          </a:xfrm>
          <a:prstGeom prst="rect">
            <a:avLst/>
          </a:prstGeom>
        </p:spPr>
      </p:pic>
      <p:sp>
        <p:nvSpPr>
          <p:cNvPr id="149" name="Cube 5">
            <a:extLst>
              <a:ext uri="{FF2B5EF4-FFF2-40B4-BE49-F238E27FC236}">
                <a16:creationId xmlns:a16="http://schemas.microsoft.com/office/drawing/2014/main" id="{831E4F4D-FAF7-43D8-BB2A-A5B0D93E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10" y="6363076"/>
            <a:ext cx="1896169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Reduce paper: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50%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Can 11">
            <a:extLst>
              <a:ext uri="{FF2B5EF4-FFF2-40B4-BE49-F238E27FC236}">
                <a16:creationId xmlns:a16="http://schemas.microsoft.com/office/drawing/2014/main" id="{437CF3A9-6ACD-474A-AAED-57832F869133}"/>
              </a:ext>
            </a:extLst>
          </p:cNvPr>
          <p:cNvSpPr/>
          <p:nvPr/>
        </p:nvSpPr>
        <p:spPr bwMode="auto">
          <a:xfrm>
            <a:off x="3044308" y="5757254"/>
            <a:ext cx="609599" cy="735809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Paper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51" name="Can 12">
            <a:extLst>
              <a:ext uri="{FF2B5EF4-FFF2-40B4-BE49-F238E27FC236}">
                <a16:creationId xmlns:a16="http://schemas.microsoft.com/office/drawing/2014/main" id="{48B8CCE5-2B62-4026-B47D-07B1B2920817}"/>
              </a:ext>
            </a:extLst>
          </p:cNvPr>
          <p:cNvSpPr/>
          <p:nvPr/>
        </p:nvSpPr>
        <p:spPr bwMode="auto">
          <a:xfrm>
            <a:off x="3930851" y="6122434"/>
            <a:ext cx="609599" cy="35456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50%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CE36-1E6E-4802-A878-79A161C7CB96}"/>
              </a:ext>
            </a:extLst>
          </p:cNvPr>
          <p:cNvGrpSpPr/>
          <p:nvPr/>
        </p:nvGrpSpPr>
        <p:grpSpPr>
          <a:xfrm>
            <a:off x="4315879" y="5641900"/>
            <a:ext cx="632801" cy="459806"/>
            <a:chOff x="4572033" y="5747501"/>
            <a:chExt cx="646431" cy="482032"/>
          </a:xfrm>
        </p:grpSpPr>
        <p:sp>
          <p:nvSpPr>
            <p:cNvPr id="155" name="Can 13">
              <a:extLst>
                <a:ext uri="{FF2B5EF4-FFF2-40B4-BE49-F238E27FC236}">
                  <a16:creationId xmlns:a16="http://schemas.microsoft.com/office/drawing/2014/main" id="{75240470-AD2A-4784-9B27-E3528F107BA0}"/>
                </a:ext>
              </a:extLst>
            </p:cNvPr>
            <p:cNvSpPr/>
            <p:nvPr/>
          </p:nvSpPr>
          <p:spPr bwMode="auto">
            <a:xfrm>
              <a:off x="4572033" y="5917846"/>
              <a:ext cx="646431" cy="31168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50%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34">
              <a:extLst>
                <a:ext uri="{FF2B5EF4-FFF2-40B4-BE49-F238E27FC236}">
                  <a16:creationId xmlns:a16="http://schemas.microsoft.com/office/drawing/2014/main" id="{934A113D-8C66-4933-B73E-6B19D1F75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139" y="5747501"/>
              <a:ext cx="552218" cy="311687"/>
              <a:chOff x="2578284" y="1828800"/>
              <a:chExt cx="1307916" cy="655677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F8800DC-3320-4194-B772-5E4F1FBC6DC0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0E360F7-04CB-47A1-9893-6BB962F917E2}"/>
                  </a:ext>
                </a:extLst>
              </p:cNvPr>
              <p:cNvCxnSpPr/>
              <p:nvPr/>
            </p:nvCxnSpPr>
            <p:spPr>
              <a:xfrm>
                <a:off x="2743200" y="1905000"/>
                <a:ext cx="1143000" cy="5794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Cube 5">
            <a:extLst>
              <a:ext uri="{FF2B5EF4-FFF2-40B4-BE49-F238E27FC236}">
                <a16:creationId xmlns:a16="http://schemas.microsoft.com/office/drawing/2014/main" id="{30067E41-898C-41D1-B345-A4D8900A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819" y="6353739"/>
            <a:ext cx="2355728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Save time inventory 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Can 19">
            <a:extLst>
              <a:ext uri="{FF2B5EF4-FFF2-40B4-BE49-F238E27FC236}">
                <a16:creationId xmlns:a16="http://schemas.microsoft.com/office/drawing/2014/main" id="{DD500E36-4E48-47CC-9388-46ED72822D7E}"/>
              </a:ext>
            </a:extLst>
          </p:cNvPr>
          <p:cNvSpPr/>
          <p:nvPr/>
        </p:nvSpPr>
        <p:spPr bwMode="auto">
          <a:xfrm>
            <a:off x="5437048" y="5569244"/>
            <a:ext cx="636648" cy="893654"/>
          </a:xfrm>
          <a:prstGeom prst="can">
            <a:avLst/>
          </a:prstGeom>
          <a:solidFill>
            <a:srgbClr val="FF66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Time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1" name="Can 20">
            <a:extLst>
              <a:ext uri="{FF2B5EF4-FFF2-40B4-BE49-F238E27FC236}">
                <a16:creationId xmlns:a16="http://schemas.microsoft.com/office/drawing/2014/main" id="{1BA216CE-5475-4FE4-A7E5-E1A6468BF523}"/>
              </a:ext>
            </a:extLst>
          </p:cNvPr>
          <p:cNvSpPr/>
          <p:nvPr/>
        </p:nvSpPr>
        <p:spPr bwMode="auto">
          <a:xfrm>
            <a:off x="6297977" y="5988660"/>
            <a:ext cx="593591" cy="48119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60%</a:t>
            </a:r>
          </a:p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time</a:t>
            </a:r>
            <a:endParaRPr lang="vi-VN" sz="1400" b="1" dirty="0"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8A3254-38DB-406A-8C3D-3F2D47306A63}"/>
              </a:ext>
            </a:extLst>
          </p:cNvPr>
          <p:cNvGrpSpPr/>
          <p:nvPr/>
        </p:nvGrpSpPr>
        <p:grpSpPr>
          <a:xfrm>
            <a:off x="6564700" y="5169444"/>
            <a:ext cx="819846" cy="806467"/>
            <a:chOff x="6191321" y="5211678"/>
            <a:chExt cx="765686" cy="675791"/>
          </a:xfrm>
        </p:grpSpPr>
        <p:sp>
          <p:nvSpPr>
            <p:cNvPr id="162" name="Can 24">
              <a:extLst>
                <a:ext uri="{FF2B5EF4-FFF2-40B4-BE49-F238E27FC236}">
                  <a16:creationId xmlns:a16="http://schemas.microsoft.com/office/drawing/2014/main" id="{467BB539-2F8B-41D7-A9E7-8ADEA924EEBC}"/>
                </a:ext>
              </a:extLst>
            </p:cNvPr>
            <p:cNvSpPr/>
            <p:nvPr/>
          </p:nvSpPr>
          <p:spPr bwMode="auto">
            <a:xfrm>
              <a:off x="6292122" y="5514422"/>
              <a:ext cx="576529" cy="37304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6600"/>
                  </a:solidFill>
                  <a:cs typeface="Times New Roman" panose="02020603050405020304" pitchFamily="18" charset="0"/>
                </a:rPr>
                <a:t>40%</a:t>
              </a:r>
              <a:endParaRPr lang="vi-VN" sz="1400" b="1" u="sng" dirty="0">
                <a:solidFill>
                  <a:srgbClr val="FF66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63" name="Group 34">
              <a:extLst>
                <a:ext uri="{FF2B5EF4-FFF2-40B4-BE49-F238E27FC236}">
                  <a16:creationId xmlns:a16="http://schemas.microsoft.com/office/drawing/2014/main" id="{887B5E36-18FD-45C1-AAAF-81179785A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1321" y="5211678"/>
              <a:ext cx="765686" cy="545350"/>
              <a:chOff x="2578284" y="1828800"/>
              <a:chExt cx="1307916" cy="655677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CDE7E73-6B4A-4C0C-AF02-991570EF71F5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40619DC-D355-4919-93E9-F8F7ADA085AF}"/>
                  </a:ext>
                </a:extLst>
              </p:cNvPr>
              <p:cNvCxnSpPr/>
              <p:nvPr/>
            </p:nvCxnSpPr>
            <p:spPr>
              <a:xfrm>
                <a:off x="2802619" y="1906707"/>
                <a:ext cx="1083581" cy="577770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67FD703-01A2-43DB-B06B-CFB3080D2241}"/>
              </a:ext>
            </a:extLst>
          </p:cNvPr>
          <p:cNvSpPr/>
          <p:nvPr/>
        </p:nvSpPr>
        <p:spPr>
          <a:xfrm>
            <a:off x="7663298" y="1776059"/>
            <a:ext cx="12300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167" name="Text Box 80">
            <a:extLst>
              <a:ext uri="{FF2B5EF4-FFF2-40B4-BE49-F238E27FC236}">
                <a16:creationId xmlns:a16="http://schemas.microsoft.com/office/drawing/2014/main" id="{E69C5ED1-728B-4779-9C6A-AA74011D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169" y="2122258"/>
            <a:ext cx="1527899" cy="493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Borrow &amp; return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Feb.2024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Manage stationery warehouse (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Feb.2024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GR, Transfer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&amp; Inventory, Maintenance,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Scrap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Apr.24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42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9207" y="2243197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Borrowing and returning equipment is manual jobs on paper.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Lost time to check and inventory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02965" y="4932438"/>
            <a:ext cx="2376159" cy="171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The Process good receive, transfer, maintenance, scrap is manual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difficult to manage and easy mistake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56055" y="3543379"/>
            <a:ext cx="2532963" cy="1358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Stationery warehouse is control by excel data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, lost time to inventory, easy mistake.</a:t>
            </a:r>
          </a:p>
        </p:txBody>
      </p:sp>
    </p:spTree>
    <p:extLst>
      <p:ext uri="{BB962C8B-B14F-4D97-AF65-F5344CB8AC3E}">
        <p14:creationId xmlns:p14="http://schemas.microsoft.com/office/powerpoint/2010/main" val="789216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86216"/>
              </p:ext>
            </p:extLst>
          </p:nvPr>
        </p:nvGraphicFramePr>
        <p:xfrm>
          <a:off x="39982" y="618282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2DC5E04-48CD-4CBB-9678-7672BB933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35148"/>
              </p:ext>
            </p:extLst>
          </p:nvPr>
        </p:nvGraphicFramePr>
        <p:xfrm>
          <a:off x="54536" y="643608"/>
          <a:ext cx="9042203" cy="614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798">
                  <a:extLst>
                    <a:ext uri="{9D8B030D-6E8A-4147-A177-3AD203B41FA5}">
                      <a16:colId xmlns:a16="http://schemas.microsoft.com/office/drawing/2014/main" val="2601078857"/>
                    </a:ext>
                  </a:extLst>
                </a:gridCol>
                <a:gridCol w="3220180">
                  <a:extLst>
                    <a:ext uri="{9D8B030D-6E8A-4147-A177-3AD203B41FA5}">
                      <a16:colId xmlns:a16="http://schemas.microsoft.com/office/drawing/2014/main" val="1816896484"/>
                    </a:ext>
                  </a:extLst>
                </a:gridCol>
                <a:gridCol w="155812">
                  <a:extLst>
                    <a:ext uri="{9D8B030D-6E8A-4147-A177-3AD203B41FA5}">
                      <a16:colId xmlns:a16="http://schemas.microsoft.com/office/drawing/2014/main" val="779698322"/>
                    </a:ext>
                  </a:extLst>
                </a:gridCol>
                <a:gridCol w="2474765">
                  <a:extLst>
                    <a:ext uri="{9D8B030D-6E8A-4147-A177-3AD203B41FA5}">
                      <a16:colId xmlns:a16="http://schemas.microsoft.com/office/drawing/2014/main" val="2139683937"/>
                    </a:ext>
                  </a:extLst>
                </a:gridCol>
                <a:gridCol w="1133578">
                  <a:extLst>
                    <a:ext uri="{9D8B030D-6E8A-4147-A177-3AD203B41FA5}">
                      <a16:colId xmlns:a16="http://schemas.microsoft.com/office/drawing/2014/main" val="2185533271"/>
                    </a:ext>
                  </a:extLst>
                </a:gridCol>
                <a:gridCol w="1423070">
                  <a:extLst>
                    <a:ext uri="{9D8B030D-6E8A-4147-A177-3AD203B41FA5}">
                      <a16:colId xmlns:a16="http://schemas.microsoft.com/office/drawing/2014/main" val="3977214255"/>
                    </a:ext>
                  </a:extLst>
                </a:gridCol>
              </a:tblGrid>
              <a:tr h="5668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744046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Issue 1:</a:t>
                      </a:r>
                      <a:r>
                        <a:rPr kumimoji="1"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 (Total devices is update is 75 pcs</a:t>
                      </a:r>
                      <a:r>
                        <a:rPr kumimoji="1"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)</a:t>
                      </a:r>
                      <a:endParaRPr kumimoji="1" lang="en-US" sz="1800" b="1" kern="1200" dirty="0">
                        <a:solidFill>
                          <a:schemeClr val="tx1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18351"/>
                  </a:ext>
                </a:extLst>
              </a:tr>
              <a:tr h="4715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Select new language &amp; 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Flutter &amp; Android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064131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GR local &amp; GR Oversea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</a:t>
                      </a:r>
                      <a:r>
                        <a:rPr lang="en-US" dirty="0"/>
                        <a:t>10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497376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Storing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(5 pcs)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354050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Other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 (3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859895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&amp; Supply (FA,DIP)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(50 pcs)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671488"/>
                  </a:ext>
                </a:extLst>
              </a:tr>
              <a:tr h="3897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Temporary Free 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 (2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602498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Issue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2. Make Asset Life Cycle Management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92456"/>
                  </a:ext>
                </a:extLst>
              </a:tr>
              <a:tr h="6601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scan device &amp; barcode to manage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165595"/>
                  </a:ext>
                </a:extLst>
              </a:tr>
              <a:tr h="7418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 stationery warehouse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software to reduce papers &amp; time inventory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679987"/>
                  </a:ext>
                </a:extLst>
              </a:tr>
              <a:tr h="7075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r>
                        <a:rPr kumimoji="0" lang="en-US" alt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Inventory, Transfer, Scrap, Maintenance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barcode to manage equipment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03/2024</a:t>
                      </a:r>
                    </a:p>
                    <a:p>
                      <a:r>
                        <a:rPr lang="en-US" dirty="0"/>
                        <a:t>05/2024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Processing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29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/>
        </p:nvGraphicFramePr>
        <p:xfrm>
          <a:off x="27995" y="641417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251801" y="6424706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Building team work and improving spiritual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37739" y="3429000"/>
            <a:ext cx="8802037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55089"/>
              </p:ext>
            </p:extLst>
          </p:nvPr>
        </p:nvGraphicFramePr>
        <p:xfrm>
          <a:off x="137739" y="3905311"/>
          <a:ext cx="8785815" cy="2487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345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344982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</a:tblGrid>
              <a:tr h="361889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FY2024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3152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 FOSS system to a mobile application system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Expand 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</a:t>
                      </a:r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Smart Warehouse Management System of MCS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/>
          <p:nvPr/>
        </p:nvCxnSpPr>
        <p:spPr>
          <a:xfrm>
            <a:off x="4706323" y="4876800"/>
            <a:ext cx="822791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29114" y="5486400"/>
            <a:ext cx="339444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18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Share experience for other member in team.                 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623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69342" y="1657706"/>
            <a:ext cx="2912443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269342" y="2176989"/>
            <a:ext cx="2912443" cy="208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029200" y="2509620"/>
            <a:ext cx="3048000" cy="162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36820" y="250962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81969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07720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/>
          <p:nvPr/>
        </p:nvCxnSpPr>
        <p:spPr>
          <a:xfrm>
            <a:off x="6689485" y="142910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696230" y="194839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89485" y="237398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509212" y="2499920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90808" y="2423668"/>
            <a:ext cx="793786" cy="26675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3452" y="5112444"/>
            <a:ext cx="3263866" cy="17455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74320" r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HC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PMD Warehouse management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Part card and </a:t>
            </a:r>
            <a:r>
              <a:rPr lang="en-US" altLang="vi-VN" sz="1400" dirty="0">
                <a:solidFill>
                  <a:prstClr val="black"/>
                </a:solidFill>
              </a:rPr>
              <a:t>Reel Material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Mobile printer for MCS (2pax)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 </a:t>
            </a:r>
            <a:endParaRPr lang="en-US" sz="1600" b="1" dirty="0">
              <a:solidFill>
                <a:srgbClr val="1508B8"/>
              </a:solidFill>
              <a:latin typeface="Arial 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48400" y="5112444"/>
            <a:ext cx="2850118" cy="17455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label printing for all new category (MW, TV ,Sound…)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shrink pallet ID 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352800" y="5112445"/>
            <a:ext cx="2850118" cy="17455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Microwave Printing label (1.2K$)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sub-material (16.8K$)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47799" y="608848"/>
            <a:ext cx="7648359" cy="7035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developing time, reduce time support to get more cost down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 CE to Android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097" y="1365138"/>
            <a:ext cx="3599175" cy="31307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FY2023 PROJECTS SUMMARY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577607" y="1383913"/>
            <a:ext cx="3468226" cy="3363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715636880"/>
              </p:ext>
            </p:extLst>
          </p:nvPr>
        </p:nvGraphicFramePr>
        <p:xfrm>
          <a:off x="6231141" y="1593571"/>
          <a:ext cx="2653329" cy="274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6304917" y="2317947"/>
            <a:ext cx="1600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 "/>
              </a:rPr>
              <a:t>35 %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448443" y="2210308"/>
            <a:ext cx="1600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"/>
              </a:rPr>
              <a:t>45 % Development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546992" y="3078676"/>
            <a:ext cx="1600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"/>
              </a:rPr>
              <a:t>20 % Trouble support IT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835040" y="4074088"/>
            <a:ext cx="200574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Normal support </a:t>
            </a:r>
            <a:r>
              <a:rPr lang="en-US" sz="1400" b="1" dirty="0">
                <a:solidFill>
                  <a:srgbClr val="FF0000"/>
                </a:solidFill>
              </a:rPr>
              <a:t>is very height (35%)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0" y="4531760"/>
            <a:ext cx="9107488" cy="184133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2FADBAB5-1665-4A38-93AF-9DADB5345C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32" y="5358757"/>
            <a:ext cx="693616" cy="39202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2D61403-0B55-4F4F-ABE3-682572141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28" y="5248270"/>
            <a:ext cx="458576" cy="491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ounded Rectangle 43"/>
          <p:cNvSpPr/>
          <p:nvPr/>
        </p:nvSpPr>
        <p:spPr>
          <a:xfrm>
            <a:off x="2943837" y="5791080"/>
            <a:ext cx="2150624" cy="521525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VB.net, C#, PHP, VBA, HTML,CSS, ASP.NET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2494141" y="4725332"/>
            <a:ext cx="925512" cy="799035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1192" y="4834404"/>
            <a:ext cx="1564029" cy="849723"/>
          </a:xfrm>
          <a:prstGeom prst="rect">
            <a:avLst/>
          </a:prstGeom>
        </p:spPr>
      </p:pic>
      <p:sp>
        <p:nvSpPr>
          <p:cNvPr id="113" name="Rounded Rectangle 112"/>
          <p:cNvSpPr/>
          <p:nvPr/>
        </p:nvSpPr>
        <p:spPr>
          <a:xfrm>
            <a:off x="26415" y="5809951"/>
            <a:ext cx="2647511" cy="503644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SQL, Oracle 12C, 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Access 2013 , SQL Server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27CC8BE-ED89-4475-BBC6-A7CF04CF25CE}"/>
              </a:ext>
            </a:extLst>
          </p:cNvPr>
          <p:cNvGrpSpPr/>
          <p:nvPr/>
        </p:nvGrpSpPr>
        <p:grpSpPr>
          <a:xfrm>
            <a:off x="4513264" y="4784670"/>
            <a:ext cx="1267243" cy="835255"/>
            <a:chOff x="5320235" y="2945712"/>
            <a:chExt cx="3784859" cy="2599378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A5377978-33A0-4FF0-874E-2D1198880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0235" y="2945712"/>
              <a:ext cx="3784859" cy="2599378"/>
            </a:xfrm>
            <a:prstGeom prst="rect">
              <a:avLst/>
            </a:prstGeom>
          </p:spPr>
        </p:pic>
        <p:pic>
          <p:nvPicPr>
            <p:cNvPr id="116" name="図 4">
              <a:extLst>
                <a:ext uri="{FF2B5EF4-FFF2-40B4-BE49-F238E27FC236}">
                  <a16:creationId xmlns:a16="http://schemas.microsoft.com/office/drawing/2014/main" id="{D9714874-D13D-4396-8D86-B5F40B01B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181" y="3235745"/>
              <a:ext cx="2946792" cy="1799285"/>
            </a:xfrm>
            <a:prstGeom prst="rect">
              <a:avLst/>
            </a:prstGeom>
          </p:spPr>
        </p:pic>
        <p:sp>
          <p:nvSpPr>
            <p:cNvPr id="117" name="Rectangle 6">
              <a:extLst>
                <a:ext uri="{FF2B5EF4-FFF2-40B4-BE49-F238E27FC236}">
                  <a16:creationId xmlns:a16="http://schemas.microsoft.com/office/drawing/2014/main" id="{AF413A22-BFD7-42CB-A472-7DA445561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6160" y="4871428"/>
              <a:ext cx="1110616" cy="333983"/>
            </a:xfrm>
            <a:prstGeom prst="rect">
              <a:avLst/>
            </a:prstGeom>
            <a:solidFill>
              <a:srgbClr val="F4B0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118" name="Rectangle 10">
              <a:extLst>
                <a:ext uri="{FF2B5EF4-FFF2-40B4-BE49-F238E27FC236}">
                  <a16:creationId xmlns:a16="http://schemas.microsoft.com/office/drawing/2014/main" id="{0EC3DA72-33CE-46A2-B458-C70B269AF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3180" y="4871428"/>
              <a:ext cx="934482" cy="333983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119" name="Rectangle 14">
              <a:extLst>
                <a:ext uri="{FF2B5EF4-FFF2-40B4-BE49-F238E27FC236}">
                  <a16:creationId xmlns:a16="http://schemas.microsoft.com/office/drawing/2014/main" id="{08511056-0E1C-4A94-8FB8-899E112D5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3387" y="4871428"/>
              <a:ext cx="933483" cy="335467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120" name="Rectangle 25">
              <a:extLst>
                <a:ext uri="{FF2B5EF4-FFF2-40B4-BE49-F238E27FC236}">
                  <a16:creationId xmlns:a16="http://schemas.microsoft.com/office/drawing/2014/main" id="{873CBBEB-19BE-4CBF-B0DD-4B0C4E7BE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9704" y="4757690"/>
              <a:ext cx="994204" cy="481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/>
                  <a:cs typeface="+mn-cs"/>
                </a:rPr>
                <a:t>Date</a:t>
              </a:r>
              <a:endPara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endParaRPr>
            </a:p>
          </p:txBody>
        </p:sp>
        <p:sp>
          <p:nvSpPr>
            <p:cNvPr id="121" name="Rectangle 20">
              <a:extLst>
                <a:ext uri="{FF2B5EF4-FFF2-40B4-BE49-F238E27FC236}">
                  <a16:creationId xmlns:a16="http://schemas.microsoft.com/office/drawing/2014/main" id="{30BF03DD-3099-4E57-89E7-15AFA7E91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9931" y="4757690"/>
              <a:ext cx="811048" cy="481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/>
                  <a:cs typeface="+mn-cs"/>
                </a:rPr>
                <a:t>Plant</a:t>
              </a:r>
              <a:endPara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endParaRPr>
            </a:p>
          </p:txBody>
        </p:sp>
        <p:sp>
          <p:nvSpPr>
            <p:cNvPr id="122" name="Rectangle 21">
              <a:extLst>
                <a:ext uri="{FF2B5EF4-FFF2-40B4-BE49-F238E27FC236}">
                  <a16:creationId xmlns:a16="http://schemas.microsoft.com/office/drawing/2014/main" id="{68DE3C4E-A83F-46AF-84AF-5E6AFEE97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1890" y="4757690"/>
              <a:ext cx="725700" cy="481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/>
                  <a:cs typeface="+mn-cs"/>
                </a:rPr>
                <a:t>Cat</a:t>
              </a:r>
              <a:endPara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endParaRPr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D0216BA3-ADE4-4986-8D0C-9A62BBE00C96}"/>
              </a:ext>
            </a:extLst>
          </p:cNvPr>
          <p:cNvSpPr txBox="1"/>
          <p:nvPr/>
        </p:nvSpPr>
        <p:spPr>
          <a:xfrm>
            <a:off x="3006266" y="5491317"/>
            <a:ext cx="795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OCR</a:t>
            </a:r>
          </a:p>
        </p:txBody>
      </p:sp>
      <p:sp>
        <p:nvSpPr>
          <p:cNvPr id="139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0350" y="4558142"/>
            <a:ext cx="1834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 TERMINAL</a:t>
            </a:r>
          </a:p>
        </p:txBody>
      </p:sp>
      <p:pic>
        <p:nvPicPr>
          <p:cNvPr id="140" name="図 13">
            <a:extLst>
              <a:ext uri="{FF2B5EF4-FFF2-40B4-BE49-F238E27FC236}">
                <a16:creationId xmlns:a16="http://schemas.microsoft.com/office/drawing/2014/main" id="{74DCA96F-A283-459D-9210-869DD0BA80C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324" y="4823162"/>
            <a:ext cx="293276" cy="293276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550" y="4804319"/>
            <a:ext cx="603850" cy="207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2" name="二等辺三角形 7172">
            <a:extLst>
              <a:ext uri="{FF2B5EF4-FFF2-40B4-BE49-F238E27FC236}">
                <a16:creationId xmlns:a16="http://schemas.microsoft.com/office/drawing/2014/main" id="{5F910FE0-E257-46E2-93BD-97B70FA913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79189" y="4763871"/>
            <a:ext cx="147538" cy="31408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43" name="TextBox 33">
            <a:extLst>
              <a:ext uri="{FF2B5EF4-FFF2-40B4-BE49-F238E27FC236}">
                <a16:creationId xmlns:a16="http://schemas.microsoft.com/office/drawing/2014/main" id="{BBB64674-71DF-4285-9FE5-CFD453C31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9995" y="4548002"/>
            <a:ext cx="26177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TABLET, MOBILE PRINTER</a:t>
            </a: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A41BADE9-FC1C-4A57-BE70-AEA20242A9C5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0" t="21822" r="10728" b="22892"/>
          <a:stretch/>
        </p:blipFill>
        <p:spPr>
          <a:xfrm rot="21277867">
            <a:off x="3971974" y="4815615"/>
            <a:ext cx="440569" cy="453469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C6F1B03B-7889-4181-956A-CB3AE6F4636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 t="2000" r="20000"/>
          <a:stretch/>
        </p:blipFill>
        <p:spPr>
          <a:xfrm>
            <a:off x="3547595" y="5027415"/>
            <a:ext cx="338605" cy="722858"/>
          </a:xfrm>
          <a:prstGeom prst="rect">
            <a:avLst/>
          </a:prstGeom>
        </p:spPr>
      </p:pic>
      <p:sp>
        <p:nvSpPr>
          <p:cNvPr id="146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317261" y="5078246"/>
            <a:ext cx="259055" cy="2019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6BDD7111-13FE-469C-A978-BE2C064471B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291" y="5387015"/>
            <a:ext cx="368046" cy="239556"/>
          </a:xfrm>
          <a:prstGeom prst="rect">
            <a:avLst/>
          </a:prstGeom>
        </p:spPr>
      </p:pic>
      <p:sp>
        <p:nvSpPr>
          <p:cNvPr id="148" name="Rounded Rectangle 147"/>
          <p:cNvSpPr/>
          <p:nvPr/>
        </p:nvSpPr>
        <p:spPr>
          <a:xfrm>
            <a:off x="5406574" y="5791080"/>
            <a:ext cx="3672311" cy="521525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repair and setup OS when error. Difficult to develop with big data</a:t>
            </a:r>
          </a:p>
        </p:txBody>
      </p:sp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0771" y="4543376"/>
            <a:ext cx="1834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504108" y="4616335"/>
            <a:ext cx="1475994" cy="1170678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7138369" y="4903526"/>
            <a:ext cx="208723" cy="3993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-1" y="4349916"/>
            <a:ext cx="2436845" cy="3042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pc="-1" dirty="0">
                <a:solidFill>
                  <a:schemeClr val="tx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Technology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8599" y="4778304"/>
            <a:ext cx="672611" cy="4982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23374" y="4793251"/>
            <a:ext cx="552450" cy="542925"/>
          </a:xfrm>
          <a:prstGeom prst="rect">
            <a:avLst/>
          </a:prstGeom>
        </p:spPr>
      </p:pic>
      <p:sp>
        <p:nvSpPr>
          <p:cNvPr id="11" name="Left-Right Arrow 10"/>
          <p:cNvSpPr/>
          <p:nvPr/>
        </p:nvSpPr>
        <p:spPr>
          <a:xfrm>
            <a:off x="1822870" y="4998161"/>
            <a:ext cx="613975" cy="327762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>
            <a:off x="5930061" y="4876579"/>
            <a:ext cx="208723" cy="3993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" y="6421868"/>
            <a:ext cx="895727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08B8"/>
                </a:solidFill>
              </a:rPr>
              <a:t>Software applications on the Handy terminal are running </a:t>
            </a:r>
            <a:r>
              <a:rPr lang="en-US" b="1" dirty="0">
                <a:solidFill>
                  <a:srgbClr val="FF0000"/>
                </a:solidFill>
              </a:rPr>
              <a:t>on the Windows CE OS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724603" y="2834691"/>
            <a:ext cx="1580314" cy="1385407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4247081" y="4162193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New technology ?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114800" y="1846841"/>
            <a:ext cx="211634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increase</a:t>
            </a:r>
          </a:p>
        </p:txBody>
      </p:sp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24766"/>
            <a:ext cx="1408746" cy="704144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Goal of IT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30E735-D59E-4B42-81CA-5228EB7A40C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2393" y="1736624"/>
            <a:ext cx="4002408" cy="252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6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23" y="608848"/>
            <a:ext cx="9064036" cy="1012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devices scanning bar-code are running window CE operating system (OS). Following corporate policy in FY23 Window CE OS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department has not software to control asset. There are manual job and take along time to inventory, manage asset.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68" y="1676400"/>
            <a:ext cx="9064036" cy="2286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3452" y="1739237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1 :Upgrade Factory Operation  Support System (FOSS)</a:t>
            </a:r>
          </a:p>
        </p:txBody>
      </p:sp>
      <p:sp>
        <p:nvSpPr>
          <p:cNvPr id="26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556440" y="2744795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10" y="3256130"/>
            <a:ext cx="1447800" cy="688610"/>
          </a:xfrm>
          <a:prstGeom prst="rect">
            <a:avLst/>
          </a:prstGeom>
        </p:spPr>
      </p:pic>
      <p:pic>
        <p:nvPicPr>
          <p:cNvPr id="33" name="Picture 32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5"/>
          <a:srcRect l="10877" t="3289" r="9323" b="4605"/>
          <a:stretch/>
        </p:blipFill>
        <p:spPr>
          <a:xfrm flipH="1">
            <a:off x="224362" y="2762969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" y="2590800"/>
            <a:ext cx="675224" cy="287963"/>
          </a:xfrm>
          <a:prstGeom prst="rect">
            <a:avLst/>
          </a:prstGeom>
        </p:spPr>
      </p:pic>
      <p:pic>
        <p:nvPicPr>
          <p:cNvPr id="35" name="図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40" y="2978970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59" y="2927944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814853" y="2177470"/>
            <a:ext cx="3026911" cy="1749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is not update in the future.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Software is quite slow. 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system.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stable of the device is poor, often repaired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9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3" y="2148038"/>
            <a:ext cx="1677727" cy="369890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936573" y="2560054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20631" y="2156393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46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5410200" y="2535992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9066" y="3353479"/>
            <a:ext cx="583835" cy="50988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626120" y="2171966"/>
            <a:ext cx="2385483" cy="1730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 (Android).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268" y="3993351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08322" y="4038600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2 :Asset Life Cycle Management System (ALCMS)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C9672D5-E255-432A-838C-A0E82F71B9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6002" y="5086236"/>
            <a:ext cx="1390897" cy="1390650"/>
          </a:xfrm>
          <a:prstGeom prst="rect">
            <a:avLst/>
          </a:prstGeom>
        </p:spPr>
      </p:pic>
      <p:sp>
        <p:nvSpPr>
          <p:cNvPr id="27" name="Rectangle: Rounded Corners 5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SpPr/>
          <p:nvPr/>
        </p:nvSpPr>
        <p:spPr>
          <a:xfrm>
            <a:off x="1143000" y="4651848"/>
            <a:ext cx="1289285" cy="335729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Good receipt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2540981" y="5472655"/>
            <a:ext cx="1042761" cy="339508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Transfer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9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SpPr/>
          <p:nvPr/>
        </p:nvSpPr>
        <p:spPr>
          <a:xfrm>
            <a:off x="2362200" y="6477000"/>
            <a:ext cx="1244273" cy="327638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Maintenance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11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SpPr/>
          <p:nvPr/>
        </p:nvSpPr>
        <p:spPr>
          <a:xfrm>
            <a:off x="178710" y="6417739"/>
            <a:ext cx="1028461" cy="327638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lt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Inventory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3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SpPr/>
          <p:nvPr/>
        </p:nvSpPr>
        <p:spPr>
          <a:xfrm>
            <a:off x="238368" y="5425676"/>
            <a:ext cx="803552" cy="380991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/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Scrap</a:t>
            </a:r>
          </a:p>
        </p:txBody>
      </p:sp>
      <p:sp>
        <p:nvSpPr>
          <p:cNvPr id="40" name="Freeform: Shape 14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SpPr/>
          <p:nvPr/>
        </p:nvSpPr>
        <p:spPr>
          <a:xfrm>
            <a:off x="488859" y="4976017"/>
            <a:ext cx="1366782" cy="169978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95084" y="573834"/>
                </a:moveTo>
                <a:arcTo wR="1642288" hR="1642288" stAng="13235158" swAng="1211183"/>
              </a:path>
            </a:pathLst>
          </a:custGeom>
          <a:noFill/>
          <a:ln w="9360">
            <a:solidFill>
              <a:srgbClr val="F7964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41" name="Freeform: Shape 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SpPr/>
          <p:nvPr/>
        </p:nvSpPr>
        <p:spPr>
          <a:xfrm>
            <a:off x="1775444" y="4980485"/>
            <a:ext cx="1337729" cy="177744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2444186" y="209085"/>
                </a:moveTo>
                <a:arcTo wR="1642288" hR="1642288" stAng="17953659" swAng="1211183"/>
              </a:path>
            </a:pathLst>
          </a:custGeom>
          <a:noFill/>
          <a:ln w="9360">
            <a:solidFill>
              <a:srgbClr val="C0504D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8" name="Freeform: Shape 8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SpPr/>
          <p:nvPr/>
        </p:nvSpPr>
        <p:spPr>
          <a:xfrm rot="614271">
            <a:off x="1601465" y="5267361"/>
            <a:ext cx="1345659" cy="119893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280633" y="1756028"/>
                </a:moveTo>
                <a:arcTo wR="1642288" hR="1642288" stAng="21838279" swAng="1359451"/>
              </a:path>
            </a:pathLst>
          </a:custGeom>
          <a:noFill/>
          <a:ln w="9360">
            <a:solidFill>
              <a:srgbClr val="9BBB59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" name="Freeform: Shape 10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SpPr/>
          <p:nvPr/>
        </p:nvSpPr>
        <p:spPr>
          <a:xfrm>
            <a:off x="952480" y="5499338"/>
            <a:ext cx="1757930" cy="112673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843741" y="3272173"/>
                </a:moveTo>
                <a:arcTo wR="1642288" hR="1642288" stAng="4977240" swAng="845520"/>
              </a:path>
            </a:pathLst>
          </a:custGeom>
          <a:noFill/>
          <a:ln w="9360">
            <a:solidFill>
              <a:srgbClr val="8064A2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9" name="Freeform: Shape 12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SpPr/>
          <p:nvPr/>
        </p:nvSpPr>
        <p:spPr>
          <a:xfrm>
            <a:off x="655678" y="5367473"/>
            <a:ext cx="1465793" cy="119306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74199" y="2378376"/>
                </a:moveTo>
                <a:arcTo wR="1642288" hR="1642288" stAng="9202269" swAng="1359451"/>
              </a:path>
            </a:pathLst>
          </a:custGeom>
          <a:noFill/>
          <a:ln w="9360">
            <a:solidFill>
              <a:srgbClr val="4BACC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0001" y="4476580"/>
            <a:ext cx="875399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607925" y="4696103"/>
            <a:ext cx="2517102" cy="1933297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Manual job on excel, notebook, lost papers.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Tack time to inventory, easy mistake.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Difficult control in-out device, easy mistake.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21393" y="4957570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988" y="4419600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/>
          </p:nvPr>
        </p:nvGraphicFramePr>
        <p:xfrm>
          <a:off x="7304951" y="4873483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ｸﾘｯﾌﾟ" r:id="rId12" imgW="1666667" imgH="1695238" progId="">
                  <p:embed/>
                </p:oleObj>
              </mc:Choice>
              <mc:Fallback>
                <p:oleObj name="ｸﾘｯﾌﾟ" r:id="rId12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951" y="4873483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5086236"/>
            <a:ext cx="209758" cy="26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054" y="5730079"/>
            <a:ext cx="2557546" cy="102785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Save time management &amp; ensure quality, 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Reduce make mistake.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GB" sz="1200" dirty="0">
                <a:cs typeface="Arial" panose="020B0604020202020204" pitchFamily="34" charset="0"/>
              </a:rPr>
              <a:t>Easy manage operation and trace history.</a:t>
            </a:r>
            <a:endParaRPr lang="en-US" sz="1200" dirty="0"/>
          </a:p>
        </p:txBody>
      </p:sp>
      <p:sp>
        <p:nvSpPr>
          <p:cNvPr id="109" name="Right Arrow 108"/>
          <p:cNvSpPr/>
          <p:nvPr/>
        </p:nvSpPr>
        <p:spPr>
          <a:xfrm>
            <a:off x="6193455" y="4773336"/>
            <a:ext cx="267444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6F1B03B-7889-4181-956A-CB3AE6F4636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 t="2000" r="20000"/>
          <a:stretch/>
        </p:blipFill>
        <p:spPr>
          <a:xfrm>
            <a:off x="6705600" y="4876801"/>
            <a:ext cx="239929" cy="512204"/>
          </a:xfrm>
          <a:prstGeom prst="rect">
            <a:avLst/>
          </a:prstGeom>
        </p:spPr>
      </p:pic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99748" y="4880658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3200" y="5410200"/>
            <a:ext cx="1165173" cy="2473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</p:spTree>
    <p:extLst>
      <p:ext uri="{BB962C8B-B14F-4D97-AF65-F5344CB8AC3E}">
        <p14:creationId xmlns:p14="http://schemas.microsoft.com/office/powerpoint/2010/main" val="246739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339740"/>
              </p:ext>
            </p:extLst>
          </p:nvPr>
        </p:nvGraphicFramePr>
        <p:xfrm>
          <a:off x="28987" y="625541"/>
          <a:ext cx="9067753" cy="581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Issue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Item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android Mobile for all devices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Optimist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[3] 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evelop all function of system.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New Language (Flutter - Dart)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Android new OS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Devices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Survey all process and build standard management.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Analysis system, design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[3]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Develop, testing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reduce time management, papers &amp; manual jobs</a:t>
                      </a: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24016" y="1423984"/>
            <a:ext cx="458868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11518" y="4340404"/>
            <a:ext cx="483866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/>
          <p:nvPr/>
        </p:nvCxnSpPr>
        <p:spPr>
          <a:xfrm>
            <a:off x="6945361" y="5105400"/>
            <a:ext cx="71224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7578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731520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730731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/>
          <p:nvPr/>
        </p:nvCxnSpPr>
        <p:spPr>
          <a:xfrm>
            <a:off x="6938364" y="6096000"/>
            <a:ext cx="743697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7578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11507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124259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8"/>
            <a:ext cx="7968296" cy="77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policy FY2023,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Windown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find new solution to upgrade old OS to smart device as mobile.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418849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501353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585600" y="1417388"/>
            <a:ext cx="1525695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677" y="1880876"/>
            <a:ext cx="2264742" cy="774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[1] Upgrade to android Mobile</a:t>
            </a:r>
          </a:p>
        </p:txBody>
      </p:sp>
      <p:sp>
        <p:nvSpPr>
          <p:cNvPr id="18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3452243"/>
            <a:ext cx="4580815" cy="62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</a:t>
            </a: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600" y="190500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to develop software</a:t>
            </a:r>
          </a:p>
        </p:txBody>
      </p:sp>
      <p:sp>
        <p:nvSpPr>
          <p:cNvPr id="21" name="Text Box 80"/>
          <p:cNvSpPr txBox="1">
            <a:spLocks noChangeArrowheads="1"/>
          </p:cNvSpPr>
          <p:nvPr/>
        </p:nvSpPr>
        <p:spPr bwMode="auto">
          <a:xfrm>
            <a:off x="2569663" y="3115439"/>
            <a:ext cx="4974818" cy="30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environment for application </a:t>
            </a:r>
          </a:p>
        </p:txBody>
      </p:sp>
      <p:sp>
        <p:nvSpPr>
          <p:cNvPr id="22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2082100"/>
            <a:ext cx="5016199" cy="116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used to develop applications for mobile devices. Runs on both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desktop applications and web applications.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0487" y="2616367"/>
            <a:ext cx="2478340" cy="167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Foss is running on Windows CE &amp;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Embedded,</a:t>
            </a:r>
          </a:p>
          <a:p>
            <a:pPr algn="l"/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upgrade android OS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2288" y="4086982"/>
            <a:ext cx="2478340" cy="247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disadvantage of wince: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support in the future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Develop software slow,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Regularly repair and setup window again.</a:t>
            </a:r>
          </a:p>
        </p:txBody>
      </p:sp>
      <p:sp>
        <p:nvSpPr>
          <p:cNvPr id="25" name="Text Box 80"/>
          <p:cNvSpPr txBox="1">
            <a:spLocks noChangeArrowheads="1"/>
          </p:cNvSpPr>
          <p:nvPr/>
        </p:nvSpPr>
        <p:spPr bwMode="auto">
          <a:xfrm>
            <a:off x="2558870" y="405125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The Advantage use flutter</a:t>
            </a:r>
          </a:p>
        </p:txBody>
      </p:sp>
      <p:sp>
        <p:nvSpPr>
          <p:cNvPr id="26" name="Rectangle: Rounded Corners 63">
            <a:extLst>
              <a:ext uri="{FF2B5EF4-FFF2-40B4-BE49-F238E27FC236}">
                <a16:creationId xmlns:a16="http://schemas.microsoft.com/office/drawing/2014/main" id="{00000000-0008-0000-0000-000029000000}"/>
              </a:ext>
            </a:extLst>
          </p:cNvPr>
          <p:cNvSpPr/>
          <p:nvPr/>
        </p:nvSpPr>
        <p:spPr>
          <a:xfrm>
            <a:off x="2590800" y="4440486"/>
            <a:ext cx="11774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27" name="Rectangle: Rounded Corners 64">
            <a:extLst>
              <a:ext uri="{FF2B5EF4-FFF2-40B4-BE49-F238E27FC236}">
                <a16:creationId xmlns:a16="http://schemas.microsoft.com/office/drawing/2014/main" id="{00000000-0008-0000-0000-00002A000000}"/>
              </a:ext>
            </a:extLst>
          </p:cNvPr>
          <p:cNvSpPr/>
          <p:nvPr/>
        </p:nvSpPr>
        <p:spPr>
          <a:xfrm>
            <a:off x="3810000" y="4440486"/>
            <a:ext cx="12192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pic>
        <p:nvPicPr>
          <p:cNvPr id="28" name="Image 3">
            <a:extLst>
              <a:ext uri="{FF2B5EF4-FFF2-40B4-BE49-F238E27FC236}">
                <a16:creationId xmlns:a16="http://schemas.microsoft.com/office/drawing/2014/main" id="{00000000-0008-0000-0000-00002B00000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590800" y="5023669"/>
            <a:ext cx="2472800" cy="993996"/>
          </a:xfrm>
          <a:prstGeom prst="rect">
            <a:avLst/>
          </a:prstGeom>
          <a:ln w="0">
            <a:noFill/>
          </a:ln>
        </p:spPr>
      </p:pic>
      <p:sp>
        <p:nvSpPr>
          <p:cNvPr id="29" name="Shape 2">
            <a:extLst>
              <a:ext uri="{FF2B5EF4-FFF2-40B4-BE49-F238E27FC236}">
                <a16:creationId xmlns:a16="http://schemas.microsoft.com/office/drawing/2014/main" id="{00000000-0008-0000-0000-00002D000000}"/>
              </a:ext>
            </a:extLst>
          </p:cNvPr>
          <p:cNvSpPr/>
          <p:nvPr/>
        </p:nvSpPr>
        <p:spPr>
          <a:xfrm>
            <a:off x="3530145" y="4572000"/>
            <a:ext cx="203655" cy="21138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0" name="Shape 1">
            <a:extLst>
              <a:ext uri="{FF2B5EF4-FFF2-40B4-BE49-F238E27FC236}">
                <a16:creationId xmlns:a16="http://schemas.microsoft.com/office/drawing/2014/main" id="{00000000-0008-0000-0000-00002C000000}"/>
              </a:ext>
            </a:extLst>
          </p:cNvPr>
          <p:cNvSpPr/>
          <p:nvPr/>
        </p:nvSpPr>
        <p:spPr>
          <a:xfrm>
            <a:off x="4720440" y="4572053"/>
            <a:ext cx="232560" cy="2265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5105400" y="4619836"/>
            <a:ext cx="2393970" cy="1648043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2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715000" y="4419600"/>
            <a:ext cx="1389538" cy="328688"/>
          </a:xfrm>
          <a:prstGeom prst="roundRect">
            <a:avLst>
              <a:gd name="adj" fmla="val 16667"/>
            </a:avLst>
          </a:prstGeom>
          <a:solidFill>
            <a:srgbClr val="E8F2A1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Efficiency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000000-0008-0000-0000-000025000000}"/>
              </a:ext>
            </a:extLst>
          </p:cNvPr>
          <p:cNvSpPr/>
          <p:nvPr/>
        </p:nvSpPr>
        <p:spPr>
          <a:xfrm>
            <a:off x="5181600" y="4721479"/>
            <a:ext cx="2574637" cy="363019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b="0" strike="noStrike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Follow company policy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000000-0008-0000-0000-000024000000}"/>
              </a:ext>
            </a:extLst>
          </p:cNvPr>
          <p:cNvSpPr/>
          <p:nvPr/>
        </p:nvSpPr>
        <p:spPr>
          <a:xfrm>
            <a:off x="5165156" y="5107541"/>
            <a:ext cx="2577218" cy="215235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 time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000000-0008-0000-0000-000026000000}"/>
              </a:ext>
            </a:extLst>
          </p:cNvPr>
          <p:cNvSpPr/>
          <p:nvPr/>
        </p:nvSpPr>
        <p:spPr>
          <a:xfrm>
            <a:off x="5166153" y="5375528"/>
            <a:ext cx="2393970" cy="270533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1717F7"/>
                </a:solidFill>
                <a:latin typeface="Calibri"/>
                <a:ea typeface="Microsoft YaHei"/>
                <a:sym typeface="Wingdings 2" panose="05020102010507070707" pitchFamily="18" charset="2"/>
              </a:rPr>
              <a:t></a:t>
            </a:r>
            <a:r>
              <a:rPr lang="en-US" sz="1200" b="0" strike="noStrike" spc="-1" dirty="0">
                <a:solidFill>
                  <a:srgbClr val="1717F7"/>
                </a:solidFill>
                <a:latin typeface="Calibri"/>
                <a:ea typeface="Microsoft YaHei"/>
              </a:rPr>
              <a:t>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time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000000-0008-0000-0000-000027000000}"/>
              </a:ext>
            </a:extLst>
          </p:cNvPr>
          <p:cNvSpPr/>
          <p:nvPr/>
        </p:nvSpPr>
        <p:spPr>
          <a:xfrm>
            <a:off x="5165156" y="5726010"/>
            <a:ext cx="2337264" cy="44982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Faster, stable, smarter Software</a:t>
            </a:r>
          </a:p>
        </p:txBody>
      </p: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2584270" y="6408536"/>
            <a:ext cx="47827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 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43064" y="348478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633443" y="3767314"/>
            <a:ext cx="1537280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FY2023:109pcs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33443" y="4451360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33443" y="4793239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FY2024 : 6pcs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531498" y="2232767"/>
            <a:ext cx="1741170" cy="10967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device need to Upgrade</a:t>
            </a:r>
          </a:p>
        </p:txBody>
      </p:sp>
    </p:spTree>
    <p:extLst>
      <p:ext uri="{BB962C8B-B14F-4D97-AF65-F5344CB8AC3E}">
        <p14:creationId xmlns:p14="http://schemas.microsoft.com/office/powerpoint/2010/main" val="75567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3"/>
            <a:ext cx="7953740" cy="755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devices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Upgrade all function for FOSS system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4985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3" y="1770633"/>
            <a:ext cx="2264742" cy="1214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Analyze &amp; Optimist all process of FOSS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9323" y="4061740"/>
            <a:ext cx="2264742" cy="967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Development software on Mobile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sz="2000" b="1" dirty="0">
                <a:solidFill>
                  <a:srgbClr val="0000FF"/>
                </a:solidFill>
              </a:rPr>
              <a:t>Material Control System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64307" y="2839359"/>
            <a:ext cx="2361050" cy="156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Analyze Material control 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Optimate the process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6970" y="4930805"/>
            <a:ext cx="2271256" cy="136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Amount of working is big to develop.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Research new technology to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EFD97A8-7449-4D34-85ED-67B392E87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386" y="4145222"/>
            <a:ext cx="3169237" cy="2147325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524072" y="3774402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sz="2000" b="1" dirty="0">
                <a:solidFill>
                  <a:srgbClr val="0000FF"/>
                </a:solidFill>
              </a:rPr>
              <a:t>Total Functions FOSS Upgrade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45121" y="6466239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New software to run on mobile devices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20000" y="2303763"/>
            <a:ext cx="1674380" cy="432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local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(Otc.23)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Oversea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(Dec.23)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Free temp location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(Jan.24)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Storing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(Feb.24)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Dip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(Dec.23)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Other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(Feb.24)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AEB97AE9-9F39-4870-8D36-3E28FCCFA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752490"/>
              </p:ext>
            </p:extLst>
          </p:nvPr>
        </p:nvGraphicFramePr>
        <p:xfrm>
          <a:off x="5802623" y="5592023"/>
          <a:ext cx="1715391" cy="829036"/>
        </p:xfrm>
        <a:graphic>
          <a:graphicData uri="http://schemas.openxmlformats.org/drawingml/2006/table">
            <a:tbl>
              <a:tblPr/>
              <a:tblGrid>
                <a:gridCol w="1715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90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sng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Reducing Target :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  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+mj-lt"/>
                        </a:rPr>
                        <a:t>Coding time  : </a:t>
                      </a: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j-lt"/>
                        </a:rPr>
                        <a:t>50%</a:t>
                      </a:r>
                    </a:p>
                    <a:p>
                      <a:pPr algn="l" fontAlgn="b"/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j-lt"/>
                        </a:rPr>
                        <a:t>   Support time : 30%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6225521" y="5405105"/>
            <a:ext cx="807757" cy="1492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268930"/>
              </p:ext>
            </p:extLst>
          </p:nvPr>
        </p:nvGraphicFramePr>
        <p:xfrm>
          <a:off x="5451565" y="4422432"/>
          <a:ext cx="2066449" cy="905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181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681054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677214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4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endParaRPr lang="en-US" sz="14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5791200" y="4145222"/>
            <a:ext cx="1524000" cy="26169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upgrade</a:t>
            </a:r>
          </a:p>
        </p:txBody>
      </p:sp>
    </p:spTree>
    <p:extLst>
      <p:ext uri="{BB962C8B-B14F-4D97-AF65-F5344CB8AC3E}">
        <p14:creationId xmlns:p14="http://schemas.microsoft.com/office/powerpoint/2010/main" val="85492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3"/>
            <a:ext cx="7953740" cy="755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devices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Upgrade all function for FOSS system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4985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3" y="1770633"/>
            <a:ext cx="2264742" cy="1214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Analyze &amp; Optimist all process of FOSS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9323" y="4061740"/>
            <a:ext cx="2264742" cy="967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Development software on Mobile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sz="2000" b="1" dirty="0">
                <a:solidFill>
                  <a:srgbClr val="0000FF"/>
                </a:solidFill>
              </a:rPr>
              <a:t>Material Control System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64307" y="2839359"/>
            <a:ext cx="2361050" cy="156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Analyze Material control 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Optimate the process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6970" y="4930805"/>
            <a:ext cx="2271256" cy="136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Amount of working is big to develop.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Research new technology to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524072" y="3774402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sz="2000" b="1" dirty="0">
                <a:solidFill>
                  <a:srgbClr val="0000FF"/>
                </a:solidFill>
              </a:rPr>
              <a:t>Total Functions FOSS Upgrade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45121" y="6466239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New software to run on mobile devices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20000" y="2303763"/>
            <a:ext cx="1674380" cy="432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local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(Otc.23)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Oversea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(Dec.23)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Free temp location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(Jan.24)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Storing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(Feb.24)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Dip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(Dec.23)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Other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(Feb.24)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AEB97AE9-9F39-4870-8D36-3E28FCCFA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46880"/>
              </p:ext>
            </p:extLst>
          </p:nvPr>
        </p:nvGraphicFramePr>
        <p:xfrm>
          <a:off x="5920889" y="5669261"/>
          <a:ext cx="1564812" cy="708895"/>
        </p:xfrm>
        <a:graphic>
          <a:graphicData uri="http://schemas.openxmlformats.org/drawingml/2006/table">
            <a:tbl>
              <a:tblPr/>
              <a:tblGrid>
                <a:gridCol w="1564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8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  Merits :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  </a:t>
                      </a:r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Coding time  : </a:t>
                      </a:r>
                      <a:r>
                        <a:rPr lang="en-US" sz="12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50%</a:t>
                      </a:r>
                    </a:p>
                    <a:p>
                      <a:pPr algn="l" fontAlgn="b"/>
                      <a:r>
                        <a:rPr lang="en-US" sz="12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   Support time : 30%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6393224" y="5403901"/>
            <a:ext cx="677037" cy="123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248449"/>
              </p:ext>
            </p:extLst>
          </p:nvPr>
        </p:nvGraphicFramePr>
        <p:xfrm>
          <a:off x="5867399" y="4422432"/>
          <a:ext cx="1650613" cy="8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672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544004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540937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5976159" y="4145222"/>
            <a:ext cx="1524000" cy="26169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upgrade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BA1E8D-EE1D-4F2C-AEA5-11BD45294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287" y="4082180"/>
            <a:ext cx="3247525" cy="238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61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0632" y="607575"/>
            <a:ext cx="8080663" cy="76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the department's asset management system of IT. 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601" y="1418990"/>
            <a:ext cx="4953000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07780" y="1417388"/>
            <a:ext cx="1588961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600" y="1832318"/>
            <a:ext cx="4965914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07780" y="1832318"/>
            <a:ext cx="158896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8677" y="1880876"/>
            <a:ext cx="2264742" cy="1243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</a:t>
            </a:r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Survey all process and build standard management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968" y="4835289"/>
            <a:ext cx="2264742" cy="60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Analysis system, design database</a:t>
            </a: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465411" y="1824892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</a:p>
        </p:txBody>
      </p:sp>
      <p:sp>
        <p:nvSpPr>
          <p:cNvPr id="20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47260" y="3131205"/>
            <a:ext cx="2376159" cy="168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Too much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 make report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87682" y="5474918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barcode tool create &amp; no scan device to manage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Not clear process.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CDFBAC-2A29-E681-518C-447CD2E21D6D}"/>
              </a:ext>
            </a:extLst>
          </p:cNvPr>
          <p:cNvGrpSpPr/>
          <p:nvPr/>
        </p:nvGrpSpPr>
        <p:grpSpPr>
          <a:xfrm>
            <a:off x="5268460" y="2699225"/>
            <a:ext cx="821682" cy="881824"/>
            <a:chOff x="878683" y="2721692"/>
            <a:chExt cx="793236" cy="3727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4FBDC5-34C4-4A27-F4E8-8409D79710EB}"/>
                </a:ext>
              </a:extLst>
            </p:cNvPr>
            <p:cNvSpPr txBox="1"/>
            <p:nvPr/>
          </p:nvSpPr>
          <p:spPr>
            <a:xfrm>
              <a:off x="878683" y="2930122"/>
              <a:ext cx="793236" cy="16434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sz="1400" dirty="0"/>
                <a:t>PIC, Leader</a:t>
              </a:r>
            </a:p>
          </p:txBody>
        </p:sp>
        <p:graphicFrame>
          <p:nvGraphicFramePr>
            <p:cNvPr id="46" name="Diagram 45">
              <a:extLst>
                <a:ext uri="{FF2B5EF4-FFF2-40B4-BE49-F238E27FC236}">
                  <a16:creationId xmlns:a16="http://schemas.microsoft.com/office/drawing/2014/main" id="{464C8BD0-F85D-D733-D886-9BEAC1C15DF7}"/>
                </a:ext>
              </a:extLst>
            </p:cNvPr>
            <p:cNvGraphicFramePr/>
            <p:nvPr>
              <p:extLst/>
            </p:nvPr>
          </p:nvGraphicFramePr>
          <p:xfrm>
            <a:off x="897021" y="2721692"/>
            <a:ext cx="263999" cy="2323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A26B48B-004B-3C09-27A4-B76A0F9DE20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4" y="2971800"/>
            <a:ext cx="458843" cy="1944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1F5F23A-A0CB-7018-2A50-D92ABC474BC9}"/>
              </a:ext>
            </a:extLst>
          </p:cNvPr>
          <p:cNvSpPr txBox="1"/>
          <p:nvPr/>
        </p:nvSpPr>
        <p:spPr>
          <a:xfrm>
            <a:off x="4493362" y="3310388"/>
            <a:ext cx="1027107" cy="2732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/>
              <a:t>Discuss</a:t>
            </a:r>
          </a:p>
          <a:p>
            <a:endParaRPr 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EC2972-BFFB-5608-45D8-09BE825414FD}"/>
              </a:ext>
            </a:extLst>
          </p:cNvPr>
          <p:cNvSpPr txBox="1"/>
          <p:nvPr/>
        </p:nvSpPr>
        <p:spPr>
          <a:xfrm>
            <a:off x="2469854" y="2867142"/>
            <a:ext cx="1649195" cy="6645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/>
              <a:t>    </a:t>
            </a:r>
            <a:r>
              <a:rPr lang="en-US" b="1" dirty="0">
                <a:solidFill>
                  <a:srgbClr val="1508B8"/>
                </a:solidFill>
              </a:rPr>
              <a:t>Study</a:t>
            </a:r>
            <a:r>
              <a:rPr lang="en-US" sz="1200" dirty="0"/>
              <a:t> </a:t>
            </a:r>
          </a:p>
          <a:p>
            <a:r>
              <a:rPr lang="en-US" sz="1400" dirty="0"/>
              <a:t>Operating </a:t>
            </a:r>
          </a:p>
          <a:p>
            <a:r>
              <a:rPr lang="en-US" sz="1400" dirty="0"/>
              <a:t>system 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D11EE5-ED58-6343-D0DE-4384B064382C}"/>
              </a:ext>
            </a:extLst>
          </p:cNvPr>
          <p:cNvSpPr txBox="1"/>
          <p:nvPr/>
        </p:nvSpPr>
        <p:spPr>
          <a:xfrm>
            <a:off x="3186207" y="3433102"/>
            <a:ext cx="1227063" cy="6588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Explain</a:t>
            </a:r>
          </a:p>
          <a:p>
            <a:r>
              <a:rPr lang="en-US" sz="1400" dirty="0"/>
              <a:t>new operations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1163B5-5A47-5A2C-9E77-498DA10E77F7}"/>
              </a:ext>
            </a:extLst>
          </p:cNvPr>
          <p:cNvSpPr txBox="1"/>
          <p:nvPr/>
        </p:nvSpPr>
        <p:spPr>
          <a:xfrm>
            <a:off x="2656124" y="2160577"/>
            <a:ext cx="1665795" cy="5417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   List Job</a:t>
            </a:r>
            <a:r>
              <a:rPr lang="en-US" b="1" dirty="0"/>
              <a:t> </a:t>
            </a:r>
          </a:p>
          <a:p>
            <a:r>
              <a:rPr lang="en-US" sz="1400" dirty="0"/>
              <a:t>Document, operators,</a:t>
            </a:r>
          </a:p>
          <a:p>
            <a:r>
              <a:rPr lang="en-US" sz="1400" dirty="0"/>
              <a:t> reports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57F9F9-7F72-57E0-15E3-7E5541927503}"/>
              </a:ext>
            </a:extLst>
          </p:cNvPr>
          <p:cNvGrpSpPr/>
          <p:nvPr/>
        </p:nvGrpSpPr>
        <p:grpSpPr>
          <a:xfrm>
            <a:off x="3988673" y="2642250"/>
            <a:ext cx="666492" cy="744412"/>
            <a:chOff x="7529327" y="1895268"/>
            <a:chExt cx="723844" cy="760089"/>
          </a:xfrm>
        </p:grpSpPr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ED89A75C-77A8-B1D4-FEF6-66E41AFC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327" y="1895268"/>
              <a:ext cx="723844" cy="76008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89C655-7BD4-D5E9-1119-F1BA242D67E5}"/>
                </a:ext>
              </a:extLst>
            </p:cNvPr>
            <p:cNvSpPr txBox="1"/>
            <p:nvPr/>
          </p:nvSpPr>
          <p:spPr>
            <a:xfrm>
              <a:off x="7797651" y="2226234"/>
              <a:ext cx="357047" cy="29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IT</a:t>
              </a:r>
            </a:p>
          </p:txBody>
        </p:sp>
      </p:grpSp>
      <p:sp>
        <p:nvSpPr>
          <p:cNvPr id="93" name="Callout: Bent Line 4278">
            <a:extLst>
              <a:ext uri="{FF2B5EF4-FFF2-40B4-BE49-F238E27FC236}">
                <a16:creationId xmlns:a16="http://schemas.microsoft.com/office/drawing/2014/main" id="{4259CEBB-7591-0B78-C9E5-C78C069081E4}"/>
              </a:ext>
            </a:extLst>
          </p:cNvPr>
          <p:cNvSpPr/>
          <p:nvPr/>
        </p:nvSpPr>
        <p:spPr>
          <a:xfrm>
            <a:off x="4906034" y="2234609"/>
            <a:ext cx="1223205" cy="515731"/>
          </a:xfrm>
          <a:prstGeom prst="borderCallout2">
            <a:avLst>
              <a:gd name="adj1" fmla="val 37838"/>
              <a:gd name="adj2" fmla="val -3573"/>
              <a:gd name="adj3" fmla="val 39741"/>
              <a:gd name="adj4" fmla="val -9369"/>
              <a:gd name="adj5" fmla="val 129395"/>
              <a:gd name="adj6" fmla="val -9191"/>
            </a:avLst>
          </a:prstGeom>
          <a:noFill/>
          <a:ln>
            <a:solidFill>
              <a:srgbClr val="51637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System Solutions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3489022" y="2702370"/>
            <a:ext cx="531079" cy="228312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</p:cNvCxnSpPr>
          <p:nvPr/>
        </p:nvCxnSpPr>
        <p:spPr>
          <a:xfrm flipH="1">
            <a:off x="3532423" y="3039872"/>
            <a:ext cx="502319" cy="4644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799739" y="3110984"/>
            <a:ext cx="258231" cy="322118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7" y="2573905"/>
            <a:ext cx="677088" cy="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2421ECF-6541-4F15-9DB6-9190BE74F1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3472" y="2844201"/>
            <a:ext cx="229402" cy="542462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995E611-FFBD-4243-B649-520DAADF5436}"/>
              </a:ext>
            </a:extLst>
          </p:cNvPr>
          <p:cNvGrpSpPr/>
          <p:nvPr/>
        </p:nvGrpSpPr>
        <p:grpSpPr>
          <a:xfrm>
            <a:off x="6345934" y="2818161"/>
            <a:ext cx="264371" cy="612078"/>
            <a:chOff x="4752026" y="2337907"/>
            <a:chExt cx="423620" cy="74758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64C5789-A360-4093-9415-405C11D74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0" t="2000" r="20000"/>
            <a:stretch/>
          </p:blipFill>
          <p:spPr>
            <a:xfrm>
              <a:off x="4752026" y="2337907"/>
              <a:ext cx="423620" cy="747587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E2A7FB9-6DE2-4572-8F41-2D7017336523}"/>
                </a:ext>
              </a:extLst>
            </p:cNvPr>
            <p:cNvGrpSpPr/>
            <p:nvPr/>
          </p:nvGrpSpPr>
          <p:grpSpPr>
            <a:xfrm>
              <a:off x="4830322" y="2399191"/>
              <a:ext cx="229602" cy="328194"/>
              <a:chOff x="6526292" y="3223089"/>
              <a:chExt cx="2749644" cy="2779604"/>
            </a:xfrm>
          </p:grpSpPr>
          <p:sp>
            <p:nvSpPr>
              <p:cNvPr id="107" name="角丸四角形 3">
                <a:extLst>
                  <a:ext uri="{FF2B5EF4-FFF2-40B4-BE49-F238E27FC236}">
                    <a16:creationId xmlns:a16="http://schemas.microsoft.com/office/drawing/2014/main" id="{ED63C750-64CE-4AA5-A192-7EB62A9D0E7B}"/>
                  </a:ext>
                </a:extLst>
              </p:cNvPr>
              <p:cNvSpPr/>
              <p:nvPr/>
            </p:nvSpPr>
            <p:spPr bwMode="auto">
              <a:xfrm>
                <a:off x="6526292" y="3223089"/>
                <a:ext cx="2749644" cy="2779604"/>
              </a:xfrm>
              <a:prstGeom prst="roundRect">
                <a:avLst>
                  <a:gd name="adj" fmla="val 6880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08" name="正方形/長方形 1">
                <a:extLst>
                  <a:ext uri="{FF2B5EF4-FFF2-40B4-BE49-F238E27FC236}">
                    <a16:creationId xmlns:a16="http://schemas.microsoft.com/office/drawing/2014/main" id="{0BD05415-D063-4030-A2D2-91CF0729A7A2}"/>
                  </a:ext>
                </a:extLst>
              </p:cNvPr>
              <p:cNvSpPr/>
              <p:nvPr/>
            </p:nvSpPr>
            <p:spPr>
              <a:xfrm>
                <a:off x="6857999" y="3793755"/>
                <a:ext cx="2178109" cy="57694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09" name="テキスト ボックス 4">
                <a:extLst>
                  <a:ext uri="{FF2B5EF4-FFF2-40B4-BE49-F238E27FC236}">
                    <a16:creationId xmlns:a16="http://schemas.microsoft.com/office/drawing/2014/main" id="{9D9F4512-233A-457A-A129-A4B428545E91}"/>
                  </a:ext>
                </a:extLst>
              </p:cNvPr>
              <p:cNvSpPr txBox="1"/>
              <p:nvPr/>
            </p:nvSpPr>
            <p:spPr>
              <a:xfrm>
                <a:off x="6819061" y="4426348"/>
                <a:ext cx="1053494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No  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0" name="テキスト ボックス 17">
                <a:extLst>
                  <a:ext uri="{FF2B5EF4-FFF2-40B4-BE49-F238E27FC236}">
                    <a16:creationId xmlns:a16="http://schemas.microsoft.com/office/drawing/2014/main" id="{CFD09F78-E83F-4E3E-8C0B-E7D1D8AFB44D}"/>
                  </a:ext>
                </a:extLst>
              </p:cNvPr>
              <p:cNvSpPr txBox="1"/>
              <p:nvPr/>
            </p:nvSpPr>
            <p:spPr>
              <a:xfrm>
                <a:off x="7905833" y="4405989"/>
                <a:ext cx="367280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1" name="テキスト ボックス 4">
                <a:extLst>
                  <a:ext uri="{FF2B5EF4-FFF2-40B4-BE49-F238E27FC236}">
                    <a16:creationId xmlns:a16="http://schemas.microsoft.com/office/drawing/2014/main" id="{1FAF6F2F-8474-4B3C-BB85-50E9FB2CBCBD}"/>
                  </a:ext>
                </a:extLst>
              </p:cNvPr>
              <p:cNvSpPr txBox="1"/>
              <p:nvPr/>
            </p:nvSpPr>
            <p:spPr>
              <a:xfrm>
                <a:off x="6819061" y="4816519"/>
                <a:ext cx="1075936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card: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2" name="テキスト ボックス 4">
                <a:extLst>
                  <a:ext uri="{FF2B5EF4-FFF2-40B4-BE49-F238E27FC236}">
                    <a16:creationId xmlns:a16="http://schemas.microsoft.com/office/drawing/2014/main" id="{6215F53E-5CA9-4E21-A579-BD446FF6021D}"/>
                  </a:ext>
                </a:extLst>
              </p:cNvPr>
              <p:cNvSpPr txBox="1"/>
              <p:nvPr/>
            </p:nvSpPr>
            <p:spPr>
              <a:xfrm>
                <a:off x="6852731" y="5202057"/>
                <a:ext cx="652615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QTY: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3" name="テキスト ボックス 17">
                <a:extLst>
                  <a:ext uri="{FF2B5EF4-FFF2-40B4-BE49-F238E27FC236}">
                    <a16:creationId xmlns:a16="http://schemas.microsoft.com/office/drawing/2014/main" id="{572BD954-BD40-4747-BE7D-67D24AC592B5}"/>
                  </a:ext>
                </a:extLst>
              </p:cNvPr>
              <p:cNvSpPr txBox="1"/>
              <p:nvPr/>
            </p:nvSpPr>
            <p:spPr>
              <a:xfrm>
                <a:off x="7905833" y="4776139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7">
                <a:extLst>
                  <a:ext uri="{FF2B5EF4-FFF2-40B4-BE49-F238E27FC236}">
                    <a16:creationId xmlns:a16="http://schemas.microsoft.com/office/drawing/2014/main" id="{65F6B9E4-5F2C-4DB5-BDF5-0349515A53DB}"/>
                  </a:ext>
                </a:extLst>
              </p:cNvPr>
              <p:cNvSpPr txBox="1"/>
              <p:nvPr/>
            </p:nvSpPr>
            <p:spPr>
              <a:xfrm>
                <a:off x="7764928" y="5451805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5" name="テキスト ボックス 17">
                <a:extLst>
                  <a:ext uri="{FF2B5EF4-FFF2-40B4-BE49-F238E27FC236}">
                    <a16:creationId xmlns:a16="http://schemas.microsoft.com/office/drawing/2014/main" id="{9CCA033E-70C7-4AD8-97B6-39C29D9B890E}"/>
                  </a:ext>
                </a:extLst>
              </p:cNvPr>
              <p:cNvSpPr txBox="1"/>
              <p:nvPr/>
            </p:nvSpPr>
            <p:spPr>
              <a:xfrm>
                <a:off x="7905833" y="5186668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30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6" name="正方形/長方形 1">
                <a:extLst>
                  <a:ext uri="{FF2B5EF4-FFF2-40B4-BE49-F238E27FC236}">
                    <a16:creationId xmlns:a16="http://schemas.microsoft.com/office/drawing/2014/main" id="{AFBB7449-2979-4CFA-81E8-3DAC04086FD3}"/>
                  </a:ext>
                </a:extLst>
              </p:cNvPr>
              <p:cNvSpPr/>
              <p:nvPr/>
            </p:nvSpPr>
            <p:spPr>
              <a:xfrm>
                <a:off x="6808654" y="5607877"/>
                <a:ext cx="2227455" cy="3490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</p:grpSp>
      </p:grpSp>
      <p:sp>
        <p:nvSpPr>
          <p:cNvPr id="117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398173" y="2712920"/>
            <a:ext cx="383777" cy="166609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>
            <p:extLst/>
          </p:nvPr>
        </p:nvGraphicFramePr>
        <p:xfrm>
          <a:off x="6875561" y="2857666"/>
          <a:ext cx="384649" cy="3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" name="ｸﾘｯﾌﾟ" r:id="rId14" imgW="1666667" imgH="1695238" progId="">
                  <p:embed/>
                </p:oleObj>
              </mc:Choice>
              <mc:Fallback>
                <p:oleObj name="ｸﾘｯﾌﾟ" r:id="rId14" imgW="1666667" imgH="1695238" progId="">
                  <p:embed/>
                  <p:pic>
                    <p:nvPicPr>
                      <p:cNvPr id="118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561" y="2857666"/>
                        <a:ext cx="384649" cy="37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Can 936">
            <a:extLst>
              <a:ext uri="{FF2B5EF4-FFF2-40B4-BE49-F238E27FC236}">
                <a16:creationId xmlns:a16="http://schemas.microsoft.com/office/drawing/2014/main" id="{20E37E8C-1460-47CE-9066-03D6A1E6A168}"/>
              </a:ext>
            </a:extLst>
          </p:cNvPr>
          <p:cNvSpPr/>
          <p:nvPr/>
        </p:nvSpPr>
        <p:spPr>
          <a:xfrm>
            <a:off x="6446837" y="3657600"/>
            <a:ext cx="992197" cy="414642"/>
          </a:xfrm>
          <a:prstGeom prst="can">
            <a:avLst/>
          </a:prstGeom>
          <a:solidFill>
            <a:srgbClr val="2D2D8A"/>
          </a:solidFill>
          <a:ln w="25400" cap="flat" cmpd="sng" algn="ctr">
            <a:solidFill>
              <a:srgbClr val="333399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kumimoji="0" lang="vi-VN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1" name="Right Arrow 100"/>
          <p:cNvSpPr/>
          <p:nvPr/>
        </p:nvSpPr>
        <p:spPr>
          <a:xfrm>
            <a:off x="5679301" y="3000167"/>
            <a:ext cx="264299" cy="19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Down Arrow 119"/>
          <p:cNvSpPr/>
          <p:nvPr/>
        </p:nvSpPr>
        <p:spPr>
          <a:xfrm>
            <a:off x="6875561" y="3297631"/>
            <a:ext cx="192325" cy="287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 Box 80"/>
          <p:cNvSpPr txBox="1">
            <a:spLocks noChangeArrowheads="1"/>
          </p:cNvSpPr>
          <p:nvPr/>
        </p:nvSpPr>
        <p:spPr bwMode="auto">
          <a:xfrm>
            <a:off x="7585280" y="3427470"/>
            <a:ext cx="16185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barcode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Nov.23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89" name="Text Box 80"/>
          <p:cNvSpPr txBox="1">
            <a:spLocks noChangeArrowheads="1"/>
          </p:cNvSpPr>
          <p:nvPr/>
        </p:nvSpPr>
        <p:spPr bwMode="auto">
          <a:xfrm>
            <a:off x="7600065" y="4557144"/>
            <a:ext cx="143018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Borrow &amp; Return Equipment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90" name="Text Box 80"/>
          <p:cNvSpPr txBox="1">
            <a:spLocks noChangeArrowheads="1"/>
          </p:cNvSpPr>
          <p:nvPr/>
        </p:nvSpPr>
        <p:spPr bwMode="auto">
          <a:xfrm>
            <a:off x="7554634" y="2117527"/>
            <a:ext cx="1618534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Make documents &amp; Design system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Oct.23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003739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7AEDCBEB-7346-461B-9B55-989AC70C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298" y="3917872"/>
            <a:ext cx="4754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62B80A1-857A-41EE-B132-BE84F97A49D5}"/>
              </a:ext>
            </a:extLst>
          </p:cNvPr>
          <p:cNvGrpSpPr/>
          <p:nvPr/>
        </p:nvGrpSpPr>
        <p:grpSpPr>
          <a:xfrm>
            <a:off x="2643816" y="4333394"/>
            <a:ext cx="699866" cy="386995"/>
            <a:chOff x="3068447" y="2395054"/>
            <a:chExt cx="699866" cy="435479"/>
          </a:xfrm>
        </p:grpSpPr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2A65418E-33B0-420A-8334-160238D38D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22" b="10990"/>
            <a:stretch/>
          </p:blipFill>
          <p:spPr bwMode="auto">
            <a:xfrm>
              <a:off x="3120241" y="2395054"/>
              <a:ext cx="648072" cy="43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7C2148F-58C9-4CD6-BDE5-59F02806205D}"/>
                </a:ext>
              </a:extLst>
            </p:cNvPr>
            <p:cNvSpPr/>
            <p:nvPr/>
          </p:nvSpPr>
          <p:spPr>
            <a:xfrm>
              <a:off x="3068447" y="2544974"/>
              <a:ext cx="304665" cy="1767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A98F1EA-EEFB-4C8E-829B-5756E84E67A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53177" y="4436097"/>
            <a:ext cx="589474" cy="31444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C6D2506-1C19-4842-A567-EF5B8F581EFB}"/>
              </a:ext>
            </a:extLst>
          </p:cNvPr>
          <p:cNvGrpSpPr/>
          <p:nvPr/>
        </p:nvGrpSpPr>
        <p:grpSpPr>
          <a:xfrm>
            <a:off x="4213222" y="5825651"/>
            <a:ext cx="447407" cy="383264"/>
            <a:chOff x="5992068" y="2471902"/>
            <a:chExt cx="479945" cy="402704"/>
          </a:xfrm>
        </p:grpSpPr>
        <p:pic>
          <p:nvPicPr>
            <p:cNvPr id="84" name="図 48">
              <a:extLst>
                <a:ext uri="{FF2B5EF4-FFF2-40B4-BE49-F238E27FC236}">
                  <a16:creationId xmlns:a16="http://schemas.microsoft.com/office/drawing/2014/main" id="{F9254756-DDA9-4042-ABEB-874A8718F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図 49">
              <a:extLst>
                <a:ext uri="{FF2B5EF4-FFF2-40B4-BE49-F238E27FC236}">
                  <a16:creationId xmlns:a16="http://schemas.microsoft.com/office/drawing/2014/main" id="{ACBF05A9-5C97-487B-9473-E41292E73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0BE254-D15B-4449-9A6F-A00944BB5522}"/>
              </a:ext>
            </a:extLst>
          </p:cNvPr>
          <p:cNvCxnSpPr>
            <a:cxnSpLocks/>
          </p:cNvCxnSpPr>
          <p:nvPr/>
        </p:nvCxnSpPr>
        <p:spPr>
          <a:xfrm>
            <a:off x="3296212" y="489029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C5922B9-42B8-4DAD-8F3C-3E443068066C}"/>
              </a:ext>
            </a:extLst>
          </p:cNvPr>
          <p:cNvGrpSpPr/>
          <p:nvPr/>
        </p:nvGrpSpPr>
        <p:grpSpPr>
          <a:xfrm>
            <a:off x="3699633" y="4377738"/>
            <a:ext cx="408623" cy="364295"/>
            <a:chOff x="5513507" y="3308389"/>
            <a:chExt cx="408623" cy="364295"/>
          </a:xfrm>
        </p:grpSpPr>
        <p:pic>
          <p:nvPicPr>
            <p:cNvPr id="92" name="Picture 2" descr="C:\Users\ogami\AppData\Local\Microsoft\Windows\Temporary Internet Files\Content.IE5\CL7WH4UZ\MC900361732[1].wmf">
              <a:extLst>
                <a:ext uri="{FF2B5EF4-FFF2-40B4-BE49-F238E27FC236}">
                  <a16:creationId xmlns:a16="http://schemas.microsoft.com/office/drawing/2014/main" id="{B1C0AD86-177A-4C8F-ADAC-D604C249D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87678">
              <a:off x="5535671" y="3286225"/>
              <a:ext cx="364295" cy="40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図 49">
              <a:extLst>
                <a:ext uri="{FF2B5EF4-FFF2-40B4-BE49-F238E27FC236}">
                  <a16:creationId xmlns:a16="http://schemas.microsoft.com/office/drawing/2014/main" id="{69ADA2B2-C0E5-4CF1-AA56-9BF2DD8EA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825" y="3323139"/>
              <a:ext cx="180535" cy="19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" name="フローチャート : 磁気ディスク 12">
            <a:extLst>
              <a:ext uri="{FF2B5EF4-FFF2-40B4-BE49-F238E27FC236}">
                <a16:creationId xmlns:a16="http://schemas.microsoft.com/office/drawing/2014/main" id="{797589A5-145C-4419-9DAA-9F3DCAE9E891}"/>
              </a:ext>
            </a:extLst>
          </p:cNvPr>
          <p:cNvSpPr/>
          <p:nvPr/>
        </p:nvSpPr>
        <p:spPr>
          <a:xfrm>
            <a:off x="4333113" y="5037787"/>
            <a:ext cx="1161886" cy="627076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(ALCMS)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3C91B7A-1EE8-4E13-B10E-0DBE3759D51C}"/>
              </a:ext>
            </a:extLst>
          </p:cNvPr>
          <p:cNvGrpSpPr/>
          <p:nvPr/>
        </p:nvGrpSpPr>
        <p:grpSpPr>
          <a:xfrm>
            <a:off x="5216087" y="4571279"/>
            <a:ext cx="487815" cy="419096"/>
            <a:chOff x="3833958" y="4191555"/>
            <a:chExt cx="487815" cy="419096"/>
          </a:xfrm>
        </p:grpSpPr>
        <p:sp>
          <p:nvSpPr>
            <p:cNvPr id="121" name="object 199">
              <a:extLst>
                <a:ext uri="{FF2B5EF4-FFF2-40B4-BE49-F238E27FC236}">
                  <a16:creationId xmlns:a16="http://schemas.microsoft.com/office/drawing/2014/main" id="{6185CA65-1732-4548-B5FF-5988506D849C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3AA81EB-333A-42FE-A55F-97923A7B9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83A6C4C-D0C3-43CD-846D-4523DA4EF81F}"/>
              </a:ext>
            </a:extLst>
          </p:cNvPr>
          <p:cNvSpPr/>
          <p:nvPr/>
        </p:nvSpPr>
        <p:spPr>
          <a:xfrm>
            <a:off x="4337842" y="4191000"/>
            <a:ext cx="1260802" cy="2317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D1F7F9A-0E8A-44CB-90FB-75D84D55A82C}"/>
              </a:ext>
            </a:extLst>
          </p:cNvPr>
          <p:cNvGrpSpPr/>
          <p:nvPr/>
        </p:nvGrpSpPr>
        <p:grpSpPr>
          <a:xfrm>
            <a:off x="3953905" y="4465865"/>
            <a:ext cx="487815" cy="419096"/>
            <a:chOff x="3833958" y="4191555"/>
            <a:chExt cx="487815" cy="419096"/>
          </a:xfrm>
        </p:grpSpPr>
        <p:sp>
          <p:nvSpPr>
            <p:cNvPr id="126" name="object 199">
              <a:extLst>
                <a:ext uri="{FF2B5EF4-FFF2-40B4-BE49-F238E27FC236}">
                  <a16:creationId xmlns:a16="http://schemas.microsoft.com/office/drawing/2014/main" id="{E486B52F-9415-423C-A4CF-92B52CBFF60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2B53F58D-0843-4F09-BCAE-06637DFBC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78CA589-53ED-427E-8F21-AD8E4736BC95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4" t="6939" r="58894" b="48249"/>
          <a:stretch/>
        </p:blipFill>
        <p:spPr bwMode="auto">
          <a:xfrm>
            <a:off x="2994498" y="5255103"/>
            <a:ext cx="584702" cy="4419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EFA7BBAD-98CD-446D-8A9B-DE2EDDA12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790243"/>
              </p:ext>
            </p:extLst>
          </p:nvPr>
        </p:nvGraphicFramePr>
        <p:xfrm>
          <a:off x="2849848" y="5327134"/>
          <a:ext cx="231045" cy="17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" name="ｸﾘｯﾌﾟ" r:id="rId27" imgW="1666667" imgH="1695238" progId="">
                  <p:embed/>
                </p:oleObj>
              </mc:Choice>
              <mc:Fallback>
                <p:oleObj name="ｸﾘｯﾌﾟ" r:id="rId27" imgW="1666667" imgH="1695238" progId="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94487BE-0085-4795-868B-2827DC02F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848" y="5327134"/>
                        <a:ext cx="231045" cy="17678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EE57110-EFB0-450B-9CD4-961BA719734E}"/>
              </a:ext>
            </a:extLst>
          </p:cNvPr>
          <p:cNvCxnSpPr>
            <a:cxnSpLocks/>
          </p:cNvCxnSpPr>
          <p:nvPr/>
        </p:nvCxnSpPr>
        <p:spPr>
          <a:xfrm>
            <a:off x="3385025" y="4534736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DA85E32-78F7-48B9-8642-43E047E0AF7B}"/>
              </a:ext>
            </a:extLst>
          </p:cNvPr>
          <p:cNvSpPr/>
          <p:nvPr/>
        </p:nvSpPr>
        <p:spPr>
          <a:xfrm>
            <a:off x="5764396" y="4195074"/>
            <a:ext cx="1260801" cy="2385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A08563E-B23C-4546-B0A4-50C50DE6CD66}"/>
              </a:ext>
            </a:extLst>
          </p:cNvPr>
          <p:cNvGrpSpPr/>
          <p:nvPr/>
        </p:nvGrpSpPr>
        <p:grpSpPr>
          <a:xfrm>
            <a:off x="4393992" y="5841088"/>
            <a:ext cx="494897" cy="400590"/>
            <a:chOff x="3833958" y="4191555"/>
            <a:chExt cx="487815" cy="419096"/>
          </a:xfrm>
        </p:grpSpPr>
        <p:sp>
          <p:nvSpPr>
            <p:cNvPr id="135" name="object 199">
              <a:extLst>
                <a:ext uri="{FF2B5EF4-FFF2-40B4-BE49-F238E27FC236}">
                  <a16:creationId xmlns:a16="http://schemas.microsoft.com/office/drawing/2014/main" id="{2741D67D-9BD1-4294-A5C0-B8D2E13B257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F9E00545-1818-4C36-9C7D-E390F6156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37" name="二等辺三角形 7172">
            <a:extLst>
              <a:ext uri="{FF2B5EF4-FFF2-40B4-BE49-F238E27FC236}">
                <a16:creationId xmlns:a16="http://schemas.microsoft.com/office/drawing/2014/main" id="{5778C935-5FC4-4652-A197-5107CE4D703F}"/>
              </a:ext>
            </a:extLst>
          </p:cNvPr>
          <p:cNvSpPr>
            <a:spLocks noChangeArrowheads="1"/>
          </p:cNvSpPr>
          <p:nvPr/>
        </p:nvSpPr>
        <p:spPr bwMode="auto">
          <a:xfrm rot="9233177">
            <a:off x="2921340" y="5543117"/>
            <a:ext cx="183856" cy="2853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SG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D7B6730-3CD3-4DF7-B8A3-CAF8F69A633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336766" y="5203105"/>
            <a:ext cx="541810" cy="321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73EE7F4-4541-48BD-8C33-4D7D45B223C0}"/>
              </a:ext>
            </a:extLst>
          </p:cNvPr>
          <p:cNvSpPr/>
          <p:nvPr/>
        </p:nvSpPr>
        <p:spPr>
          <a:xfrm>
            <a:off x="6036046" y="4971514"/>
            <a:ext cx="1073962" cy="1981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DE4FD4-899C-4B96-AF82-20CCC3BB9B15}"/>
              </a:ext>
            </a:extLst>
          </p:cNvPr>
          <p:cNvGrpSpPr/>
          <p:nvPr/>
        </p:nvGrpSpPr>
        <p:grpSpPr>
          <a:xfrm>
            <a:off x="5987786" y="4443142"/>
            <a:ext cx="479945" cy="402704"/>
            <a:chOff x="5992068" y="2471902"/>
            <a:chExt cx="479945" cy="402704"/>
          </a:xfrm>
        </p:grpSpPr>
        <p:pic>
          <p:nvPicPr>
            <p:cNvPr id="141" name="図 48">
              <a:extLst>
                <a:ext uri="{FF2B5EF4-FFF2-40B4-BE49-F238E27FC236}">
                  <a16:creationId xmlns:a16="http://schemas.microsoft.com/office/drawing/2014/main" id="{4E9CBF8A-AB29-4420-9F85-47F1A406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図 49">
              <a:extLst>
                <a:ext uri="{FF2B5EF4-FFF2-40B4-BE49-F238E27FC236}">
                  <a16:creationId xmlns:a16="http://schemas.microsoft.com/office/drawing/2014/main" id="{3BCA836D-937B-494D-8549-E517A2163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97E0D3C-0798-4F4B-9D48-1D33600086A2}"/>
              </a:ext>
            </a:extLst>
          </p:cNvPr>
          <p:cNvGrpSpPr/>
          <p:nvPr/>
        </p:nvGrpSpPr>
        <p:grpSpPr>
          <a:xfrm>
            <a:off x="6311729" y="4487193"/>
            <a:ext cx="415919" cy="298098"/>
            <a:chOff x="3833958" y="4191555"/>
            <a:chExt cx="487815" cy="419096"/>
          </a:xfrm>
        </p:grpSpPr>
        <p:sp>
          <p:nvSpPr>
            <p:cNvPr id="144" name="object 199">
              <a:extLst>
                <a:ext uri="{FF2B5EF4-FFF2-40B4-BE49-F238E27FC236}">
                  <a16:creationId xmlns:a16="http://schemas.microsoft.com/office/drawing/2014/main" id="{947EDC8D-27D2-49EF-BAD5-558D8EA7E3ED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6B5A3546-4A52-4ABE-8328-045DDA3D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D28EE1A-ECB5-47A7-BCCE-D22D0B1F7E9D}"/>
              </a:ext>
            </a:extLst>
          </p:cNvPr>
          <p:cNvGrpSpPr/>
          <p:nvPr/>
        </p:nvGrpSpPr>
        <p:grpSpPr>
          <a:xfrm>
            <a:off x="6831063" y="5241335"/>
            <a:ext cx="487815" cy="419096"/>
            <a:chOff x="3833958" y="4191555"/>
            <a:chExt cx="487815" cy="419096"/>
          </a:xfrm>
        </p:grpSpPr>
        <p:sp>
          <p:nvSpPr>
            <p:cNvPr id="147" name="object 199">
              <a:extLst>
                <a:ext uri="{FF2B5EF4-FFF2-40B4-BE49-F238E27FC236}">
                  <a16:creationId xmlns:a16="http://schemas.microsoft.com/office/drawing/2014/main" id="{047A3801-D5FA-40B9-A124-C48DB69B4508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9CC473CB-5E7B-49EE-89A0-E6DB0DB5E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49" name="図 49">
            <a:extLst>
              <a:ext uri="{FF2B5EF4-FFF2-40B4-BE49-F238E27FC236}">
                <a16:creationId xmlns:a16="http://schemas.microsoft.com/office/drawing/2014/main" id="{C2B100F0-2D84-4CD5-ADC4-02612E9A509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64" y="5252146"/>
            <a:ext cx="147999" cy="16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F90A8EE-2F2C-4F9C-ADDF-2F21CF6F7BBA}"/>
              </a:ext>
            </a:extLst>
          </p:cNvPr>
          <p:cNvCxnSpPr>
            <a:cxnSpLocks/>
          </p:cNvCxnSpPr>
          <p:nvPr/>
        </p:nvCxnSpPr>
        <p:spPr>
          <a:xfrm>
            <a:off x="6525588" y="464186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F325717-EC03-480E-8DA9-70C2FC761145}"/>
              </a:ext>
            </a:extLst>
          </p:cNvPr>
          <p:cNvCxnSpPr>
            <a:cxnSpLocks/>
          </p:cNvCxnSpPr>
          <p:nvPr/>
        </p:nvCxnSpPr>
        <p:spPr>
          <a:xfrm>
            <a:off x="3717994" y="6103881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58F1F0B-62B1-4CB4-B0FC-A6154DF78292}"/>
              </a:ext>
            </a:extLst>
          </p:cNvPr>
          <p:cNvCxnSpPr>
            <a:cxnSpLocks/>
          </p:cNvCxnSpPr>
          <p:nvPr/>
        </p:nvCxnSpPr>
        <p:spPr>
          <a:xfrm>
            <a:off x="5122829" y="6115285"/>
            <a:ext cx="64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2" descr="C:\Users\pcv-2010835.VN\Desktop\6655320.jpg">
            <a:extLst>
              <a:ext uri="{FF2B5EF4-FFF2-40B4-BE49-F238E27FC236}">
                <a16:creationId xmlns:a16="http://schemas.microsoft.com/office/drawing/2014/main" id="{09DAB888-1922-4616-8483-10C5C1533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5"/>
          <a:stretch/>
        </p:blipFill>
        <p:spPr bwMode="auto">
          <a:xfrm>
            <a:off x="6189431" y="5744917"/>
            <a:ext cx="651382" cy="486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9172009-3121-4E3B-B3A1-14460A9B90F2}"/>
              </a:ext>
            </a:extLst>
          </p:cNvPr>
          <p:cNvCxnSpPr>
            <a:cxnSpLocks/>
          </p:cNvCxnSpPr>
          <p:nvPr/>
        </p:nvCxnSpPr>
        <p:spPr>
          <a:xfrm>
            <a:off x="6547006" y="5507403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70062F1-2FAF-412A-8FC8-F5FD2E10CDA8}"/>
              </a:ext>
            </a:extLst>
          </p:cNvPr>
          <p:cNvCxnSpPr>
            <a:cxnSpLocks/>
          </p:cNvCxnSpPr>
          <p:nvPr/>
        </p:nvCxnSpPr>
        <p:spPr>
          <a:xfrm>
            <a:off x="4413445" y="4547438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5CAC167-A083-4350-9096-37FF139AF78B}"/>
              </a:ext>
            </a:extLst>
          </p:cNvPr>
          <p:cNvCxnSpPr>
            <a:cxnSpLocks/>
          </p:cNvCxnSpPr>
          <p:nvPr/>
        </p:nvCxnSpPr>
        <p:spPr>
          <a:xfrm>
            <a:off x="5619183" y="4560020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ストライプ矢印 113">
            <a:extLst>
              <a:ext uri="{FF2B5EF4-FFF2-40B4-BE49-F238E27FC236}">
                <a16:creationId xmlns:a16="http://schemas.microsoft.com/office/drawing/2014/main" id="{C3BC0A75-2164-462F-BCD1-ACA1FAD48788}"/>
              </a:ext>
            </a:extLst>
          </p:cNvPr>
          <p:cNvSpPr/>
          <p:nvPr/>
        </p:nvSpPr>
        <p:spPr bwMode="auto">
          <a:xfrm rot="1726571">
            <a:off x="3443956" y="4936978"/>
            <a:ext cx="572981" cy="14180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8" name="ストライプ矢印 113">
            <a:extLst>
              <a:ext uri="{FF2B5EF4-FFF2-40B4-BE49-F238E27FC236}">
                <a16:creationId xmlns:a16="http://schemas.microsoft.com/office/drawing/2014/main" id="{227296A5-FD6F-4BAA-BD20-C6ABA722B980}"/>
              </a:ext>
            </a:extLst>
          </p:cNvPr>
          <p:cNvSpPr/>
          <p:nvPr/>
        </p:nvSpPr>
        <p:spPr bwMode="auto">
          <a:xfrm rot="3450795">
            <a:off x="3962089" y="4869532"/>
            <a:ext cx="404868" cy="14601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9" name="ストライプ矢印 113">
            <a:extLst>
              <a:ext uri="{FF2B5EF4-FFF2-40B4-BE49-F238E27FC236}">
                <a16:creationId xmlns:a16="http://schemas.microsoft.com/office/drawing/2014/main" id="{4ECB6E44-E79C-4DD6-B259-9D007848B834}"/>
              </a:ext>
            </a:extLst>
          </p:cNvPr>
          <p:cNvSpPr/>
          <p:nvPr/>
        </p:nvSpPr>
        <p:spPr bwMode="auto">
          <a:xfrm rot="5400000">
            <a:off x="4828462" y="4822068"/>
            <a:ext cx="293082" cy="12153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0" name="ストライプ矢印 113">
            <a:extLst>
              <a:ext uri="{FF2B5EF4-FFF2-40B4-BE49-F238E27FC236}">
                <a16:creationId xmlns:a16="http://schemas.microsoft.com/office/drawing/2014/main" id="{207BF6C8-E450-4652-9C88-EA48E1655BD0}"/>
              </a:ext>
            </a:extLst>
          </p:cNvPr>
          <p:cNvSpPr/>
          <p:nvPr/>
        </p:nvSpPr>
        <p:spPr bwMode="auto">
          <a:xfrm rot="9141564">
            <a:off x="5504491" y="4902147"/>
            <a:ext cx="646758" cy="14297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1" name="ストライプ矢印 113">
            <a:extLst>
              <a:ext uri="{FF2B5EF4-FFF2-40B4-BE49-F238E27FC236}">
                <a16:creationId xmlns:a16="http://schemas.microsoft.com/office/drawing/2014/main" id="{3D2C542D-FDDD-4C10-B96A-344C5D88533F}"/>
              </a:ext>
            </a:extLst>
          </p:cNvPr>
          <p:cNvSpPr/>
          <p:nvPr/>
        </p:nvSpPr>
        <p:spPr bwMode="auto">
          <a:xfrm rot="10800000">
            <a:off x="5581000" y="5302746"/>
            <a:ext cx="646758" cy="148347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2" name="ストライプ矢印 113">
            <a:extLst>
              <a:ext uri="{FF2B5EF4-FFF2-40B4-BE49-F238E27FC236}">
                <a16:creationId xmlns:a16="http://schemas.microsoft.com/office/drawing/2014/main" id="{FDD30103-8D6F-4444-B4A8-6EF5A9AC23B2}"/>
              </a:ext>
            </a:extLst>
          </p:cNvPr>
          <p:cNvSpPr/>
          <p:nvPr/>
        </p:nvSpPr>
        <p:spPr bwMode="auto">
          <a:xfrm rot="12851547">
            <a:off x="5445035" y="5712620"/>
            <a:ext cx="646758" cy="130624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3" name="ストライプ矢印 113">
            <a:extLst>
              <a:ext uri="{FF2B5EF4-FFF2-40B4-BE49-F238E27FC236}">
                <a16:creationId xmlns:a16="http://schemas.microsoft.com/office/drawing/2014/main" id="{E721467B-0583-4EF2-931B-1A0B07772A70}"/>
              </a:ext>
            </a:extLst>
          </p:cNvPr>
          <p:cNvSpPr/>
          <p:nvPr/>
        </p:nvSpPr>
        <p:spPr bwMode="auto">
          <a:xfrm rot="16200000">
            <a:off x="4773697" y="5789602"/>
            <a:ext cx="280719" cy="13931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4" name="ストライプ矢印 113">
            <a:extLst>
              <a:ext uri="{FF2B5EF4-FFF2-40B4-BE49-F238E27FC236}">
                <a16:creationId xmlns:a16="http://schemas.microsoft.com/office/drawing/2014/main" id="{93C748DD-B6B0-4E66-BB6D-08EE8C62D8FA}"/>
              </a:ext>
            </a:extLst>
          </p:cNvPr>
          <p:cNvSpPr/>
          <p:nvPr/>
        </p:nvSpPr>
        <p:spPr bwMode="auto">
          <a:xfrm rot="20474094">
            <a:off x="3603667" y="5563106"/>
            <a:ext cx="630258" cy="15540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5" name="object 199">
            <a:extLst>
              <a:ext uri="{FF2B5EF4-FFF2-40B4-BE49-F238E27FC236}">
                <a16:creationId xmlns:a16="http://schemas.microsoft.com/office/drawing/2014/main" id="{2FB1DA34-8848-4A9C-B367-2DCC9BECA0EE}"/>
              </a:ext>
            </a:extLst>
          </p:cNvPr>
          <p:cNvSpPr/>
          <p:nvPr/>
        </p:nvSpPr>
        <p:spPr>
          <a:xfrm flipH="1">
            <a:off x="2852403" y="5775255"/>
            <a:ext cx="511508" cy="492553"/>
          </a:xfrm>
          <a:prstGeom prst="rect">
            <a:avLst/>
          </a:prstGeom>
          <a:blipFill>
            <a:blip r:embed="rId22" cstate="print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10000" b="90000" l="0" r="75956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sz="1000" dirty="0"/>
          </a:p>
        </p:txBody>
      </p:sp>
      <p:sp>
        <p:nvSpPr>
          <p:cNvPr id="184" name="Text Box 80">
            <a:extLst>
              <a:ext uri="{FF2B5EF4-FFF2-40B4-BE49-F238E27FC236}">
                <a16:creationId xmlns:a16="http://schemas.microsoft.com/office/drawing/2014/main" id="{805CBDF0-A228-450A-87F3-863D0975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064" y="6535434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Equipment management by barcode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86" name="Text Box 78">
            <a:extLst>
              <a:ext uri="{FF2B5EF4-FFF2-40B4-BE49-F238E27FC236}">
                <a16:creationId xmlns:a16="http://schemas.microsoft.com/office/drawing/2014/main" id="{EA8CE04B-A308-413B-96ED-1C292DE6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899" y="4145054"/>
            <a:ext cx="114426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  <p:sp>
        <p:nvSpPr>
          <p:cNvPr id="187" name="object 254">
            <a:extLst>
              <a:ext uri="{FF2B5EF4-FFF2-40B4-BE49-F238E27FC236}">
                <a16:creationId xmlns:a16="http://schemas.microsoft.com/office/drawing/2014/main" id="{EE6859F1-FCA4-4618-9880-DEF988B39F44}"/>
              </a:ext>
            </a:extLst>
          </p:cNvPr>
          <p:cNvSpPr txBox="1"/>
          <p:nvPr/>
        </p:nvSpPr>
        <p:spPr>
          <a:xfrm>
            <a:off x="4129626" y="6207210"/>
            <a:ext cx="173777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stationery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254">
            <a:extLst>
              <a:ext uri="{FF2B5EF4-FFF2-40B4-BE49-F238E27FC236}">
                <a16:creationId xmlns:a16="http://schemas.microsoft.com/office/drawing/2014/main" id="{5F49E4D5-BCCE-4882-AAF5-C7DEE19E2FD2}"/>
              </a:ext>
            </a:extLst>
          </p:cNvPr>
          <p:cNvSpPr txBox="1"/>
          <p:nvPr/>
        </p:nvSpPr>
        <p:spPr>
          <a:xfrm>
            <a:off x="6129311" y="6233172"/>
            <a:ext cx="8068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440314-A867-47F0-B401-9E407FE1140A}"/>
              </a:ext>
            </a:extLst>
          </p:cNvPr>
          <p:cNvSpPr/>
          <p:nvPr/>
        </p:nvSpPr>
        <p:spPr>
          <a:xfrm>
            <a:off x="2491155" y="4804622"/>
            <a:ext cx="773041" cy="3833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</a:t>
            </a:r>
          </a:p>
        </p:txBody>
      </p:sp>
      <p:sp>
        <p:nvSpPr>
          <p:cNvPr id="193" name="object 254">
            <a:extLst>
              <a:ext uri="{FF2B5EF4-FFF2-40B4-BE49-F238E27FC236}">
                <a16:creationId xmlns:a16="http://schemas.microsoft.com/office/drawing/2014/main" id="{89186D8C-7203-46EC-81B3-FEC237B3B49F}"/>
              </a:ext>
            </a:extLst>
          </p:cNvPr>
          <p:cNvSpPr txBox="1"/>
          <p:nvPr/>
        </p:nvSpPr>
        <p:spPr>
          <a:xfrm>
            <a:off x="2596864" y="6214636"/>
            <a:ext cx="153090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indent="0" algn="ctr">
              <a:spcBef>
                <a:spcPct val="50000"/>
              </a:spcBef>
              <a:defRPr sz="160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GB" sz="1400" dirty="0"/>
              <a:t>Import stationery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021537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50335</TotalTime>
  <Words>3696</Words>
  <Application>Microsoft Office PowerPoint</Application>
  <PresentationFormat>On-screen Show (4:3)</PresentationFormat>
  <Paragraphs>603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30" baseType="lpstr">
      <vt:lpstr>HGP創英角ｺﾞｼｯｸUB</vt:lpstr>
      <vt:lpstr>HGP創英角ｺﾞｼｯｸUB</vt:lpstr>
      <vt:lpstr>HGSSoeiKakugothicUB</vt:lpstr>
      <vt:lpstr>Meiryo UI</vt:lpstr>
      <vt:lpstr>Microsoft YaHei</vt:lpstr>
      <vt:lpstr>MS PGothic</vt:lpstr>
      <vt:lpstr>MS PMincho</vt:lpstr>
      <vt:lpstr>Arial</vt:lpstr>
      <vt:lpstr>Arial </vt:lpstr>
      <vt:lpstr>Arial Black</vt:lpstr>
      <vt:lpstr>Calibri</vt:lpstr>
      <vt:lpstr>Fira Sans Extra Condensed</vt:lpstr>
      <vt:lpstr>Times New Roman</vt:lpstr>
      <vt:lpstr>Wingdings</vt:lpstr>
      <vt:lpstr>Wingdings 2</vt:lpstr>
      <vt:lpstr>Wingdings 3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Minh Nguyen Nhu</cp:lastModifiedBy>
  <cp:revision>4156</cp:revision>
  <cp:lastPrinted>2023-03-01T01:59:53Z</cp:lastPrinted>
  <dcterms:created xsi:type="dcterms:W3CDTF">2016-12-21T06:42:40Z</dcterms:created>
  <dcterms:modified xsi:type="dcterms:W3CDTF">2024-01-18T10:29:17Z</dcterms:modified>
</cp:coreProperties>
</file>