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8" r:id="rId2"/>
    <p:sldId id="1593" r:id="rId3"/>
    <p:sldId id="1611" r:id="rId4"/>
    <p:sldId id="1615" r:id="rId5"/>
    <p:sldId id="1596" r:id="rId6"/>
    <p:sldId id="1612" r:id="rId7"/>
    <p:sldId id="1620" r:id="rId8"/>
    <p:sldId id="1618" r:id="rId9"/>
    <p:sldId id="1587" r:id="rId10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8B8"/>
    <a:srgbClr val="0000FF"/>
    <a:srgbClr val="000077"/>
    <a:srgbClr val="51637B"/>
    <a:srgbClr val="E46C0A"/>
    <a:srgbClr val="0070C0"/>
    <a:srgbClr val="CDB5CD"/>
    <a:srgbClr val="7A378B"/>
    <a:srgbClr val="8B008B"/>
    <a:srgbClr val="8B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74" autoAdjust="0"/>
  </p:normalViewPr>
  <p:slideViewPr>
    <p:cSldViewPr>
      <p:cViewPr>
        <p:scale>
          <a:sx n="75" d="100"/>
          <a:sy n="75" d="100"/>
        </p:scale>
        <p:origin x="1944" y="780"/>
      </p:cViewPr>
      <p:guideLst>
        <p:guide orient="horz" pos="34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080"/>
    </p:cViewPr>
  </p:sorterViewPr>
  <p:notesViewPr>
    <p:cSldViewPr>
      <p:cViewPr varScale="1">
        <p:scale>
          <a:sx n="52" d="100"/>
          <a:sy n="52" d="100"/>
        </p:scale>
        <p:origin x="28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99A12-6A98-4752-A2A5-084FAF224A1F}" type="doc">
      <dgm:prSet loTypeId="urn:microsoft.com/office/officeart/2005/8/layout/hList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E2CEF5-6F17-45B3-A800-E0F392720245}" type="pres">
      <dgm:prSet presAssocID="{33599A12-6A98-4752-A2A5-084FAF224A1F}" presName="linearFlow" presStyleCnt="0">
        <dgm:presLayoutVars>
          <dgm:dir/>
          <dgm:animLvl val="lvl"/>
          <dgm:resizeHandles/>
        </dgm:presLayoutVars>
      </dgm:prSet>
      <dgm:spPr/>
    </dgm:pt>
  </dgm:ptLst>
  <dgm:cxnLst>
    <dgm:cxn modelId="{D789E91E-5B9A-4EC3-ACC2-6E6A86A052C6}" type="presOf" srcId="{33599A12-6A98-4752-A2A5-084FAF224A1F}" destId="{E6E2CEF5-6F17-45B3-A800-E0F392720245}" srcOrd="0" destOrd="0" presId="urn:microsoft.com/office/officeart/2005/8/layout/hList2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139" y="0"/>
            <a:ext cx="2948888" cy="496888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80F76F07-4DDF-4742-A599-1A1948D9D8BF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139" y="9440864"/>
            <a:ext cx="2948888" cy="49688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138809D2-91ED-4E83-B28F-014D38BC2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61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1" y="1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/>
          <a:lstStyle>
            <a:lvl1pPr algn="r">
              <a:defRPr sz="1200"/>
            </a:lvl1pPr>
          </a:lstStyle>
          <a:p>
            <a:fld id="{D69DC1A8-4A29-4ED6-A8C3-F6D12A0C95F5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1" tIns="45711" rIns="91421" bIns="4571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21" tIns="45711" rIns="91421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1" y="9440647"/>
            <a:ext cx="2949099" cy="496967"/>
          </a:xfrm>
          <a:prstGeom prst="rect">
            <a:avLst/>
          </a:prstGeom>
        </p:spPr>
        <p:txBody>
          <a:bodyPr vert="horz" lIns="91421" tIns="45711" rIns="91421" bIns="45711" rtlCol="0" anchor="b"/>
          <a:lstStyle>
            <a:lvl1pPr algn="r">
              <a:defRPr sz="1200"/>
            </a:lvl1pPr>
          </a:lstStyle>
          <a:p>
            <a:fld id="{7526A045-34A6-4898-B5FE-2497D3664C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0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Good morning Sir, </a:t>
            </a:r>
          </a:p>
          <a:p>
            <a:pPr>
              <a:lnSpc>
                <a:spcPct val="90000"/>
              </a:lnSpc>
            </a:pP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My name is Lam from IT, Today I’m very</a:t>
            </a:r>
            <a:r>
              <a:rPr lang="en-US" altLang="en-US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happy to being here and present promotion report. My report is topic:  Upgrade Foss system &amp; make life cycle management.</a:t>
            </a:r>
            <a:endParaRPr lang="ja-JP" altLang="en-US" sz="1000" dirty="0">
              <a:latin typeface="Arial" pitchFamily="34" charset="0"/>
              <a:cs typeface="Arial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5406">
              <a:defRPr/>
            </a:pPr>
            <a:fld id="{4D9242B2-D33B-4BC5-B174-C62354462A3B}" type="slidenum">
              <a:rPr lang="en-US">
                <a:solidFill>
                  <a:prstClr val="black"/>
                </a:solidFill>
                <a:latin typeface="Calibri"/>
              </a:rPr>
              <a:pPr defTabSz="915406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715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7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5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26A045-34A6-4898-B5FE-2497D3664C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30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7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07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76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6125"/>
            <a:ext cx="4970463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5406"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6A045-34A6-4898-B5FE-2497D3664C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25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5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68AA-B719-4E57-9876-5F3933D70C1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660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8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8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12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3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6C63C-0848-4B82-AE9B-D0C2F4F853C4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4072-25B1-4908-B7CA-F68A68654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jpe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9.jpeg"/><Relationship Id="rId18" Type="http://schemas.openxmlformats.org/officeDocument/2006/relationships/image" Target="../media/image22.jpeg"/><Relationship Id="rId26" Type="http://schemas.microsoft.com/office/2007/relationships/hdphoto" Target="../media/hdphoto2.wdp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4.wmf"/><Relationship Id="rId7" Type="http://schemas.openxmlformats.org/officeDocument/2006/relationships/diagramColors" Target="../diagrams/colors1.xml"/><Relationship Id="rId12" Type="http://schemas.openxmlformats.org/officeDocument/2006/relationships/image" Target="../media/image18.png"/><Relationship Id="rId17" Type="http://schemas.openxmlformats.org/officeDocument/2006/relationships/image" Target="../media/image21.png"/><Relationship Id="rId25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.png"/><Relationship Id="rId20" Type="http://schemas.openxmlformats.org/officeDocument/2006/relationships/image" Target="../media/image23.wmf"/><Relationship Id="rId29" Type="http://schemas.openxmlformats.org/officeDocument/2006/relationships/image" Target="../media/image29.png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7.png"/><Relationship Id="rId24" Type="http://schemas.microsoft.com/office/2007/relationships/hdphoto" Target="../media/hdphoto1.wdp"/><Relationship Id="rId5" Type="http://schemas.openxmlformats.org/officeDocument/2006/relationships/diagramLayout" Target="../diagrams/layout1.xml"/><Relationship Id="rId15" Type="http://schemas.openxmlformats.org/officeDocument/2006/relationships/image" Target="../media/image1.png"/><Relationship Id="rId23" Type="http://schemas.openxmlformats.org/officeDocument/2006/relationships/image" Target="../media/image26.png"/><Relationship Id="rId28" Type="http://schemas.openxmlformats.org/officeDocument/2006/relationships/oleObject" Target="../embeddings/oleObject3.bin"/><Relationship Id="rId10" Type="http://schemas.openxmlformats.org/officeDocument/2006/relationships/image" Target="../media/image16.png"/><Relationship Id="rId19" Type="http://schemas.openxmlformats.org/officeDocument/2006/relationships/image" Target="../media/image6.png"/><Relationship Id="rId31" Type="http://schemas.openxmlformats.org/officeDocument/2006/relationships/image" Target="../media/image31.jpeg"/><Relationship Id="rId4" Type="http://schemas.openxmlformats.org/officeDocument/2006/relationships/diagramData" Target="../diagrams/data1.xml"/><Relationship Id="rId9" Type="http://schemas.openxmlformats.org/officeDocument/2006/relationships/image" Target="../media/image15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25.jpeg"/><Relationship Id="rId27" Type="http://schemas.openxmlformats.org/officeDocument/2006/relationships/image" Target="../media/image28.emf"/><Relationship Id="rId30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2"/>
          <p:cNvSpPr>
            <a:spLocks noChangeArrowheads="1"/>
          </p:cNvSpPr>
          <p:nvPr/>
        </p:nvSpPr>
        <p:spPr bwMode="gray">
          <a:xfrm>
            <a:off x="3124200" y="1782532"/>
            <a:ext cx="2743200" cy="4270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400" b="1" dirty="0">
                <a:solidFill>
                  <a:prstClr val="black"/>
                </a:solidFill>
                <a:latin typeface="Arial Black" panose="020B0A040201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MAIN CONTENTS</a:t>
            </a:r>
          </a:p>
        </p:txBody>
      </p:sp>
      <p:sp>
        <p:nvSpPr>
          <p:cNvPr id="10" name="AutoShape 54"/>
          <p:cNvSpPr>
            <a:spLocks noChangeArrowheads="1"/>
          </p:cNvSpPr>
          <p:nvPr/>
        </p:nvSpPr>
        <p:spPr bwMode="gray">
          <a:xfrm>
            <a:off x="1066801" y="2245059"/>
            <a:ext cx="59436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Job History &amp; Achievement</a:t>
            </a:r>
            <a:endParaRPr lang="vi-VN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1" name="AutoShape 54"/>
          <p:cNvSpPr>
            <a:spLocks noChangeArrowheads="1"/>
          </p:cNvSpPr>
          <p:nvPr/>
        </p:nvSpPr>
        <p:spPr bwMode="gray">
          <a:xfrm>
            <a:off x="1066800" y="33205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Total Improvement Schedule</a:t>
            </a:r>
            <a:endParaRPr kumimoji="1" lang="vi-VN" sz="2000" dirty="0">
              <a:solidFill>
                <a:prstClr val="black"/>
              </a:solidFill>
              <a:ea typeface="HGP創英角ｺﾞｼｯｸUB" panose="020B0900000000000000" pitchFamily="50" charset="-128"/>
              <a:cs typeface="Arial" pitchFamily="34" charset="0"/>
            </a:endParaRPr>
          </a:p>
        </p:txBody>
      </p:sp>
      <p:sp>
        <p:nvSpPr>
          <p:cNvPr id="12" name="AutoShape 54"/>
          <p:cNvSpPr>
            <a:spLocks noChangeArrowheads="1"/>
          </p:cNvSpPr>
          <p:nvPr/>
        </p:nvSpPr>
        <p:spPr bwMode="gray">
          <a:xfrm>
            <a:off x="1066803" y="3853916"/>
            <a:ext cx="5943599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Improvement Activities &amp; Result	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AutoShape 54"/>
          <p:cNvSpPr>
            <a:spLocks noChangeArrowheads="1"/>
          </p:cNvSpPr>
          <p:nvPr/>
        </p:nvSpPr>
        <p:spPr bwMode="gray">
          <a:xfrm>
            <a:off x="7162801" y="2245061"/>
            <a:ext cx="1600201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1</a:t>
            </a:r>
          </a:p>
        </p:txBody>
      </p:sp>
      <p:sp>
        <p:nvSpPr>
          <p:cNvPr id="14" name="AutoShape 54"/>
          <p:cNvSpPr>
            <a:spLocks noChangeArrowheads="1"/>
          </p:cNvSpPr>
          <p:nvPr/>
        </p:nvSpPr>
        <p:spPr bwMode="gray">
          <a:xfrm>
            <a:off x="7170968" y="33205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3</a:t>
            </a:r>
          </a:p>
        </p:txBody>
      </p:sp>
      <p:sp>
        <p:nvSpPr>
          <p:cNvPr id="15" name="AutoShape 54"/>
          <p:cNvSpPr>
            <a:spLocks noChangeArrowheads="1"/>
          </p:cNvSpPr>
          <p:nvPr/>
        </p:nvSpPr>
        <p:spPr bwMode="gray">
          <a:xfrm>
            <a:off x="7162801" y="38539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4 ~ 7</a:t>
            </a:r>
          </a:p>
        </p:txBody>
      </p:sp>
      <p:sp>
        <p:nvSpPr>
          <p:cNvPr id="16" name="AutoShape 54"/>
          <p:cNvSpPr>
            <a:spLocks noChangeArrowheads="1"/>
          </p:cNvSpPr>
          <p:nvPr/>
        </p:nvSpPr>
        <p:spPr bwMode="gray">
          <a:xfrm>
            <a:off x="1066800" y="4386024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Future Proposal &amp; Development Plan</a:t>
            </a:r>
          </a:p>
        </p:txBody>
      </p:sp>
      <p:sp>
        <p:nvSpPr>
          <p:cNvPr id="17" name="AutoShape 54"/>
          <p:cNvSpPr>
            <a:spLocks noChangeArrowheads="1"/>
          </p:cNvSpPr>
          <p:nvPr/>
        </p:nvSpPr>
        <p:spPr bwMode="gray">
          <a:xfrm>
            <a:off x="7162801" y="43873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8 ~ 9</a:t>
            </a:r>
          </a:p>
        </p:txBody>
      </p:sp>
      <p:sp>
        <p:nvSpPr>
          <p:cNvPr id="18" name="AutoShape 54"/>
          <p:cNvSpPr>
            <a:spLocks noChangeArrowheads="1"/>
          </p:cNvSpPr>
          <p:nvPr/>
        </p:nvSpPr>
        <p:spPr bwMode="gray">
          <a:xfrm>
            <a:off x="457200" y="2245061"/>
            <a:ext cx="457200" cy="46739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AutoShape 54"/>
          <p:cNvSpPr>
            <a:spLocks noChangeArrowheads="1"/>
          </p:cNvSpPr>
          <p:nvPr/>
        </p:nvSpPr>
        <p:spPr bwMode="gray">
          <a:xfrm>
            <a:off x="457200" y="33205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0" name="AutoShape 54"/>
          <p:cNvSpPr>
            <a:spLocks noChangeArrowheads="1"/>
          </p:cNvSpPr>
          <p:nvPr/>
        </p:nvSpPr>
        <p:spPr bwMode="gray">
          <a:xfrm>
            <a:off x="457200" y="38539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" name="AutoShape 54"/>
          <p:cNvSpPr>
            <a:spLocks noChangeArrowheads="1"/>
          </p:cNvSpPr>
          <p:nvPr/>
        </p:nvSpPr>
        <p:spPr bwMode="gray">
          <a:xfrm>
            <a:off x="457200" y="43873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gray">
          <a:xfrm>
            <a:off x="1066800" y="2787116"/>
            <a:ext cx="59436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ea typeface="HGP創英角ｺﾞｼｯｸUB" pitchFamily="50" charset="-128"/>
                <a:cs typeface="Arial" panose="020B0604020202020204" pitchFamily="34" charset="0"/>
              </a:rPr>
              <a:t>Background Of Activities</a:t>
            </a:r>
          </a:p>
        </p:txBody>
      </p:sp>
      <p:sp>
        <p:nvSpPr>
          <p:cNvPr id="23" name="AutoShape 54"/>
          <p:cNvSpPr>
            <a:spLocks noChangeArrowheads="1"/>
          </p:cNvSpPr>
          <p:nvPr/>
        </p:nvSpPr>
        <p:spPr bwMode="gray">
          <a:xfrm>
            <a:off x="7162801" y="2787116"/>
            <a:ext cx="1600201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Page 2</a:t>
            </a:r>
          </a:p>
        </p:txBody>
      </p:sp>
      <p:sp>
        <p:nvSpPr>
          <p:cNvPr id="24" name="AutoShape 54"/>
          <p:cNvSpPr>
            <a:spLocks noChangeArrowheads="1"/>
          </p:cNvSpPr>
          <p:nvPr/>
        </p:nvSpPr>
        <p:spPr bwMode="gray">
          <a:xfrm>
            <a:off x="457200" y="2787116"/>
            <a:ext cx="457200" cy="468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softEdge rad="31750"/>
          </a:effectLst>
        </p:spPr>
        <p:txBody>
          <a:bodyPr wrap="none" anchor="ctr"/>
          <a:lstStyle/>
          <a:p>
            <a:pPr algn="ctr"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8FA03C-A0E8-8E44-D834-BE0286E7A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48135"/>
            <a:ext cx="4724400" cy="1581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Presented by	 : Nguyen </a:t>
            </a:r>
            <a:r>
              <a:rPr lang="en-US" altLang="en-US" sz="2000" dirty="0" err="1">
                <a:latin typeface="+mn-lt"/>
              </a:rPr>
              <a:t>Nhu</a:t>
            </a:r>
            <a:r>
              <a:rPr lang="en-US" altLang="en-US" sz="2000" dirty="0">
                <a:latin typeface="+mn-lt"/>
              </a:rPr>
              <a:t> Minh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Join Date	 : 12-Feb-2019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Current Position	 : Officer (5 years)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New Position	 : Supervisor</a:t>
            </a:r>
          </a:p>
          <a:p>
            <a:pPr eaLnBrk="1" hangingPunct="1"/>
            <a:r>
              <a:rPr lang="en-US" altLang="en-US" sz="2000" dirty="0">
                <a:latin typeface="+mn-lt"/>
              </a:rPr>
              <a:t>Section		 : DEV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15151C-137E-1074-DBAC-D97ECE99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" y="419110"/>
            <a:ext cx="9070848" cy="12588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Upgrade FOSS System &amp; </a:t>
            </a:r>
          </a:p>
          <a:p>
            <a:pPr algn="ctr">
              <a:defRPr/>
            </a:pPr>
            <a:r>
              <a:rPr lang="en-US" sz="2400" dirty="0">
                <a:solidFill>
                  <a:srgbClr val="0000FF"/>
                </a:solidFill>
              </a:rPr>
              <a:t>Make Asset Life Cycle Management System</a:t>
            </a:r>
            <a:endParaRPr kumimoji="1" lang="en-US" altLang="ja-JP" sz="2400" dirty="0">
              <a:solidFill>
                <a:srgbClr val="0000FF"/>
              </a:solidFill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3CC973A-5DDA-831E-F6F1-46191F875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2400" y="0"/>
            <a:ext cx="3097213" cy="396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ja-JP" sz="2000" b="1" dirty="0">
                <a:ea typeface="+mj-ea"/>
                <a:cs typeface="Arial" charset="0"/>
              </a:rPr>
              <a:t>PROMOTION REPORT</a:t>
            </a:r>
          </a:p>
        </p:txBody>
      </p:sp>
    </p:spTree>
    <p:extLst>
      <p:ext uri="{BB962C8B-B14F-4D97-AF65-F5344CB8AC3E}">
        <p14:creationId xmlns:p14="http://schemas.microsoft.com/office/powerpoint/2010/main" val="43963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</a:rPr>
                <a:t>Job History &amp; Achievement (2109-2023)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43452" y="625476"/>
            <a:ext cx="9064036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1.Job History &amp; Organization: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52" y="3187117"/>
            <a:ext cx="9064037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2.New Assignment: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122" y="4604085"/>
            <a:ext cx="9031914" cy="3662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Arial "/>
              </a:rPr>
              <a:t>3.My main achievements (2019 – 2023)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122" y="3604545"/>
            <a:ext cx="9035678" cy="9345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Current job 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: </a:t>
            </a:r>
            <a:r>
              <a:rPr lang="en-GB" altLang="ja-JP" sz="1600" dirty="0">
                <a:solidFill>
                  <a:srgbClr val="000000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Maintain developed Systems, Analyse, Design &amp; Develop new systems</a:t>
            </a:r>
            <a:r>
              <a:rPr lang="en-US" sz="1600" dirty="0">
                <a:solidFill>
                  <a:schemeClr val="tx1"/>
                </a:solidFill>
                <a:latin typeface="Arial "/>
              </a:rPr>
              <a:t>, study system of company production to make software. Share experience for other member in team.                  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 "/>
                <a:sym typeface="Wingdings" panose="05000000000000000000" pitchFamily="2" charset="2"/>
              </a:rPr>
              <a:t>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Change mindset :  Lead team (2 officer) </a:t>
            </a:r>
            <a:r>
              <a:rPr lang="en-US" sz="1600" dirty="0">
                <a:solidFill>
                  <a:srgbClr val="1508B8"/>
                </a:solidFill>
                <a:latin typeface="Arial "/>
              </a:rPr>
              <a:t>beside my current jobs</a:t>
            </a:r>
            <a:r>
              <a:rPr lang="en-US" sz="1600" b="1" dirty="0">
                <a:solidFill>
                  <a:srgbClr val="1508B8"/>
                </a:solidFill>
                <a:latin typeface="Arial "/>
              </a:rPr>
              <a:t>. Study more new technologies to develop software.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22" y="5310147"/>
            <a:ext cx="3015877" cy="1547853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Auto transfer kitting to SAP (reduce 2pax)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MCS Free temp Location (reduce 2pax)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PMD Warehouse management  (reduce 2pax)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4200" y="5351022"/>
            <a:ext cx="2926134" cy="143476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Printing Label Door &amp;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Malaysia (Save cost:..$/Year)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Management Sub Material (Save cost: 14K$/year)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+Talley sheet SCM (Save cost:.…$/Year)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26535" y="5351022"/>
            <a:ext cx="2941265" cy="1434761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Develop Weight check for new product Projector, Microwave, Sound biz &amp; TV. Ensure Quality.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Check Double ID &amp; verify shipping &amp; PL link weight check Ensure Quality of product.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452" y="5014290"/>
            <a:ext cx="3004547" cy="295857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 </a:t>
            </a:r>
            <a:r>
              <a:rPr lang="en-US" sz="1600" dirty="0">
                <a:solidFill>
                  <a:schemeClr val="bg1"/>
                </a:solidFill>
              </a:rPr>
              <a:t>Achievement 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37961" y="5025950"/>
            <a:ext cx="2912373" cy="325072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 </a:t>
            </a:r>
            <a:r>
              <a:rPr lang="en-US" dirty="0">
                <a:solidFill>
                  <a:schemeClr val="bg1"/>
                </a:solidFill>
              </a:rPr>
              <a:t>Achievement 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34146" y="5037612"/>
            <a:ext cx="2938254" cy="313410"/>
          </a:xfrm>
          <a:prstGeom prst="rect">
            <a:avLst/>
          </a:prstGeom>
          <a:solidFill>
            <a:srgbClr val="1508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 </a:t>
            </a:r>
            <a:r>
              <a:rPr lang="en-US" dirty="0">
                <a:solidFill>
                  <a:schemeClr val="bg1"/>
                </a:solidFill>
              </a:rPr>
              <a:t>Achievement 3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20038"/>
              </p:ext>
            </p:extLst>
          </p:nvPr>
        </p:nvGraphicFramePr>
        <p:xfrm>
          <a:off x="43452" y="1047341"/>
          <a:ext cx="4053404" cy="2079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947">
                  <a:extLst>
                    <a:ext uri="{9D8B030D-6E8A-4147-A177-3AD203B41FA5}">
                      <a16:colId xmlns:a16="http://schemas.microsoft.com/office/drawing/2014/main" val="1348139179"/>
                    </a:ext>
                  </a:extLst>
                </a:gridCol>
                <a:gridCol w="2039457">
                  <a:extLst>
                    <a:ext uri="{9D8B030D-6E8A-4147-A177-3AD203B41FA5}">
                      <a16:colId xmlns:a16="http://schemas.microsoft.com/office/drawing/2014/main" val="103963045"/>
                    </a:ext>
                  </a:extLst>
                </a:gridCol>
              </a:tblGrid>
              <a:tr h="304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 "/>
                        </a:rPr>
                        <a:t>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Arial "/>
                        </a:rPr>
                        <a:t>Career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Arial "/>
                        </a:rPr>
                        <a:t> History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76141"/>
                  </a:ext>
                </a:extLst>
              </a:tr>
              <a:tr h="330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Entrance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12/02/2019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848"/>
                  </a:ext>
                </a:extLst>
              </a:tr>
              <a:tr h="3307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Apr 2022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</a:rPr>
                        <a:t>Rank</a:t>
                      </a:r>
                      <a:r>
                        <a:rPr lang="en-US" sz="1600" baseline="0" dirty="0">
                          <a:latin typeface="Arial "/>
                        </a:rPr>
                        <a:t> </a:t>
                      </a:r>
                      <a:r>
                        <a:rPr lang="en-US" sz="1600" dirty="0">
                          <a:latin typeface="Arial "/>
                        </a:rPr>
                        <a:t>up (V12-V13)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434113"/>
                  </a:ext>
                </a:extLst>
              </a:tr>
              <a:tr h="1042930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600" b="1" dirty="0"/>
                        <a:t>My Responsibilities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Develop software.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latin typeface="Arial "/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n-US" sz="1600" dirty="0">
                          <a:latin typeface="Arial "/>
                        </a:rPr>
                        <a:t>Support users and all systems</a:t>
                      </a:r>
                      <a:r>
                        <a:rPr lang="en-US" sz="1600" baseline="0" dirty="0">
                          <a:latin typeface="Arial "/>
                        </a:rPr>
                        <a:t> of IT.</a:t>
                      </a:r>
                      <a:r>
                        <a:rPr lang="en-US" sz="1600" dirty="0">
                          <a:latin typeface="Arial "/>
                        </a:rPr>
                        <a:t> </a:t>
                      </a:r>
                    </a:p>
                  </a:txBody>
                  <a:tcPr marL="45720" marR="0" marT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9894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257800" y="1066731"/>
            <a:ext cx="2912443" cy="36237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ISD (GM. Matsushita)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6770" y="2743200"/>
            <a:ext cx="1900718" cy="3810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Business Planning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180" y="2743200"/>
            <a:ext cx="705020" cy="36779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SAP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324600" y="2743200"/>
            <a:ext cx="729770" cy="37712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Infra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2743200"/>
            <a:ext cx="1124856" cy="35758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"/>
              </a:rPr>
              <a:t>Develop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66650" y="2521646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9342" y="1657706"/>
            <a:ext cx="2912443" cy="29068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M. (Chung/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Thuy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/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Toan</a:t>
            </a:r>
            <a:r>
              <a:rPr lang="en-US" sz="1600" b="1" dirty="0">
                <a:solidFill>
                  <a:schemeClr val="tx1"/>
                </a:solidFill>
                <a:latin typeface="Arial "/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69342" y="2176989"/>
            <a:ext cx="2912443" cy="20828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"/>
              </a:rPr>
              <a:t>AM. </a:t>
            </a:r>
            <a:r>
              <a:rPr lang="en-US" sz="1600" b="1" dirty="0" err="1">
                <a:solidFill>
                  <a:schemeClr val="tx1"/>
                </a:solidFill>
                <a:latin typeface="Arial "/>
              </a:rPr>
              <a:t>Hien</a:t>
            </a:r>
            <a:endParaRPr lang="en-US" sz="1600" b="1" dirty="0">
              <a:solidFill>
                <a:schemeClr val="tx1"/>
              </a:solidFill>
              <a:latin typeface="Arial 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029200" y="2509620"/>
            <a:ext cx="3048000" cy="1626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36820" y="250962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1969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689485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77200" y="25146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5" name="Straight Connector 4164"/>
          <p:cNvCxnSpPr/>
          <p:nvPr/>
        </p:nvCxnSpPr>
        <p:spPr>
          <a:xfrm>
            <a:off x="6689485" y="142910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696230" y="1948390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689485" y="2373987"/>
            <a:ext cx="0" cy="2286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812663" y="2521647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4HC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668236" y="2531911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3HC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509212" y="2499920"/>
            <a:ext cx="627744" cy="257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2HC</a:t>
            </a:r>
          </a:p>
        </p:txBody>
      </p:sp>
      <p:sp>
        <p:nvSpPr>
          <p:cNvPr id="4171" name="Rectangle 4170"/>
          <p:cNvSpPr/>
          <p:nvPr/>
        </p:nvSpPr>
        <p:spPr>
          <a:xfrm>
            <a:off x="4190808" y="2423668"/>
            <a:ext cx="793786" cy="266754"/>
          </a:xfrm>
          <a:prstGeom prst="rect">
            <a:avLst/>
          </a:prstGeom>
          <a:solidFill>
            <a:srgbClr val="92D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"/>
              </a:rPr>
              <a:t>Sup. Minh</a:t>
            </a:r>
          </a:p>
        </p:txBody>
      </p:sp>
    </p:spTree>
    <p:extLst>
      <p:ext uri="{BB962C8B-B14F-4D97-AF65-F5344CB8AC3E}">
        <p14:creationId xmlns:p14="http://schemas.microsoft.com/office/powerpoint/2010/main" val="5663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4088" y="4921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  <a:latin typeface="+mn-lt"/>
              </a:rPr>
              <a:t>2/10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D287F2-FD80-91E7-98BC-CCDA78B740EE}"/>
              </a:ext>
            </a:extLst>
          </p:cNvPr>
          <p:cNvGrpSpPr/>
          <p:nvPr/>
        </p:nvGrpSpPr>
        <p:grpSpPr>
          <a:xfrm>
            <a:off x="32123" y="11443"/>
            <a:ext cx="9064036" cy="576263"/>
            <a:chOff x="-1598" y="-26988"/>
            <a:chExt cx="9144001" cy="5762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979E7B-32F7-69D5-B738-2F19CBEA8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 eaLnBrk="0" hangingPunct="0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</a:rPr>
                <a:t>Background Of Activities</a:t>
              </a:r>
            </a:p>
          </p:txBody>
        </p:sp>
        <p:sp>
          <p:nvSpPr>
            <p:cNvPr id="38" name="正方形/長方形 40">
              <a:extLst>
                <a:ext uri="{FF2B5EF4-FFF2-40B4-BE49-F238E27FC236}">
                  <a16:creationId xmlns:a16="http://schemas.microsoft.com/office/drawing/2014/main" id="{129545A5-036D-7EB2-AA0D-12B858F35A9C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851CEAD-2519-B1D0-EFB5-9833B6865A93}"/>
              </a:ext>
            </a:extLst>
          </p:cNvPr>
          <p:cNvSpPr txBox="1"/>
          <p:nvPr/>
        </p:nvSpPr>
        <p:spPr>
          <a:xfrm>
            <a:off x="7983224" y="3388337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" name="Rectangle 1"/>
          <p:cNvSpPr/>
          <p:nvPr/>
        </p:nvSpPr>
        <p:spPr>
          <a:xfrm>
            <a:off x="32123" y="608848"/>
            <a:ext cx="9064036" cy="101267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Status: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devices scanning bar-code are running window CE operating system (OS). The second IT department has not software to control asset.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Pending issues: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corporate policy in FY24 Window CE OS will be end of life 2023. There are manual job and take along time to inventory, manage asset.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8" y="1676400"/>
            <a:ext cx="9064036" cy="2286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3452" y="1739237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1 :Upgrade Factory Operation  Support System (FOSS)</a:t>
            </a:r>
          </a:p>
        </p:txBody>
      </p:sp>
      <p:sp>
        <p:nvSpPr>
          <p:cNvPr id="26" name="二等辺三角形 7172">
            <a:extLst>
              <a:ext uri="{FF2B5EF4-FFF2-40B4-BE49-F238E27FC236}">
                <a16:creationId xmlns:a16="http://schemas.microsoft.com/office/drawing/2014/main" id="{00000000-0008-0000-0000-00001E000000}"/>
              </a:ext>
            </a:extLst>
          </p:cNvPr>
          <p:cNvSpPr/>
          <p:nvPr/>
        </p:nvSpPr>
        <p:spPr>
          <a:xfrm rot="15586357">
            <a:off x="556440" y="2744795"/>
            <a:ext cx="354360" cy="251280"/>
          </a:xfrm>
          <a:prstGeom prst="triangle">
            <a:avLst>
              <a:gd name="adj" fmla="val 50000"/>
            </a:avLst>
          </a:prstGeom>
          <a:solidFill>
            <a:srgbClr val="FFFF00">
              <a:alpha val="50000"/>
            </a:srgbClr>
          </a:solidFill>
          <a:ln w="9360">
            <a:solidFill>
              <a:srgbClr val="000000"/>
            </a:solidFill>
            <a:round/>
          </a:ln>
          <a:effectLst>
            <a:outerShdw dist="35638" dir="2700000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10" y="3256130"/>
            <a:ext cx="1447800" cy="688610"/>
          </a:xfrm>
          <a:prstGeom prst="rect">
            <a:avLst/>
          </a:prstGeom>
        </p:spPr>
      </p:pic>
      <p:pic>
        <p:nvPicPr>
          <p:cNvPr id="33" name="Picture 32" descr="A picture containing electronics, monitor, black, indoor&#10;&#10;Description generated with very high confidence">
            <a:extLst>
              <a:ext uri="{FF2B5EF4-FFF2-40B4-BE49-F238E27FC236}">
                <a16:creationId xmlns:a16="http://schemas.microsoft.com/office/drawing/2014/main" id="{00000000-0008-0000-0000-00001D000000}"/>
              </a:ext>
            </a:extLst>
          </p:cNvPr>
          <p:cNvPicPr/>
          <p:nvPr/>
        </p:nvPicPr>
        <p:blipFill>
          <a:blip r:embed="rId5"/>
          <a:srcRect l="10877" t="3289" r="9323" b="4605"/>
          <a:stretch/>
        </p:blipFill>
        <p:spPr>
          <a:xfrm flipH="1">
            <a:off x="224362" y="2762969"/>
            <a:ext cx="259560" cy="60828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" y="2590800"/>
            <a:ext cx="675224" cy="287963"/>
          </a:xfrm>
          <a:prstGeom prst="rect">
            <a:avLst/>
          </a:prstGeom>
        </p:spPr>
      </p:pic>
      <p:pic>
        <p:nvPicPr>
          <p:cNvPr id="35" name="図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40" y="2978970"/>
            <a:ext cx="406263" cy="3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図 49">
            <a:extLst>
              <a:ext uri="{FF2B5EF4-FFF2-40B4-BE49-F238E27FC236}">
                <a16:creationId xmlns:a16="http://schemas.microsoft.com/office/drawing/2014/main" id="{0CEBD06A-B2CC-4404-9014-463E33FBB7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59" y="2927944"/>
            <a:ext cx="255411" cy="22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814853" y="2177470"/>
            <a:ext cx="3026911" cy="1749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update in the future.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Software is quite slow. 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responsive to big data system.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stable of the device is poor, often repaired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3" y="2148038"/>
            <a:ext cx="1677727" cy="369890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 System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936573" y="2560054"/>
            <a:ext cx="321227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5220631" y="2156393"/>
            <a:ext cx="1324788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New</a:t>
            </a: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 System</a:t>
            </a:r>
          </a:p>
        </p:txBody>
      </p:sp>
      <p:pic>
        <p:nvPicPr>
          <p:cNvPr id="46" name="Image 2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410200" y="2535992"/>
            <a:ext cx="940877" cy="757128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DD347EB-98C7-1225-2508-6ADB30EFE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3352800"/>
            <a:ext cx="583835" cy="509883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626120" y="2152958"/>
            <a:ext cx="2385483" cy="174928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new Software.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programming language (Flutter).</a:t>
            </a:r>
          </a:p>
          <a:p>
            <a:pPr marL="285750" indent="-18288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development environment (Android).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268" y="3993351"/>
            <a:ext cx="9020584" cy="286465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8322" y="4038600"/>
            <a:ext cx="6902077" cy="3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Theme 2 :Asset Life Cycle Management System (ALCMS)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C9672D5-E255-432A-838C-A0E82F71B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6002" y="5086236"/>
            <a:ext cx="1390897" cy="1390650"/>
          </a:xfrm>
          <a:prstGeom prst="rect">
            <a:avLst/>
          </a:prstGeom>
        </p:spPr>
      </p:pic>
      <p:sp>
        <p:nvSpPr>
          <p:cNvPr id="27" name="Rectangle: Rounded Corners 5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SpPr/>
          <p:nvPr/>
        </p:nvSpPr>
        <p:spPr>
          <a:xfrm>
            <a:off x="1143000" y="4651848"/>
            <a:ext cx="1289285" cy="335729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Good receipt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SpPr/>
          <p:nvPr/>
        </p:nvSpPr>
        <p:spPr>
          <a:xfrm>
            <a:off x="2540981" y="5472655"/>
            <a:ext cx="1042761" cy="339508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Transfer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SpPr/>
          <p:nvPr/>
        </p:nvSpPr>
        <p:spPr>
          <a:xfrm>
            <a:off x="2362200" y="6477000"/>
            <a:ext cx="1244273" cy="327638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Maintenance</a:t>
            </a:r>
            <a:endParaRPr lang="en-US" sz="1400" b="0" strike="noStrike" spc="-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SpPr/>
          <p:nvPr/>
        </p:nvSpPr>
        <p:spPr>
          <a:xfrm>
            <a:off x="178710" y="6417739"/>
            <a:ext cx="1028461" cy="32763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lt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Inventory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3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SpPr/>
          <p:nvPr/>
        </p:nvSpPr>
        <p:spPr>
          <a:xfrm>
            <a:off x="238368" y="5425676"/>
            <a:ext cx="803552" cy="38099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7240" tIns="57240" rIns="57240" bIns="57240" numCol="1" spcCol="1440" anchor="ctr">
            <a:noAutofit/>
          </a:bodyPr>
          <a:lstStyle/>
          <a:p>
            <a:pPr algn="ctr" defTabSz="666720">
              <a:lnSpc>
                <a:spcPct val="90000"/>
              </a:lnSpc>
              <a:spcAft>
                <a:spcPts val="524"/>
              </a:spcAft>
              <a:tabLst>
                <a:tab pos="0" algn="l"/>
              </a:tabLst>
            </a:pPr>
            <a:r>
              <a:rPr lang="en-US" sz="1400" b="1" spc="-1" dirty="0">
                <a:solidFill>
                  <a:srgbClr val="002060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Scrap</a:t>
            </a:r>
          </a:p>
        </p:txBody>
      </p:sp>
      <p:sp>
        <p:nvSpPr>
          <p:cNvPr id="40" name="Freeform: Shape 14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SpPr/>
          <p:nvPr/>
        </p:nvSpPr>
        <p:spPr>
          <a:xfrm>
            <a:off x="488859" y="4976017"/>
            <a:ext cx="1366782" cy="169978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95084" y="573834"/>
                </a:moveTo>
                <a:arcTo wR="1642288" hR="1642288" stAng="13235158" swAng="1211183"/>
              </a:path>
            </a:pathLst>
          </a:custGeom>
          <a:noFill/>
          <a:ln w="9360">
            <a:solidFill>
              <a:srgbClr val="F7964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41" name="Freeform: Shape 6">
            <a:extLst>
              <a:ext uri="{FF2B5EF4-FFF2-40B4-BE49-F238E27FC236}">
                <a16:creationId xmlns:a16="http://schemas.microsoft.com/office/drawing/2014/main" id="{00000000-0008-0000-0000-000007000000}"/>
              </a:ext>
            </a:extLst>
          </p:cNvPr>
          <p:cNvSpPr/>
          <p:nvPr/>
        </p:nvSpPr>
        <p:spPr>
          <a:xfrm>
            <a:off x="1775444" y="4980485"/>
            <a:ext cx="1337729" cy="177744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2444186" y="209085"/>
                </a:moveTo>
                <a:arcTo wR="1642288" hR="1642288" stAng="17953659" swAng="1211183"/>
              </a:path>
            </a:pathLst>
          </a:custGeom>
          <a:noFill/>
          <a:ln w="9360">
            <a:solidFill>
              <a:srgbClr val="C0504D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8" name="Freeform: Shape 8">
            <a:extLst>
              <a:ext uri="{FF2B5EF4-FFF2-40B4-BE49-F238E27FC236}">
                <a16:creationId xmlns:a16="http://schemas.microsoft.com/office/drawing/2014/main" id="{00000000-0008-0000-0000-000009000000}"/>
              </a:ext>
            </a:extLst>
          </p:cNvPr>
          <p:cNvSpPr/>
          <p:nvPr/>
        </p:nvSpPr>
        <p:spPr>
          <a:xfrm rot="614271">
            <a:off x="1601465" y="5267361"/>
            <a:ext cx="1345659" cy="1198939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3280633" y="1756028"/>
                </a:moveTo>
                <a:arcTo wR="1642288" hR="1642288" stAng="21838279" swAng="1359451"/>
              </a:path>
            </a:pathLst>
          </a:custGeom>
          <a:noFill/>
          <a:ln w="9360">
            <a:solidFill>
              <a:srgbClr val="9BBB59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SpPr/>
          <p:nvPr/>
        </p:nvSpPr>
        <p:spPr>
          <a:xfrm>
            <a:off x="952480" y="5499338"/>
            <a:ext cx="1757930" cy="112673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843741" y="3272173"/>
                </a:moveTo>
                <a:arcTo wR="1642288" hR="1642288" stAng="4977240" swAng="845520"/>
              </a:path>
            </a:pathLst>
          </a:custGeom>
          <a:noFill/>
          <a:ln w="9360">
            <a:solidFill>
              <a:srgbClr val="8064A2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9" name="Freeform: Shape 12">
            <a:extLst>
              <a:ext uri="{FF2B5EF4-FFF2-40B4-BE49-F238E27FC236}">
                <a16:creationId xmlns:a16="http://schemas.microsoft.com/office/drawing/2014/main" id="{00000000-0008-0000-0000-00000D000000}"/>
              </a:ext>
            </a:extLst>
          </p:cNvPr>
          <p:cNvSpPr/>
          <p:nvPr/>
        </p:nvSpPr>
        <p:spPr>
          <a:xfrm>
            <a:off x="655678" y="5367473"/>
            <a:ext cx="1465793" cy="1193061"/>
          </a:xfrm>
          <a:custGeom>
            <a:avLst/>
            <a:gdLst>
              <a:gd name="textAreaLeft" fmla="*/ 0 w 1434240"/>
              <a:gd name="textAreaRight" fmla="*/ 1434600 w 1434240"/>
              <a:gd name="textAreaTop" fmla="*/ 0 h 1046520"/>
              <a:gd name="textAreaBottom" fmla="*/ 1046880 h 1046520"/>
            </a:gdLst>
            <a:ahLst/>
            <a:cxnLst/>
            <a:rect l="textAreaLeft" t="textAreaTop" r="textAreaRight" b="textAreaBottom"/>
            <a:pathLst>
              <a:path w="3284576" h="3284576">
                <a:moveTo>
                  <a:pt x="174199" y="2378376"/>
                </a:moveTo>
                <a:arcTo wR="1642288" hR="1642288" stAng="9202269" swAng="1359451"/>
              </a:path>
            </a:pathLst>
          </a:custGeom>
          <a:noFill/>
          <a:ln w="9360">
            <a:solidFill>
              <a:srgbClr val="4BACC6"/>
            </a:solidFill>
            <a:round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2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90001" y="4476580"/>
            <a:ext cx="875399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Current</a:t>
            </a:r>
            <a:endParaRPr lang="en-US" sz="1600" b="1" strike="noStrike" spc="-1" dirty="0">
              <a:solidFill>
                <a:srgbClr val="780373"/>
              </a:solidFill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93" name="Rectangle: Rounded Corners 1">
            <a:extLst>
              <a:ext uri="{FF2B5EF4-FFF2-40B4-BE49-F238E27FC236}">
                <a16:creationId xmlns:a16="http://schemas.microsoft.com/office/drawing/2014/main" id="{00000000-0008-0000-0000-000031000000}"/>
              </a:ext>
            </a:extLst>
          </p:cNvPr>
          <p:cNvSpPr/>
          <p:nvPr/>
        </p:nvSpPr>
        <p:spPr>
          <a:xfrm>
            <a:off x="3607925" y="4696103"/>
            <a:ext cx="2517102" cy="1933297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Manual job on excel, notebook, lost papers.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Tack time to inventory, easy mistake.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Difficult control in-out device, easy mistake.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Not ensure quality.</a:t>
            </a:r>
          </a:p>
        </p:txBody>
      </p:sp>
      <p:sp>
        <p:nvSpPr>
          <p:cNvPr id="95" name="Can 94"/>
          <p:cNvSpPr/>
          <p:nvPr/>
        </p:nvSpPr>
        <p:spPr>
          <a:xfrm>
            <a:off x="7921393" y="4957570"/>
            <a:ext cx="1035879" cy="675906"/>
          </a:xfrm>
          <a:prstGeom prst="can">
            <a:avLst/>
          </a:prstGeom>
          <a:solidFill>
            <a:srgbClr val="1508B8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Database Server</a:t>
            </a:r>
            <a:endParaRPr lang="vi-V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30">
            <a:extLst>
              <a:ext uri="{FF2B5EF4-FFF2-40B4-BE49-F238E27FC236}">
                <a16:creationId xmlns:a16="http://schemas.microsoft.com/office/drawing/2014/main" id="{00000000-0008-0000-0000-00001F000000}"/>
              </a:ext>
            </a:extLst>
          </p:cNvPr>
          <p:cNvSpPr/>
          <p:nvPr/>
        </p:nvSpPr>
        <p:spPr>
          <a:xfrm>
            <a:off x="7115988" y="4419600"/>
            <a:ext cx="1875612" cy="348648"/>
          </a:xfrm>
          <a:prstGeom prst="roundRect">
            <a:avLst>
              <a:gd name="adj" fmla="val 16667"/>
            </a:avLst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1600" b="1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Improve activities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449703"/>
              </p:ext>
            </p:extLst>
          </p:nvPr>
        </p:nvGraphicFramePr>
        <p:xfrm>
          <a:off x="7304951" y="4873483"/>
          <a:ext cx="238849" cy="22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ｸﾘｯﾌﾟ" r:id="rId12" imgW="1666667" imgH="1695238" progId="">
                  <p:embed/>
                </p:oleObj>
              </mc:Choice>
              <mc:Fallback>
                <p:oleObj name="ｸﾘｯﾌﾟ" r:id="rId12" imgW="1666667" imgH="1695238" progId="">
                  <p:embed/>
                  <p:pic>
                    <p:nvPicPr>
                      <p:cNvPr id="119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51" y="4873483"/>
                        <a:ext cx="238849" cy="2281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Right Arrow 101"/>
          <p:cNvSpPr/>
          <p:nvPr/>
        </p:nvSpPr>
        <p:spPr>
          <a:xfrm>
            <a:off x="7621370" y="5086236"/>
            <a:ext cx="209758" cy="264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utoShape 6">
            <a:extLst>
              <a:ext uri="{FF2B5EF4-FFF2-40B4-BE49-F238E27FC236}">
                <a16:creationId xmlns:a16="http://schemas.microsoft.com/office/drawing/2014/main" id="{D7307983-7AF1-46DD-887A-161BE1E9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054" y="5730079"/>
            <a:ext cx="2557546" cy="102785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 anchor="ctr"/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Save time: 100 hours/monthly =&gt; 1200 hours/year.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1200" dirty="0">
                <a:cs typeface="Arial" panose="020B0604020202020204" pitchFamily="34" charset="0"/>
              </a:rPr>
              <a:t>Reduce make mistake, paper.</a:t>
            </a:r>
          </a:p>
          <a:p>
            <a:pPr marL="214313" indent="-214313" eaLnBrk="1" hangingPunct="1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GB" sz="1200" dirty="0">
                <a:cs typeface="Arial" panose="020B0604020202020204" pitchFamily="34" charset="0"/>
              </a:rPr>
              <a:t>Easy manage operation and history.</a:t>
            </a:r>
            <a:endParaRPr lang="en-US" sz="1200" dirty="0"/>
          </a:p>
        </p:txBody>
      </p:sp>
      <p:sp>
        <p:nvSpPr>
          <p:cNvPr id="109" name="Right Arrow 108"/>
          <p:cNvSpPr/>
          <p:nvPr/>
        </p:nvSpPr>
        <p:spPr>
          <a:xfrm>
            <a:off x="6193455" y="4773336"/>
            <a:ext cx="267444" cy="1188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6F1B03B-7889-4181-956A-CB3AE6F4636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2000" r="20000"/>
          <a:stretch/>
        </p:blipFill>
        <p:spPr>
          <a:xfrm>
            <a:off x="6705600" y="4876801"/>
            <a:ext cx="239929" cy="512204"/>
          </a:xfrm>
          <a:prstGeom prst="rect">
            <a:avLst/>
          </a:prstGeom>
        </p:spPr>
      </p:pic>
      <p:sp>
        <p:nvSpPr>
          <p:cNvPr id="112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899748" y="4880658"/>
            <a:ext cx="294329" cy="225425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6553200" y="5410200"/>
            <a:ext cx="1165173" cy="24730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0000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software</a:t>
            </a:r>
          </a:p>
        </p:txBody>
      </p:sp>
    </p:spTree>
    <p:extLst>
      <p:ext uri="{BB962C8B-B14F-4D97-AF65-F5344CB8AC3E}">
        <p14:creationId xmlns:p14="http://schemas.microsoft.com/office/powerpoint/2010/main" val="246346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CC"/>
                  </a:solidFill>
                  <a:effectLst/>
                  <a:uLnTx/>
                  <a:uFillTx/>
                  <a:latin typeface="Arial" panose="020B0604020202020204"/>
                  <a:ea typeface="Meiryo UI" panose="020B0604030504040204" pitchFamily="50" charset="-128"/>
                  <a:cs typeface="Arial" panose="020B0604020202020204" pitchFamily="34" charset="0"/>
                </a:rPr>
                <a:t>Total Improvement Schedule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b="1" dirty="0">
                  <a:solidFill>
                    <a:prstClr val="white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3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kumimoji="0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12AD13D7-4CF5-622A-ACB6-A01139AB4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27788"/>
              </p:ext>
            </p:extLst>
          </p:nvPr>
        </p:nvGraphicFramePr>
        <p:xfrm>
          <a:off x="43543" y="624740"/>
          <a:ext cx="9067753" cy="577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385">
                  <a:extLst>
                    <a:ext uri="{9D8B030D-6E8A-4147-A177-3AD203B41FA5}">
                      <a16:colId xmlns:a16="http://schemas.microsoft.com/office/drawing/2014/main" val="319221445"/>
                    </a:ext>
                  </a:extLst>
                </a:gridCol>
                <a:gridCol w="1971394">
                  <a:extLst>
                    <a:ext uri="{9D8B030D-6E8A-4147-A177-3AD203B41FA5}">
                      <a16:colId xmlns:a16="http://schemas.microsoft.com/office/drawing/2014/main" val="936687319"/>
                    </a:ext>
                  </a:extLst>
                </a:gridCol>
                <a:gridCol w="1760379">
                  <a:extLst>
                    <a:ext uri="{9D8B030D-6E8A-4147-A177-3AD203B41FA5}">
                      <a16:colId xmlns:a16="http://schemas.microsoft.com/office/drawing/2014/main" val="3340565728"/>
                    </a:ext>
                  </a:extLst>
                </a:gridCol>
                <a:gridCol w="1295931">
                  <a:extLst>
                    <a:ext uri="{9D8B030D-6E8A-4147-A177-3AD203B41FA5}">
                      <a16:colId xmlns:a16="http://schemas.microsoft.com/office/drawing/2014/main" val="1670050211"/>
                    </a:ext>
                  </a:extLst>
                </a:gridCol>
                <a:gridCol w="378607">
                  <a:extLst>
                    <a:ext uri="{9D8B030D-6E8A-4147-A177-3AD203B41FA5}">
                      <a16:colId xmlns:a16="http://schemas.microsoft.com/office/drawing/2014/main" val="399489702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97141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43486388"/>
                    </a:ext>
                  </a:extLst>
                </a:gridCol>
                <a:gridCol w="446361">
                  <a:extLst>
                    <a:ext uri="{9D8B030D-6E8A-4147-A177-3AD203B41FA5}">
                      <a16:colId xmlns:a16="http://schemas.microsoft.com/office/drawing/2014/main" val="217144636"/>
                    </a:ext>
                  </a:extLst>
                </a:gridCol>
                <a:gridCol w="1643696">
                  <a:extLst>
                    <a:ext uri="{9D8B030D-6E8A-4147-A177-3AD203B41FA5}">
                      <a16:colId xmlns:a16="http://schemas.microsoft.com/office/drawing/2014/main" val="460928592"/>
                    </a:ext>
                  </a:extLst>
                </a:gridCol>
              </a:tblGrid>
              <a:tr h="4394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ISSUE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Pending Item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Activity Content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 charge (Main)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WHEN (Jul.2023)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ja-JP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 marL="90535" marR="90535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54645"/>
                  </a:ext>
                </a:extLst>
              </a:tr>
              <a:tr h="37725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Q3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0077"/>
                          </a:solidFill>
                          <a:latin typeface="+mn-lt"/>
                          <a:cs typeface="Arial" panose="020B0604020202020204" pitchFamily="34" charset="0"/>
                        </a:rPr>
                        <a:t>Q4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27756"/>
                  </a:ext>
                </a:extLst>
              </a:tr>
              <a:tr h="79830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[1]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Upgrade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  <a:sym typeface="Wingdings 2" panose="05020102010507070707" pitchFamily="18" charset="2"/>
                        </a:rPr>
                        <a:t> from wince to android Mobile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[2]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Analyze &amp; Optimist all process of FOSS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 [3] 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 "/>
                          <a:ea typeface="+mn-ea"/>
                          <a:cs typeface="+mn-cs"/>
                        </a:rPr>
                        <a:t>evelop all function of system.</a:t>
                      </a:r>
                    </a:p>
                    <a:p>
                      <a:pPr marL="0" lvl="0" indent="0" algn="ctr">
                        <a:buFontTx/>
                        <a:buNone/>
                      </a:pPr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lvl="0" algn="l"/>
                      <a:endParaRPr lang="en-US" sz="1400" b="0" kern="1200" baseline="0" dirty="0">
                        <a:solidFill>
                          <a:schemeClr val="tx1"/>
                        </a:solidFill>
                        <a:latin typeface="Arial 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5720" marR="4572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+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local</a:t>
                      </a:r>
                    </a:p>
                    <a:p>
                      <a:pPr marL="0" lvl="0" indent="0" algn="l"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  <a:sym typeface="Wingdings 2" panose="05020102010507070707" pitchFamily="18" charset="2"/>
                        </a:rPr>
                        <a:t>+ </a:t>
                      </a: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 Oversea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2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member,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Complete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52459"/>
                  </a:ext>
                </a:extLst>
              </a:tr>
              <a:tr h="65423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Storing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member,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Complete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63348"/>
                  </a:ext>
                </a:extLst>
              </a:tr>
              <a:tr h="6955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400" b="1" kern="1200" dirty="0">
                        <a:solidFill>
                          <a:srgbClr val="000077"/>
                        </a:solidFill>
                        <a:latin typeface="+mn-lt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ctr"/>
                      <a:endParaRPr lang="en-US" sz="1400" b="1" kern="1200" dirty="0">
                        <a:solidFill>
                          <a:srgbClr val="000077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Kitting &amp; Supply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member,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Complete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55564"/>
                  </a:ext>
                </a:extLst>
              </a:tr>
              <a:tr h="68244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000077"/>
                        </a:solidFill>
                      </a:endParaRPr>
                    </a:p>
                  </a:txBody>
                  <a:tcPr marL="86400" marR="86400" marT="40284" marB="402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Kitting Other </a:t>
                      </a:r>
                    </a:p>
                    <a:p>
                      <a:pPr lvl="0" algn="l">
                        <a:buClrTx/>
                        <a:buSzTx/>
                        <a:buFont typeface="Arial" pitchFamily="34" charset="0"/>
                        <a:buNone/>
                      </a:pPr>
                      <a:r>
                        <a:rPr kumimoji="0" lang="en-US" sz="14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Temporary Location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member, MCS Pic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1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highlight>
                          <a:srgbClr val="E9EDF4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altLang="ja-JP" sz="1400" b="0" u="none" strike="noStrike" kern="1200" cap="none" normalizeH="0" baseline="0" dirty="0">
                        <a:ln>
                          <a:noFill/>
                        </a:ln>
                        <a:solidFill>
                          <a:srgbClr val="00007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Complete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491207"/>
                  </a:ext>
                </a:extLst>
              </a:tr>
              <a:tr h="497404">
                <a:tc rowSpan="4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[1]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Survey all process and build standard management.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[2]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Arial "/>
                        </a:rPr>
                        <a:t>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Analysis system, design database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 "/>
                        </a:rPr>
                        <a:t>[3]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 "/>
                        </a:rPr>
                        <a:t>Develop, testing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latin typeface="Arial "/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Borrow &amp; return Equipment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Complete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13539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Manage stationery warehouse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P創英角ｺﾞｼｯｸUB" pitchFamily="50" charset="-128"/>
                          <a:cs typeface="Arial" panose="020B0604020202020204" pitchFamily="34" charset="0"/>
                        </a:rPr>
                        <a:t>Complete</a:t>
                      </a:r>
                      <a:endParaRPr kumimoji="1" lang="en-US" sz="1400" b="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GP創英角ｺﾞｼｯｸUB" pitchFamily="50" charset="-128"/>
                        <a:cs typeface="Arial" panose="020B0604020202020204" pitchFamily="34" charset="0"/>
                      </a:endParaRP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78845"/>
                  </a:ext>
                </a:extLst>
              </a:tr>
              <a:tr h="501213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kumimoji="0" lang="en-US" altLang="en-US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Good Receive</a:t>
                      </a:r>
                      <a:endParaRPr kumimoji="0" lang="en-US" altLang="en-US" sz="1400" b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70% progress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777739"/>
                  </a:ext>
                </a:extLst>
              </a:tr>
              <a:tr h="432879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>
                        <a:solidFill>
                          <a:srgbClr val="000077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Inventory, Transfer, Scrap, Maintenance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member</a:t>
                      </a:r>
                    </a:p>
                  </a:txBody>
                  <a:tcPr marL="86400" marR="86400" marT="40284" marB="402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70% progress</a:t>
                      </a:r>
                    </a:p>
                  </a:txBody>
                  <a:tcPr marT="42644" marB="426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6483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5E959771-6A5A-B3DB-624E-4A65746554CF}"/>
              </a:ext>
            </a:extLst>
          </p:cNvPr>
          <p:cNvGrpSpPr/>
          <p:nvPr/>
        </p:nvGrpSpPr>
        <p:grpSpPr>
          <a:xfrm>
            <a:off x="4114800" y="6519446"/>
            <a:ext cx="1651679" cy="584775"/>
            <a:chOff x="5106140" y="6563880"/>
            <a:chExt cx="1270679" cy="584775"/>
          </a:xfrm>
        </p:grpSpPr>
        <p:sp>
          <p:nvSpPr>
            <p:cNvPr id="30" name="Pentagon 15">
              <a:extLst>
                <a:ext uri="{FF2B5EF4-FFF2-40B4-BE49-F238E27FC236}">
                  <a16:creationId xmlns:a16="http://schemas.microsoft.com/office/drawing/2014/main" id="{AA79A7BA-3428-F207-4806-EDDE54911B02}"/>
                </a:ext>
              </a:extLst>
            </p:cNvPr>
            <p:cNvSpPr/>
            <p:nvPr/>
          </p:nvSpPr>
          <p:spPr>
            <a:xfrm>
              <a:off x="5810697" y="6667762"/>
              <a:ext cx="566122" cy="130789"/>
            </a:xfrm>
            <a:prstGeom prst="homePlat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C3B0CA-CD73-D247-C6CA-D347D24E1495}"/>
                </a:ext>
              </a:extLst>
            </p:cNvPr>
            <p:cNvSpPr txBox="1"/>
            <p:nvPr/>
          </p:nvSpPr>
          <p:spPr>
            <a:xfrm>
              <a:off x="5106140" y="6563880"/>
              <a:ext cx="83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Coding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:</a:t>
              </a:r>
            </a:p>
          </p:txBody>
        </p:sp>
      </p:grpSp>
      <p:sp>
        <p:nvSpPr>
          <p:cNvPr id="14" name="Pentagon 15">
            <a:extLst>
              <a:ext uri="{FF2B5EF4-FFF2-40B4-BE49-F238E27FC236}">
                <a16:creationId xmlns:a16="http://schemas.microsoft.com/office/drawing/2014/main" id="{B343AF31-C452-9B33-56BC-CAF12C415AB7}"/>
              </a:ext>
            </a:extLst>
          </p:cNvPr>
          <p:cNvSpPr/>
          <p:nvPr/>
        </p:nvSpPr>
        <p:spPr>
          <a:xfrm>
            <a:off x="6187440" y="1699878"/>
            <a:ext cx="365760" cy="128853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324600" y="1981200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角丸四角形 2">
            <a:extLst>
              <a:ext uri="{FF2B5EF4-FFF2-40B4-BE49-F238E27FC236}">
                <a16:creationId xmlns:a16="http://schemas.microsoft.com/office/drawing/2014/main" id="{858A56A8-32DD-F8CF-2BF6-57A8E013F907}"/>
              </a:ext>
            </a:extLst>
          </p:cNvPr>
          <p:cNvSpPr/>
          <p:nvPr/>
        </p:nvSpPr>
        <p:spPr>
          <a:xfrm rot="16200000">
            <a:off x="-20735" y="2420676"/>
            <a:ext cx="971801" cy="39431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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959771-6A5A-B3DB-624E-4A65746554CF}"/>
              </a:ext>
            </a:extLst>
          </p:cNvPr>
          <p:cNvGrpSpPr/>
          <p:nvPr/>
        </p:nvGrpSpPr>
        <p:grpSpPr>
          <a:xfrm>
            <a:off x="5937636" y="6519446"/>
            <a:ext cx="1769355" cy="338554"/>
            <a:chOff x="5106140" y="6563880"/>
            <a:chExt cx="1270679" cy="338554"/>
          </a:xfrm>
        </p:grpSpPr>
        <p:sp>
          <p:nvSpPr>
            <p:cNvPr id="32" name="Pentagon 15">
              <a:extLst>
                <a:ext uri="{FF2B5EF4-FFF2-40B4-BE49-F238E27FC236}">
                  <a16:creationId xmlns:a16="http://schemas.microsoft.com/office/drawing/2014/main" id="{AA79A7BA-3428-F207-4806-EDDE54911B02}"/>
                </a:ext>
              </a:extLst>
            </p:cNvPr>
            <p:cNvSpPr/>
            <p:nvPr/>
          </p:nvSpPr>
          <p:spPr>
            <a:xfrm>
              <a:off x="5810697" y="6667762"/>
              <a:ext cx="566122" cy="130789"/>
            </a:xfrm>
            <a:prstGeom prst="homePlate">
              <a:avLst/>
            </a:prstGeom>
            <a:solidFill>
              <a:srgbClr val="1508B8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C3B0CA-CD73-D247-C6CA-D347D24E1495}"/>
                </a:ext>
              </a:extLst>
            </p:cNvPr>
            <p:cNvSpPr txBox="1"/>
            <p:nvPr/>
          </p:nvSpPr>
          <p:spPr>
            <a:xfrm>
              <a:off x="5106140" y="6563880"/>
              <a:ext cx="83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noProof="0" dirty="0"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Testing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HGPSoeiKakugothicUB" panose="020B0900000000000000" pitchFamily="34" charset="-128"/>
                  <a:cs typeface="Arial" panose="020B0604020202020204" pitchFamily="34" charset="0"/>
                </a:rPr>
                <a:t>:</a:t>
              </a:r>
            </a:p>
          </p:txBody>
        </p:sp>
      </p:grpSp>
      <p:sp>
        <p:nvSpPr>
          <p:cNvPr id="18" name="角丸四角形 2">
            <a:extLst>
              <a:ext uri="{FF2B5EF4-FFF2-40B4-BE49-F238E27FC236}">
                <a16:creationId xmlns:a16="http://schemas.microsoft.com/office/drawing/2014/main" id="{17CA3A3D-62A7-9B7C-7FD9-9BE52A6CDC35}"/>
              </a:ext>
            </a:extLst>
          </p:cNvPr>
          <p:cNvSpPr/>
          <p:nvPr/>
        </p:nvSpPr>
        <p:spPr>
          <a:xfrm rot="16200000">
            <a:off x="1075" y="5367278"/>
            <a:ext cx="928179" cy="39431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</a:rPr>
              <a:t>Issue </a:t>
            </a:r>
            <a:r>
              <a:rPr kumimoji="0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HGSSoeiKakugothicUB" panose="020B0900000000000000" pitchFamily="34" charset="-128"/>
                <a:cs typeface="Arial" panose="020B0604020202020204" pitchFamily="34" charset="0"/>
                <a:sym typeface="Wingdings"/>
              </a:rPr>
              <a:t>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HGSSoeiKakugothicUB" panose="020B09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3B0CA-CD73-D247-C6CA-D347D24E1495}"/>
              </a:ext>
            </a:extLst>
          </p:cNvPr>
          <p:cNvSpPr txBox="1"/>
          <p:nvPr/>
        </p:nvSpPr>
        <p:spPr>
          <a:xfrm>
            <a:off x="7755070" y="6519445"/>
            <a:ext cx="108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noProof="0" dirty="0">
                <a:solidFill>
                  <a:prstClr val="black"/>
                </a:solidFill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Go live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HGPSoeiKakugothicUB" panose="020B0900000000000000" pitchFamily="34" charset="-128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" name="5-Point Star 1"/>
          <p:cNvSpPr/>
          <p:nvPr/>
        </p:nvSpPr>
        <p:spPr>
          <a:xfrm>
            <a:off x="8638710" y="6577161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586752" y="1697943"/>
            <a:ext cx="404521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682563" y="1981200"/>
            <a:ext cx="367747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553200" y="2590800"/>
            <a:ext cx="30228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4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858000" y="2590800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477000" y="3200400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858000" y="3211125"/>
            <a:ext cx="404521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5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553200" y="3826958"/>
            <a:ext cx="27480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858000" y="3837683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477000" y="4055558"/>
            <a:ext cx="30228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781800" y="4066283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9" name="5-Point Star 38"/>
          <p:cNvSpPr/>
          <p:nvPr/>
        </p:nvSpPr>
        <p:spPr>
          <a:xfrm>
            <a:off x="7086600" y="1594128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7086600" y="1898928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7162800" y="2506526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7239000" y="3124200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/>
          <p:cNvSpPr/>
          <p:nvPr/>
        </p:nvSpPr>
        <p:spPr>
          <a:xfrm>
            <a:off x="7162800" y="3733800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/>
          <p:cNvSpPr/>
          <p:nvPr/>
        </p:nvSpPr>
        <p:spPr>
          <a:xfrm>
            <a:off x="7162800" y="4038600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507480" y="4495800"/>
            <a:ext cx="249819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828485" y="4495800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5-Point Star 47"/>
          <p:cNvSpPr/>
          <p:nvPr/>
        </p:nvSpPr>
        <p:spPr>
          <a:xfrm>
            <a:off x="7148824" y="4406517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659399" y="5099247"/>
            <a:ext cx="274801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0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6934200" y="5099247"/>
            <a:ext cx="276294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1" name="5-Point Star 50"/>
          <p:cNvSpPr/>
          <p:nvPr/>
        </p:nvSpPr>
        <p:spPr>
          <a:xfrm>
            <a:off x="7192315" y="4995364"/>
            <a:ext cx="269803" cy="23467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708713" y="5584211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3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7131765" y="5584211"/>
            <a:ext cx="303923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5" name="Pentagon 15">
            <a:extLst>
              <a:ext uri="{FF2B5EF4-FFF2-40B4-BE49-F238E27FC236}">
                <a16:creationId xmlns:a16="http://schemas.microsoft.com/office/drawing/2014/main" id="{7C55084B-C3A6-7B71-82BC-1D8829867B2B}"/>
              </a:ext>
            </a:extLst>
          </p:cNvPr>
          <p:cNvSpPr/>
          <p:nvPr/>
        </p:nvSpPr>
        <p:spPr>
          <a:xfrm>
            <a:off x="6720840" y="6101670"/>
            <a:ext cx="365760" cy="130789"/>
          </a:xfrm>
          <a:prstGeom prst="homePlat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6" name="Pentagon 15">
            <a:extLst>
              <a:ext uri="{FF2B5EF4-FFF2-40B4-BE49-F238E27FC236}">
                <a16:creationId xmlns:a16="http://schemas.microsoft.com/office/drawing/2014/main" id="{AA79A7BA-3428-F207-4806-EDDE54911B02}"/>
              </a:ext>
            </a:extLst>
          </p:cNvPr>
          <p:cNvSpPr/>
          <p:nvPr/>
        </p:nvSpPr>
        <p:spPr>
          <a:xfrm>
            <a:off x="7133285" y="6101670"/>
            <a:ext cx="334315" cy="130789"/>
          </a:xfrm>
          <a:prstGeom prst="homePlate">
            <a:avLst/>
          </a:prstGeom>
          <a:solidFill>
            <a:srgbClr val="1508B8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27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latin typeface="+mn-lt"/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Activities Theme 1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4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260" y="633616"/>
            <a:ext cx="906403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Approach: </a:t>
            </a:r>
            <a:r>
              <a:rPr lang="da-D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policy FY2024, window CE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operating system (OS) will be end of life 2023. IT find new solution to replace old OS by smart device as mobile.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7260" y="1832318"/>
            <a:ext cx="2418849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Corrective Action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501353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8677" y="1880876"/>
            <a:ext cx="2264742" cy="774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[1] Upgrade to android Mobile</a:t>
            </a:r>
          </a:p>
        </p:txBody>
      </p:sp>
      <p:sp>
        <p:nvSpPr>
          <p:cNvPr id="18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3452243"/>
            <a:ext cx="4580815" cy="622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OS is quite commonly used and integrates many scanning devices.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2514600" y="190500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language to develop software</a:t>
            </a: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2569663" y="3115439"/>
            <a:ext cx="4974818" cy="30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Select new environment for application </a:t>
            </a:r>
          </a:p>
        </p:txBody>
      </p:sp>
      <p:sp>
        <p:nvSpPr>
          <p:cNvPr id="22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2628251" y="2082100"/>
            <a:ext cx="5016199" cy="1161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used to develop applications for mobile devices. Runs on both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desktop applications and web applications.</a:t>
            </a: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0487" y="2616367"/>
            <a:ext cx="2478340" cy="167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CE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Embedded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upgrade android OS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112288" y="4086982"/>
            <a:ext cx="2478340" cy="247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disadvantage of wince: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is not support in the future.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Develop software slow, Not responsive to big data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Regularly repair and setup window again.</a:t>
            </a:r>
          </a:p>
        </p:txBody>
      </p:sp>
      <p:sp>
        <p:nvSpPr>
          <p:cNvPr id="25" name="Text Box 80"/>
          <p:cNvSpPr txBox="1">
            <a:spLocks noChangeArrowheads="1"/>
          </p:cNvSpPr>
          <p:nvPr/>
        </p:nvSpPr>
        <p:spPr bwMode="auto">
          <a:xfrm>
            <a:off x="2558870" y="4051250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The Advantage use flutter</a:t>
            </a:r>
          </a:p>
        </p:txBody>
      </p:sp>
      <p:sp>
        <p:nvSpPr>
          <p:cNvPr id="26" name="Rectangle: Rounded Corners 63">
            <a:extLst>
              <a:ext uri="{FF2B5EF4-FFF2-40B4-BE49-F238E27FC236}">
                <a16:creationId xmlns:a16="http://schemas.microsoft.com/office/drawing/2014/main" id="{00000000-0008-0000-0000-000029000000}"/>
              </a:ext>
            </a:extLst>
          </p:cNvPr>
          <p:cNvSpPr/>
          <p:nvPr/>
        </p:nvSpPr>
        <p:spPr>
          <a:xfrm>
            <a:off x="2590800" y="4440486"/>
            <a:ext cx="11774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Develop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27" name="Rectangle: Rounded Corners 64">
            <a:extLst>
              <a:ext uri="{FF2B5EF4-FFF2-40B4-BE49-F238E27FC236}">
                <a16:creationId xmlns:a16="http://schemas.microsoft.com/office/drawing/2014/main" id="{00000000-0008-0000-0000-00002A000000}"/>
              </a:ext>
            </a:extLst>
          </p:cNvPr>
          <p:cNvSpPr/>
          <p:nvPr/>
        </p:nvSpPr>
        <p:spPr>
          <a:xfrm>
            <a:off x="3810000" y="4440486"/>
            <a:ext cx="1219200" cy="51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1" strike="noStrike" spc="-1" dirty="0">
                <a:solidFill>
                  <a:schemeClr val="dk1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Support time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pic>
        <p:nvPicPr>
          <p:cNvPr id="28" name="Image 3">
            <a:extLst>
              <a:ext uri="{FF2B5EF4-FFF2-40B4-BE49-F238E27FC236}">
                <a16:creationId xmlns:a16="http://schemas.microsoft.com/office/drawing/2014/main" id="{00000000-0008-0000-0000-00002B00000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90800" y="5023669"/>
            <a:ext cx="2472800" cy="993996"/>
          </a:xfrm>
          <a:prstGeom prst="rect">
            <a:avLst/>
          </a:prstGeom>
          <a:ln w="0">
            <a:noFill/>
          </a:ln>
        </p:spPr>
      </p:pic>
      <p:sp>
        <p:nvSpPr>
          <p:cNvPr id="29" name="Shape 2">
            <a:extLst>
              <a:ext uri="{FF2B5EF4-FFF2-40B4-BE49-F238E27FC236}">
                <a16:creationId xmlns:a16="http://schemas.microsoft.com/office/drawing/2014/main" id="{00000000-0008-0000-0000-00002D000000}"/>
              </a:ext>
            </a:extLst>
          </p:cNvPr>
          <p:cNvSpPr/>
          <p:nvPr/>
        </p:nvSpPr>
        <p:spPr>
          <a:xfrm>
            <a:off x="3530145" y="4572000"/>
            <a:ext cx="203655" cy="21138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00000000-0008-0000-0000-00002C000000}"/>
              </a:ext>
            </a:extLst>
          </p:cNvPr>
          <p:cNvSpPr/>
          <p:nvPr/>
        </p:nvSpPr>
        <p:spPr>
          <a:xfrm>
            <a:off x="4720440" y="4572053"/>
            <a:ext cx="232560" cy="226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00000000-0008-0000-0000-000023000000}"/>
              </a:ext>
            </a:extLst>
          </p:cNvPr>
          <p:cNvSpPr/>
          <p:nvPr/>
        </p:nvSpPr>
        <p:spPr>
          <a:xfrm>
            <a:off x="5105400" y="4619836"/>
            <a:ext cx="2393970" cy="1648043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3A5F8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" name="Rectangle: Rounded Corners 39">
            <a:extLst>
              <a:ext uri="{FF2B5EF4-FFF2-40B4-BE49-F238E27FC236}">
                <a16:creationId xmlns:a16="http://schemas.microsoft.com/office/drawing/2014/main" id="{00000000-0008-0000-0000-000028000000}"/>
              </a:ext>
            </a:extLst>
          </p:cNvPr>
          <p:cNvSpPr/>
          <p:nvPr/>
        </p:nvSpPr>
        <p:spPr>
          <a:xfrm>
            <a:off x="5715000" y="4419600"/>
            <a:ext cx="1389538" cy="328688"/>
          </a:xfrm>
          <a:prstGeom prst="roundRect">
            <a:avLst>
              <a:gd name="adj" fmla="val 16667"/>
            </a:avLst>
          </a:prstGeom>
          <a:solidFill>
            <a:srgbClr val="E8F2A1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780373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000000-0008-0000-0000-000025000000}"/>
              </a:ext>
            </a:extLst>
          </p:cNvPr>
          <p:cNvSpPr/>
          <p:nvPr/>
        </p:nvSpPr>
        <p:spPr>
          <a:xfrm>
            <a:off x="5181600" y="4721479"/>
            <a:ext cx="2574637" cy="363019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b="0" strike="noStrike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Follow company policy</a:t>
            </a:r>
            <a:endParaRPr lang="en-US" sz="1600" b="0" strike="noStrike" spc="-1" dirty="0">
              <a:latin typeface="Arial" panose="020B0604020202020204" pitchFamily="34" charset="0"/>
              <a:ea typeface="Microsoft YaHei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00000-0008-0000-0000-000024000000}"/>
              </a:ext>
            </a:extLst>
          </p:cNvPr>
          <p:cNvSpPr/>
          <p:nvPr/>
        </p:nvSpPr>
        <p:spPr>
          <a:xfrm>
            <a:off x="5165156" y="5107541"/>
            <a:ext cx="2577218" cy="215235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Increase Develop  time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00000-0008-0000-0000-000026000000}"/>
              </a:ext>
            </a:extLst>
          </p:cNvPr>
          <p:cNvSpPr/>
          <p:nvPr/>
        </p:nvSpPr>
        <p:spPr>
          <a:xfrm>
            <a:off x="5166153" y="5375528"/>
            <a:ext cx="2393970" cy="270533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  <a:sym typeface="Wingdings 2" panose="05020102010507070707" pitchFamily="18" charset="2"/>
              </a:rPr>
              <a:t></a:t>
            </a:r>
            <a:r>
              <a:rPr lang="en-US" sz="1200" b="0" strike="noStrike" spc="-1" dirty="0">
                <a:solidFill>
                  <a:srgbClr val="1717F7"/>
                </a:solidFill>
                <a:latin typeface="Calibri"/>
                <a:ea typeface="Microsoft YaHei"/>
              </a:rPr>
              <a:t> 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Reduce Support 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00000-0008-0000-0000-000027000000}"/>
              </a:ext>
            </a:extLst>
          </p:cNvPr>
          <p:cNvSpPr/>
          <p:nvPr/>
        </p:nvSpPr>
        <p:spPr>
          <a:xfrm>
            <a:off x="5165156" y="5726010"/>
            <a:ext cx="2337264" cy="44982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  <a:sym typeface="Wingdings 2" panose="05020102010507070707" pitchFamily="18" charset="2"/>
              </a:rPr>
              <a:t></a:t>
            </a:r>
            <a:r>
              <a:rPr lang="en-US" sz="1600" spc="-1" dirty="0">
                <a:solidFill>
                  <a:srgbClr val="1717F7"/>
                </a:solidFill>
                <a:latin typeface="Arial" panose="020B0604020202020204" pitchFamily="34" charset="0"/>
                <a:ea typeface="Microsoft YaHei"/>
                <a:cs typeface="Arial" panose="020B0604020202020204" pitchFamily="34" charset="0"/>
              </a:rPr>
              <a:t>Make Faster, stable, smarter Software</a:t>
            </a:r>
          </a:p>
        </p:txBody>
      </p:sp>
      <p:sp>
        <p:nvSpPr>
          <p:cNvPr id="38" name="Text Box 80"/>
          <p:cNvSpPr txBox="1">
            <a:spLocks noChangeArrowheads="1"/>
          </p:cNvSpPr>
          <p:nvPr/>
        </p:nvSpPr>
        <p:spPr bwMode="auto">
          <a:xfrm>
            <a:off x="2584270" y="6408536"/>
            <a:ext cx="47827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 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Upgrade FOSS on Android OS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618217" y="3313291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: 140pcs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56287" y="2931142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MCS Dep: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644450" y="3648912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FY2023: 20pcs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36282" y="3984533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FY2024: 60pcs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637938" y="4336895"/>
            <a:ext cx="1423467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FY2025: 60pcs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25139" y="4720860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Dep: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607055" y="5076555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Total : 6pcs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42398" y="5439574"/>
            <a:ext cx="14682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FY2025 : 6pcs</a:t>
            </a:r>
          </a:p>
        </p:txBody>
      </p:sp>
    </p:spTree>
    <p:extLst>
      <p:ext uri="{BB962C8B-B14F-4D97-AF65-F5344CB8AC3E}">
        <p14:creationId xmlns:p14="http://schemas.microsoft.com/office/powerpoint/2010/main" val="75567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Activities Theme 1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5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7260" y="633616"/>
            <a:ext cx="9064036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Approach</a:t>
            </a:r>
            <a:r>
              <a: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: Develop new software on new devices. Upgrade all function for FOSS system.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599" y="1418990"/>
            <a:ext cx="5029201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Corrective Action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85601" y="1417388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4985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599" y="1832318"/>
            <a:ext cx="502920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85601" y="1832318"/>
            <a:ext cx="1511140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23" y="1770633"/>
            <a:ext cx="2264742" cy="12145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Analyze &amp; Optimist all process of FOSS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323" y="4061740"/>
            <a:ext cx="2264742" cy="96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Development software on Mobile</a:t>
            </a:r>
            <a:endParaRPr lang="en-US" sz="2000" dirty="0">
              <a:solidFill>
                <a:srgbClr val="1508B8"/>
              </a:solidFill>
            </a:endParaRP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554820" y="1904085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sz="2000" b="1" dirty="0">
                <a:solidFill>
                  <a:srgbClr val="0000FF"/>
                </a:solidFill>
              </a:rPr>
              <a:t>Material Control System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64307" y="2839359"/>
            <a:ext cx="2361050" cy="156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Analyze Material control System.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Improve &amp; Optimate the process.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76970" y="4930805"/>
            <a:ext cx="2271256" cy="1361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Amount of working is big.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Research new technology to apply and own.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673460" y="2667000"/>
            <a:ext cx="669940" cy="37337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G/R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48200" y="2670050"/>
            <a:ext cx="728696" cy="370320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Storing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638800" y="2667000"/>
            <a:ext cx="743298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Kitting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629400" y="2667000"/>
            <a:ext cx="881723" cy="352841"/>
          </a:xfrm>
          <a:prstGeom prst="rect">
            <a:avLst/>
          </a:prstGeom>
          <a:solidFill>
            <a:srgbClr val="FFFF00"/>
          </a:solidFill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600" dirty="0">
                <a:latin typeface="Arial" pitchFamily="34" charset="0"/>
                <a:cs typeface="Arial" pitchFamily="34" charset="0"/>
              </a:rPr>
              <a:t>Supply</a:t>
            </a:r>
            <a:endParaRPr lang="ja-JP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7665" y="2229379"/>
            <a:ext cx="990600" cy="28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16399" y="22281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Receiving Area MCS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675" y="2625237"/>
            <a:ext cx="843507" cy="4499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FD97A8-7449-4D34-85ED-67B392E8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86" y="4145222"/>
            <a:ext cx="3169237" cy="214732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483810" y="2239376"/>
            <a:ext cx="119972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MCS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583400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 Lines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542425" y="2239376"/>
            <a:ext cx="1112077" cy="397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Kitting by lines</a:t>
            </a:r>
          </a:p>
        </p:txBody>
      </p:sp>
      <p:cxnSp>
        <p:nvCxnSpPr>
          <p:cNvPr id="59" name="Straight Arrow Connector 58"/>
          <p:cNvCxnSpPr>
            <a:stCxn id="4" idx="3"/>
            <a:endCxn id="24" idx="1"/>
          </p:cNvCxnSpPr>
          <p:nvPr/>
        </p:nvCxnSpPr>
        <p:spPr>
          <a:xfrm>
            <a:off x="3412182" y="2850202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397837" y="2835876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1498" y="2850201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393224" y="2856695"/>
            <a:ext cx="261278" cy="3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80"/>
          <p:cNvSpPr txBox="1">
            <a:spLocks noChangeArrowheads="1"/>
          </p:cNvSpPr>
          <p:nvPr/>
        </p:nvSpPr>
        <p:spPr bwMode="auto">
          <a:xfrm>
            <a:off x="2524072" y="3774402"/>
            <a:ext cx="5030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da-DK" altLang="ja-JP" sz="2000" b="1" dirty="0">
                <a:solidFill>
                  <a:srgbClr val="0000FF"/>
                </a:solidFill>
              </a:rPr>
              <a:t>Function FOSS totally</a:t>
            </a:r>
            <a:endParaRPr kumimoji="1"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5" name="Text Box 80"/>
          <p:cNvSpPr txBox="1">
            <a:spLocks noChangeArrowheads="1"/>
          </p:cNvSpPr>
          <p:nvPr/>
        </p:nvSpPr>
        <p:spPr bwMode="auto">
          <a:xfrm>
            <a:off x="2545121" y="6466239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New software to run on mobile devices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66" name="Rectangle 28"/>
          <p:cNvSpPr>
            <a:spLocks noChangeArrowheads="1"/>
          </p:cNvSpPr>
          <p:nvPr/>
        </p:nvSpPr>
        <p:spPr bwMode="auto">
          <a:xfrm>
            <a:off x="3886200" y="3210003"/>
            <a:ext cx="1040074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Temporary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Location</a:t>
            </a:r>
            <a:endParaRPr lang="ja-JP" alt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2815407" y="3215316"/>
            <a:ext cx="994593" cy="442284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GR local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&amp; Oversea</a:t>
            </a:r>
          </a:p>
        </p:txBody>
      </p:sp>
      <p:cxnSp>
        <p:nvCxnSpPr>
          <p:cNvPr id="72" name="Straight Arrow Connector 71"/>
          <p:cNvCxnSpPr>
            <a:stCxn id="24" idx="2"/>
            <a:endCxn id="66" idx="0"/>
          </p:cNvCxnSpPr>
          <p:nvPr/>
        </p:nvCxnSpPr>
        <p:spPr>
          <a:xfrm>
            <a:off x="4008430" y="3040370"/>
            <a:ext cx="397807" cy="1696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4" idx="2"/>
            <a:endCxn id="67" idx="0"/>
          </p:cNvCxnSpPr>
          <p:nvPr/>
        </p:nvCxnSpPr>
        <p:spPr>
          <a:xfrm flipH="1">
            <a:off x="3312704" y="3040370"/>
            <a:ext cx="695726" cy="174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28"/>
          <p:cNvSpPr>
            <a:spLocks noChangeArrowheads="1"/>
          </p:cNvSpPr>
          <p:nvPr/>
        </p:nvSpPr>
        <p:spPr bwMode="auto">
          <a:xfrm>
            <a:off x="50292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FA</a:t>
            </a:r>
          </a:p>
        </p:txBody>
      </p:sp>
      <p:sp>
        <p:nvSpPr>
          <p:cNvPr id="77" name="Rectangle 28"/>
          <p:cNvSpPr>
            <a:spLocks noChangeArrowheads="1"/>
          </p:cNvSpPr>
          <p:nvPr/>
        </p:nvSpPr>
        <p:spPr bwMode="auto">
          <a:xfrm>
            <a:off x="58674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Dip</a:t>
            </a:r>
          </a:p>
        </p:txBody>
      </p:sp>
      <p:sp>
        <p:nvSpPr>
          <p:cNvPr id="78" name="Rectangle 28"/>
          <p:cNvSpPr>
            <a:spLocks noChangeArrowheads="1"/>
          </p:cNvSpPr>
          <p:nvPr/>
        </p:nvSpPr>
        <p:spPr bwMode="auto">
          <a:xfrm>
            <a:off x="6705600" y="3210003"/>
            <a:ext cx="780100" cy="447597"/>
          </a:xfrm>
          <a:prstGeom prst="rect">
            <a:avLst/>
          </a:prstGeom>
          <a:noFill/>
          <a:ln w="19050">
            <a:solidFill>
              <a:srgbClr val="666699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Kitting </a:t>
            </a:r>
          </a:p>
          <a:p>
            <a:pPr algn="ctr"/>
            <a:r>
              <a:rPr lang="en-US" altLang="ja-JP" sz="1400" dirty="0">
                <a:latin typeface="Arial" pitchFamily="34" charset="0"/>
                <a:cs typeface="Arial" pitchFamily="34" charset="0"/>
              </a:rPr>
              <a:t>Others</a:t>
            </a:r>
          </a:p>
        </p:txBody>
      </p:sp>
      <p:cxnSp>
        <p:nvCxnSpPr>
          <p:cNvPr id="81" name="Straight Arrow Connector 80"/>
          <p:cNvCxnSpPr>
            <a:stCxn id="30" idx="2"/>
            <a:endCxn id="76" idx="0"/>
          </p:cNvCxnSpPr>
          <p:nvPr/>
        </p:nvCxnSpPr>
        <p:spPr>
          <a:xfrm flipH="1">
            <a:off x="5419250" y="3019841"/>
            <a:ext cx="591199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0" idx="2"/>
            <a:endCxn id="78" idx="0"/>
          </p:cNvCxnSpPr>
          <p:nvPr/>
        </p:nvCxnSpPr>
        <p:spPr>
          <a:xfrm>
            <a:off x="6010449" y="3019841"/>
            <a:ext cx="10852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0" idx="2"/>
            <a:endCxn id="77" idx="0"/>
          </p:cNvCxnSpPr>
          <p:nvPr/>
        </p:nvCxnSpPr>
        <p:spPr>
          <a:xfrm>
            <a:off x="6010449" y="3019841"/>
            <a:ext cx="247001" cy="19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80"/>
          <p:cNvSpPr txBox="1">
            <a:spLocks noChangeArrowheads="1"/>
          </p:cNvSpPr>
          <p:nvPr/>
        </p:nvSpPr>
        <p:spPr bwMode="auto">
          <a:xfrm>
            <a:off x="7661460" y="2275680"/>
            <a:ext cx="1674380" cy="398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local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Otc.23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GR Oversea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Free temp location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Jan.24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Storing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FA,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Dip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- Kitting Other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696096" y="1913539"/>
            <a:ext cx="1468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48" name="Cube 5"/>
          <p:cNvSpPr>
            <a:spLocks noChangeArrowheads="1"/>
          </p:cNvSpPr>
          <p:nvPr/>
        </p:nvSpPr>
        <p:spPr bwMode="auto">
          <a:xfrm>
            <a:off x="5852193" y="5249703"/>
            <a:ext cx="1642035" cy="684650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bg1"/>
                </a:solidFill>
                <a:cs typeface="Times New Roman" panose="02020603050405020304" pitchFamily="18" charset="0"/>
              </a:rPr>
              <a:t>Reduce time </a:t>
            </a:r>
          </a:p>
          <a:p>
            <a:pPr eaLnBrk="1" hangingPunct="1"/>
            <a:r>
              <a:rPr lang="en-US" sz="1600" dirty="0">
                <a:solidFill>
                  <a:schemeClr val="bg1"/>
                </a:solidFill>
                <a:cs typeface="Times New Roman" panose="02020603050405020304" pitchFamily="18" charset="0"/>
              </a:rPr>
              <a:t>support: </a:t>
            </a:r>
            <a:r>
              <a:rPr lang="en-US" sz="16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30%</a:t>
            </a:r>
            <a:endParaRPr lang="vi-VN" sz="16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9" name="Can 48"/>
          <p:cNvSpPr/>
          <p:nvPr/>
        </p:nvSpPr>
        <p:spPr bwMode="auto">
          <a:xfrm>
            <a:off x="6096000" y="4171168"/>
            <a:ext cx="571651" cy="1015930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endParaRPr lang="vi-VN" sz="16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50" name="Can 49"/>
          <p:cNvSpPr/>
          <p:nvPr/>
        </p:nvSpPr>
        <p:spPr bwMode="auto">
          <a:xfrm>
            <a:off x="6820050" y="4517998"/>
            <a:ext cx="526451" cy="648649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 dirty="0">
                <a:cs typeface="Times New Roman" panose="02020603050405020304" pitchFamily="18" charset="0"/>
              </a:rPr>
              <a:t>70%</a:t>
            </a:r>
          </a:p>
        </p:txBody>
      </p:sp>
      <p:sp>
        <p:nvSpPr>
          <p:cNvPr id="69" name="Can 68"/>
          <p:cNvSpPr/>
          <p:nvPr/>
        </p:nvSpPr>
        <p:spPr bwMode="auto">
          <a:xfrm>
            <a:off x="6790970" y="3962400"/>
            <a:ext cx="610462" cy="407433"/>
          </a:xfrm>
          <a:prstGeom prst="can">
            <a:avLst>
              <a:gd name="adj" fmla="val 26994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30%</a:t>
            </a:r>
            <a:endParaRPr lang="vi-VN" sz="16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 rot="21185321">
            <a:off x="6764592" y="3700613"/>
            <a:ext cx="738043" cy="383380"/>
            <a:chOff x="6010449" y="5806234"/>
            <a:chExt cx="457410" cy="294412"/>
          </a:xfrm>
        </p:grpSpPr>
        <p:cxnSp>
          <p:nvCxnSpPr>
            <p:cNvPr id="75" name="Straight Connector 74"/>
            <p:cNvCxnSpPr/>
            <p:nvPr/>
          </p:nvCxnSpPr>
          <p:spPr bwMode="auto">
            <a:xfrm flipV="1">
              <a:off x="6010449" y="5862316"/>
              <a:ext cx="457410" cy="1979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 bwMode="auto">
            <a:xfrm>
              <a:off x="6010449" y="5806234"/>
              <a:ext cx="382775" cy="2944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771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Activities Theme 2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6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030632" y="633616"/>
            <a:ext cx="8080663" cy="7379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Study about the department's asset management system of IT. </a:t>
            </a:r>
          </a:p>
          <a:p>
            <a:r>
              <a:rPr kumimoji="1"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Provide a standard process to optimize the management system.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606" y="1417664"/>
            <a:ext cx="2459192" cy="368591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14601" y="1418990"/>
            <a:ext cx="4953000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Corrective Action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07780" y="1417388"/>
            <a:ext cx="1588961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260" y="1832318"/>
            <a:ext cx="2425538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14600" y="1832318"/>
            <a:ext cx="4965914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07780" y="1832318"/>
            <a:ext cx="1588961" cy="50256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8677" y="1880876"/>
            <a:ext cx="2264742" cy="1243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</a:rPr>
              <a:t>[1</a:t>
            </a:r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Survey all process and build standard management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2968" y="4835289"/>
            <a:ext cx="2264742" cy="6049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Analysis system, design database</a:t>
            </a:r>
          </a:p>
        </p:txBody>
      </p:sp>
      <p:sp>
        <p:nvSpPr>
          <p:cNvPr id="18" name="Text Box 80"/>
          <p:cNvSpPr txBox="1">
            <a:spLocks noChangeArrowheads="1"/>
          </p:cNvSpPr>
          <p:nvPr/>
        </p:nvSpPr>
        <p:spPr bwMode="auto">
          <a:xfrm>
            <a:off x="2465411" y="1824892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Discuss, Q&amp;A, find solution</a:t>
            </a:r>
          </a:p>
        </p:txBody>
      </p:sp>
      <p:sp>
        <p:nvSpPr>
          <p:cNvPr id="20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47260" y="3131205"/>
            <a:ext cx="2376159" cy="168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 manual job.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excel, papers, check sheet and to management.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Tack time to report long time</a:t>
            </a:r>
          </a:p>
        </p:txBody>
      </p:sp>
      <p:sp>
        <p:nvSpPr>
          <p:cNvPr id="21" name="Google Shape;403;p23">
            <a:extLst>
              <a:ext uri="{FF2B5EF4-FFF2-40B4-BE49-F238E27FC236}">
                <a16:creationId xmlns:a16="http://schemas.microsoft.com/office/drawing/2014/main" id="{5B8F4818-F0E7-B544-1B33-0EC21ED9C035}"/>
              </a:ext>
            </a:extLst>
          </p:cNvPr>
          <p:cNvSpPr txBox="1">
            <a:spLocks/>
          </p:cNvSpPr>
          <p:nvPr/>
        </p:nvSpPr>
        <p:spPr>
          <a:xfrm>
            <a:off x="87682" y="5474918"/>
            <a:ext cx="2376159" cy="1216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barcode tool create &amp; no scan device to manage.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clear process.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CDFBAC-2A29-E681-518C-447CD2E21D6D}"/>
              </a:ext>
            </a:extLst>
          </p:cNvPr>
          <p:cNvGrpSpPr/>
          <p:nvPr/>
        </p:nvGrpSpPr>
        <p:grpSpPr>
          <a:xfrm>
            <a:off x="5268460" y="2699225"/>
            <a:ext cx="821682" cy="881824"/>
            <a:chOff x="878683" y="2721692"/>
            <a:chExt cx="793236" cy="3727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4FBDC5-34C4-4A27-F4E8-8409D79710EB}"/>
                </a:ext>
              </a:extLst>
            </p:cNvPr>
            <p:cNvSpPr txBox="1"/>
            <p:nvPr/>
          </p:nvSpPr>
          <p:spPr>
            <a:xfrm>
              <a:off x="878683" y="2930122"/>
              <a:ext cx="793236" cy="164349"/>
            </a:xfrm>
            <a:prstGeom prst="rect">
              <a:avLst/>
            </a:prstGeom>
            <a:noFill/>
          </p:spPr>
          <p:txBody>
            <a:bodyPr wrap="square" lIns="0" rIns="0" rtlCol="0">
              <a:noAutofit/>
            </a:bodyPr>
            <a:lstStyle/>
            <a:p>
              <a:r>
                <a:rPr lang="en-US" sz="1400" dirty="0"/>
                <a:t>PIC, Leader</a:t>
              </a:r>
            </a:p>
          </p:txBody>
        </p:sp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464C8BD0-F85D-D733-D886-9BEAC1C15DF7}"/>
                </a:ext>
              </a:extLst>
            </p:cNvPr>
            <p:cNvGraphicFramePr/>
            <p:nvPr>
              <p:extLst/>
            </p:nvPr>
          </p:nvGraphicFramePr>
          <p:xfrm>
            <a:off x="897021" y="2721692"/>
            <a:ext cx="263999" cy="23238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pic>
        <p:nvPicPr>
          <p:cNvPr id="60" name="Picture 59" descr="Icon&#10;&#10;Description automatically generated">
            <a:extLst>
              <a:ext uri="{FF2B5EF4-FFF2-40B4-BE49-F238E27FC236}">
                <a16:creationId xmlns:a16="http://schemas.microsoft.com/office/drawing/2014/main" id="{5A26B48B-004B-3C09-27A4-B76A0F9DE20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774" y="2971800"/>
            <a:ext cx="458843" cy="1944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1F5F23A-A0CB-7018-2A50-D92ABC474BC9}"/>
              </a:ext>
            </a:extLst>
          </p:cNvPr>
          <p:cNvSpPr txBox="1"/>
          <p:nvPr/>
        </p:nvSpPr>
        <p:spPr>
          <a:xfrm>
            <a:off x="4493362" y="3310388"/>
            <a:ext cx="1027107" cy="2732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b="1" dirty="0"/>
              <a:t>Discuss</a:t>
            </a:r>
          </a:p>
          <a:p>
            <a:endParaRPr lang="en-US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EC2972-BFFB-5608-45D8-09BE825414FD}"/>
              </a:ext>
            </a:extLst>
          </p:cNvPr>
          <p:cNvSpPr txBox="1"/>
          <p:nvPr/>
        </p:nvSpPr>
        <p:spPr>
          <a:xfrm>
            <a:off x="2469854" y="2867142"/>
            <a:ext cx="1649195" cy="66454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/>
              <a:t>    </a:t>
            </a:r>
            <a:r>
              <a:rPr lang="en-US" b="1" dirty="0">
                <a:solidFill>
                  <a:srgbClr val="1508B8"/>
                </a:solidFill>
              </a:rPr>
              <a:t>Study</a:t>
            </a:r>
            <a:r>
              <a:rPr lang="en-US" sz="1200" dirty="0"/>
              <a:t> </a:t>
            </a:r>
          </a:p>
          <a:p>
            <a:r>
              <a:rPr lang="en-US" sz="1400" dirty="0"/>
              <a:t>Operating </a:t>
            </a:r>
          </a:p>
          <a:p>
            <a:r>
              <a:rPr lang="en-US" sz="1400" dirty="0"/>
              <a:t>system 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D11EE5-ED58-6343-D0DE-4384B064382C}"/>
              </a:ext>
            </a:extLst>
          </p:cNvPr>
          <p:cNvSpPr txBox="1"/>
          <p:nvPr/>
        </p:nvSpPr>
        <p:spPr>
          <a:xfrm>
            <a:off x="3186207" y="3433102"/>
            <a:ext cx="1227063" cy="6588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Explain</a:t>
            </a:r>
          </a:p>
          <a:p>
            <a:r>
              <a:rPr lang="en-US" sz="1400" dirty="0"/>
              <a:t>new operations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1163B5-5A47-5A2C-9E77-498DA10E77F7}"/>
              </a:ext>
            </a:extLst>
          </p:cNvPr>
          <p:cNvSpPr txBox="1"/>
          <p:nvPr/>
        </p:nvSpPr>
        <p:spPr>
          <a:xfrm>
            <a:off x="2656124" y="2160577"/>
            <a:ext cx="1665795" cy="54179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r>
              <a:rPr lang="en-US" b="1" dirty="0">
                <a:solidFill>
                  <a:srgbClr val="1508B8"/>
                </a:solidFill>
              </a:rPr>
              <a:t>   List Job</a:t>
            </a:r>
            <a:r>
              <a:rPr lang="en-US" b="1" dirty="0"/>
              <a:t> </a:t>
            </a:r>
          </a:p>
          <a:p>
            <a:r>
              <a:rPr lang="en-US" sz="1400" dirty="0"/>
              <a:t>Document, operators,</a:t>
            </a:r>
          </a:p>
          <a:p>
            <a:r>
              <a:rPr lang="en-US" sz="1400" dirty="0"/>
              <a:t> reports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57F9F9-7F72-57E0-15E3-7E5541927503}"/>
              </a:ext>
            </a:extLst>
          </p:cNvPr>
          <p:cNvGrpSpPr/>
          <p:nvPr/>
        </p:nvGrpSpPr>
        <p:grpSpPr>
          <a:xfrm>
            <a:off x="3988673" y="2642250"/>
            <a:ext cx="666492" cy="744412"/>
            <a:chOff x="7529327" y="1895268"/>
            <a:chExt cx="723844" cy="760089"/>
          </a:xfrm>
        </p:grpSpPr>
        <p:pic>
          <p:nvPicPr>
            <p:cNvPr id="90" name="Picture 89" descr="Icon&#10;&#10;Description automatically generated">
              <a:extLst>
                <a:ext uri="{FF2B5EF4-FFF2-40B4-BE49-F238E27FC236}">
                  <a16:creationId xmlns:a16="http://schemas.microsoft.com/office/drawing/2014/main" id="{ED89A75C-77A8-B1D4-FEF6-66E41AFCC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9327" y="1895268"/>
              <a:ext cx="723844" cy="760089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D89C655-7BD4-D5E9-1119-F1BA242D67E5}"/>
                </a:ext>
              </a:extLst>
            </p:cNvPr>
            <p:cNvSpPr txBox="1"/>
            <p:nvPr/>
          </p:nvSpPr>
          <p:spPr>
            <a:xfrm>
              <a:off x="7797651" y="2226234"/>
              <a:ext cx="357047" cy="292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IT</a:t>
              </a:r>
            </a:p>
          </p:txBody>
        </p:sp>
      </p:grpSp>
      <p:sp>
        <p:nvSpPr>
          <p:cNvPr id="93" name="Callout: Bent Line 4278">
            <a:extLst>
              <a:ext uri="{FF2B5EF4-FFF2-40B4-BE49-F238E27FC236}">
                <a16:creationId xmlns:a16="http://schemas.microsoft.com/office/drawing/2014/main" id="{4259CEBB-7591-0B78-C9E5-C78C069081E4}"/>
              </a:ext>
            </a:extLst>
          </p:cNvPr>
          <p:cNvSpPr/>
          <p:nvPr/>
        </p:nvSpPr>
        <p:spPr>
          <a:xfrm>
            <a:off x="4906034" y="2234609"/>
            <a:ext cx="1223205" cy="515731"/>
          </a:xfrm>
          <a:prstGeom prst="borderCallout2">
            <a:avLst>
              <a:gd name="adj1" fmla="val 37838"/>
              <a:gd name="adj2" fmla="val -3573"/>
              <a:gd name="adj3" fmla="val 39741"/>
              <a:gd name="adj4" fmla="val -9369"/>
              <a:gd name="adj5" fmla="val 129395"/>
              <a:gd name="adj6" fmla="val -9191"/>
            </a:avLst>
          </a:prstGeom>
          <a:noFill/>
          <a:ln>
            <a:solidFill>
              <a:srgbClr val="51637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"/>
              </a:rPr>
              <a:t>System Solutions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3489022" y="2702370"/>
            <a:ext cx="531079" cy="228312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</p:cNvCxnSpPr>
          <p:nvPr/>
        </p:nvCxnSpPr>
        <p:spPr>
          <a:xfrm flipH="1">
            <a:off x="3532423" y="3039872"/>
            <a:ext cx="502319" cy="4644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20B565-3D51-AB02-3B36-6DBB9B14EE6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3799739" y="3110984"/>
            <a:ext cx="258231" cy="322118"/>
          </a:xfrm>
          <a:prstGeom prst="straightConnector1">
            <a:avLst/>
          </a:prstGeom>
          <a:ln w="12700">
            <a:solidFill>
              <a:srgbClr val="4E5F77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8B68EE91-0199-4C89-A661-EFA5E0F9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7" y="2573905"/>
            <a:ext cx="677088" cy="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92421ECF-6541-4F15-9DB6-9190BE74F1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3472" y="2844201"/>
            <a:ext cx="229402" cy="54246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995E611-FFBD-4243-B649-520DAADF5436}"/>
              </a:ext>
            </a:extLst>
          </p:cNvPr>
          <p:cNvGrpSpPr/>
          <p:nvPr/>
        </p:nvGrpSpPr>
        <p:grpSpPr>
          <a:xfrm>
            <a:off x="6345934" y="2818161"/>
            <a:ext cx="264371" cy="612078"/>
            <a:chOff x="4752026" y="2337907"/>
            <a:chExt cx="423620" cy="74758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64C5789-A360-4093-9415-405C11D74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00" t="2000" r="20000"/>
            <a:stretch/>
          </p:blipFill>
          <p:spPr>
            <a:xfrm>
              <a:off x="4752026" y="2337907"/>
              <a:ext cx="423620" cy="747587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2A7FB9-6DE2-4572-8F41-2D7017336523}"/>
                </a:ext>
              </a:extLst>
            </p:cNvPr>
            <p:cNvGrpSpPr/>
            <p:nvPr/>
          </p:nvGrpSpPr>
          <p:grpSpPr>
            <a:xfrm>
              <a:off x="4830322" y="2399191"/>
              <a:ext cx="229602" cy="328194"/>
              <a:chOff x="6526292" y="3223089"/>
              <a:chExt cx="2749644" cy="2779604"/>
            </a:xfrm>
          </p:grpSpPr>
          <p:sp>
            <p:nvSpPr>
              <p:cNvPr id="107" name="角丸四角形 3">
                <a:extLst>
                  <a:ext uri="{FF2B5EF4-FFF2-40B4-BE49-F238E27FC236}">
                    <a16:creationId xmlns:a16="http://schemas.microsoft.com/office/drawing/2014/main" id="{ED63C750-64CE-4AA5-A192-7EB62A9D0E7B}"/>
                  </a:ext>
                </a:extLst>
              </p:cNvPr>
              <p:cNvSpPr/>
              <p:nvPr/>
            </p:nvSpPr>
            <p:spPr bwMode="auto">
              <a:xfrm>
                <a:off x="6526292" y="3223089"/>
                <a:ext cx="2749644" cy="2779604"/>
              </a:xfrm>
              <a:prstGeom prst="roundRect">
                <a:avLst>
                  <a:gd name="adj" fmla="val 6880"/>
                </a:avLst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normAutofit lnSpcReduction="10000"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08" name="正方形/長方形 1">
                <a:extLst>
                  <a:ext uri="{FF2B5EF4-FFF2-40B4-BE49-F238E27FC236}">
                    <a16:creationId xmlns:a16="http://schemas.microsoft.com/office/drawing/2014/main" id="{0BD05415-D063-4030-A2D2-91CF0729A7A2}"/>
                  </a:ext>
                </a:extLst>
              </p:cNvPr>
              <p:cNvSpPr/>
              <p:nvPr/>
            </p:nvSpPr>
            <p:spPr>
              <a:xfrm>
                <a:off x="6857999" y="3793755"/>
                <a:ext cx="2178109" cy="57694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09" name="テキスト ボックス 4">
                <a:extLst>
                  <a:ext uri="{FF2B5EF4-FFF2-40B4-BE49-F238E27FC236}">
                    <a16:creationId xmlns:a16="http://schemas.microsoft.com/office/drawing/2014/main" id="{9D9F4512-233A-457A-A129-A4B428545E91}"/>
                  </a:ext>
                </a:extLst>
              </p:cNvPr>
              <p:cNvSpPr txBox="1"/>
              <p:nvPr/>
            </p:nvSpPr>
            <p:spPr>
              <a:xfrm>
                <a:off x="6819061" y="4426348"/>
                <a:ext cx="1053494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No  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0" name="テキスト ボックス 17">
                <a:extLst>
                  <a:ext uri="{FF2B5EF4-FFF2-40B4-BE49-F238E27FC236}">
                    <a16:creationId xmlns:a16="http://schemas.microsoft.com/office/drawing/2014/main" id="{CFD09F78-E83F-4E3E-8C0B-E7D1D8AFB44D}"/>
                  </a:ext>
                </a:extLst>
              </p:cNvPr>
              <p:cNvSpPr txBox="1"/>
              <p:nvPr/>
            </p:nvSpPr>
            <p:spPr>
              <a:xfrm>
                <a:off x="7905833" y="4405989"/>
                <a:ext cx="367280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1" name="テキスト ボックス 4">
                <a:extLst>
                  <a:ext uri="{FF2B5EF4-FFF2-40B4-BE49-F238E27FC236}">
                    <a16:creationId xmlns:a16="http://schemas.microsoft.com/office/drawing/2014/main" id="{1FAF6F2F-8474-4B3C-BB85-50E9FB2CBCBD}"/>
                  </a:ext>
                </a:extLst>
              </p:cNvPr>
              <p:cNvSpPr txBox="1"/>
              <p:nvPr/>
            </p:nvSpPr>
            <p:spPr>
              <a:xfrm>
                <a:off x="6819061" y="4816519"/>
                <a:ext cx="1075936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Part card: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2" name="テキスト ボックス 4">
                <a:extLst>
                  <a:ext uri="{FF2B5EF4-FFF2-40B4-BE49-F238E27FC236}">
                    <a16:creationId xmlns:a16="http://schemas.microsoft.com/office/drawing/2014/main" id="{6215F53E-5CA9-4E21-A579-BD446FF6021D}"/>
                  </a:ext>
                </a:extLst>
              </p:cNvPr>
              <p:cNvSpPr txBox="1"/>
              <p:nvPr/>
            </p:nvSpPr>
            <p:spPr>
              <a:xfrm>
                <a:off x="6852731" y="5202057"/>
                <a:ext cx="652615" cy="361617"/>
              </a:xfrm>
              <a:prstGeom prst="rect">
                <a:avLst/>
              </a:prstGeom>
              <a:noFill/>
            </p:spPr>
            <p:txBody>
              <a:bodyPr wrap="non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itchFamily="34" charset="0"/>
                    <a:ea typeface="ＭＳ Ｐゴシック"/>
                    <a:cs typeface="Arial" pitchFamily="34" charset="0"/>
                  </a:rPr>
                  <a:t>QTY: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  <p:sp>
            <p:nvSpPr>
              <p:cNvPr id="113" name="テキスト ボックス 17">
                <a:extLst>
                  <a:ext uri="{FF2B5EF4-FFF2-40B4-BE49-F238E27FC236}">
                    <a16:creationId xmlns:a16="http://schemas.microsoft.com/office/drawing/2014/main" id="{572BD954-BD40-4747-BE7D-67D24AC592B5}"/>
                  </a:ext>
                </a:extLst>
              </p:cNvPr>
              <p:cNvSpPr txBox="1"/>
              <p:nvPr/>
            </p:nvSpPr>
            <p:spPr>
              <a:xfrm>
                <a:off x="7905833" y="4776139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A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7">
                <a:extLst>
                  <a:ext uri="{FF2B5EF4-FFF2-40B4-BE49-F238E27FC236}">
                    <a16:creationId xmlns:a16="http://schemas.microsoft.com/office/drawing/2014/main" id="{65F6B9E4-5F2C-4DB5-BDF5-0349515A53DB}"/>
                  </a:ext>
                </a:extLst>
              </p:cNvPr>
              <p:cNvSpPr txBox="1"/>
              <p:nvPr/>
            </p:nvSpPr>
            <p:spPr>
              <a:xfrm>
                <a:off x="7764928" y="5451805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5" name="テキスト ボックス 17">
                <a:extLst>
                  <a:ext uri="{FF2B5EF4-FFF2-40B4-BE49-F238E27FC236}">
                    <a16:creationId xmlns:a16="http://schemas.microsoft.com/office/drawing/2014/main" id="{9CCA033E-70C7-4AD8-97B6-39C29D9B890E}"/>
                  </a:ext>
                </a:extLst>
              </p:cNvPr>
              <p:cNvSpPr txBox="1"/>
              <p:nvPr/>
            </p:nvSpPr>
            <p:spPr>
              <a:xfrm>
                <a:off x="7905833" y="5186668"/>
                <a:ext cx="929452" cy="361617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25000" lnSpcReduction="200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 </a:t>
                </a:r>
                <a:r>
                  <a:rPr kumimoji="1" lang="en-US" altLang="ja-JP" sz="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30</a:t>
                </a:r>
                <a:endParaRPr kumimoji="1" lang="ja-JP" altLang="en-US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/>
                  <a:cs typeface="Arial" panose="020B0604020202020204" pitchFamily="34" charset="0"/>
                </a:endParaRPr>
              </a:p>
            </p:txBody>
          </p:sp>
          <p:sp>
            <p:nvSpPr>
              <p:cNvPr id="116" name="正方形/長方形 1">
                <a:extLst>
                  <a:ext uri="{FF2B5EF4-FFF2-40B4-BE49-F238E27FC236}">
                    <a16:creationId xmlns:a16="http://schemas.microsoft.com/office/drawing/2014/main" id="{AFBB7449-2979-4CFA-81E8-3DAC04086FD3}"/>
                  </a:ext>
                </a:extLst>
              </p:cNvPr>
              <p:cNvSpPr/>
              <p:nvPr/>
            </p:nvSpPr>
            <p:spPr>
              <a:xfrm>
                <a:off x="6808654" y="5607877"/>
                <a:ext cx="2227455" cy="3490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itchFamily="34" charset="0"/>
                  <a:ea typeface="ＭＳ Ｐゴシック"/>
                  <a:cs typeface="Arial" pitchFamily="34" charset="0"/>
                </a:endParaRPr>
              </a:p>
            </p:txBody>
          </p:sp>
        </p:grpSp>
      </p:grpSp>
      <p:sp>
        <p:nvSpPr>
          <p:cNvPr id="117" name="二等辺三角形 7172">
            <a:extLst>
              <a:ext uri="{FF2B5EF4-FFF2-40B4-BE49-F238E27FC236}">
                <a16:creationId xmlns:a16="http://schemas.microsoft.com/office/drawing/2014/main" id="{EEAF7A1A-0451-4878-8959-683185F7450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398173" y="2712920"/>
            <a:ext cx="383777" cy="166609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/>
              <a:cs typeface="Arial" pitchFamily="34" charset="0"/>
            </a:endParaRPr>
          </a:p>
        </p:txBody>
      </p:sp>
      <p:graphicFrame>
        <p:nvGraphicFramePr>
          <p:cNvPr id="118" name="Object 117"/>
          <p:cNvGraphicFramePr>
            <a:graphicFrameLocks noChangeAspect="1"/>
          </p:cNvGraphicFramePr>
          <p:nvPr>
            <p:extLst/>
          </p:nvPr>
        </p:nvGraphicFramePr>
        <p:xfrm>
          <a:off x="6875561" y="2857666"/>
          <a:ext cx="384649" cy="3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ｸﾘｯﾌﾟ" r:id="rId14" imgW="1666667" imgH="1695238" progId="">
                  <p:embed/>
                </p:oleObj>
              </mc:Choice>
              <mc:Fallback>
                <p:oleObj name="ｸﾘｯﾌﾟ" r:id="rId14" imgW="1666667" imgH="1695238" progId="">
                  <p:embed/>
                  <p:pic>
                    <p:nvPicPr>
                      <p:cNvPr id="118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561" y="2857666"/>
                        <a:ext cx="384649" cy="373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Can 936">
            <a:extLst>
              <a:ext uri="{FF2B5EF4-FFF2-40B4-BE49-F238E27FC236}">
                <a16:creationId xmlns:a16="http://schemas.microsoft.com/office/drawing/2014/main" id="{20E37E8C-1460-47CE-9066-03D6A1E6A168}"/>
              </a:ext>
            </a:extLst>
          </p:cNvPr>
          <p:cNvSpPr/>
          <p:nvPr/>
        </p:nvSpPr>
        <p:spPr>
          <a:xfrm>
            <a:off x="6446837" y="3657600"/>
            <a:ext cx="992197" cy="414642"/>
          </a:xfrm>
          <a:prstGeom prst="can">
            <a:avLst/>
          </a:prstGeom>
          <a:solidFill>
            <a:srgbClr val="2D2D8A"/>
          </a:solidFill>
          <a:ln w="25400" cap="flat" cmpd="sng" algn="ctr">
            <a:solidFill>
              <a:srgbClr val="333399">
                <a:shade val="50000"/>
              </a:srgbClr>
            </a:solidFill>
            <a:prstDash val="solid"/>
          </a:ln>
          <a:effectLst/>
        </p:spPr>
        <p:txBody>
          <a:bodyPr vert="horz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endParaRPr kumimoji="0" lang="vi-VN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1" name="Right Arrow 100"/>
          <p:cNvSpPr/>
          <p:nvPr/>
        </p:nvSpPr>
        <p:spPr>
          <a:xfrm>
            <a:off x="5679301" y="3000167"/>
            <a:ext cx="264299" cy="199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9"/>
          <p:cNvSpPr/>
          <p:nvPr/>
        </p:nvSpPr>
        <p:spPr>
          <a:xfrm>
            <a:off x="6875561" y="3297631"/>
            <a:ext cx="192325" cy="287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 Box 80"/>
          <p:cNvSpPr txBox="1">
            <a:spLocks noChangeArrowheads="1"/>
          </p:cNvSpPr>
          <p:nvPr/>
        </p:nvSpPr>
        <p:spPr bwMode="auto">
          <a:xfrm>
            <a:off x="7585280" y="3427470"/>
            <a:ext cx="16185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barcode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Nov.23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89" name="Text Box 80"/>
          <p:cNvSpPr txBox="1">
            <a:spLocks noChangeArrowheads="1"/>
          </p:cNvSpPr>
          <p:nvPr/>
        </p:nvSpPr>
        <p:spPr bwMode="auto">
          <a:xfrm>
            <a:off x="7600065" y="4557144"/>
            <a:ext cx="143018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Create tool Borrow &amp; Return Equipment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Dec.23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190" name="Text Box 80"/>
          <p:cNvSpPr txBox="1">
            <a:spLocks noChangeArrowheads="1"/>
          </p:cNvSpPr>
          <p:nvPr/>
        </p:nvSpPr>
        <p:spPr bwMode="auto">
          <a:xfrm>
            <a:off x="7554634" y="2117527"/>
            <a:ext cx="1618534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Make documents &amp; Design system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Oct.23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</p:txBody>
      </p:sp>
      <p:sp>
        <p:nvSpPr>
          <p:cNvPr id="76" name="正方形/長方形 5">
            <a:extLst>
              <a:ext uri="{FF2B5EF4-FFF2-40B4-BE49-F238E27FC236}">
                <a16:creationId xmlns:a16="http://schemas.microsoft.com/office/drawing/2014/main" id="{A0F6063C-0AD1-4C96-882A-C072B5877908}"/>
              </a:ext>
            </a:extLst>
          </p:cNvPr>
          <p:cNvSpPr/>
          <p:nvPr/>
        </p:nvSpPr>
        <p:spPr>
          <a:xfrm>
            <a:off x="26893" y="625651"/>
            <a:ext cx="1003739" cy="761207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Aim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78" name="Text Box 80">
            <a:extLst>
              <a:ext uri="{FF2B5EF4-FFF2-40B4-BE49-F238E27FC236}">
                <a16:creationId xmlns:a16="http://schemas.microsoft.com/office/drawing/2014/main" id="{7AEDCBEB-7346-461B-9B55-989AC70C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98" y="3917872"/>
            <a:ext cx="4754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Process of ALCMS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2B80A1-857A-41EE-B132-BE84F97A49D5}"/>
              </a:ext>
            </a:extLst>
          </p:cNvPr>
          <p:cNvGrpSpPr/>
          <p:nvPr/>
        </p:nvGrpSpPr>
        <p:grpSpPr>
          <a:xfrm>
            <a:off x="2768841" y="5191657"/>
            <a:ext cx="699866" cy="386995"/>
            <a:chOff x="3068447" y="2395054"/>
            <a:chExt cx="699866" cy="435479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2A65418E-33B0-420A-8334-160238D38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2" b="10990"/>
            <a:stretch/>
          </p:blipFill>
          <p:spPr bwMode="auto">
            <a:xfrm>
              <a:off x="3120241" y="2395054"/>
              <a:ext cx="648072" cy="4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7C2148F-58C9-4CD6-BDE5-59F02806205D}"/>
                </a:ext>
              </a:extLst>
            </p:cNvPr>
            <p:cNvSpPr/>
            <p:nvPr/>
          </p:nvSpPr>
          <p:spPr>
            <a:xfrm>
              <a:off x="3068447" y="2544974"/>
              <a:ext cx="304665" cy="1767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AA98F1EA-EEFB-4C8E-829B-5756E84E67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53177" y="4436097"/>
            <a:ext cx="589474" cy="31444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7C6D2506-1C19-4842-A567-EF5B8F581EFB}"/>
              </a:ext>
            </a:extLst>
          </p:cNvPr>
          <p:cNvGrpSpPr/>
          <p:nvPr/>
        </p:nvGrpSpPr>
        <p:grpSpPr>
          <a:xfrm>
            <a:off x="4213222" y="5825651"/>
            <a:ext cx="447407" cy="383264"/>
            <a:chOff x="5992068" y="2471902"/>
            <a:chExt cx="479945" cy="402704"/>
          </a:xfrm>
        </p:grpSpPr>
        <p:pic>
          <p:nvPicPr>
            <p:cNvPr id="84" name="図 48">
              <a:extLst>
                <a:ext uri="{FF2B5EF4-FFF2-40B4-BE49-F238E27FC236}">
                  <a16:creationId xmlns:a16="http://schemas.microsoft.com/office/drawing/2014/main" id="{F9254756-DDA9-4042-ABEB-874A8718F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図 49">
              <a:extLst>
                <a:ext uri="{FF2B5EF4-FFF2-40B4-BE49-F238E27FC236}">
                  <a16:creationId xmlns:a16="http://schemas.microsoft.com/office/drawing/2014/main" id="{ACBF05A9-5C97-487B-9473-E41292E73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6" name="Picture 17" descr="C:\Program Files\Microsoft Office\MEDIA\CAGCAT10\j0195384.wmf">
            <a:extLst>
              <a:ext uri="{FF2B5EF4-FFF2-40B4-BE49-F238E27FC236}">
                <a16:creationId xmlns:a16="http://schemas.microsoft.com/office/drawing/2014/main" id="{7452FE8A-0C09-4EA0-9536-B23D0F5A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365121"/>
            <a:ext cx="548517" cy="43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30BE254-D15B-4449-9A6F-A00944BB5522}"/>
              </a:ext>
            </a:extLst>
          </p:cNvPr>
          <p:cNvCxnSpPr>
            <a:cxnSpLocks/>
          </p:cNvCxnSpPr>
          <p:nvPr/>
        </p:nvCxnSpPr>
        <p:spPr>
          <a:xfrm>
            <a:off x="3296212" y="4890295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C5922B9-42B8-4DAD-8F3C-3E443068066C}"/>
              </a:ext>
            </a:extLst>
          </p:cNvPr>
          <p:cNvGrpSpPr/>
          <p:nvPr/>
        </p:nvGrpSpPr>
        <p:grpSpPr>
          <a:xfrm>
            <a:off x="3699633" y="4377738"/>
            <a:ext cx="408623" cy="364295"/>
            <a:chOff x="5513507" y="3308389"/>
            <a:chExt cx="408623" cy="364295"/>
          </a:xfrm>
        </p:grpSpPr>
        <p:pic>
          <p:nvPicPr>
            <p:cNvPr id="92" name="Picture 2" descr="C:\Users\ogami\AppData\Local\Microsoft\Windows\Temporary Internet Files\Content.IE5\CL7WH4UZ\MC900361732[1].wmf">
              <a:extLst>
                <a:ext uri="{FF2B5EF4-FFF2-40B4-BE49-F238E27FC236}">
                  <a16:creationId xmlns:a16="http://schemas.microsoft.com/office/drawing/2014/main" id="{B1C0AD86-177A-4C8F-ADAC-D604C249D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7187678">
              <a:off x="5535671" y="3286225"/>
              <a:ext cx="364295" cy="408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" name="図 49">
              <a:extLst>
                <a:ext uri="{FF2B5EF4-FFF2-40B4-BE49-F238E27FC236}">
                  <a16:creationId xmlns:a16="http://schemas.microsoft.com/office/drawing/2014/main" id="{69ADA2B2-C0E5-4CF1-AA56-9BF2DD8EA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1825" y="3323139"/>
              <a:ext cx="180535" cy="195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" name="フローチャート : 磁気ディスク 12">
            <a:extLst>
              <a:ext uri="{FF2B5EF4-FFF2-40B4-BE49-F238E27FC236}">
                <a16:creationId xmlns:a16="http://schemas.microsoft.com/office/drawing/2014/main" id="{797589A5-145C-4419-9DAA-9F3DCAE9E891}"/>
              </a:ext>
            </a:extLst>
          </p:cNvPr>
          <p:cNvSpPr/>
          <p:nvPr/>
        </p:nvSpPr>
        <p:spPr>
          <a:xfrm>
            <a:off x="4333113" y="5037787"/>
            <a:ext cx="1161886" cy="627076"/>
          </a:xfrm>
          <a:prstGeom prst="flowChartMagneticDisk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(ALCMS)</a:t>
            </a:r>
            <a:endParaRPr lang="en-SG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3C91B7A-1EE8-4E13-B10E-0DBE3759D51C}"/>
              </a:ext>
            </a:extLst>
          </p:cNvPr>
          <p:cNvGrpSpPr/>
          <p:nvPr/>
        </p:nvGrpSpPr>
        <p:grpSpPr>
          <a:xfrm>
            <a:off x="5216087" y="4571279"/>
            <a:ext cx="487815" cy="419096"/>
            <a:chOff x="3833958" y="4191555"/>
            <a:chExt cx="487815" cy="419096"/>
          </a:xfrm>
        </p:grpSpPr>
        <p:sp>
          <p:nvSpPr>
            <p:cNvPr id="121" name="object 199">
              <a:extLst>
                <a:ext uri="{FF2B5EF4-FFF2-40B4-BE49-F238E27FC236}">
                  <a16:creationId xmlns:a16="http://schemas.microsoft.com/office/drawing/2014/main" id="{6185CA65-1732-4548-B5FF-5988506D849C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73AA81EB-333A-42FE-A55F-97923A7B9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83A6C4C-D0C3-43CD-846D-4523DA4EF81F}"/>
              </a:ext>
            </a:extLst>
          </p:cNvPr>
          <p:cNvSpPr/>
          <p:nvPr/>
        </p:nvSpPr>
        <p:spPr>
          <a:xfrm>
            <a:off x="4337842" y="4191000"/>
            <a:ext cx="1260802" cy="2317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D1F7F9A-0E8A-44CB-90FB-75D84D55A82C}"/>
              </a:ext>
            </a:extLst>
          </p:cNvPr>
          <p:cNvGrpSpPr/>
          <p:nvPr/>
        </p:nvGrpSpPr>
        <p:grpSpPr>
          <a:xfrm>
            <a:off x="3953905" y="4465865"/>
            <a:ext cx="487815" cy="419096"/>
            <a:chOff x="3833958" y="4191555"/>
            <a:chExt cx="487815" cy="419096"/>
          </a:xfrm>
        </p:grpSpPr>
        <p:sp>
          <p:nvSpPr>
            <p:cNvPr id="126" name="object 199">
              <a:extLst>
                <a:ext uri="{FF2B5EF4-FFF2-40B4-BE49-F238E27FC236}">
                  <a16:creationId xmlns:a16="http://schemas.microsoft.com/office/drawing/2014/main" id="{E486B52F-9415-423C-A4CF-92B52CBFF60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53F58D-0843-4F09-BCAE-06637DFBC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78CA589-53ED-427E-8F21-AD8E4736BC95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4" t="6939" r="58894" b="48249"/>
          <a:stretch/>
        </p:blipFill>
        <p:spPr bwMode="auto">
          <a:xfrm>
            <a:off x="2881290" y="5790769"/>
            <a:ext cx="584702" cy="441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9" name="Object 128">
            <a:extLst>
              <a:ext uri="{FF2B5EF4-FFF2-40B4-BE49-F238E27FC236}">
                <a16:creationId xmlns:a16="http://schemas.microsoft.com/office/drawing/2014/main" id="{EFA7BBAD-98CD-446D-8A9B-DE2EDDA12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16746"/>
              </p:ext>
            </p:extLst>
          </p:nvPr>
        </p:nvGraphicFramePr>
        <p:xfrm>
          <a:off x="2862121" y="5761025"/>
          <a:ext cx="231045" cy="176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ｸﾘｯﾌﾟ" r:id="rId28" imgW="1666667" imgH="1695238" progId="">
                  <p:embed/>
                </p:oleObj>
              </mc:Choice>
              <mc:Fallback>
                <p:oleObj name="ｸﾘｯﾌﾟ" r:id="rId28" imgW="1666667" imgH="1695238" progId="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994487BE-0085-4795-868B-2827DC02F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121" y="5761025"/>
                        <a:ext cx="231045" cy="17678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8575">
                        <a:solidFill>
                          <a:srgbClr val="00B0F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D72BC80-4178-4D4D-ADB9-C0F31E8C2788}"/>
              </a:ext>
            </a:extLst>
          </p:cNvPr>
          <p:cNvCxnSpPr>
            <a:cxnSpLocks/>
          </p:cNvCxnSpPr>
          <p:nvPr/>
        </p:nvCxnSpPr>
        <p:spPr>
          <a:xfrm>
            <a:off x="3291993" y="5572865"/>
            <a:ext cx="0" cy="20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E57110-EFB0-450B-9CD4-961BA719734E}"/>
              </a:ext>
            </a:extLst>
          </p:cNvPr>
          <p:cNvCxnSpPr>
            <a:cxnSpLocks/>
          </p:cNvCxnSpPr>
          <p:nvPr/>
        </p:nvCxnSpPr>
        <p:spPr>
          <a:xfrm>
            <a:off x="3385025" y="4534736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A85E32-78F7-48B9-8642-43E047E0AF7B}"/>
              </a:ext>
            </a:extLst>
          </p:cNvPr>
          <p:cNvSpPr/>
          <p:nvPr/>
        </p:nvSpPr>
        <p:spPr>
          <a:xfrm>
            <a:off x="5764396" y="4195074"/>
            <a:ext cx="1260801" cy="2385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A08563E-B23C-4546-B0A4-50C50DE6CD66}"/>
              </a:ext>
            </a:extLst>
          </p:cNvPr>
          <p:cNvGrpSpPr/>
          <p:nvPr/>
        </p:nvGrpSpPr>
        <p:grpSpPr>
          <a:xfrm>
            <a:off x="4393992" y="5841088"/>
            <a:ext cx="494897" cy="400590"/>
            <a:chOff x="3833958" y="4191555"/>
            <a:chExt cx="487815" cy="419096"/>
          </a:xfrm>
        </p:grpSpPr>
        <p:sp>
          <p:nvSpPr>
            <p:cNvPr id="135" name="object 199">
              <a:extLst>
                <a:ext uri="{FF2B5EF4-FFF2-40B4-BE49-F238E27FC236}">
                  <a16:creationId xmlns:a16="http://schemas.microsoft.com/office/drawing/2014/main" id="{2741D67D-9BD1-4294-A5C0-B8D2E13B257F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F9E00545-1818-4C36-9C7D-E390F6156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sp>
        <p:nvSpPr>
          <p:cNvPr id="137" name="二等辺三角形 7172">
            <a:extLst>
              <a:ext uri="{FF2B5EF4-FFF2-40B4-BE49-F238E27FC236}">
                <a16:creationId xmlns:a16="http://schemas.microsoft.com/office/drawing/2014/main" id="{5778C935-5FC4-4652-A197-5107CE4D70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47623" y="5678421"/>
            <a:ext cx="183856" cy="285374"/>
          </a:xfrm>
          <a:prstGeom prst="triangle">
            <a:avLst>
              <a:gd name="adj" fmla="val 50000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SG" b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7B6730-3CD3-4DF7-B8A3-CAF8F69A633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336766" y="5203105"/>
            <a:ext cx="541810" cy="3212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A73EE7F4-4541-48BD-8C33-4D7D45B223C0}"/>
              </a:ext>
            </a:extLst>
          </p:cNvPr>
          <p:cNvSpPr/>
          <p:nvPr/>
        </p:nvSpPr>
        <p:spPr>
          <a:xfrm>
            <a:off x="6036046" y="4971514"/>
            <a:ext cx="1073962" cy="1981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Scrap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1DE4FD4-899C-4B96-AF82-20CCC3BB9B15}"/>
              </a:ext>
            </a:extLst>
          </p:cNvPr>
          <p:cNvGrpSpPr/>
          <p:nvPr/>
        </p:nvGrpSpPr>
        <p:grpSpPr>
          <a:xfrm>
            <a:off x="5987786" y="4443142"/>
            <a:ext cx="479945" cy="402704"/>
            <a:chOff x="5992068" y="2471902"/>
            <a:chExt cx="479945" cy="402704"/>
          </a:xfrm>
        </p:grpSpPr>
        <p:pic>
          <p:nvPicPr>
            <p:cNvPr id="141" name="図 48">
              <a:extLst>
                <a:ext uri="{FF2B5EF4-FFF2-40B4-BE49-F238E27FC236}">
                  <a16:creationId xmlns:a16="http://schemas.microsoft.com/office/drawing/2014/main" id="{4E9CBF8A-AB29-4420-9F85-47F1A4063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068" y="2484980"/>
              <a:ext cx="479945" cy="389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2" name="図 49">
              <a:extLst>
                <a:ext uri="{FF2B5EF4-FFF2-40B4-BE49-F238E27FC236}">
                  <a16:creationId xmlns:a16="http://schemas.microsoft.com/office/drawing/2014/main" id="{3BCA836D-937B-494D-8549-E517A2163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240" y="2471902"/>
              <a:ext cx="249957" cy="27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7E0D3C-0798-4F4B-9D48-1D33600086A2}"/>
              </a:ext>
            </a:extLst>
          </p:cNvPr>
          <p:cNvGrpSpPr/>
          <p:nvPr/>
        </p:nvGrpSpPr>
        <p:grpSpPr>
          <a:xfrm>
            <a:off x="6311729" y="4487193"/>
            <a:ext cx="415919" cy="298098"/>
            <a:chOff x="3833958" y="4191555"/>
            <a:chExt cx="487815" cy="419096"/>
          </a:xfrm>
        </p:grpSpPr>
        <p:sp>
          <p:nvSpPr>
            <p:cNvPr id="144" name="object 199">
              <a:extLst>
                <a:ext uri="{FF2B5EF4-FFF2-40B4-BE49-F238E27FC236}">
                  <a16:creationId xmlns:a16="http://schemas.microsoft.com/office/drawing/2014/main" id="{947EDC8D-27D2-49EF-BAD5-558D8EA7E3ED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6B5A3546-4A52-4ABE-8328-045DDA3D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D28EE1A-ECB5-47A7-BCCE-D22D0B1F7E9D}"/>
              </a:ext>
            </a:extLst>
          </p:cNvPr>
          <p:cNvGrpSpPr/>
          <p:nvPr/>
        </p:nvGrpSpPr>
        <p:grpSpPr>
          <a:xfrm>
            <a:off x="6831063" y="5241335"/>
            <a:ext cx="487815" cy="419096"/>
            <a:chOff x="3833958" y="4191555"/>
            <a:chExt cx="487815" cy="419096"/>
          </a:xfrm>
        </p:grpSpPr>
        <p:sp>
          <p:nvSpPr>
            <p:cNvPr id="147" name="object 199">
              <a:extLst>
                <a:ext uri="{FF2B5EF4-FFF2-40B4-BE49-F238E27FC236}">
                  <a16:creationId xmlns:a16="http://schemas.microsoft.com/office/drawing/2014/main" id="{047A3801-D5FA-40B9-A124-C48DB69B4508}"/>
                </a:ext>
              </a:extLst>
            </p:cNvPr>
            <p:cNvSpPr/>
            <p:nvPr/>
          </p:nvSpPr>
          <p:spPr>
            <a:xfrm flipH="1">
              <a:off x="3921759" y="4191555"/>
              <a:ext cx="400014" cy="419096"/>
            </a:xfrm>
            <a:prstGeom prst="rect">
              <a:avLst/>
            </a:prstGeom>
            <a:blipFill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0" r="75956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00"/>
            </a:p>
          </p:txBody>
        </p: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9CC473CB-5E7B-49EE-89A0-E6DB0DB5E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0" b="99567" l="0" r="100000">
                          <a14:foregroundMark x1="57604" y1="40837" x2="57604" y2="40837"/>
                          <a14:foregroundMark x1="47083" y1="64214" x2="47083" y2="64214"/>
                          <a14:foregroundMark x1="49688" y1="92208" x2="49688" y2="922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803524">
              <a:off x="3906786" y="4155467"/>
              <a:ext cx="129456" cy="275111"/>
            </a:xfrm>
            <a:prstGeom prst="rect">
              <a:avLst/>
            </a:prstGeom>
          </p:spPr>
        </p:pic>
      </p:grpSp>
      <p:pic>
        <p:nvPicPr>
          <p:cNvPr id="149" name="図 49">
            <a:extLst>
              <a:ext uri="{FF2B5EF4-FFF2-40B4-BE49-F238E27FC236}">
                <a16:creationId xmlns:a16="http://schemas.microsoft.com/office/drawing/2014/main" id="{C2B100F0-2D84-4CD5-ADC4-02612E9A509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4" y="5252146"/>
            <a:ext cx="147999" cy="16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F90A8EE-2F2C-4F9C-ADDF-2F21CF6F7BBA}"/>
              </a:ext>
            </a:extLst>
          </p:cNvPr>
          <p:cNvCxnSpPr>
            <a:cxnSpLocks/>
          </p:cNvCxnSpPr>
          <p:nvPr/>
        </p:nvCxnSpPr>
        <p:spPr>
          <a:xfrm>
            <a:off x="6525588" y="4641866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F325717-EC03-480E-8DA9-70C2FC761145}"/>
              </a:ext>
            </a:extLst>
          </p:cNvPr>
          <p:cNvCxnSpPr>
            <a:cxnSpLocks/>
          </p:cNvCxnSpPr>
          <p:nvPr/>
        </p:nvCxnSpPr>
        <p:spPr>
          <a:xfrm>
            <a:off x="3717994" y="6103881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58F1F0B-62B1-4CB4-B0FC-A6154DF78292}"/>
              </a:ext>
            </a:extLst>
          </p:cNvPr>
          <p:cNvCxnSpPr>
            <a:cxnSpLocks/>
          </p:cNvCxnSpPr>
          <p:nvPr/>
        </p:nvCxnSpPr>
        <p:spPr>
          <a:xfrm>
            <a:off x="5122829" y="6115285"/>
            <a:ext cx="64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2" descr="C:\Users\pcv-2010835.VN\Desktop\6655320.jpg">
            <a:extLst>
              <a:ext uri="{FF2B5EF4-FFF2-40B4-BE49-F238E27FC236}">
                <a16:creationId xmlns:a16="http://schemas.microsoft.com/office/drawing/2014/main" id="{09DAB888-1922-4616-8483-10C5C1533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5"/>
          <a:stretch/>
        </p:blipFill>
        <p:spPr bwMode="auto">
          <a:xfrm>
            <a:off x="6189431" y="5744917"/>
            <a:ext cx="651382" cy="486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172009-3121-4E3B-B3A1-14460A9B90F2}"/>
              </a:ext>
            </a:extLst>
          </p:cNvPr>
          <p:cNvCxnSpPr>
            <a:cxnSpLocks/>
          </p:cNvCxnSpPr>
          <p:nvPr/>
        </p:nvCxnSpPr>
        <p:spPr>
          <a:xfrm>
            <a:off x="6547006" y="5507403"/>
            <a:ext cx="0" cy="24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70062F1-2FAF-412A-8FC8-F5FD2E10CDA8}"/>
              </a:ext>
            </a:extLst>
          </p:cNvPr>
          <p:cNvCxnSpPr>
            <a:cxnSpLocks/>
          </p:cNvCxnSpPr>
          <p:nvPr/>
        </p:nvCxnSpPr>
        <p:spPr>
          <a:xfrm>
            <a:off x="4413445" y="4547438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5CAC167-A083-4350-9096-37FF139AF78B}"/>
              </a:ext>
            </a:extLst>
          </p:cNvPr>
          <p:cNvCxnSpPr>
            <a:cxnSpLocks/>
          </p:cNvCxnSpPr>
          <p:nvPr/>
        </p:nvCxnSpPr>
        <p:spPr>
          <a:xfrm>
            <a:off x="5619183" y="4560020"/>
            <a:ext cx="291261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ストライプ矢印 113">
            <a:extLst>
              <a:ext uri="{FF2B5EF4-FFF2-40B4-BE49-F238E27FC236}">
                <a16:creationId xmlns:a16="http://schemas.microsoft.com/office/drawing/2014/main" id="{C3BC0A75-2164-462F-BCD1-ACA1FAD48788}"/>
              </a:ext>
            </a:extLst>
          </p:cNvPr>
          <p:cNvSpPr/>
          <p:nvPr/>
        </p:nvSpPr>
        <p:spPr bwMode="auto">
          <a:xfrm rot="1726571">
            <a:off x="3443956" y="4936978"/>
            <a:ext cx="572981" cy="14180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8" name="ストライプ矢印 113">
            <a:extLst>
              <a:ext uri="{FF2B5EF4-FFF2-40B4-BE49-F238E27FC236}">
                <a16:creationId xmlns:a16="http://schemas.microsoft.com/office/drawing/2014/main" id="{227296A5-FD6F-4BAA-BD20-C6ABA722B980}"/>
              </a:ext>
            </a:extLst>
          </p:cNvPr>
          <p:cNvSpPr/>
          <p:nvPr/>
        </p:nvSpPr>
        <p:spPr bwMode="auto">
          <a:xfrm rot="3450795">
            <a:off x="3962089" y="4869532"/>
            <a:ext cx="404868" cy="14601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69" name="ストライプ矢印 113">
            <a:extLst>
              <a:ext uri="{FF2B5EF4-FFF2-40B4-BE49-F238E27FC236}">
                <a16:creationId xmlns:a16="http://schemas.microsoft.com/office/drawing/2014/main" id="{4ECB6E44-E79C-4DD6-B259-9D007848B834}"/>
              </a:ext>
            </a:extLst>
          </p:cNvPr>
          <p:cNvSpPr/>
          <p:nvPr/>
        </p:nvSpPr>
        <p:spPr bwMode="auto">
          <a:xfrm rot="5400000">
            <a:off x="4828462" y="4822068"/>
            <a:ext cx="293082" cy="121530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0" name="ストライプ矢印 113">
            <a:extLst>
              <a:ext uri="{FF2B5EF4-FFF2-40B4-BE49-F238E27FC236}">
                <a16:creationId xmlns:a16="http://schemas.microsoft.com/office/drawing/2014/main" id="{207BF6C8-E450-4652-9C88-EA48E1655BD0}"/>
              </a:ext>
            </a:extLst>
          </p:cNvPr>
          <p:cNvSpPr/>
          <p:nvPr/>
        </p:nvSpPr>
        <p:spPr bwMode="auto">
          <a:xfrm rot="9141564">
            <a:off x="5504491" y="4902147"/>
            <a:ext cx="646758" cy="14297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1" name="ストライプ矢印 113">
            <a:extLst>
              <a:ext uri="{FF2B5EF4-FFF2-40B4-BE49-F238E27FC236}">
                <a16:creationId xmlns:a16="http://schemas.microsoft.com/office/drawing/2014/main" id="{3D2C542D-FDDD-4C10-B96A-344C5D88533F}"/>
              </a:ext>
            </a:extLst>
          </p:cNvPr>
          <p:cNvSpPr/>
          <p:nvPr/>
        </p:nvSpPr>
        <p:spPr bwMode="auto">
          <a:xfrm rot="10800000">
            <a:off x="5581000" y="5302746"/>
            <a:ext cx="646758" cy="148347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2" name="ストライプ矢印 113">
            <a:extLst>
              <a:ext uri="{FF2B5EF4-FFF2-40B4-BE49-F238E27FC236}">
                <a16:creationId xmlns:a16="http://schemas.microsoft.com/office/drawing/2014/main" id="{FDD30103-8D6F-4444-B4A8-6EF5A9AC23B2}"/>
              </a:ext>
            </a:extLst>
          </p:cNvPr>
          <p:cNvSpPr/>
          <p:nvPr/>
        </p:nvSpPr>
        <p:spPr bwMode="auto">
          <a:xfrm rot="12851547">
            <a:off x="5445035" y="5712620"/>
            <a:ext cx="646758" cy="130624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3" name="ストライプ矢印 113">
            <a:extLst>
              <a:ext uri="{FF2B5EF4-FFF2-40B4-BE49-F238E27FC236}">
                <a16:creationId xmlns:a16="http://schemas.microsoft.com/office/drawing/2014/main" id="{E721467B-0583-4EF2-931B-1A0B07772A70}"/>
              </a:ext>
            </a:extLst>
          </p:cNvPr>
          <p:cNvSpPr/>
          <p:nvPr/>
        </p:nvSpPr>
        <p:spPr bwMode="auto">
          <a:xfrm rot="16200000">
            <a:off x="4773697" y="5789602"/>
            <a:ext cx="280719" cy="139316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4" name="ストライプ矢印 113">
            <a:extLst>
              <a:ext uri="{FF2B5EF4-FFF2-40B4-BE49-F238E27FC236}">
                <a16:creationId xmlns:a16="http://schemas.microsoft.com/office/drawing/2014/main" id="{93C748DD-B6B0-4E66-BB6D-08EE8C62D8FA}"/>
              </a:ext>
            </a:extLst>
          </p:cNvPr>
          <p:cNvSpPr/>
          <p:nvPr/>
        </p:nvSpPr>
        <p:spPr bwMode="auto">
          <a:xfrm rot="20474094">
            <a:off x="3603667" y="5563106"/>
            <a:ext cx="630258" cy="155405"/>
          </a:xfrm>
          <a:prstGeom prst="stripedRightArrow">
            <a:avLst>
              <a:gd name="adj1" fmla="val 57854"/>
              <a:gd name="adj2" fmla="val 85710"/>
            </a:avLst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2200" kern="0">
              <a:solidFill>
                <a:prstClr val="black"/>
              </a:solidFill>
              <a:latin typeface="Arial" pitchFamily="34" charset="0"/>
              <a:ea typeface="HGP創英角ｺﾞｼｯｸUB" pitchFamily="50" charset="-128"/>
              <a:cs typeface="Arial" pitchFamily="34" charset="0"/>
            </a:endParaRPr>
          </a:p>
        </p:txBody>
      </p:sp>
      <p:sp>
        <p:nvSpPr>
          <p:cNvPr id="175" name="object 199">
            <a:extLst>
              <a:ext uri="{FF2B5EF4-FFF2-40B4-BE49-F238E27FC236}">
                <a16:creationId xmlns:a16="http://schemas.microsoft.com/office/drawing/2014/main" id="{2FB1DA34-8848-4A9C-B367-2DCC9BECA0EE}"/>
              </a:ext>
            </a:extLst>
          </p:cNvPr>
          <p:cNvSpPr/>
          <p:nvPr/>
        </p:nvSpPr>
        <p:spPr>
          <a:xfrm flipH="1">
            <a:off x="2350851" y="5751386"/>
            <a:ext cx="511508" cy="492553"/>
          </a:xfrm>
          <a:prstGeom prst="rect">
            <a:avLst/>
          </a:prstGeom>
          <a:blipFill>
            <a:blip r:embed="rId23" cstate="print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0" r="75956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sz="1000"/>
          </a:p>
        </p:txBody>
      </p:sp>
      <p:sp>
        <p:nvSpPr>
          <p:cNvPr id="184" name="Text Box 80">
            <a:extLst>
              <a:ext uri="{FF2B5EF4-FFF2-40B4-BE49-F238E27FC236}">
                <a16:creationId xmlns:a16="http://schemas.microsoft.com/office/drawing/2014/main" id="{805CBDF0-A228-450A-87F3-863D0975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064" y="6535434"/>
            <a:ext cx="495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</a:t>
            </a:r>
            <a:r>
              <a:rPr kumimoji="1" lang="en-US" altLang="ja-JP" sz="2000" b="1" dirty="0">
                <a:solidFill>
                  <a:srgbClr val="1508B8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3" panose="05040102010807070707" pitchFamily="18" charset="2"/>
              </a:rPr>
              <a:t>Equipment management by barcode</a:t>
            </a:r>
            <a:endParaRPr kumimoji="1" lang="en-US" altLang="ja-JP" sz="2000" b="1" dirty="0">
              <a:solidFill>
                <a:srgbClr val="1508B8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  <p:sp>
        <p:nvSpPr>
          <p:cNvPr id="186" name="Text Box 78">
            <a:extLst>
              <a:ext uri="{FF2B5EF4-FFF2-40B4-BE49-F238E27FC236}">
                <a16:creationId xmlns:a16="http://schemas.microsoft.com/office/drawing/2014/main" id="{EA8CE04B-A308-413B-96ED-1C292DE6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899" y="4145054"/>
            <a:ext cx="1144262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</p:txBody>
      </p:sp>
      <p:sp>
        <p:nvSpPr>
          <p:cNvPr id="187" name="object 254">
            <a:extLst>
              <a:ext uri="{FF2B5EF4-FFF2-40B4-BE49-F238E27FC236}">
                <a16:creationId xmlns:a16="http://schemas.microsoft.com/office/drawing/2014/main" id="{EE6859F1-FCA4-4618-9880-DEF988B39F44}"/>
              </a:ext>
            </a:extLst>
          </p:cNvPr>
          <p:cNvSpPr txBox="1"/>
          <p:nvPr/>
        </p:nvSpPr>
        <p:spPr>
          <a:xfrm>
            <a:off x="4129626" y="6207210"/>
            <a:ext cx="173777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stationery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254">
            <a:extLst>
              <a:ext uri="{FF2B5EF4-FFF2-40B4-BE49-F238E27FC236}">
                <a16:creationId xmlns:a16="http://schemas.microsoft.com/office/drawing/2014/main" id="{5F49E4D5-BCCE-4882-AAF5-C7DEE19E2FD2}"/>
              </a:ext>
            </a:extLst>
          </p:cNvPr>
          <p:cNvSpPr txBox="1"/>
          <p:nvPr/>
        </p:nvSpPr>
        <p:spPr>
          <a:xfrm>
            <a:off x="6129311" y="6233172"/>
            <a:ext cx="806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GB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endParaRPr sz="1400" dirty="0">
              <a:solidFill>
                <a:srgbClr val="0E067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440314-A867-47F0-B401-9E407FE1140A}"/>
              </a:ext>
            </a:extLst>
          </p:cNvPr>
          <p:cNvSpPr/>
          <p:nvPr/>
        </p:nvSpPr>
        <p:spPr>
          <a:xfrm>
            <a:off x="2491155" y="4804622"/>
            <a:ext cx="773041" cy="38332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Barcode</a:t>
            </a:r>
          </a:p>
        </p:txBody>
      </p:sp>
      <p:sp>
        <p:nvSpPr>
          <p:cNvPr id="193" name="object 254">
            <a:extLst>
              <a:ext uri="{FF2B5EF4-FFF2-40B4-BE49-F238E27FC236}">
                <a16:creationId xmlns:a16="http://schemas.microsoft.com/office/drawing/2014/main" id="{89186D8C-7203-46EC-81B3-FEC237B3B49F}"/>
              </a:ext>
            </a:extLst>
          </p:cNvPr>
          <p:cNvSpPr txBox="1"/>
          <p:nvPr/>
        </p:nvSpPr>
        <p:spPr>
          <a:xfrm>
            <a:off x="2596864" y="6214636"/>
            <a:ext cx="1530906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indent="0" algn="ctr">
              <a:spcBef>
                <a:spcPct val="50000"/>
              </a:spcBef>
              <a:defRPr sz="1600">
                <a:solidFill>
                  <a:srgbClr val="0E06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GB" sz="1400" dirty="0"/>
              <a:t>Import stationery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153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Meiryo UI" panose="020B0604030504040204" pitchFamily="50" charset="-128"/>
                  <a:cs typeface="Arial" panose="020B0604020202020204" pitchFamily="34" charset="0"/>
                </a:rPr>
                <a:t>Current Issue &amp; Improvement Activities Theme 2</a:t>
              </a:r>
              <a:endParaRPr lang="en-US" altLang="ja-JP" sz="2000" b="1" dirty="0">
                <a:solidFill>
                  <a:srgbClr val="FFFFCC"/>
                </a:solidFill>
                <a:latin typeface="+mn-lt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7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A1A60-BC96-41D8-9D32-D0ED664AABA5}"/>
              </a:ext>
            </a:extLst>
          </p:cNvPr>
          <p:cNvSpPr/>
          <p:nvPr/>
        </p:nvSpPr>
        <p:spPr>
          <a:xfrm>
            <a:off x="1069147" y="581484"/>
            <a:ext cx="8043477" cy="7015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 2" panose="05020102010507070707" pitchFamily="18" charset="2"/>
              <a:buChar char="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M</a:t>
            </a: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anage Asset of IT by barcode.</a:t>
            </a:r>
          </a:p>
          <a:p>
            <a:pPr marL="285750" indent="-285750">
              <a:buFont typeface="Wingdings 2" panose="05020102010507070707" pitchFamily="18" charset="2"/>
              <a:buChar char=""/>
            </a:pPr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Optimize all manual jobs by using a management system.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C29A5-7CAF-413E-A8D0-4F3763A6F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5" y="1304340"/>
            <a:ext cx="2500830" cy="347104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Main Issue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1DC609C-4C01-4F98-82BE-4D05E0EA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5" y="1304339"/>
            <a:ext cx="4945763" cy="377025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Corrective Action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343451A-54FE-4BD8-B61A-BD89C4918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8" y="1302736"/>
            <a:ext cx="1511140" cy="380230"/>
          </a:xfrm>
          <a:prstGeom prst="rect">
            <a:avLst/>
          </a:prstGeom>
          <a:solidFill>
            <a:srgbClr val="0000CC"/>
          </a:solidFill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kumimoji="1" lang="en-US" altLang="ja-JP" sz="20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C182F0BC-D52B-4477-BD5A-2AB01ED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8" y="1695774"/>
            <a:ext cx="2508978" cy="5137269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E395749-86FA-4628-BD74-3B8716E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366" y="1706861"/>
            <a:ext cx="4945763" cy="5126182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ADDDB2E2-7144-47F0-A6AE-4B9013F0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929" y="1706859"/>
            <a:ext cx="1511140" cy="5126184"/>
          </a:xfrm>
          <a:prstGeom prst="rect">
            <a:avLst/>
          </a:prstGeom>
          <a:noFill/>
          <a:ln w="3175">
            <a:solidFill>
              <a:srgbClr val="0E06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vi-VN" altLang="en-US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正方形/長方形 5">
            <a:extLst>
              <a:ext uri="{FF2B5EF4-FFF2-40B4-BE49-F238E27FC236}">
                <a16:creationId xmlns:a16="http://schemas.microsoft.com/office/drawing/2014/main" id="{E264FE70-F123-473B-B386-D6AD9F79EB51}"/>
              </a:ext>
            </a:extLst>
          </p:cNvPr>
          <p:cNvSpPr/>
          <p:nvPr/>
        </p:nvSpPr>
        <p:spPr>
          <a:xfrm>
            <a:off x="34032" y="596673"/>
            <a:ext cx="1035115" cy="69570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0066FF"/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relaxedInset"/>
          </a:sp3d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000" kern="0" dirty="0">
                <a:solidFill>
                  <a:prstClr val="white"/>
                </a:solidFill>
                <a:latin typeface="Arial" pitchFamily="34" charset="0"/>
                <a:ea typeface="Meiryo UI" panose="020B0604030504040204" pitchFamily="50" charset="-128"/>
                <a:cs typeface="Arial" pitchFamily="34" charset="0"/>
              </a:rPr>
              <a:t>Aim</a:t>
            </a:r>
            <a:endParaRPr lang="ja-JP" altLang="en-US" sz="2000" kern="0" dirty="0">
              <a:solidFill>
                <a:prstClr val="white"/>
              </a:solidFill>
              <a:latin typeface="Arial" pitchFamily="34" charset="0"/>
              <a:ea typeface="Meiryo UI" panose="020B0604030504040204" pitchFamily="50" charset="-128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2C08B9-98CF-4FD4-8146-3185999547FE}"/>
              </a:ext>
            </a:extLst>
          </p:cNvPr>
          <p:cNvSpPr/>
          <p:nvPr/>
        </p:nvSpPr>
        <p:spPr>
          <a:xfrm>
            <a:off x="104718" y="1767651"/>
            <a:ext cx="2396718" cy="5909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[3] Develop, testing</a:t>
            </a:r>
            <a:endParaRPr kumimoji="1" lang="en-US" altLang="ja-JP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-The process of borrowing and returning equipment is manual jobs on paper.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Lost time to check and inventory</a:t>
            </a: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>
              <a:defRPr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-The Process good receive, transfer, maintenance, scrap is manual 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difficult to manage and easy mistake</a:t>
            </a: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.</a:t>
            </a:r>
          </a:p>
          <a:p>
            <a:pPr>
              <a:defRPr/>
            </a:pPr>
            <a:r>
              <a:rPr kumimoji="1" lang="en-US" altLang="ja-JP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-Stationery warehouse hasn’t software to control. Manual data excel</a:t>
            </a:r>
            <a:r>
              <a:rPr kumimoji="1"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, lost time to inventory, easy mistake</a:t>
            </a:r>
          </a:p>
          <a:p>
            <a:pPr>
              <a:defRPr/>
            </a:pPr>
            <a:endParaRPr kumimoji="1" lang="en-US" altLang="ja-JP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>
              <a:defRPr/>
            </a:pPr>
            <a:endParaRPr kumimoji="1" lang="en-US" altLang="ja-JP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  <a:p>
            <a:pPr>
              <a:defRPr/>
            </a:pPr>
            <a:endParaRPr lang="en-US" altLang="ja-JP" dirty="0"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</p:txBody>
      </p:sp>
      <p:sp>
        <p:nvSpPr>
          <p:cNvPr id="95" name="Text Box 80">
            <a:extLst>
              <a:ext uri="{FF2B5EF4-FFF2-40B4-BE49-F238E27FC236}">
                <a16:creationId xmlns:a16="http://schemas.microsoft.com/office/drawing/2014/main" id="{8BC69E49-DC40-4A5F-BCFD-F13E8B9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994" y="1702703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kumimoji="1" lang="en-US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Standardization All manual operations</a:t>
            </a:r>
          </a:p>
        </p:txBody>
      </p:sp>
      <p:sp>
        <p:nvSpPr>
          <p:cNvPr id="119" name="Text Box 80">
            <a:extLst>
              <a:ext uri="{FF2B5EF4-FFF2-40B4-BE49-F238E27FC236}">
                <a16:creationId xmlns:a16="http://schemas.microsoft.com/office/drawing/2014/main" id="{27E86B17-F5BC-4E42-B077-095BCC4A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3577295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Develop functions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0ADDBE-31D5-4E28-AF7E-8876D213E181}"/>
              </a:ext>
            </a:extLst>
          </p:cNvPr>
          <p:cNvSpPr/>
          <p:nvPr/>
        </p:nvSpPr>
        <p:spPr>
          <a:xfrm>
            <a:off x="2647395" y="2257976"/>
            <a:ext cx="2458005" cy="13351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Borrow &amp; return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Transfer, inventory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Maintenance, scrap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Stationery management 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917AE4-1BA3-4F01-9615-0394E5550CAC}"/>
              </a:ext>
            </a:extLst>
          </p:cNvPr>
          <p:cNvSpPr/>
          <p:nvPr/>
        </p:nvSpPr>
        <p:spPr>
          <a:xfrm>
            <a:off x="3172669" y="2040358"/>
            <a:ext cx="129540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8B21FC6C-295D-48BB-BDDB-566934235BAE}"/>
              </a:ext>
            </a:extLst>
          </p:cNvPr>
          <p:cNvSpPr/>
          <p:nvPr/>
        </p:nvSpPr>
        <p:spPr>
          <a:xfrm>
            <a:off x="5165372" y="2256619"/>
            <a:ext cx="2349898" cy="13499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74320" rIns="0" bIns="0" rtlCol="0" anchor="ctr"/>
          <a:lstStyle/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Clear method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Create barcode tool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Select scan device</a:t>
            </a:r>
          </a:p>
          <a:p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database</a:t>
            </a:r>
          </a:p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4A4EA97-2AD0-423A-9A5F-B432C3BDC413}"/>
              </a:ext>
            </a:extLst>
          </p:cNvPr>
          <p:cNvSpPr/>
          <p:nvPr/>
        </p:nvSpPr>
        <p:spPr>
          <a:xfrm>
            <a:off x="5848789" y="2069658"/>
            <a:ext cx="1042780" cy="3470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23" name="Google Shape;403;p23">
            <a:extLst>
              <a:ext uri="{FF2B5EF4-FFF2-40B4-BE49-F238E27FC236}">
                <a16:creationId xmlns:a16="http://schemas.microsoft.com/office/drawing/2014/main" id="{EB72A0E1-72E3-4A89-9B46-45CD40AEF05A}"/>
              </a:ext>
            </a:extLst>
          </p:cNvPr>
          <p:cNvSpPr txBox="1">
            <a:spLocks/>
          </p:cNvSpPr>
          <p:nvPr/>
        </p:nvSpPr>
        <p:spPr>
          <a:xfrm>
            <a:off x="2689195" y="3940932"/>
            <a:ext cx="4945763" cy="151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0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mater, print barcode to identify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function, read barcode of serial no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location (Floor, Area, Table) , Device type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and export stationery equipment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 database on server to show detail report</a:t>
            </a:r>
          </a:p>
          <a:p>
            <a:pPr algn="l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anose="05020102010507070707" pitchFamily="18" charset="2"/>
              </a:rPr>
              <a:t> </a:t>
            </a:r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Testing and Adjust function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0" name="Text Box 80">
            <a:extLst>
              <a:ext uri="{FF2B5EF4-FFF2-40B4-BE49-F238E27FC236}">
                <a16:creationId xmlns:a16="http://schemas.microsoft.com/office/drawing/2014/main" id="{DA78F6A4-CCEE-4D48-B2DC-8AE12353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265" y="5372994"/>
            <a:ext cx="487510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indent="0" eaLnBrk="1" hangingPunct="1">
              <a:spcBef>
                <a:spcPct val="30000"/>
              </a:spcBef>
              <a:buFont typeface="Wingdings" pitchFamily="2" charset="2"/>
              <a:buChar char="q"/>
            </a:pPr>
            <a:r>
              <a:rPr kumimoji="1"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1EB1E-75B4-4A47-A681-FD427CD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69" y="5372199"/>
            <a:ext cx="499653" cy="443571"/>
          </a:xfrm>
          <a:prstGeom prst="rect">
            <a:avLst/>
          </a:prstGeom>
        </p:spPr>
      </p:pic>
      <p:sp>
        <p:nvSpPr>
          <p:cNvPr id="149" name="Cube 5">
            <a:extLst>
              <a:ext uri="{FF2B5EF4-FFF2-40B4-BE49-F238E27FC236}">
                <a16:creationId xmlns:a16="http://schemas.microsoft.com/office/drawing/2014/main" id="{831E4F4D-FAF7-43D8-BB2A-A5B0D93E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10" y="6363076"/>
            <a:ext cx="1896169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Reduce paper: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50%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0" name="Can 11">
            <a:extLst>
              <a:ext uri="{FF2B5EF4-FFF2-40B4-BE49-F238E27FC236}">
                <a16:creationId xmlns:a16="http://schemas.microsoft.com/office/drawing/2014/main" id="{437CF3A9-6ACD-474A-AAED-57832F869133}"/>
              </a:ext>
            </a:extLst>
          </p:cNvPr>
          <p:cNvSpPr/>
          <p:nvPr/>
        </p:nvSpPr>
        <p:spPr bwMode="auto">
          <a:xfrm>
            <a:off x="3044308" y="5757254"/>
            <a:ext cx="609599" cy="735809"/>
          </a:xfrm>
          <a:prstGeom prst="can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Paper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51" name="Can 12">
            <a:extLst>
              <a:ext uri="{FF2B5EF4-FFF2-40B4-BE49-F238E27FC236}">
                <a16:creationId xmlns:a16="http://schemas.microsoft.com/office/drawing/2014/main" id="{48B8CCE5-2B62-4026-B47D-07B1B2920817}"/>
              </a:ext>
            </a:extLst>
          </p:cNvPr>
          <p:cNvSpPr/>
          <p:nvPr/>
        </p:nvSpPr>
        <p:spPr bwMode="auto">
          <a:xfrm>
            <a:off x="3930851" y="6122434"/>
            <a:ext cx="609599" cy="35456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50%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EECE36-1E6E-4802-A878-79A161C7CB96}"/>
              </a:ext>
            </a:extLst>
          </p:cNvPr>
          <p:cNvGrpSpPr/>
          <p:nvPr/>
        </p:nvGrpSpPr>
        <p:grpSpPr>
          <a:xfrm>
            <a:off x="4315879" y="5641900"/>
            <a:ext cx="632801" cy="459806"/>
            <a:chOff x="4572033" y="5747501"/>
            <a:chExt cx="646431" cy="482032"/>
          </a:xfrm>
        </p:grpSpPr>
        <p:sp>
          <p:nvSpPr>
            <p:cNvPr id="155" name="Can 13">
              <a:extLst>
                <a:ext uri="{FF2B5EF4-FFF2-40B4-BE49-F238E27FC236}">
                  <a16:creationId xmlns:a16="http://schemas.microsoft.com/office/drawing/2014/main" id="{75240470-AD2A-4784-9B27-E3528F107BA0}"/>
                </a:ext>
              </a:extLst>
            </p:cNvPr>
            <p:cNvSpPr/>
            <p:nvPr/>
          </p:nvSpPr>
          <p:spPr bwMode="auto">
            <a:xfrm>
              <a:off x="4572033" y="5917846"/>
              <a:ext cx="646431" cy="31168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50%</a:t>
              </a:r>
              <a:endParaRPr lang="vi-VN" sz="1400" b="1" u="sng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56" name="Group 34">
              <a:extLst>
                <a:ext uri="{FF2B5EF4-FFF2-40B4-BE49-F238E27FC236}">
                  <a16:creationId xmlns:a16="http://schemas.microsoft.com/office/drawing/2014/main" id="{934A113D-8C66-4933-B73E-6B19D1F75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9139" y="5747501"/>
              <a:ext cx="552218" cy="311687"/>
              <a:chOff x="2578284" y="1828800"/>
              <a:chExt cx="1307916" cy="655677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F8800DC-3320-4194-B772-5E4F1FBC6DC0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00E360F7-04CB-47A1-9893-6BB962F917E2}"/>
                  </a:ext>
                </a:extLst>
              </p:cNvPr>
              <p:cNvCxnSpPr/>
              <p:nvPr/>
            </p:nvCxnSpPr>
            <p:spPr>
              <a:xfrm>
                <a:off x="2743200" y="1905000"/>
                <a:ext cx="1143000" cy="5794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Cube 5">
            <a:extLst>
              <a:ext uri="{FF2B5EF4-FFF2-40B4-BE49-F238E27FC236}">
                <a16:creationId xmlns:a16="http://schemas.microsoft.com/office/drawing/2014/main" id="{30067E41-898C-41D1-B345-A4D8900AA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19" y="6353739"/>
            <a:ext cx="2355728" cy="402291"/>
          </a:xfrm>
          <a:prstGeom prst="cube">
            <a:avLst>
              <a:gd name="adj" fmla="val 25000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bg1"/>
                </a:solidFill>
                <a:cs typeface="Times New Roman" panose="02020603050405020304" pitchFamily="18" charset="0"/>
              </a:rPr>
              <a:t>Save time inventory : </a:t>
            </a:r>
            <a:r>
              <a:rPr lang="en-US" sz="1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40%</a:t>
            </a:r>
            <a:endParaRPr lang="vi-VN" sz="1400" b="1" u="sng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60" name="Can 19">
            <a:extLst>
              <a:ext uri="{FF2B5EF4-FFF2-40B4-BE49-F238E27FC236}">
                <a16:creationId xmlns:a16="http://schemas.microsoft.com/office/drawing/2014/main" id="{DD500E36-4E48-47CC-9388-46ED72822D7E}"/>
              </a:ext>
            </a:extLst>
          </p:cNvPr>
          <p:cNvSpPr/>
          <p:nvPr/>
        </p:nvSpPr>
        <p:spPr bwMode="auto">
          <a:xfrm>
            <a:off x="5437048" y="5569244"/>
            <a:ext cx="636648" cy="893654"/>
          </a:xfrm>
          <a:prstGeom prst="can">
            <a:avLst/>
          </a:prstGeom>
          <a:solidFill>
            <a:srgbClr val="FF66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100%</a:t>
            </a:r>
          </a:p>
          <a:p>
            <a:pPr algn="ctr" eaLnBrk="1" fontAlgn="ctr" hangingPunct="1"/>
            <a:r>
              <a:rPr lang="en-US" sz="1400" b="1" dirty="0">
                <a:solidFill>
                  <a:schemeClr val="bg1"/>
                </a:solidFill>
                <a:cs typeface="Times New Roman" panose="02020603050405020304" pitchFamily="18" charset="0"/>
              </a:rPr>
              <a:t>Time</a:t>
            </a:r>
            <a:endParaRPr lang="vi-VN" sz="14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61" name="Can 20">
            <a:extLst>
              <a:ext uri="{FF2B5EF4-FFF2-40B4-BE49-F238E27FC236}">
                <a16:creationId xmlns:a16="http://schemas.microsoft.com/office/drawing/2014/main" id="{1BA216CE-5475-4FE4-A7E5-E1A6468BF523}"/>
              </a:ext>
            </a:extLst>
          </p:cNvPr>
          <p:cNvSpPr/>
          <p:nvPr/>
        </p:nvSpPr>
        <p:spPr bwMode="auto">
          <a:xfrm>
            <a:off x="6297977" y="5988660"/>
            <a:ext cx="593591" cy="481196"/>
          </a:xfrm>
          <a:prstGeom prst="can">
            <a:avLst/>
          </a:prstGeom>
          <a:solidFill>
            <a:srgbClr val="00FF00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60%</a:t>
            </a:r>
          </a:p>
          <a:p>
            <a:pPr algn="ctr" eaLnBrk="1" hangingPunct="1"/>
            <a:r>
              <a:rPr lang="en-US" sz="1400" b="1" dirty="0">
                <a:cs typeface="Times New Roman" panose="02020603050405020304" pitchFamily="18" charset="0"/>
              </a:rPr>
              <a:t>time</a:t>
            </a:r>
            <a:endParaRPr lang="vi-VN" sz="1400" b="1" dirty="0"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8A3254-38DB-406A-8C3D-3F2D47306A63}"/>
              </a:ext>
            </a:extLst>
          </p:cNvPr>
          <p:cNvGrpSpPr/>
          <p:nvPr/>
        </p:nvGrpSpPr>
        <p:grpSpPr>
          <a:xfrm>
            <a:off x="6564700" y="5169444"/>
            <a:ext cx="819846" cy="806467"/>
            <a:chOff x="6191321" y="5211678"/>
            <a:chExt cx="765686" cy="675791"/>
          </a:xfrm>
        </p:grpSpPr>
        <p:sp>
          <p:nvSpPr>
            <p:cNvPr id="162" name="Can 24">
              <a:extLst>
                <a:ext uri="{FF2B5EF4-FFF2-40B4-BE49-F238E27FC236}">
                  <a16:creationId xmlns:a16="http://schemas.microsoft.com/office/drawing/2014/main" id="{467BB539-2F8B-41D7-A9E7-8ADEA924EEBC}"/>
                </a:ext>
              </a:extLst>
            </p:cNvPr>
            <p:cNvSpPr/>
            <p:nvPr/>
          </p:nvSpPr>
          <p:spPr bwMode="auto">
            <a:xfrm>
              <a:off x="6292122" y="5514422"/>
              <a:ext cx="576529" cy="373047"/>
            </a:xfrm>
            <a:prstGeom prst="can">
              <a:avLst>
                <a:gd name="adj" fmla="val 26994"/>
              </a:avLst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  <a:extLst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sz="1400" b="1" u="sng" dirty="0">
                  <a:solidFill>
                    <a:srgbClr val="FF6600"/>
                  </a:solidFill>
                  <a:cs typeface="Times New Roman" panose="02020603050405020304" pitchFamily="18" charset="0"/>
                </a:rPr>
                <a:t>40%</a:t>
              </a:r>
              <a:endParaRPr lang="vi-VN" sz="1400" b="1" u="sng" dirty="0">
                <a:solidFill>
                  <a:srgbClr val="FF66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3" name="Group 34">
              <a:extLst>
                <a:ext uri="{FF2B5EF4-FFF2-40B4-BE49-F238E27FC236}">
                  <a16:creationId xmlns:a16="http://schemas.microsoft.com/office/drawing/2014/main" id="{887B5E36-18FD-45C1-AAAF-81179785A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1321" y="5211678"/>
              <a:ext cx="765686" cy="545350"/>
              <a:chOff x="2578284" y="1828800"/>
              <a:chExt cx="1307916" cy="655677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CDE7E73-6B4A-4C0C-AF02-991570EF71F5}"/>
                  </a:ext>
                </a:extLst>
              </p:cNvPr>
              <p:cNvCxnSpPr/>
              <p:nvPr/>
            </p:nvCxnSpPr>
            <p:spPr>
              <a:xfrm flipV="1">
                <a:off x="2578284" y="1828800"/>
                <a:ext cx="1307916" cy="655677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D40619DC-D355-4919-93E9-F8F7ADA085AF}"/>
                  </a:ext>
                </a:extLst>
              </p:cNvPr>
              <p:cNvCxnSpPr/>
              <p:nvPr/>
            </p:nvCxnSpPr>
            <p:spPr>
              <a:xfrm>
                <a:off x="2802619" y="1906707"/>
                <a:ext cx="1083581" cy="577770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7FD703-01A2-43DB-B06B-CFB3080D2241}"/>
              </a:ext>
            </a:extLst>
          </p:cNvPr>
          <p:cNvSpPr/>
          <p:nvPr/>
        </p:nvSpPr>
        <p:spPr>
          <a:xfrm>
            <a:off x="7663298" y="1776059"/>
            <a:ext cx="123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1508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Apply: </a:t>
            </a:r>
          </a:p>
        </p:txBody>
      </p:sp>
      <p:sp>
        <p:nvSpPr>
          <p:cNvPr id="167" name="Text Box 80">
            <a:extLst>
              <a:ext uri="{FF2B5EF4-FFF2-40B4-BE49-F238E27FC236}">
                <a16:creationId xmlns:a16="http://schemas.microsoft.com/office/drawing/2014/main" id="{E69C5ED1-728B-4779-9C6A-AA74011D9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169" y="2122258"/>
            <a:ext cx="1527899" cy="493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Borrow &amp; return 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Feb.2024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Manage stationery warehouse (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Feb.2024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GR, Transfer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&amp; Inventory, Maintenance,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Scrap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(</a:t>
            </a:r>
            <a:r>
              <a:rPr kumimoji="1" lang="en-US" altLang="en-US" b="1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Apr.24</a:t>
            </a:r>
            <a:r>
              <a:rPr kumimoji="1" lang="en-US" altLang="en-US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  <a:sym typeface="Wingdings 2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  <a:p>
            <a:pPr eaLnBrk="1" hangingPunct="1">
              <a:spcBef>
                <a:spcPct val="20000"/>
              </a:spcBef>
            </a:pPr>
            <a:endParaRPr kumimoji="1" lang="en-US" altLang="en-US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8921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5" name="object 30"/>
          <p:cNvSpPr>
            <a:spLocks/>
          </p:cNvSpPr>
          <p:nvPr/>
        </p:nvSpPr>
        <p:spPr bwMode="auto">
          <a:xfrm>
            <a:off x="8577896" y="57353"/>
            <a:ext cx="533400" cy="296862"/>
          </a:xfrm>
          <a:custGeom>
            <a:avLst/>
            <a:gdLst>
              <a:gd name="T0" fmla="*/ 0 w 533400"/>
              <a:gd name="T1" fmla="*/ 0 h 297180"/>
              <a:gd name="T2" fmla="*/ 533400 w 533400"/>
              <a:gd name="T3" fmla="*/ 297180 h 297180"/>
            </a:gdLst>
            <a:ahLst/>
            <a:cxnLst/>
            <a:rect l="T0" t="T1" r="T2" b="T3"/>
            <a:pathLst>
              <a:path w="533400" h="297180">
                <a:moveTo>
                  <a:pt x="0" y="296862"/>
                </a:moveTo>
                <a:lnTo>
                  <a:pt x="533400" y="296862"/>
                </a:lnTo>
                <a:lnTo>
                  <a:pt x="533400" y="0"/>
                </a:lnTo>
                <a:lnTo>
                  <a:pt x="0" y="0"/>
                </a:lnTo>
                <a:lnTo>
                  <a:pt x="0" y="296862"/>
                </a:lnTo>
                <a:close/>
              </a:path>
            </a:pathLst>
          </a:cu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vi-VN" sz="1600" dirty="0">
                <a:solidFill>
                  <a:schemeClr val="bg1"/>
                </a:solidFill>
              </a:rPr>
              <a:t>1/10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C0AC54-1A55-DC88-09F1-50AD73A7A4F2}"/>
              </a:ext>
            </a:extLst>
          </p:cNvPr>
          <p:cNvGrpSpPr/>
          <p:nvPr/>
        </p:nvGrpSpPr>
        <p:grpSpPr>
          <a:xfrm>
            <a:off x="32704" y="11289"/>
            <a:ext cx="9064036" cy="576263"/>
            <a:chOff x="-1598" y="-26988"/>
            <a:chExt cx="9144001" cy="5762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36E40C-D1D4-EC26-126F-A6022BE94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598" y="-26988"/>
              <a:ext cx="9144001" cy="576263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algn="ctr">
                <a:buNone/>
              </a:pPr>
              <a:r>
                <a:rPr lang="en-US" altLang="ja-JP" sz="2000" b="1" dirty="0">
                  <a:solidFill>
                    <a:srgbClr val="FFFFCC"/>
                  </a:solidFill>
                  <a:ea typeface="HGP創英角ｺﾞｼｯｸUB" pitchFamily="50" charset="-128"/>
                  <a:cs typeface="Arial" panose="020B0604020202020204" pitchFamily="34" charset="0"/>
                </a:rPr>
                <a:t>Future Proposal &amp; Development Plan</a:t>
              </a:r>
            </a:p>
          </p:txBody>
        </p:sp>
        <p:sp>
          <p:nvSpPr>
            <p:cNvPr id="11" name="正方形/長方形 40">
              <a:extLst>
                <a:ext uri="{FF2B5EF4-FFF2-40B4-BE49-F238E27FC236}">
                  <a16:creationId xmlns:a16="http://schemas.microsoft.com/office/drawing/2014/main" id="{D1EECAAE-2A4F-1E78-43E2-3452BA5AC55F}"/>
                </a:ext>
              </a:extLst>
            </p:cNvPr>
            <p:cNvSpPr/>
            <p:nvPr/>
          </p:nvSpPr>
          <p:spPr>
            <a:xfrm>
              <a:off x="8208319" y="115888"/>
              <a:ext cx="793971" cy="28892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9</a:t>
              </a:r>
              <a:r>
                <a:rPr lang="en-US" altLang="ja-JP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/</a:t>
              </a:r>
              <a:r>
                <a:rPr lang="en-US" altLang="ja-JP" sz="1400" dirty="0">
                  <a:solidFill>
                    <a:schemeClr val="bg1"/>
                  </a:solidFill>
                  <a:latin typeface="Arial" panose="020B0604020202020204" pitchFamily="34" charset="0"/>
                  <a:ea typeface="HGP創英角ｺﾞｼｯｸUB" panose="020B0900000000000000" pitchFamily="50" charset="-128"/>
                  <a:cs typeface="Arial" panose="020B0604020202020204" pitchFamily="34" charset="0"/>
                </a:rPr>
                <a:t>10</a:t>
              </a:r>
              <a:endParaRPr lang="ja-JP" altLang="en-US" sz="14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anose="020B0900000000000000" pitchFamily="50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399E4FDD-365A-BBDE-89D3-E0A06EA07341}"/>
              </a:ext>
            </a:extLst>
          </p:cNvPr>
          <p:cNvGraphicFramePr>
            <a:graphicFrameLocks noGrp="1"/>
          </p:cNvGraphicFramePr>
          <p:nvPr/>
        </p:nvGraphicFramePr>
        <p:xfrm>
          <a:off x="27995" y="641417"/>
          <a:ext cx="9064036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07">
                  <a:extLst>
                    <a:ext uri="{9D8B030D-6E8A-4147-A177-3AD203B41FA5}">
                      <a16:colId xmlns:a16="http://schemas.microsoft.com/office/drawing/2014/main" val="71383997"/>
                    </a:ext>
                  </a:extLst>
                </a:gridCol>
                <a:gridCol w="4471929">
                  <a:extLst>
                    <a:ext uri="{9D8B030D-6E8A-4147-A177-3AD203B41FA5}">
                      <a16:colId xmlns:a16="http://schemas.microsoft.com/office/drawing/2014/main" val="448646468"/>
                    </a:ext>
                  </a:extLst>
                </a:gridCol>
              </a:tblGrid>
              <a:tr h="6172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63348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40CBF5-6D83-CE92-BC0E-53C1513AC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94014"/>
              </p:ext>
            </p:extLst>
          </p:nvPr>
        </p:nvGraphicFramePr>
        <p:xfrm>
          <a:off x="76200" y="660442"/>
          <a:ext cx="8962676" cy="566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02">
                  <a:extLst>
                    <a:ext uri="{9D8B030D-6E8A-4147-A177-3AD203B41FA5}">
                      <a16:colId xmlns:a16="http://schemas.microsoft.com/office/drawing/2014/main" val="2214583215"/>
                    </a:ext>
                  </a:extLst>
                </a:gridCol>
                <a:gridCol w="2883025">
                  <a:extLst>
                    <a:ext uri="{9D8B030D-6E8A-4147-A177-3AD203B41FA5}">
                      <a16:colId xmlns:a16="http://schemas.microsoft.com/office/drawing/2014/main" val="225139775"/>
                    </a:ext>
                  </a:extLst>
                </a:gridCol>
                <a:gridCol w="764790">
                  <a:extLst>
                    <a:ext uri="{9D8B030D-6E8A-4147-A177-3AD203B41FA5}">
                      <a16:colId xmlns:a16="http://schemas.microsoft.com/office/drawing/2014/main" val="3131202624"/>
                    </a:ext>
                  </a:extLst>
                </a:gridCol>
                <a:gridCol w="764789">
                  <a:extLst>
                    <a:ext uri="{9D8B030D-6E8A-4147-A177-3AD203B41FA5}">
                      <a16:colId xmlns:a16="http://schemas.microsoft.com/office/drawing/2014/main" val="1179056243"/>
                    </a:ext>
                  </a:extLst>
                </a:gridCol>
                <a:gridCol w="764790">
                  <a:extLst>
                    <a:ext uri="{9D8B030D-6E8A-4147-A177-3AD203B41FA5}">
                      <a16:colId xmlns:a16="http://schemas.microsoft.com/office/drawing/2014/main" val="2153634711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2584234332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1706954613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3287336513"/>
                    </a:ext>
                  </a:extLst>
                </a:gridCol>
                <a:gridCol w="852570">
                  <a:extLst>
                    <a:ext uri="{9D8B030D-6E8A-4147-A177-3AD203B41FA5}">
                      <a16:colId xmlns:a16="http://schemas.microsoft.com/office/drawing/2014/main" val="3090412962"/>
                    </a:ext>
                  </a:extLst>
                </a:gridCol>
              </a:tblGrid>
              <a:tr h="53871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Activity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508B8"/>
                          </a:solidFill>
                        </a:rPr>
                        <a:t>FY2023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508B8"/>
                          </a:solidFill>
                        </a:rPr>
                        <a:t>FY2024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910644"/>
                  </a:ext>
                </a:extLst>
              </a:tr>
              <a:tr h="45332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Jan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1508B8"/>
                          </a:solidFill>
                        </a:rPr>
                        <a:t>Feb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1508B8"/>
                          </a:solidFill>
                        </a:rPr>
                        <a:t>Mar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rgbClr val="1508B8"/>
                          </a:solidFill>
                          <a:latin typeface="Arial" pitchFamily="34" charset="0"/>
                          <a:cs typeface="Arial" pitchFamily="34" charset="0"/>
                        </a:rPr>
                        <a:t>Q4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35061"/>
                  </a:ext>
                </a:extLst>
              </a:tr>
              <a:tr h="304800">
                <a:tc gridSpan="9"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u="non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My self</a:t>
                      </a:r>
                      <a:r>
                        <a:rPr lang="en-US" sz="2000" b="1" u="none" baseline="0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000" b="1" u="none" dirty="0">
                        <a:solidFill>
                          <a:srgbClr val="0000F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0054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185085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87305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7583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4351"/>
                  </a:ext>
                </a:extLst>
              </a:tr>
              <a:tr h="435960">
                <a:tc gridSpan="9"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q"/>
                      </a:pPr>
                      <a:r>
                        <a:rPr lang="en-US" sz="2000" b="1" u="none" dirty="0">
                          <a:solidFill>
                            <a:srgbClr val="0000FF"/>
                          </a:solidFill>
                          <a:latin typeface="Arial" pitchFamily="34" charset="0"/>
                          <a:cs typeface="Arial" pitchFamily="34" charset="0"/>
                        </a:rPr>
                        <a:t>My colleagues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65722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l"/>
                      <a:endParaRPr lang="en-US" sz="1400" b="0" u="none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974099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007184"/>
                  </a:ext>
                </a:extLst>
              </a:tr>
              <a:tr h="53871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l"/>
                      <a:endParaRPr lang="en-US" sz="1400" b="0" u="none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6633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6FA6718-A463-B118-540D-ADFF6BC5DD15}"/>
              </a:ext>
            </a:extLst>
          </p:cNvPr>
          <p:cNvSpPr txBox="1"/>
          <p:nvPr/>
        </p:nvSpPr>
        <p:spPr>
          <a:xfrm>
            <a:off x="4008370" y="6368679"/>
            <a:ext cx="495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00FF"/>
                </a:solidFill>
                <a:latin typeface="Arial "/>
              </a:rPr>
              <a:t>THANK YOU FOR LISTENING!</a:t>
            </a:r>
          </a:p>
        </p:txBody>
      </p:sp>
      <p:sp>
        <p:nvSpPr>
          <p:cNvPr id="37" name="Callout: Quad Arrow 36">
            <a:extLst>
              <a:ext uri="{FF2B5EF4-FFF2-40B4-BE49-F238E27FC236}">
                <a16:creationId xmlns:a16="http://schemas.microsoft.com/office/drawing/2014/main" id="{2DCAC053-049A-FF2E-CA6F-6316C7D819D2}"/>
              </a:ext>
            </a:extLst>
          </p:cNvPr>
          <p:cNvSpPr/>
          <p:nvPr/>
        </p:nvSpPr>
        <p:spPr bwMode="auto">
          <a:xfrm>
            <a:off x="7293713" y="4865929"/>
            <a:ext cx="224523" cy="220648"/>
          </a:xfrm>
          <a:prstGeom prst="quadArrowCallou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rgbClr val="51637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22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48357</TotalTime>
  <Words>1645</Words>
  <Application>Microsoft Office PowerPoint</Application>
  <PresentationFormat>On-screen Show (4:3)</PresentationFormat>
  <Paragraphs>379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7" baseType="lpstr">
      <vt:lpstr>HGP創英角ｺﾞｼｯｸUB</vt:lpstr>
      <vt:lpstr>HGP創英角ｺﾞｼｯｸUB</vt:lpstr>
      <vt:lpstr>HGSSoeiKakugothicUB</vt:lpstr>
      <vt:lpstr>Meiryo UI</vt:lpstr>
      <vt:lpstr>Microsoft YaHei</vt:lpstr>
      <vt:lpstr>ＭＳ Ｐゴシック</vt:lpstr>
      <vt:lpstr>ＭＳ Ｐ明朝</vt:lpstr>
      <vt:lpstr>Arial</vt:lpstr>
      <vt:lpstr>Arial </vt:lpstr>
      <vt:lpstr>Arial Black</vt:lpstr>
      <vt:lpstr>Calibri</vt:lpstr>
      <vt:lpstr>Fira Sans Extra Condensed</vt:lpstr>
      <vt:lpstr>Times New Roman</vt:lpstr>
      <vt:lpstr>Wingdings</vt:lpstr>
      <vt:lpstr>Wingdings 2</vt:lpstr>
      <vt:lpstr>Wingdings 3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PSNV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Nguyen Thi</dc:creator>
  <cp:lastModifiedBy>Minh Nguyen Nhu</cp:lastModifiedBy>
  <cp:revision>3966</cp:revision>
  <cp:lastPrinted>2023-03-01T01:59:53Z</cp:lastPrinted>
  <dcterms:created xsi:type="dcterms:W3CDTF">2016-12-21T06:42:40Z</dcterms:created>
  <dcterms:modified xsi:type="dcterms:W3CDTF">2023-12-15T12:18:34Z</dcterms:modified>
</cp:coreProperties>
</file>