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8" r:id="rId2"/>
    <p:sldId id="1622" r:id="rId3"/>
    <p:sldId id="1611" r:id="rId4"/>
    <p:sldId id="1623" r:id="rId5"/>
    <p:sldId id="1615" r:id="rId6"/>
    <p:sldId id="1596" r:id="rId7"/>
    <p:sldId id="1625" r:id="rId8"/>
    <p:sldId id="1620" r:id="rId9"/>
    <p:sldId id="1618" r:id="rId10"/>
    <p:sldId id="1587" r:id="rId11"/>
    <p:sldId id="1621" r:id="rId12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508B8"/>
    <a:srgbClr val="0070C0"/>
    <a:srgbClr val="AEF46E"/>
    <a:srgbClr val="FF6600"/>
    <a:srgbClr val="000077"/>
    <a:srgbClr val="51637B"/>
    <a:srgbClr val="E46C0A"/>
    <a:srgbClr val="CDB5CD"/>
    <a:srgbClr val="7A3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9776" autoAdjust="0"/>
  </p:normalViewPr>
  <p:slideViewPr>
    <p:cSldViewPr>
      <p:cViewPr varScale="1">
        <p:scale>
          <a:sx n="79" d="100"/>
          <a:sy n="79" d="100"/>
        </p:scale>
        <p:origin x="1854" y="84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333201521634259E-2"/>
          <c:y val="5.2095584265498554E-2"/>
          <c:w val="0.91666666666666663"/>
          <c:h val="0.919697321557906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FFFF00"/>
            </a:solidFill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F99-40B5-9C2E-2CC709C70E3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15-4EB6-99A8-FEAD3637FCC8}"/>
              </c:ext>
            </c:extLst>
          </c:dPt>
          <c:dPt>
            <c:idx val="2"/>
            <c:bubble3D val="0"/>
            <c:spPr>
              <a:solidFill>
                <a:srgbClr val="FFFF00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9F99-40B5-9C2E-2CC709C70E33}"/>
              </c:ext>
            </c:extLst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315-4EB6-99A8-FEAD3637FCC8}"/>
              </c:ext>
            </c:extLst>
          </c:dPt>
          <c:cat>
            <c:strRef>
              <c:f>Sheet1!$A$2:$A$3</c:f>
              <c:strCache>
                <c:ptCount val="2"/>
                <c:pt idx="0">
                  <c:v>Development (S)</c:v>
                </c:pt>
                <c:pt idx="1">
                  <c:v>Normal support (S)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9-40B5-9C2E-2CC709C70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/>
              <a:t>Good morning/afternoon/evening</a:t>
            </a:r>
            <a:r>
              <a:rPr lang="en-US" sz="600" baseline="0" dirty="0"/>
              <a:t> everyone, </a:t>
            </a:r>
            <a:r>
              <a:rPr lang="en-US" sz="600" dirty="0"/>
              <a:t> My name is Minh ,member of IT</a:t>
            </a:r>
            <a:r>
              <a:rPr lang="en-US" sz="600" baseline="0" dirty="0"/>
              <a:t> section. Today, I am very honored to be here to present my promotion report. My topic is : “</a:t>
            </a:r>
            <a:r>
              <a:rPr lang="en-US" sz="600" dirty="0">
                <a:solidFill>
                  <a:srgbClr val="0000FF"/>
                </a:solidFill>
              </a:rPr>
              <a:t>Upgrade </a:t>
            </a:r>
            <a:r>
              <a:rPr lang="en-US" altLang="ja-JP" sz="6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600" dirty="0">
                <a:solidFill>
                  <a:srgbClr val="0000FF"/>
                </a:solidFill>
              </a:rPr>
              <a:t> &amp; Make Asset Life Cycle Management System</a:t>
            </a:r>
            <a:r>
              <a:rPr kumimoji="1" lang="en-US" sz="600" dirty="0">
                <a:solidFill>
                  <a:srgbClr val="0000FF"/>
                </a:solidFill>
                <a:ea typeface="HGP創英角ｺﾞｼｯｸUB" pitchFamily="50" charset="-128"/>
                <a:cs typeface="Arial" panose="020B0604020202020204" pitchFamily="34" charset="0"/>
              </a:rPr>
              <a:t>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My presentation is split into 5 parts.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aseline="0" dirty="0"/>
              <a:t>The beginning, I will start with job history &amp; achievement. Then I mention background of activities. After that, I  will talk about total improvement schedule. The next I talk about the detail of activities. And the last I confirm result and next activities.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aseline="0" dirty="0"/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Develop Smart Warehouse management system, control schedule to keep on time. </a:t>
            </a:r>
          </a:p>
          <a:p>
            <a:r>
              <a:rPr lang="en-US" baseline="0" dirty="0"/>
              <a:t>And the last important thing is building team work and improving spiritual.</a:t>
            </a:r>
          </a:p>
          <a:p>
            <a:r>
              <a:rPr lang="en-US" baseline="0" dirty="0"/>
              <a:t>I expect my team reduces coding time: 50% and reduces support time 30% at the end of  FY2024.</a:t>
            </a:r>
          </a:p>
          <a:p>
            <a:r>
              <a:rPr lang="en-US" baseline="0" dirty="0"/>
              <a:t>Thanks for your listening! If do you have any question, please let me know? </a:t>
            </a: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4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Now, the first content. I introduce about my self.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I work here start February, 2019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see in the ISD Organization, I’m working in Develop team. There are 4 peoples in my team. I’m a </a:t>
            </a:r>
            <a:r>
              <a:rPr lang="en-US" baseline="0" dirty="0"/>
              <a:t>in charge of Software development and support all system of IT.</a:t>
            </a:r>
            <a:r>
              <a:rPr lang="en-US" dirty="0"/>
              <a:t>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Arial" pitchFamily="34" charset="0"/>
                <a:cs typeface="Arial" pitchFamily="34" charset="0"/>
              </a:rPr>
              <a:t>There are some my achievement. I had done many project with achieve cost down, reduce HC, ensure quantity for production.</a:t>
            </a:r>
            <a:endParaRPr lang="ja-JP" altLang="en-US" sz="1200" dirty="0">
              <a:latin typeface="Arial" pitchFamily="34" charset="0"/>
              <a:cs typeface="Arial" pitchFamily="34" charset="0"/>
            </a:endParaRPr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dirty="0"/>
              <a:t>The next, I talk about</a:t>
            </a:r>
            <a:r>
              <a:rPr lang="en-US" baseline="0" dirty="0"/>
              <a:t> the </a:t>
            </a:r>
            <a:r>
              <a:rPr lang="en-US" dirty="0"/>
              <a:t>background</a:t>
            </a:r>
            <a:r>
              <a:rPr lang="en-US" baseline="0" dirty="0"/>
              <a:t> of activities. </a:t>
            </a:r>
          </a:p>
          <a:p>
            <a:pPr defTabSz="915406">
              <a:defRPr/>
            </a:pPr>
            <a:r>
              <a:rPr lang="en-US" altLang="en-US" dirty="0"/>
              <a:t>Let's look at the 5-year chart (Project</a:t>
            </a:r>
            <a:r>
              <a:rPr lang="en-US" altLang="en-US" baseline="0" dirty="0"/>
              <a:t> summary)</a:t>
            </a:r>
            <a:r>
              <a:rPr lang="en-US" altLang="en-US" dirty="0"/>
              <a:t>. </a:t>
            </a:r>
            <a:r>
              <a:rPr lang="en-US" altLang="en-US" b="1" dirty="0"/>
              <a:t>The number of request</a:t>
            </a:r>
            <a:r>
              <a:rPr lang="en-US" altLang="en-US" b="1" baseline="0" dirty="0"/>
              <a:t> </a:t>
            </a:r>
            <a:r>
              <a:rPr lang="en-US" altLang="en-US" baseline="0" dirty="0"/>
              <a:t>IT </a:t>
            </a:r>
            <a:r>
              <a:rPr lang="en-US" altLang="en-US" dirty="0"/>
              <a:t>received is very large. </a:t>
            </a:r>
            <a:r>
              <a:rPr lang="en-US" altLang="en-US" b="1" dirty="0"/>
              <a:t>The litter </a:t>
            </a:r>
            <a:r>
              <a:rPr lang="en-US" altLang="en-US" dirty="0"/>
              <a:t>small is selected. </a:t>
            </a:r>
          </a:p>
          <a:p>
            <a:pPr defTabSz="915406">
              <a:defRPr/>
            </a:pPr>
            <a:r>
              <a:rPr lang="en-US" altLang="en-US" baseline="0" dirty="0"/>
              <a:t>Target </a:t>
            </a:r>
            <a:r>
              <a:rPr lang="en-US" altLang="en-US" b="1" baseline="0" dirty="0"/>
              <a:t>: increase project </a:t>
            </a:r>
            <a:r>
              <a:rPr lang="en-US" altLang="en-US" baseline="0" dirty="0"/>
              <a:t>but actual the develop time still </a:t>
            </a:r>
            <a:r>
              <a:rPr lang="en-US" altLang="en-US" b="1" baseline="0" dirty="0">
                <a:solidFill>
                  <a:srgbClr val="FF0000"/>
                </a:solidFill>
              </a:rPr>
              <a:t>not increate</a:t>
            </a:r>
            <a:r>
              <a:rPr lang="en-US" altLang="en-US" baseline="0" dirty="0"/>
              <a:t>.</a:t>
            </a:r>
          </a:p>
          <a:p>
            <a:pPr defTabSz="915406">
              <a:defRPr/>
            </a:pPr>
            <a:r>
              <a:rPr lang="en-US" altLang="en-US" dirty="0"/>
              <a:t>The main reason is the normal support is very high. Some are related to equipment, operators, or some requests related to quality.</a:t>
            </a:r>
          </a:p>
          <a:p>
            <a:pPr defTabSz="915406">
              <a:defRPr/>
            </a:pPr>
            <a:r>
              <a:rPr lang="en-US" altLang="en-US" dirty="0"/>
              <a:t>As you know</a:t>
            </a:r>
            <a:r>
              <a:rPr lang="en-US" altLang="en-US" b="1" dirty="0"/>
              <a:t>,  all applications on Handy terminal of our company</a:t>
            </a:r>
            <a:r>
              <a:rPr lang="en-US" altLang="en-US" dirty="0"/>
              <a:t> are running</a:t>
            </a:r>
            <a:r>
              <a:rPr lang="en-US" altLang="en-US" baseline="0" dirty="0"/>
              <a:t> on the </a:t>
            </a:r>
            <a:r>
              <a:rPr lang="en-US" altLang="en-US" b="1" baseline="0" dirty="0"/>
              <a:t>windows CE </a:t>
            </a:r>
            <a:r>
              <a:rPr lang="en-US" altLang="en-US" baseline="0" dirty="0"/>
              <a:t>OS.</a:t>
            </a:r>
          </a:p>
          <a:p>
            <a:pPr defTabSz="915406">
              <a:defRPr/>
            </a:pPr>
            <a:r>
              <a:rPr lang="en-US" altLang="en-US" b="1" baseline="0" dirty="0">
                <a:solidFill>
                  <a:srgbClr val="FF0000"/>
                </a:solidFill>
              </a:rPr>
              <a:t>Difficult to develop soft on them. Take long time to modify and build program. Sometime repair and setup Operation system…</a:t>
            </a:r>
          </a:p>
          <a:p>
            <a:pPr defTabSz="915406">
              <a:defRPr/>
            </a:pPr>
            <a:r>
              <a:rPr lang="en-US" altLang="en-US" dirty="0"/>
              <a:t>This is also one of the reasons </a:t>
            </a:r>
            <a:r>
              <a:rPr lang="en-US" altLang="en-US" b="1" dirty="0"/>
              <a:t>why support time is so high.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my mission here </a:t>
            </a:r>
            <a:r>
              <a:rPr lang="en-US" altLang="en-US" dirty="0"/>
              <a:t>How to reduce support time and increase software development time?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Let's find out the answer through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We</a:t>
            </a:r>
            <a:r>
              <a:rPr lang="en-US" altLang="en-US" baseline="0" dirty="0"/>
              <a:t> know the win CE operation system will be end of life 2023. so that we have to upgrade all software </a:t>
            </a:r>
            <a:r>
              <a:rPr lang="en-US" b="1" dirty="0">
                <a:solidFill>
                  <a:srgbClr val="1508B8"/>
                </a:solidFill>
              </a:rPr>
              <a:t>applications </a:t>
            </a:r>
            <a:r>
              <a:rPr lang="en-US" altLang="en-US" baseline="0" dirty="0"/>
              <a:t> are running on win CE to Android. </a:t>
            </a:r>
            <a:r>
              <a:rPr lang="en-US" altLang="en-US" b="1" baseline="0" dirty="0"/>
              <a:t>To compline policy of corporate</a:t>
            </a:r>
            <a:r>
              <a:rPr lang="en-US" altLang="en-US" baseline="0" dirty="0"/>
              <a:t>. I have </a:t>
            </a:r>
            <a:r>
              <a:rPr lang="en-US" altLang="en-US" b="1" baseline="0" dirty="0"/>
              <a:t>select new language programming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new platform</a:t>
            </a:r>
            <a:r>
              <a:rPr lang="en-US" altLang="en-US" baseline="0" dirty="0"/>
              <a:t>. The advantage when develop time increase, suitable for big project. …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issues 2. we mention to manage asset of IT room.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All IT department assets are managed manually through papers and tables, check sheet. It takes a lot of time to manage monthly inventory.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For this reason, I want to make an asset management </a:t>
            </a:r>
            <a:r>
              <a:rPr lang="en-US" altLang="en-US" dirty="0"/>
              <a:t>software system for the department </a:t>
            </a:r>
            <a:r>
              <a:rPr lang="en-US" altLang="en-US" b="1" dirty="0"/>
              <a:t>using by barcode</a:t>
            </a:r>
            <a:r>
              <a:rPr lang="en-US" altLang="en-US" dirty="0"/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A new system, using barcode technology </a:t>
            </a:r>
            <a:r>
              <a:rPr lang="en-US" b="1" baseline="0" dirty="0"/>
              <a:t>with mobile device </a:t>
            </a:r>
            <a:r>
              <a:rPr lang="en-US" baseline="0" dirty="0"/>
              <a:t>that connect database server via access point. Apply this system, you will control easy and specially </a:t>
            </a:r>
            <a:r>
              <a:rPr lang="en-US" b="1" baseline="0" dirty="0"/>
              <a:t>we will save 40% </a:t>
            </a:r>
            <a:r>
              <a:rPr lang="en-US" baseline="0" dirty="0"/>
              <a:t>time management </a:t>
            </a:r>
            <a:r>
              <a:rPr lang="en-US" b="1" baseline="0" dirty="0"/>
              <a:t>and 50% print paper.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Next slide, I talk</a:t>
            </a:r>
            <a:r>
              <a:rPr lang="en-US" altLang="en-US" baseline="0" dirty="0"/>
              <a:t> about the </a:t>
            </a:r>
            <a:r>
              <a:rPr lang="en-US" altLang="en-US" dirty="0"/>
              <a:t>total improvement schedule</a:t>
            </a:r>
          </a:p>
          <a:p>
            <a:pPr defTabSz="915406"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the issue</a:t>
            </a:r>
            <a:r>
              <a:rPr lang="en-US" altLang="en-US" b="1" baseline="0" dirty="0">
                <a:solidFill>
                  <a:srgbClr val="FF0000"/>
                </a:solidFill>
              </a:rPr>
              <a:t> 1</a:t>
            </a:r>
            <a:r>
              <a:rPr lang="en-US" altLang="en-US" dirty="0"/>
              <a:t>, how to upgrade to FOSS from win CE to android. we have to </a:t>
            </a:r>
            <a:r>
              <a:rPr lang="en-US" altLang="en-US" b="1" dirty="0"/>
              <a:t>select new language </a:t>
            </a:r>
            <a:r>
              <a:rPr lang="en-US" altLang="en-US" dirty="0"/>
              <a:t>to develop. the next work, we have analyze and </a:t>
            </a:r>
            <a:r>
              <a:rPr lang="en-US" altLang="en-US" b="1" dirty="0"/>
              <a:t>optimize all process of Fos</a:t>
            </a:r>
            <a:r>
              <a:rPr lang="en-US" altLang="en-US" dirty="0"/>
              <a:t>s. at the end</a:t>
            </a:r>
            <a:r>
              <a:rPr lang="en-US" altLang="en-US" b="1" dirty="0"/>
              <a:t>, I develop new soft on the new devices</a:t>
            </a:r>
            <a:r>
              <a:rPr lang="en-US" altLang="en-US" dirty="0"/>
              <a:t>.</a:t>
            </a:r>
          </a:p>
          <a:p>
            <a:pPr defTabSz="915406">
              <a:defRPr/>
            </a:pPr>
            <a:r>
              <a:rPr lang="en-US" altLang="en-US" b="1" dirty="0"/>
              <a:t>The issue 2</a:t>
            </a:r>
            <a:r>
              <a:rPr lang="en-US" altLang="en-US" dirty="0"/>
              <a:t>, the</a:t>
            </a:r>
            <a:r>
              <a:rPr lang="en-US" altLang="en-US" baseline="0" dirty="0"/>
              <a:t> begin to make software I </a:t>
            </a:r>
            <a:r>
              <a:rPr lang="en-US" altLang="en-US" b="1" baseline="0" dirty="0"/>
              <a:t>survey all process </a:t>
            </a:r>
            <a:r>
              <a:rPr lang="en-US" altLang="en-US" baseline="0" dirty="0"/>
              <a:t>and </a:t>
            </a:r>
            <a:r>
              <a:rPr lang="en-US" altLang="en-US" b="1" baseline="0" dirty="0"/>
              <a:t>build standard management</a:t>
            </a:r>
            <a:r>
              <a:rPr lang="en-US" altLang="en-US" baseline="0" dirty="0"/>
              <a:t>. After that I </a:t>
            </a:r>
            <a:r>
              <a:rPr lang="en-US" altLang="en-US" b="1" baseline="0" dirty="0"/>
              <a:t>analysis system and design database</a:t>
            </a:r>
            <a:r>
              <a:rPr lang="en-US" altLang="en-US" baseline="0" dirty="0"/>
              <a:t>. At the end I select the device and develop software.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I will explain for details</a:t>
            </a:r>
            <a:r>
              <a:rPr lang="en-US" sz="1200" baseline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issue 1.</a:t>
            </a: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r>
              <a:rPr lang="en-US" altLang="en-US" dirty="0"/>
              <a:t>Flutter is used to develop applications for mobile devices. Runs on both Android and IOS platform, desktop applications and web applications.</a:t>
            </a:r>
          </a:p>
          <a:p>
            <a:pPr defTabSz="915406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 So that I have selected android platform.</a:t>
            </a:r>
          </a:p>
          <a:p>
            <a:pPr defTabSz="915406">
              <a:defRPr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 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use flutter to develop software</a:t>
            </a:r>
            <a:r>
              <a:rPr lang="en-US" altLang="en-US" sz="12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make faster, stable software</a:t>
            </a: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So I can increase develop time, reduce support time.</a:t>
            </a:r>
          </a:p>
          <a:p>
            <a:pPr defTabSz="915406">
              <a:defRPr/>
            </a:pPr>
            <a:r>
              <a:rPr lang="en-US" altLang="en-US" sz="12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: let look at total devices need to upgrade new software. MCS department : 140PCS, other department: 6 pcs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Now I</a:t>
            </a:r>
            <a:r>
              <a:rPr lang="en-US" altLang="en-US" baseline="0" dirty="0"/>
              <a:t> go to the functions detail of FOSS.</a:t>
            </a:r>
            <a:endParaRPr lang="en-US" altLang="en-US" sz="12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- Let's see the </a:t>
            </a:r>
            <a:r>
              <a:rPr lang="en-US" b="1" baseline="0" dirty="0"/>
              <a:t>process of FOSS</a:t>
            </a:r>
            <a:r>
              <a:rPr lang="en-US" baseline="0" dirty="0"/>
              <a:t> :</a:t>
            </a:r>
          </a:p>
          <a:p>
            <a:r>
              <a:rPr lang="en-US" baseline="0" dirty="0"/>
              <a:t>Firstly, </a:t>
            </a:r>
            <a:r>
              <a:rPr lang="en-US" b="1" baseline="0" dirty="0"/>
              <a:t>Vender have to issue and paste barco</a:t>
            </a:r>
            <a:r>
              <a:rPr lang="en-US" baseline="0" dirty="0"/>
              <a:t>de label on each box by our provided tool.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G/R MCS Section </a:t>
            </a:r>
            <a:r>
              <a:rPr lang="en-US" baseline="0" dirty="0"/>
              <a:t>will scan barcode label by HT device, result data will send automatically to FOSS Server.</a:t>
            </a:r>
          </a:p>
          <a:p>
            <a:r>
              <a:rPr lang="en-US" baseline="0" dirty="0"/>
              <a:t>When </a:t>
            </a:r>
            <a:r>
              <a:rPr lang="en-US" b="1" baseline="0" dirty="0"/>
              <a:t>storing</a:t>
            </a:r>
            <a:r>
              <a:rPr lang="en-US" baseline="0" dirty="0"/>
              <a:t>, you have to check validation between </a:t>
            </a:r>
            <a:r>
              <a:rPr lang="en-US" b="1" baseline="0" dirty="0"/>
              <a:t>position barcode </a:t>
            </a:r>
            <a:r>
              <a:rPr lang="en-US" baseline="0" dirty="0"/>
              <a:t>and a sample </a:t>
            </a:r>
            <a:r>
              <a:rPr lang="en-US" b="1" baseline="0" dirty="0"/>
              <a:t>barcode label</a:t>
            </a:r>
            <a:r>
              <a:rPr lang="en-US" baseline="0" dirty="0"/>
              <a:t>. </a:t>
            </a:r>
          </a:p>
          <a:p>
            <a:r>
              <a:rPr lang="en-US" baseline="0" dirty="0"/>
              <a:t>When kitting and supply, HT device will </a:t>
            </a:r>
            <a:r>
              <a:rPr lang="en-US" b="1" baseline="0" dirty="0"/>
              <a:t>show a plan by time and by line on the screen to instruct you</a:t>
            </a:r>
            <a:r>
              <a:rPr lang="en-US" baseline="0" dirty="0"/>
              <a:t>.  </a:t>
            </a:r>
          </a:p>
          <a:p>
            <a:pPr marL="0" indent="0">
              <a:buFontTx/>
              <a:buNone/>
            </a:pPr>
            <a:r>
              <a:rPr lang="en-US" baseline="0" dirty="0"/>
              <a:t>- We look at Total screen of old system is 65. the mount of working is big to develop new soft.</a:t>
            </a:r>
          </a:p>
          <a:p>
            <a:pPr defTabSz="915406">
              <a:defRPr/>
            </a:pPr>
            <a:r>
              <a:rPr lang="en-US" altLang="en-US" dirty="0"/>
              <a:t>FOSS includes </a:t>
            </a:r>
            <a:r>
              <a:rPr lang="en-US" altLang="en-US" b="1" dirty="0"/>
              <a:t>4 stage</a:t>
            </a:r>
            <a:r>
              <a:rPr lang="en-US" altLang="en-US" dirty="0"/>
              <a:t>. </a:t>
            </a:r>
            <a:r>
              <a:rPr lang="en-US" altLang="en-US" b="1" dirty="0"/>
              <a:t>GR, storage, kitting and supply</a:t>
            </a:r>
          </a:p>
          <a:p>
            <a:pPr defTabSz="915406">
              <a:defRPr/>
            </a:pPr>
            <a:r>
              <a:rPr lang="en-US" altLang="en-US" dirty="0"/>
              <a:t>Following schedule we will GR local in Oct.23, GR Oversea Dec.23,Free temp location Jan.24, Storing Feb.24, Kitting, supply FA Dec.23, Kitting other Feb.24 and so far ….. SMWS</a:t>
            </a:r>
            <a:r>
              <a:rPr lang="en-US" altLang="en-US" baseline="0" dirty="0"/>
              <a:t> …</a:t>
            </a:r>
            <a:r>
              <a:rPr lang="en-US" altLang="en-US" dirty="0"/>
              <a:t>is FOSS enhance.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This is all improvement activity 1. Now I move to next issue</a:t>
            </a:r>
            <a:r>
              <a:rPr lang="en-US" altLang="en-US" baseline="0" dirty="0"/>
              <a:t> 2</a:t>
            </a:r>
            <a:r>
              <a:rPr lang="en-US" altLang="en-US" dirty="0"/>
              <a:t>,</a:t>
            </a:r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Next, please look at the current issue and solution: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/>
              <a:t>Currently,</a:t>
            </a:r>
            <a:r>
              <a:rPr lang="en-US" altLang="en-US" dirty="0"/>
              <a:t> IT department</a:t>
            </a:r>
            <a:r>
              <a:rPr lang="en-US" altLang="en-US" baseline="0" dirty="0"/>
              <a:t> has 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 much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Take a long time to  make report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baseline="0" dirty="0"/>
              <a:t> </a:t>
            </a:r>
            <a:r>
              <a:rPr lang="en-US" dirty="0"/>
              <a:t>All products do </a:t>
            </a:r>
            <a:r>
              <a:rPr lang="en-US" b="1" dirty="0"/>
              <a:t>not have barcode </a:t>
            </a:r>
            <a:r>
              <a:rPr lang="en-US" dirty="0"/>
              <a:t>for identification. The processes </a:t>
            </a:r>
            <a:r>
              <a:rPr lang="en-US" b="1" dirty="0"/>
              <a:t>are not linked to each other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dirty="0"/>
              <a:t>All operations are recorded on papers and note books. take a lot of time.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Solution: </a:t>
            </a:r>
            <a:r>
              <a:rPr lang="en-US" altLang="en-US" b="1" dirty="0"/>
              <a:t>Discuss</a:t>
            </a:r>
            <a:r>
              <a:rPr lang="en-US" altLang="en-US" b="1" baseline="0" dirty="0"/>
              <a:t>, Q&amp;A and find solution with other members of IT</a:t>
            </a:r>
            <a:r>
              <a:rPr lang="en-US" altLang="en-US" baseline="0" dirty="0"/>
              <a:t>. Build standard process of manage asset :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the infra team</a:t>
            </a:r>
            <a:r>
              <a:rPr lang="en-US" altLang="en-US" baseline="0" dirty="0"/>
              <a:t>: GR, Transfer, Maintenance, inventory, scrap. Borrow and return equipment by barcode. 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baseline="0" dirty="0"/>
              <a:t>With stationery team</a:t>
            </a:r>
            <a:r>
              <a:rPr lang="en-US" altLang="en-US" baseline="0" dirty="0"/>
              <a:t>: input, output material and report.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After identify products by barcode and clear process. I started building the database. and select new device to develop software.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Next slide I will explain</a:t>
            </a:r>
            <a:r>
              <a:rPr lang="en-US" altLang="en-US" baseline="0" dirty="0"/>
              <a:t> detail process of new system.</a:t>
            </a:r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The Process of ALCMS </a:t>
            </a:r>
            <a:r>
              <a:rPr lang="en-US" altLang="en-US" b="1" baseline="0" dirty="0"/>
              <a:t>split 3 stage </a:t>
            </a:r>
            <a:r>
              <a:rPr lang="en-US" altLang="en-US" baseline="0" dirty="0"/>
              <a:t>: Borrow and return equipment, 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stationery warehouse, </a:t>
            </a:r>
            <a:r>
              <a:rPr lang="en-US" altLang="en-US" baseline="0" dirty="0"/>
              <a:t>GR, Transfer-inventory-maintenance-scrap, stationery warehouse management.</a:t>
            </a:r>
          </a:p>
          <a:p>
            <a:pPr marL="0" marR="0" lvl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/>
              <a:t>Action : I make </a:t>
            </a:r>
            <a:r>
              <a:rPr lang="en-US" altLang="en-US" b="1" baseline="0" dirty="0"/>
              <a:t>tool barcode to identify equipment</a:t>
            </a:r>
            <a:r>
              <a:rPr lang="en-US" altLang="en-US" baseline="0" dirty="0"/>
              <a:t>. I </a:t>
            </a:r>
            <a:r>
              <a:rPr lang="en-US" altLang="en-US" b="1" baseline="0" dirty="0"/>
              <a:t>build functions for each process</a:t>
            </a:r>
            <a:r>
              <a:rPr lang="en-US" altLang="en-US" baseline="0" dirty="0"/>
              <a:t>. Create  </a:t>
            </a:r>
            <a:r>
              <a:rPr lang="en-US" altLang="en-US" b="1" baseline="0" dirty="0"/>
              <a:t>tool scan barcode for operation borrow  and return</a:t>
            </a:r>
            <a:r>
              <a:rPr lang="en-US" altLang="en-US" baseline="0" dirty="0"/>
              <a:t>, </a:t>
            </a:r>
            <a:r>
              <a:rPr lang="en-US" altLang="en-US" b="1" baseline="0" dirty="0"/>
              <a:t>assign position for equipment </a:t>
            </a:r>
            <a:r>
              <a:rPr lang="en-US" altLang="en-US" baseline="0" dirty="0"/>
              <a:t>with function </a:t>
            </a:r>
            <a:r>
              <a:rPr lang="en-US" altLang="en-US" b="1" baseline="0" dirty="0"/>
              <a:t>transfer and inventory</a:t>
            </a:r>
            <a:r>
              <a:rPr lang="en-US" altLang="en-US" baseline="0" dirty="0"/>
              <a:t>, maintenance, scrap destroy, export and </a:t>
            </a:r>
            <a:r>
              <a:rPr lang="en-US" altLang="en-US" b="1" baseline="0" dirty="0"/>
              <a:t>import stationery warehouse</a:t>
            </a:r>
            <a:r>
              <a:rPr lang="en-US" altLang="en-US" baseline="0" dirty="0"/>
              <a:t>.</a:t>
            </a:r>
            <a:endParaRPr lang="en-US" altLang="en-US" dirty="0"/>
          </a:p>
          <a:p>
            <a:pPr marL="0" marR="0" indent="0" algn="l" defTabSz="915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Result with new system, using barcode technology </a:t>
            </a:r>
            <a:r>
              <a:rPr lang="en-US" b="1" baseline="0" dirty="0"/>
              <a:t>with new devices mobile </a:t>
            </a:r>
            <a:r>
              <a:rPr lang="en-US" baseline="0" dirty="0"/>
              <a:t>that connect to database server via access point. Apply this system, you will control easy and specially </a:t>
            </a:r>
            <a:r>
              <a:rPr lang="en-US" b="1" baseline="0" dirty="0"/>
              <a:t>we will save 40% time management and 50% print paper</a:t>
            </a:r>
            <a:r>
              <a:rPr lang="en-US" baseline="0" dirty="0"/>
              <a:t>. </a:t>
            </a:r>
          </a:p>
          <a:p>
            <a:pPr defTabSz="915406">
              <a:defRPr/>
            </a:pPr>
            <a:r>
              <a:rPr lang="en-US" altLang="en-US" sz="1200" baseline="0" dirty="0"/>
              <a:t>That all my improvement for each issue .and  I move to next slide to confirm result.</a:t>
            </a:r>
            <a:endParaRPr lang="en-US" baseline="0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01/19/2024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10" Type="http://schemas.openxmlformats.org/officeDocument/2006/relationships/image" Target="../media/image7.jpeg"/><Relationship Id="rId19" Type="http://schemas.openxmlformats.org/officeDocument/2006/relationships/image" Target="../media/image16.png"/><Relationship Id="rId4" Type="http://schemas.openxmlformats.org/officeDocument/2006/relationships/image" Target="../media/image1.jpg"/><Relationship Id="rId9" Type="http://schemas.openxmlformats.org/officeDocument/2006/relationships/image" Target="../media/image6.jpe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7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jpe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3.jpeg"/><Relationship Id="rId18" Type="http://schemas.openxmlformats.org/officeDocument/2006/relationships/image" Target="../media/image36.jpeg"/><Relationship Id="rId26" Type="http://schemas.openxmlformats.org/officeDocument/2006/relationships/image" Target="../media/image41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8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32.png"/><Relationship Id="rId17" Type="http://schemas.openxmlformats.org/officeDocument/2006/relationships/image" Target="../media/image35.png"/><Relationship Id="rId25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.png"/><Relationship Id="rId20" Type="http://schemas.openxmlformats.org/officeDocument/2006/relationships/image" Target="../media/image37.wmf"/><Relationship Id="rId29" Type="http://schemas.openxmlformats.org/officeDocument/2006/relationships/image" Target="../media/image43.jpe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24" Type="http://schemas.openxmlformats.org/officeDocument/2006/relationships/image" Target="../media/image40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7.png"/><Relationship Id="rId23" Type="http://schemas.microsoft.com/office/2007/relationships/hdphoto" Target="../media/hdphoto1.wdp"/><Relationship Id="rId28" Type="http://schemas.openxmlformats.org/officeDocument/2006/relationships/image" Target="../media/image42.png"/><Relationship Id="rId10" Type="http://schemas.openxmlformats.org/officeDocument/2006/relationships/image" Target="../media/image31.png"/><Relationship Id="rId19" Type="http://schemas.openxmlformats.org/officeDocument/2006/relationships/image" Target="../media/image21.png"/><Relationship Id="rId4" Type="http://schemas.openxmlformats.org/officeDocument/2006/relationships/diagramData" Target="../diagrams/data1.xml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9.png"/><Relationship Id="rId27" Type="http://schemas.openxmlformats.org/officeDocument/2006/relationships/oleObject" Target="../embeddings/oleObject3.bin"/><Relationship Id="rId30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sz="2000" dirty="0"/>
              <a:t>Detail Improvement Activity</a:t>
            </a: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5~8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Confirm result &amp; Next activities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9~10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2~3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Nhu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</a:t>
            </a:r>
            <a:r>
              <a:rPr lang="en-US" altLang="ja-JP" sz="2400" dirty="0">
                <a:solidFill>
                  <a:srgbClr val="0000FF"/>
                </a:solidFill>
              </a:rPr>
              <a:t>Factory Operation Support System (Foss)</a:t>
            </a:r>
            <a:r>
              <a:rPr lang="en-US" sz="2400" dirty="0">
                <a:solidFill>
                  <a:srgbClr val="0000FF"/>
                </a:solidFill>
              </a:rPr>
              <a:t>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5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Confirm result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86216"/>
              </p:ext>
            </p:extLst>
          </p:nvPr>
        </p:nvGraphicFramePr>
        <p:xfrm>
          <a:off x="39982" y="618282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DC5E04-48CD-4CBB-9678-7672BB933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26509"/>
              </p:ext>
            </p:extLst>
          </p:nvPr>
        </p:nvGraphicFramePr>
        <p:xfrm>
          <a:off x="54536" y="643608"/>
          <a:ext cx="9042203" cy="61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798">
                  <a:extLst>
                    <a:ext uri="{9D8B030D-6E8A-4147-A177-3AD203B41FA5}">
                      <a16:colId xmlns:a16="http://schemas.microsoft.com/office/drawing/2014/main" val="2601078857"/>
                    </a:ext>
                  </a:extLst>
                </a:gridCol>
                <a:gridCol w="3220180">
                  <a:extLst>
                    <a:ext uri="{9D8B030D-6E8A-4147-A177-3AD203B41FA5}">
                      <a16:colId xmlns:a16="http://schemas.microsoft.com/office/drawing/2014/main" val="1816896484"/>
                    </a:ext>
                  </a:extLst>
                </a:gridCol>
                <a:gridCol w="155812">
                  <a:extLst>
                    <a:ext uri="{9D8B030D-6E8A-4147-A177-3AD203B41FA5}">
                      <a16:colId xmlns:a16="http://schemas.microsoft.com/office/drawing/2014/main" val="779698322"/>
                    </a:ext>
                  </a:extLst>
                </a:gridCol>
                <a:gridCol w="2474765">
                  <a:extLst>
                    <a:ext uri="{9D8B030D-6E8A-4147-A177-3AD203B41FA5}">
                      <a16:colId xmlns:a16="http://schemas.microsoft.com/office/drawing/2014/main" val="2139683937"/>
                    </a:ext>
                  </a:extLst>
                </a:gridCol>
                <a:gridCol w="1133578">
                  <a:extLst>
                    <a:ext uri="{9D8B030D-6E8A-4147-A177-3AD203B41FA5}">
                      <a16:colId xmlns:a16="http://schemas.microsoft.com/office/drawing/2014/main" val="2185533271"/>
                    </a:ext>
                  </a:extLst>
                </a:gridCol>
                <a:gridCol w="1423070">
                  <a:extLst>
                    <a:ext uri="{9D8B030D-6E8A-4147-A177-3AD203B41FA5}">
                      <a16:colId xmlns:a16="http://schemas.microsoft.com/office/drawing/2014/main" val="3977214255"/>
                    </a:ext>
                  </a:extLst>
                </a:gridCol>
              </a:tblGrid>
              <a:tr h="5668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F4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44046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Issue 1: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 (Total devices update is 75 pcs</a:t>
                      </a:r>
                      <a:r>
                        <a:rPr kumimoji="1"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)</a:t>
                      </a:r>
                      <a:endParaRPr kumimoji="1" lang="en-US" sz="1800" b="1" kern="1200" dirty="0">
                        <a:solidFill>
                          <a:schemeClr val="tx1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18351"/>
                  </a:ext>
                </a:extLst>
              </a:tr>
              <a:tr h="47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Select new language &amp;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Flutter &amp; Android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064131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GR local &amp; GR Oversea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</a:t>
                      </a:r>
                      <a:r>
                        <a:rPr lang="en-US" dirty="0"/>
                        <a:t>10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497376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Storing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(5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354050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&amp; Supply (FA,DIP)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(50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59895"/>
                  </a:ext>
                </a:extLst>
              </a:tr>
              <a:tr h="377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Kitting Other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</a:t>
                      </a:r>
                      <a:r>
                        <a:rPr lang="en-US" baseline="0" dirty="0"/>
                        <a:t> (3 pcs)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671488"/>
                  </a:ext>
                </a:extLst>
              </a:tr>
              <a:tr h="38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Temporary Free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Finish Upgrade (2 pcs)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02498"/>
                  </a:ext>
                </a:extLst>
              </a:tr>
              <a:tr h="550118">
                <a:tc gridSpan="6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Issue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2. Make Asset Life Cycle Management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492456"/>
                  </a:ext>
                </a:extLst>
              </a:tr>
              <a:tr h="660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scan device &amp; barcode to manage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165595"/>
                  </a:ext>
                </a:extLst>
              </a:tr>
              <a:tr h="7418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stationery warehouse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software to reduce papers &amp; time inventory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679987"/>
                  </a:ext>
                </a:extLst>
              </a:tr>
              <a:tr h="707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rial 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r>
                        <a:rPr kumimoji="0" lang="en-US" alt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Inventory, Transfer, Scrap, Maintenance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barcode to manage equipment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"/>
                        </a:rPr>
                        <a:t>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9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Next activities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5251801" y="6424706"/>
            <a:ext cx="3840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21" name="Rektangel 99">
            <a:extLst>
              <a:ext uri="{FF2B5EF4-FFF2-40B4-BE49-F238E27FC236}">
                <a16:creationId xmlns:a16="http://schemas.microsoft.com/office/drawing/2014/main" id="{5A532BD3-FFD0-403A-B454-6F67541243A5}"/>
              </a:ext>
            </a:extLst>
          </p:cNvPr>
          <p:cNvSpPr/>
          <p:nvPr/>
        </p:nvSpPr>
        <p:spPr>
          <a:xfrm>
            <a:off x="137739" y="1125533"/>
            <a:ext cx="4490218" cy="2227267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da-DK" b="1" kern="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Tranning: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Support skill, Training skill, coding skill, analysis skill</a:t>
            </a: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Work team: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Learn, sharing, knowledge, experience about new technical.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Transfer some system to other member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Building team work and improving spiritual</a:t>
            </a:r>
          </a:p>
        </p:txBody>
      </p:sp>
      <p:sp>
        <p:nvSpPr>
          <p:cNvPr id="22" name="Rektangel 101">
            <a:extLst>
              <a:ext uri="{FF2B5EF4-FFF2-40B4-BE49-F238E27FC236}">
                <a16:creationId xmlns:a16="http://schemas.microsoft.com/office/drawing/2014/main" id="{7230033E-217B-4645-8247-E67DEBB57363}"/>
              </a:ext>
            </a:extLst>
          </p:cNvPr>
          <p:cNvSpPr/>
          <p:nvPr/>
        </p:nvSpPr>
        <p:spPr>
          <a:xfrm>
            <a:off x="115327" y="700614"/>
            <a:ext cx="4512630" cy="549799"/>
          </a:xfrm>
          <a:prstGeom prst="rect">
            <a:avLst/>
          </a:prstGeom>
          <a:solidFill>
            <a:srgbClr val="FF6600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 team</a:t>
            </a:r>
          </a:p>
        </p:txBody>
      </p:sp>
      <p:sp>
        <p:nvSpPr>
          <p:cNvPr id="25" name="Rektangel 99">
            <a:extLst>
              <a:ext uri="{FF2B5EF4-FFF2-40B4-BE49-F238E27FC236}">
                <a16:creationId xmlns:a16="http://schemas.microsoft.com/office/drawing/2014/main" id="{289C706F-13D6-4FEA-8A41-39CADEC4FB9B}"/>
              </a:ext>
            </a:extLst>
          </p:cNvPr>
          <p:cNvSpPr/>
          <p:nvPr/>
        </p:nvSpPr>
        <p:spPr>
          <a:xfrm>
            <a:off x="4706323" y="1272811"/>
            <a:ext cx="4233453" cy="2079989"/>
          </a:xfrm>
          <a:prstGeom prst="rect">
            <a:avLst/>
          </a:prstGeom>
          <a:gradFill rotWithShape="1">
            <a:gsLst>
              <a:gs pos="0">
                <a:srgbClr val="E6E6E6"/>
              </a:gs>
              <a:gs pos="100000">
                <a:sysClr val="window" lastClr="FFFFFF"/>
              </a:gs>
            </a:gsLst>
            <a:lin ang="16200000"/>
          </a:gradFill>
          <a:ln w="3175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tIns="82296" rIns="45720" bIns="0" anchor="ctr"/>
          <a:lstStyle/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Study: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 issue and solved problem, Level up Communication skill</a:t>
            </a:r>
            <a:endParaRPr lang="en-US" alt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Job:</a:t>
            </a:r>
            <a:r>
              <a:rPr lang="en-US" altLang="ja-JP" dirty="0"/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ontrol schedule to keep on time support user, own new technology. </a:t>
            </a:r>
          </a:p>
          <a:p>
            <a:pPr>
              <a:defRPr/>
            </a:pPr>
            <a:r>
              <a:rPr lang="en-US" altLang="vi-VN" b="1" dirty="0">
                <a:latin typeface="Arial" panose="020B0604020202020204" pitchFamily="34" charset="0"/>
                <a:cs typeface="Arial" panose="020B0604020202020204" pitchFamily="34" charset="0"/>
              </a:rPr>
              <a:t>- Goal: </a:t>
            </a:r>
            <a:r>
              <a:rPr lang="en-US" altLang="vi-VN" dirty="0">
                <a:latin typeface="Arial" panose="020B0604020202020204" pitchFamily="34" charset="0"/>
                <a:cs typeface="Arial" panose="020B0604020202020204" pitchFamily="34" charset="0"/>
              </a:rPr>
              <a:t>Continuously to discuss find out best solution to save time &amp; reduce human for production, ensure quality.</a:t>
            </a:r>
          </a:p>
          <a:p>
            <a:pPr>
              <a:defRPr/>
            </a:pP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ktangel 101">
            <a:extLst>
              <a:ext uri="{FF2B5EF4-FFF2-40B4-BE49-F238E27FC236}">
                <a16:creationId xmlns:a16="http://schemas.microsoft.com/office/drawing/2014/main" id="{20DEBD54-A63A-44E4-982D-8A5F771BBE10}"/>
              </a:ext>
            </a:extLst>
          </p:cNvPr>
          <p:cNvSpPr/>
          <p:nvPr/>
        </p:nvSpPr>
        <p:spPr>
          <a:xfrm>
            <a:off x="4706324" y="706169"/>
            <a:ext cx="4233453" cy="544244"/>
          </a:xfrm>
          <a:prstGeom prst="rect">
            <a:avLst/>
          </a:prstGeom>
          <a:solidFill>
            <a:srgbClr val="AEF46E"/>
          </a:solidFill>
          <a:ln w="762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0" anchor="ctr"/>
          <a:lstStyle/>
          <a:p>
            <a:pPr algn="ctr">
              <a:defRPr/>
            </a:pPr>
            <a:r>
              <a:rPr lang="da-DK" sz="2000" b="1" kern="0" dirty="0"/>
              <a:t>For myself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DFA4A1-AE11-482C-9D6C-9FDD69DB8C95}"/>
              </a:ext>
            </a:extLst>
          </p:cNvPr>
          <p:cNvSpPr/>
          <p:nvPr/>
        </p:nvSpPr>
        <p:spPr>
          <a:xfrm>
            <a:off x="115326" y="3429000"/>
            <a:ext cx="8919889" cy="400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Next activities in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6A309-D226-4A77-90C0-F76F151C1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61041"/>
              </p:ext>
            </p:extLst>
          </p:nvPr>
        </p:nvGraphicFramePr>
        <p:xfrm>
          <a:off x="84809" y="3921789"/>
          <a:ext cx="8950407" cy="248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61">
                  <a:extLst>
                    <a:ext uri="{9D8B030D-6E8A-4147-A177-3AD203B41FA5}">
                      <a16:colId xmlns:a16="http://schemas.microsoft.com/office/drawing/2014/main" val="3700883368"/>
                    </a:ext>
                  </a:extLst>
                </a:gridCol>
                <a:gridCol w="3190266">
                  <a:extLst>
                    <a:ext uri="{9D8B030D-6E8A-4147-A177-3AD203B41FA5}">
                      <a16:colId xmlns:a16="http://schemas.microsoft.com/office/drawing/2014/main" val="3434948184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9172613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2571616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1528573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688409857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55641194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77554466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2874684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678675786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391670550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4774397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856979519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5768595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375843388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418350024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1561774882"/>
                    </a:ext>
                  </a:extLst>
                </a:gridCol>
              </a:tblGrid>
              <a:tr h="361889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Action plan</a:t>
                      </a:r>
                    </a:p>
                  </a:txBody>
                  <a:tcPr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FY24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8094"/>
                  </a:ext>
                </a:extLst>
              </a:tr>
              <a:tr h="3152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5486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96867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FOSS system to a mobile application system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64800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ALCMS to other department</a:t>
                      </a:r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753489"/>
                  </a:ext>
                </a:extLst>
              </a:tr>
              <a:tr h="50387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Warehouse Management System of MCS</a:t>
                      </a:r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27432" marB="27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6528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7A7D03-CB53-4BE1-BC2C-C760742DD69C}"/>
              </a:ext>
            </a:extLst>
          </p:cNvPr>
          <p:cNvCxnSpPr>
            <a:cxnSpLocks/>
          </p:cNvCxnSpPr>
          <p:nvPr/>
        </p:nvCxnSpPr>
        <p:spPr>
          <a:xfrm>
            <a:off x="4538757" y="4876800"/>
            <a:ext cx="3380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5251801" y="5486400"/>
            <a:ext cx="2749199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C9CA8D-B167-4663-A867-CB9322AD9A32}"/>
              </a:ext>
            </a:extLst>
          </p:cNvPr>
          <p:cNvCxnSpPr>
            <a:cxnSpLocks/>
          </p:cNvCxnSpPr>
          <p:nvPr/>
        </p:nvCxnSpPr>
        <p:spPr>
          <a:xfrm>
            <a:off x="4538757" y="6096000"/>
            <a:ext cx="2395443" cy="0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09" y="612628"/>
            <a:ext cx="9079779" cy="379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183" y="4699842"/>
            <a:ext cx="9047975" cy="366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578305"/>
            <a:ext cx="9064036" cy="105838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 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41883"/>
              </p:ext>
            </p:extLst>
          </p:nvPr>
        </p:nvGraphicFramePr>
        <p:xfrm>
          <a:off x="43452" y="1047341"/>
          <a:ext cx="4053404" cy="20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506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986444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Thuy/ Toan)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Hien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6HC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3452" y="5112444"/>
            <a:ext cx="3263866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7432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HC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transfer kitting to SAP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QC &amp;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Free Location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(2pax)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print Part card and </a:t>
            </a:r>
            <a:r>
              <a:rPr lang="en-US" altLang="vi-VN" sz="1400" dirty="0">
                <a:solidFill>
                  <a:prstClr val="black"/>
                </a:solidFill>
              </a:rPr>
              <a:t>Reel Material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Mobile printer for MCS (2pax)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 </a:t>
            </a:r>
            <a:endParaRPr lang="en-US" sz="1600" b="1" dirty="0">
              <a:solidFill>
                <a:srgbClr val="1508B8"/>
              </a:solidFill>
              <a:latin typeface="Arial 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5112444"/>
            <a:ext cx="2850118" cy="174555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5720" rIns="0" b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Ensure Quality</a:t>
            </a:r>
            <a:endParaRPr lang="en-U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weigh check system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label printing for all new category (MW, TV ,Sound…)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Double ID, PL, shipping for all production line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shrink pallet ID 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2196E-75C7-4490-9AE3-3B4D10D7EDF1}"/>
              </a:ext>
            </a:extLst>
          </p:cNvPr>
          <p:cNvSpPr/>
          <p:nvPr/>
        </p:nvSpPr>
        <p:spPr>
          <a:xfrm>
            <a:off x="3352800" y="5112445"/>
            <a:ext cx="2850118" cy="1745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cost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 Biz Adding Serial Outer &amp; Shipping control (7.8K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Tally sheet for SCM (33.6K$)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Microwave Printing label (1.2K$)</a:t>
            </a:r>
          </a:p>
          <a:p>
            <a:pPr marL="285750" indent="-285750" fontAlgn="b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sub-material (16.8K$)</a:t>
            </a:r>
          </a:p>
        </p:txBody>
      </p:sp>
    </p:spTree>
    <p:extLst>
      <p:ext uri="{BB962C8B-B14F-4D97-AF65-F5344CB8AC3E}">
        <p14:creationId xmlns:p14="http://schemas.microsoft.com/office/powerpoint/2010/main" val="77617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47799" y="608848"/>
            <a:ext cx="7648359" cy="7035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developing time, reduce time support to get more cost down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smart devices, new technology to upgrade win CE to Android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097" y="1365138"/>
            <a:ext cx="3599175" cy="3130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FY2023 PROJECTS SUMMARY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577607" y="1383913"/>
            <a:ext cx="3468226" cy="3363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  <a:ea typeface="HGP創英角ｺﾞｼｯｸUB" pitchFamily="50" charset="-128"/>
              </a:rPr>
              <a:t>Development Activity</a:t>
            </a: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3224742277"/>
              </p:ext>
            </p:extLst>
          </p:nvPr>
        </p:nvGraphicFramePr>
        <p:xfrm>
          <a:off x="6231141" y="1593571"/>
          <a:ext cx="2653329" cy="2741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6304917" y="2317947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45 % Normal support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48443" y="2210308"/>
            <a:ext cx="1600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"/>
              </a:rPr>
              <a:t>55 % Development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35040" y="4074088"/>
            <a:ext cx="20057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Normal support </a:t>
            </a:r>
            <a:r>
              <a:rPr lang="en-US" sz="1400" b="1" dirty="0">
                <a:solidFill>
                  <a:srgbClr val="FF0000"/>
                </a:solidFill>
              </a:rPr>
              <a:t>is very height (45%)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4531760"/>
            <a:ext cx="9107488" cy="184133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FADBAB5-1665-4A38-93AF-9DADB5345C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32" y="5358757"/>
            <a:ext cx="693616" cy="39202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2D61403-0B55-4F4F-ABE3-68257214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28" y="5248270"/>
            <a:ext cx="458576" cy="49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ounded Rectangle 43"/>
          <p:cNvSpPr/>
          <p:nvPr/>
        </p:nvSpPr>
        <p:spPr>
          <a:xfrm>
            <a:off x="2943837" y="5791080"/>
            <a:ext cx="2150624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VB.net, C#, PHP, VBA, HTML,CSS, ASP.NET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69FFF2-A9B6-472A-970B-1AAAFF5A4820}"/>
              </a:ext>
            </a:extLst>
          </p:cNvPr>
          <p:cNvGrpSpPr/>
          <p:nvPr/>
        </p:nvGrpSpPr>
        <p:grpSpPr>
          <a:xfrm>
            <a:off x="2494141" y="4725332"/>
            <a:ext cx="925512" cy="799035"/>
            <a:chOff x="2819666" y="3201365"/>
            <a:chExt cx="925512" cy="101758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58B4F45-CE15-4804-B62E-3DCB06AF8142}"/>
                </a:ext>
              </a:extLst>
            </p:cNvPr>
            <p:cNvGrpSpPr/>
            <p:nvPr/>
          </p:nvGrpSpPr>
          <p:grpSpPr>
            <a:xfrm>
              <a:off x="2819666" y="3201365"/>
              <a:ext cx="925512" cy="1017586"/>
              <a:chOff x="2771222" y="2624954"/>
              <a:chExt cx="925512" cy="1017586"/>
            </a:xfrm>
          </p:grpSpPr>
          <p:grpSp>
            <p:nvGrpSpPr>
              <p:cNvPr id="80" name="Group 59">
                <a:extLst>
                  <a:ext uri="{FF2B5EF4-FFF2-40B4-BE49-F238E27FC236}">
                    <a16:creationId xmlns:a16="http://schemas.microsoft.com/office/drawing/2014/main" id="{D355A999-98D6-473F-BE7D-452E36B26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1222" y="2624954"/>
                <a:ext cx="925512" cy="1017586"/>
                <a:chOff x="2709409" y="3072284"/>
                <a:chExt cx="926702" cy="1015890"/>
              </a:xfrm>
            </p:grpSpPr>
            <p:sp>
              <p:nvSpPr>
                <p:cNvPr id="82" name="正方形/長方形 417">
                  <a:extLst>
                    <a:ext uri="{FF2B5EF4-FFF2-40B4-BE49-F238E27FC236}">
                      <a16:creationId xmlns:a16="http://schemas.microsoft.com/office/drawing/2014/main" id="{E2D22E30-D6C1-4AC5-AA29-F4F784304E10}"/>
                    </a:ext>
                  </a:extLst>
                </p:cNvPr>
                <p:cNvSpPr/>
                <p:nvPr/>
              </p:nvSpPr>
              <p:spPr>
                <a:xfrm>
                  <a:off x="2709409" y="3072284"/>
                  <a:ext cx="926702" cy="277349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Scan</a:t>
                  </a:r>
                </a:p>
              </p:txBody>
            </p:sp>
            <p:grpSp>
              <p:nvGrpSpPr>
                <p:cNvPr id="83" name="Group 289">
                  <a:extLst>
                    <a:ext uri="{FF2B5EF4-FFF2-40B4-BE49-F238E27FC236}">
                      <a16:creationId xmlns:a16="http://schemas.microsoft.com/office/drawing/2014/main" id="{2CC7FA00-B95C-424C-BFFC-464BC7387F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42332" y="3681348"/>
                  <a:ext cx="317500" cy="406826"/>
                  <a:chOff x="1296" y="601"/>
                  <a:chExt cx="1055" cy="1356"/>
                </a:xfrm>
              </p:grpSpPr>
              <p:grpSp>
                <p:nvGrpSpPr>
                  <p:cNvPr id="84" name="Group 46">
                    <a:extLst>
                      <a:ext uri="{FF2B5EF4-FFF2-40B4-BE49-F238E27FC236}">
                        <a16:creationId xmlns:a16="http://schemas.microsoft.com/office/drawing/2014/main" id="{C0970218-B800-4BB3-A695-CEBF6A6625D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601"/>
                    <a:ext cx="1034" cy="1319"/>
                    <a:chOff x="1632" y="872"/>
                    <a:chExt cx="1776" cy="2268"/>
                  </a:xfrm>
                </p:grpSpPr>
                <p:sp>
                  <p:nvSpPr>
                    <p:cNvPr id="98" name="AutoShape 47">
                      <a:extLst>
                        <a:ext uri="{FF2B5EF4-FFF2-40B4-BE49-F238E27FC236}">
                          <a16:creationId xmlns:a16="http://schemas.microsoft.com/office/drawing/2014/main" id="{0A8EF302-88EE-4910-A3BE-6153D929346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9" name="AutoShape 48">
                      <a:extLst>
                        <a:ext uri="{FF2B5EF4-FFF2-40B4-BE49-F238E27FC236}">
                          <a16:creationId xmlns:a16="http://schemas.microsoft.com/office/drawing/2014/main" id="{2A60BE7A-550A-49F9-8C6E-C36AB9B918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0" name="Oval 49">
                      <a:extLst>
                        <a:ext uri="{FF2B5EF4-FFF2-40B4-BE49-F238E27FC236}">
                          <a16:creationId xmlns:a16="http://schemas.microsoft.com/office/drawing/2014/main" id="{5361E214-39D8-4925-8824-32448ED11F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872"/>
                      <a:ext cx="648" cy="648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3" name="Oval 50">
                      <a:extLst>
                        <a:ext uri="{FF2B5EF4-FFF2-40B4-BE49-F238E27FC236}">
                          <a16:creationId xmlns:a16="http://schemas.microsoft.com/office/drawing/2014/main" id="{332D7E05-A5B5-47BE-8676-DC37217ACD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4" name="AutoShape 51">
                      <a:extLst>
                        <a:ext uri="{FF2B5EF4-FFF2-40B4-BE49-F238E27FC236}">
                          <a16:creationId xmlns:a16="http://schemas.microsoft.com/office/drawing/2014/main" id="{9AE9860A-5E2B-40F2-9F1E-3FFA7CE0905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5" name="Rectangle 52">
                      <a:extLst>
                        <a:ext uri="{FF2B5EF4-FFF2-40B4-BE49-F238E27FC236}">
                          <a16:creationId xmlns:a16="http://schemas.microsoft.com/office/drawing/2014/main" id="{AEB161B7-C3C5-4F52-AD6B-F26AFA45D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106" name="AutoShape 53">
                      <a:extLst>
                        <a:ext uri="{FF2B5EF4-FFF2-40B4-BE49-F238E27FC236}">
                          <a16:creationId xmlns:a16="http://schemas.microsoft.com/office/drawing/2014/main" id="{F3B5A5CC-F781-42E4-8919-D695EBFD92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77777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  <p:grpSp>
                <p:nvGrpSpPr>
                  <p:cNvPr id="85" name="Group 54">
                    <a:extLst>
                      <a:ext uri="{FF2B5EF4-FFF2-40B4-BE49-F238E27FC236}">
                        <a16:creationId xmlns:a16="http://schemas.microsoft.com/office/drawing/2014/main" id="{85025B44-103C-4A24-9334-A9C617DF94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96" y="638"/>
                    <a:ext cx="1034" cy="1319"/>
                    <a:chOff x="1632" y="978"/>
                    <a:chExt cx="1776" cy="2268"/>
                  </a:xfrm>
                </p:grpSpPr>
                <p:sp>
                  <p:nvSpPr>
                    <p:cNvPr id="86" name="AutoShape 55">
                      <a:extLst>
                        <a:ext uri="{FF2B5EF4-FFF2-40B4-BE49-F238E27FC236}">
                          <a16:creationId xmlns:a16="http://schemas.microsoft.com/office/drawing/2014/main" id="{46716032-1502-4AE1-B5FB-98FF223772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647686" flipH="1">
                      <a:off x="1632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7" name="AutoShape 56">
                      <a:extLst>
                        <a:ext uri="{FF2B5EF4-FFF2-40B4-BE49-F238E27FC236}">
                          <a16:creationId xmlns:a16="http://schemas.microsoft.com/office/drawing/2014/main" id="{B6793FAC-D03A-4701-9A6E-0326496561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2317" y="2596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88" name="Oval 57">
                      <a:extLst>
                        <a:ext uri="{FF2B5EF4-FFF2-40B4-BE49-F238E27FC236}">
                          <a16:creationId xmlns:a16="http://schemas.microsoft.com/office/drawing/2014/main" id="{2B0876F3-33A3-4C6F-A6EA-AA8C52EC35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6" y="978"/>
                      <a:ext cx="648" cy="648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0" name="Oval 58">
                      <a:extLst>
                        <a:ext uri="{FF2B5EF4-FFF2-40B4-BE49-F238E27FC236}">
                          <a16:creationId xmlns:a16="http://schemas.microsoft.com/office/drawing/2014/main" id="{4DCA80A0-72DB-45C0-864F-6C1FFDA44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84" y="1534"/>
                      <a:ext cx="672" cy="672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1" name="AutoShape 59">
                      <a:extLst>
                        <a:ext uri="{FF2B5EF4-FFF2-40B4-BE49-F238E27FC236}">
                          <a16:creationId xmlns:a16="http://schemas.microsoft.com/office/drawing/2014/main" id="{A0633B8E-7AD2-445F-B469-654140EB2C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915" y="2702"/>
                      <a:ext cx="816" cy="272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10800000" vert="eaVert"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ja-JP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4" name="Rectangle 60">
                      <a:extLst>
                        <a:ext uri="{FF2B5EF4-FFF2-40B4-BE49-F238E27FC236}">
                          <a16:creationId xmlns:a16="http://schemas.microsoft.com/office/drawing/2014/main" id="{3475402F-E089-4B17-ACEA-CE3AA2837A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91" y="1800"/>
                      <a:ext cx="666" cy="648"/>
                    </a:xfrm>
                    <a:prstGeom prst="rect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  <p:sp>
                  <p:nvSpPr>
                    <p:cNvPr id="97" name="AutoShape 61">
                      <a:extLst>
                        <a:ext uri="{FF2B5EF4-FFF2-40B4-BE49-F238E27FC236}">
                          <a16:creationId xmlns:a16="http://schemas.microsoft.com/office/drawing/2014/main" id="{FE5D76ED-4C31-4419-A4A2-B613C5CF6F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952314">
                      <a:off x="2496" y="1756"/>
                      <a:ext cx="912" cy="224"/>
                    </a:xfrm>
                    <a:prstGeom prst="flowChartTerminator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ja-JP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eiryo UI" pitchFamily="34" charset="-128"/>
                        <a:ea typeface="Meiryo UI" pitchFamily="34" charset="-128"/>
                        <a:cs typeface="Meiryo UI" pitchFamily="34" charset="-128"/>
                      </a:endParaRPr>
                    </a:p>
                  </p:txBody>
                </p:sp>
              </p:grpSp>
            </p:grpSp>
          </p:grpSp>
          <p:pic>
            <p:nvPicPr>
              <p:cNvPr id="81" name="図 59">
                <a:extLst>
                  <a:ext uri="{FF2B5EF4-FFF2-40B4-BE49-F238E27FC236}">
                    <a16:creationId xmlns:a16="http://schemas.microsoft.com/office/drawing/2014/main" id="{2D83F1E3-728C-4A5A-801B-7127DAE4A9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537" y="2915634"/>
                <a:ext cx="162692" cy="227203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8" name="Picture 145">
              <a:extLst>
                <a:ext uri="{FF2B5EF4-FFF2-40B4-BE49-F238E27FC236}">
                  <a16:creationId xmlns:a16="http://schemas.microsoft.com/office/drawing/2014/main" id="{5FCE0278-C5BC-43BD-97F9-2FDB64316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805" y="3527709"/>
              <a:ext cx="262057" cy="6207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9" name="二等辺三角形 7172">
              <a:extLst>
                <a:ext uri="{FF2B5EF4-FFF2-40B4-BE49-F238E27FC236}">
                  <a16:creationId xmlns:a16="http://schemas.microsoft.com/office/drawing/2014/main" id="{7C1313D8-E98A-454F-A467-1957700108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18185" y="3582101"/>
              <a:ext cx="259055" cy="201974"/>
            </a:xfrm>
            <a:prstGeom prst="triangle">
              <a:avLst>
                <a:gd name="adj" fmla="val 50000"/>
              </a:avLst>
            </a:prstGeom>
            <a:solidFill>
              <a:srgbClr val="FFFF0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ＭＳ Ｐゴシック"/>
                <a:cs typeface="Arial" pitchFamily="34" charset="0"/>
              </a:endParaRPr>
            </a:p>
          </p:txBody>
        </p:sp>
      </p:grpSp>
      <p:pic>
        <p:nvPicPr>
          <p:cNvPr id="107" name="Picture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1192" y="4834404"/>
            <a:ext cx="1564029" cy="849723"/>
          </a:xfrm>
          <a:prstGeom prst="rect">
            <a:avLst/>
          </a:prstGeom>
        </p:spPr>
      </p:pic>
      <p:sp>
        <p:nvSpPr>
          <p:cNvPr id="113" name="Rounded Rectangle 112"/>
          <p:cNvSpPr/>
          <p:nvPr/>
        </p:nvSpPr>
        <p:spPr>
          <a:xfrm>
            <a:off x="26415" y="5809951"/>
            <a:ext cx="2647511" cy="503644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SQL, Oracle 12C, 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Access 2013 , SQL Server</a:t>
            </a:r>
            <a:endParaRPr lang="en-US" sz="1400" dirty="0">
              <a:solidFill>
                <a:schemeClr val="tx1"/>
              </a:solidFill>
              <a:latin typeface="Arial 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27CC8BE-ED89-4475-BBC6-A7CF04CF25CE}"/>
              </a:ext>
            </a:extLst>
          </p:cNvPr>
          <p:cNvGrpSpPr/>
          <p:nvPr/>
        </p:nvGrpSpPr>
        <p:grpSpPr>
          <a:xfrm>
            <a:off x="4513264" y="4784670"/>
            <a:ext cx="1267243" cy="835255"/>
            <a:chOff x="5320235" y="2945712"/>
            <a:chExt cx="3784859" cy="2599378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5377978-33A0-4FF0-874E-2D1198880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0235" y="2945712"/>
              <a:ext cx="3784859" cy="2599378"/>
            </a:xfrm>
            <a:prstGeom prst="rect">
              <a:avLst/>
            </a:prstGeom>
          </p:spPr>
        </p:pic>
        <p:pic>
          <p:nvPicPr>
            <p:cNvPr id="116" name="図 4">
              <a:extLst>
                <a:ext uri="{FF2B5EF4-FFF2-40B4-BE49-F238E27FC236}">
                  <a16:creationId xmlns:a16="http://schemas.microsoft.com/office/drawing/2014/main" id="{D9714874-D13D-4396-8D86-B5F40B01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181" y="3235745"/>
              <a:ext cx="2946792" cy="1799285"/>
            </a:xfrm>
            <a:prstGeom prst="rect">
              <a:avLst/>
            </a:prstGeom>
          </p:spPr>
        </p:pic>
        <p:sp>
          <p:nvSpPr>
            <p:cNvPr id="117" name="Rectangle 6">
              <a:extLst>
                <a:ext uri="{FF2B5EF4-FFF2-40B4-BE49-F238E27FC236}">
                  <a16:creationId xmlns:a16="http://schemas.microsoft.com/office/drawing/2014/main" id="{AF413A22-BFD7-42CB-A472-7DA44556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6160" y="4871428"/>
              <a:ext cx="1110616" cy="333983"/>
            </a:xfrm>
            <a:prstGeom prst="rect">
              <a:avLst/>
            </a:prstGeom>
            <a:solidFill>
              <a:srgbClr val="F4B0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8" name="Rectangle 10">
              <a:extLst>
                <a:ext uri="{FF2B5EF4-FFF2-40B4-BE49-F238E27FC236}">
                  <a16:creationId xmlns:a16="http://schemas.microsoft.com/office/drawing/2014/main" id="{0EC3DA72-33CE-46A2-B458-C70B269A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3180" y="4871428"/>
              <a:ext cx="934482" cy="333983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19" name="Rectangle 14">
              <a:extLst>
                <a:ext uri="{FF2B5EF4-FFF2-40B4-BE49-F238E27FC236}">
                  <a16:creationId xmlns:a16="http://schemas.microsoft.com/office/drawing/2014/main" id="{08511056-0E1C-4A94-8FB8-899E112D5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3387" y="4871428"/>
              <a:ext cx="933483" cy="335467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+mn-cs"/>
              </a:endParaRPr>
            </a:p>
          </p:txBody>
        </p:sp>
        <p:sp>
          <p:nvSpPr>
            <p:cNvPr id="120" name="Rectangle 25">
              <a:extLst>
                <a:ext uri="{FF2B5EF4-FFF2-40B4-BE49-F238E27FC236}">
                  <a16:creationId xmlns:a16="http://schemas.microsoft.com/office/drawing/2014/main" id="{873CBBEB-19BE-4CBF-B0DD-4B0C4E7B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9704" y="4757690"/>
              <a:ext cx="994204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Date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30BF03DD-3099-4E57-89E7-15AFA7E91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9931" y="4757690"/>
              <a:ext cx="811048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Plant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  <p:sp>
          <p:nvSpPr>
            <p:cNvPr id="122" name="Rectangle 21">
              <a:extLst>
                <a:ext uri="{FF2B5EF4-FFF2-40B4-BE49-F238E27FC236}">
                  <a16:creationId xmlns:a16="http://schemas.microsoft.com/office/drawing/2014/main" id="{68DE3C4E-A83F-46AF-84AF-5E6AFEE9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1890" y="4757690"/>
              <a:ext cx="725700" cy="481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/>
                  <a:cs typeface="+mn-cs"/>
                </a:rPr>
                <a:t>Cat</a:t>
              </a:r>
              <a:endParaRPr kumimoji="0" lang="en-US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+mn-cs"/>
              </a:endParaRP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0216BA3-ADE4-4986-8D0C-9A62BBE00C96}"/>
              </a:ext>
            </a:extLst>
          </p:cNvPr>
          <p:cNvSpPr txBox="1"/>
          <p:nvPr/>
        </p:nvSpPr>
        <p:spPr>
          <a:xfrm>
            <a:off x="3006266" y="5491317"/>
            <a:ext cx="7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OCR</a:t>
            </a:r>
          </a:p>
        </p:txBody>
      </p:sp>
      <p:sp>
        <p:nvSpPr>
          <p:cNvPr id="139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350" y="4558142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HANDY TERMINAL</a:t>
            </a:r>
          </a:p>
        </p:txBody>
      </p:sp>
      <p:pic>
        <p:nvPicPr>
          <p:cNvPr id="140" name="図 13">
            <a:extLst>
              <a:ext uri="{FF2B5EF4-FFF2-40B4-BE49-F238E27FC236}">
                <a16:creationId xmlns:a16="http://schemas.microsoft.com/office/drawing/2014/main" id="{74DCA96F-A283-459D-9210-869DD0BA80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4" y="4823162"/>
            <a:ext cx="293276" cy="29327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0" y="4804319"/>
            <a:ext cx="603850" cy="207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2" name="二等辺三角形 7172">
            <a:extLst>
              <a:ext uri="{FF2B5EF4-FFF2-40B4-BE49-F238E27FC236}">
                <a16:creationId xmlns:a16="http://schemas.microsoft.com/office/drawing/2014/main" id="{5F910FE0-E257-46E2-93BD-97B70FA913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79189" y="4763871"/>
            <a:ext cx="147538" cy="31408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43" name="TextBox 33">
            <a:extLst>
              <a:ext uri="{FF2B5EF4-FFF2-40B4-BE49-F238E27FC236}">
                <a16:creationId xmlns:a16="http://schemas.microsoft.com/office/drawing/2014/main" id="{BBB64674-71DF-4285-9FE5-CFD453C3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5" y="4548002"/>
            <a:ext cx="26177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TABLET, MOBILE PRINTER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A41BADE9-FC1C-4A57-BE70-AEA20242A9C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0" t="21822" r="10728" b="22892"/>
          <a:stretch/>
        </p:blipFill>
        <p:spPr>
          <a:xfrm rot="21277867">
            <a:off x="3971974" y="4815615"/>
            <a:ext cx="440569" cy="45346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3547595" y="5027415"/>
            <a:ext cx="338605" cy="722858"/>
          </a:xfrm>
          <a:prstGeom prst="rect">
            <a:avLst/>
          </a:prstGeom>
        </p:spPr>
      </p:pic>
      <p:sp>
        <p:nvSpPr>
          <p:cNvPr id="146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7261" y="5078246"/>
            <a:ext cx="259055" cy="2019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BDD7111-13FE-469C-A978-BE2C064471B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1" y="5387015"/>
            <a:ext cx="368046" cy="239556"/>
          </a:xfrm>
          <a:prstGeom prst="rect">
            <a:avLst/>
          </a:prstGeom>
        </p:spPr>
      </p:pic>
      <p:sp>
        <p:nvSpPr>
          <p:cNvPr id="148" name="Rounded Rectangle 147"/>
          <p:cNvSpPr/>
          <p:nvPr/>
        </p:nvSpPr>
        <p:spPr>
          <a:xfrm>
            <a:off x="5406574" y="5791080"/>
            <a:ext cx="3672311" cy="521525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repair and setup OS when error. Difficult to develop with big data</a:t>
            </a:r>
          </a:p>
        </p:txBody>
      </p:sp>
      <p:sp>
        <p:nvSpPr>
          <p:cNvPr id="150" name="TextBox 33">
            <a:extLst>
              <a:ext uri="{FF2B5EF4-FFF2-40B4-BE49-F238E27FC236}">
                <a16:creationId xmlns:a16="http://schemas.microsoft.com/office/drawing/2014/main" id="{703DF5F3-B2E6-4EC3-BC7E-354C1454F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771" y="4543376"/>
            <a:ext cx="1834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200" kern="1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OS/ PLATFORM</a:t>
            </a:r>
            <a:endParaRPr kumimoji="0" lang="en-US" altLang="ja-JP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32-Point Star 44"/>
          <p:cNvSpPr/>
          <p:nvPr/>
        </p:nvSpPr>
        <p:spPr>
          <a:xfrm>
            <a:off x="7504108" y="4616335"/>
            <a:ext cx="1475994" cy="1170678"/>
          </a:xfrm>
          <a:prstGeom prst="star3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 "/>
              </a:rPr>
              <a:t>END OF LIFE 2023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7138369" y="4903526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-1" y="4349916"/>
            <a:ext cx="2436845" cy="304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-1" dirty="0">
                <a:solidFill>
                  <a:schemeClr val="tx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8599" y="4778304"/>
            <a:ext cx="672611" cy="4982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3374" y="4793251"/>
            <a:ext cx="552450" cy="542925"/>
          </a:xfrm>
          <a:prstGeom prst="rect">
            <a:avLst/>
          </a:prstGeom>
        </p:spPr>
      </p:pic>
      <p:sp>
        <p:nvSpPr>
          <p:cNvPr id="11" name="Left-Right Arrow 10"/>
          <p:cNvSpPr/>
          <p:nvPr/>
        </p:nvSpPr>
        <p:spPr>
          <a:xfrm>
            <a:off x="1822870" y="4998161"/>
            <a:ext cx="613975" cy="327762"/>
          </a:xfrm>
          <a:prstGeom prst="left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/>
          <p:cNvSpPr/>
          <p:nvPr/>
        </p:nvSpPr>
        <p:spPr>
          <a:xfrm>
            <a:off x="5930061" y="4876579"/>
            <a:ext cx="208723" cy="3993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29183" y="6423682"/>
            <a:ext cx="895727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 : Reduce support time, increase development time and comply policy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24603" y="2834691"/>
            <a:ext cx="1580314" cy="138540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47081" y="4162193"/>
            <a:ext cx="2833885" cy="3366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</a:rPr>
              <a:t>New technology ?</a:t>
            </a:r>
          </a:p>
        </p:txBody>
      </p:sp>
      <p:sp>
        <p:nvSpPr>
          <p:cNvPr id="102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39053" y="624766"/>
            <a:ext cx="1408746" cy="704144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Goal of IT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C2E9C-B033-4AD3-951B-B1DFD8F5998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83" y="1763518"/>
            <a:ext cx="4379136" cy="2518969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4B111435-3D9D-42BB-8BFB-39C81AC83C35}"/>
              </a:ext>
            </a:extLst>
          </p:cNvPr>
          <p:cNvSpPr/>
          <p:nvPr/>
        </p:nvSpPr>
        <p:spPr>
          <a:xfrm>
            <a:off x="4114800" y="1793795"/>
            <a:ext cx="2116341" cy="11481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1508B8"/>
                </a:solidFill>
              </a:rPr>
              <a:t>Target</a:t>
            </a:r>
            <a:r>
              <a:rPr lang="en-US" sz="1400" b="1" dirty="0">
                <a:solidFill>
                  <a:schemeClr val="tx1"/>
                </a:solidFill>
              </a:rPr>
              <a:t>: Increase quantity Project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1508B8"/>
                </a:solidFill>
              </a:rPr>
              <a:t>Actual</a:t>
            </a:r>
            <a:r>
              <a:rPr lang="en-US" sz="1400" b="1" dirty="0">
                <a:solidFill>
                  <a:schemeClr val="tx1"/>
                </a:solidFill>
              </a:rPr>
              <a:t>: Development time is </a:t>
            </a:r>
            <a:r>
              <a:rPr lang="en-US" sz="1400" b="1" dirty="0">
                <a:solidFill>
                  <a:srgbClr val="FF0000"/>
                </a:solidFill>
              </a:rPr>
              <a:t>still not increase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Following corporate policy in FY23 Window CE OS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department has not software to control asset.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9066" y="3353479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71966"/>
            <a:ext cx="2385483" cy="173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64036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/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01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 management &amp; ensure quality, reduce papers.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trace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86772" y="4746402"/>
            <a:ext cx="356412" cy="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9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noProof="0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9740"/>
              </p:ext>
            </p:extLst>
          </p:nvPr>
        </p:nvGraphicFramePr>
        <p:xfrm>
          <a:off x="28987" y="625541"/>
          <a:ext cx="9067753" cy="5815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13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814244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4150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109344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rgbClr val="000077"/>
                          </a:solidFill>
                          <a:latin typeface="+mn-lt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FOSS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 for all devices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[3] 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new language &amp; new OS to develop.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Select smart device to scan barcode. </a:t>
                      </a:r>
                      <a:endParaRPr kumimoji="0" lang="en-US" sz="14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New Language (Flutter - Dart)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Android new OS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Upgrade all function FOSS to new Devices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3271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&amp; MCS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56629"/>
                  </a:ext>
                </a:extLst>
              </a:tr>
              <a:tr h="2963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51315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1" lang="en-US" altLang="ja-JP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ja-JP" sz="14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Make Asset Life Cycle Management System</a:t>
                      </a:r>
                      <a:endParaRPr kumimoji="1" lang="ja-JP" altLang="en-US" sz="1400" b="1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Apply software to reduce time management, papers &amp; manual jobs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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5665362" y="6519446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Plan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324016" y="1423984"/>
            <a:ext cx="458868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259598" y="6519446"/>
            <a:ext cx="95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Actual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311518" y="4340404"/>
            <a:ext cx="483866" cy="94705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lang="en-US" altLang="ja-JP" dirty="0">
                <a:solidFill>
                  <a:prstClr val="white"/>
                </a:solidFill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lang="ja-JP" altLang="en-US" dirty="0">
              <a:solidFill>
                <a:prstClr val="white"/>
              </a:solidFill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E5AC35-CB30-407F-8787-50AAAB725824}"/>
              </a:ext>
            </a:extLst>
          </p:cNvPr>
          <p:cNvCxnSpPr/>
          <p:nvPr/>
        </p:nvCxnSpPr>
        <p:spPr>
          <a:xfrm>
            <a:off x="6480565" y="2667000"/>
            <a:ext cx="75843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D330AB-129E-4899-8717-5C62F40259A1}"/>
              </a:ext>
            </a:extLst>
          </p:cNvPr>
          <p:cNvCxnSpPr/>
          <p:nvPr/>
        </p:nvCxnSpPr>
        <p:spPr>
          <a:xfrm>
            <a:off x="6480565" y="2895600"/>
            <a:ext cx="783474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F14755-8656-4527-8548-929F6113F9AB}"/>
              </a:ext>
            </a:extLst>
          </p:cNvPr>
          <p:cNvCxnSpPr>
            <a:cxnSpLocks/>
          </p:cNvCxnSpPr>
          <p:nvPr/>
        </p:nvCxnSpPr>
        <p:spPr>
          <a:xfrm>
            <a:off x="6427362" y="6694070"/>
            <a:ext cx="685800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038E19-9B14-4972-AC12-FB1DCB059A27}"/>
              </a:ext>
            </a:extLst>
          </p:cNvPr>
          <p:cNvCxnSpPr>
            <a:cxnSpLocks/>
          </p:cNvCxnSpPr>
          <p:nvPr/>
        </p:nvCxnSpPr>
        <p:spPr>
          <a:xfrm>
            <a:off x="8213687" y="6694070"/>
            <a:ext cx="62551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11E01F-DCCC-4993-B259-6B87E6E4C38C}"/>
              </a:ext>
            </a:extLst>
          </p:cNvPr>
          <p:cNvCxnSpPr/>
          <p:nvPr/>
        </p:nvCxnSpPr>
        <p:spPr>
          <a:xfrm>
            <a:off x="6949705" y="31242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44A2C-9C31-434D-A5FF-0EA072D1A247}"/>
              </a:ext>
            </a:extLst>
          </p:cNvPr>
          <p:cNvCxnSpPr>
            <a:cxnSpLocks/>
          </p:cNvCxnSpPr>
          <p:nvPr/>
        </p:nvCxnSpPr>
        <p:spPr>
          <a:xfrm>
            <a:off x="6961664" y="32766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4DDEF7-AE74-4E08-AA12-BDA3A90F1084}"/>
              </a:ext>
            </a:extLst>
          </p:cNvPr>
          <p:cNvCxnSpPr>
            <a:cxnSpLocks/>
          </p:cNvCxnSpPr>
          <p:nvPr/>
        </p:nvCxnSpPr>
        <p:spPr>
          <a:xfrm>
            <a:off x="6580499" y="3505200"/>
            <a:ext cx="734701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74C877-6C99-48E6-8F03-536C68124FE7}"/>
              </a:ext>
            </a:extLst>
          </p:cNvPr>
          <p:cNvCxnSpPr>
            <a:cxnSpLocks/>
          </p:cNvCxnSpPr>
          <p:nvPr/>
        </p:nvCxnSpPr>
        <p:spPr>
          <a:xfrm>
            <a:off x="6630760" y="3657600"/>
            <a:ext cx="68444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A6CF359-986A-4B58-9E4B-8B5F41113369}"/>
              </a:ext>
            </a:extLst>
          </p:cNvPr>
          <p:cNvCxnSpPr/>
          <p:nvPr/>
        </p:nvCxnSpPr>
        <p:spPr>
          <a:xfrm>
            <a:off x="7010400" y="4015889"/>
            <a:ext cx="48647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437F6B-BF1E-43ED-BB46-580AA59A6295}"/>
              </a:ext>
            </a:extLst>
          </p:cNvPr>
          <p:cNvCxnSpPr>
            <a:cxnSpLocks/>
          </p:cNvCxnSpPr>
          <p:nvPr/>
        </p:nvCxnSpPr>
        <p:spPr>
          <a:xfrm>
            <a:off x="7010400" y="4191000"/>
            <a:ext cx="470557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952475" y="45720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961664" y="47244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1B70DB-1500-442D-9130-FE3D0EE02B8D}"/>
              </a:ext>
            </a:extLst>
          </p:cNvPr>
          <p:cNvCxnSpPr>
            <a:cxnSpLocks/>
          </p:cNvCxnSpPr>
          <p:nvPr/>
        </p:nvCxnSpPr>
        <p:spPr>
          <a:xfrm>
            <a:off x="6945361" y="5105400"/>
            <a:ext cx="377729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E0F6B-3395-4090-AAA5-15245579BFA1}"/>
              </a:ext>
            </a:extLst>
          </p:cNvPr>
          <p:cNvCxnSpPr>
            <a:cxnSpLocks/>
          </p:cNvCxnSpPr>
          <p:nvPr/>
        </p:nvCxnSpPr>
        <p:spPr>
          <a:xfrm>
            <a:off x="6938364" y="5257800"/>
            <a:ext cx="38472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320030-3D30-4866-8A34-6F38D5382FFA}"/>
              </a:ext>
            </a:extLst>
          </p:cNvPr>
          <p:cNvCxnSpPr/>
          <p:nvPr/>
        </p:nvCxnSpPr>
        <p:spPr>
          <a:xfrm>
            <a:off x="6942090" y="563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B600B7-C7E4-4F99-AB3A-54276AD21135}"/>
              </a:ext>
            </a:extLst>
          </p:cNvPr>
          <p:cNvCxnSpPr>
            <a:cxnSpLocks/>
          </p:cNvCxnSpPr>
          <p:nvPr/>
        </p:nvCxnSpPr>
        <p:spPr>
          <a:xfrm>
            <a:off x="6934200" y="5791200"/>
            <a:ext cx="388890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9430F35-B924-4693-A227-F7AA135A993B}"/>
              </a:ext>
            </a:extLst>
          </p:cNvPr>
          <p:cNvCxnSpPr>
            <a:cxnSpLocks/>
          </p:cNvCxnSpPr>
          <p:nvPr/>
        </p:nvCxnSpPr>
        <p:spPr>
          <a:xfrm>
            <a:off x="6938364" y="6096000"/>
            <a:ext cx="542593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69EBCB6-618D-44B3-BC23-024FEA67FB4C}"/>
              </a:ext>
            </a:extLst>
          </p:cNvPr>
          <p:cNvCxnSpPr>
            <a:cxnSpLocks/>
          </p:cNvCxnSpPr>
          <p:nvPr/>
        </p:nvCxnSpPr>
        <p:spPr>
          <a:xfrm>
            <a:off x="6895892" y="6248400"/>
            <a:ext cx="600983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E8A033-BB81-4051-9097-B6454C79FB47}"/>
              </a:ext>
            </a:extLst>
          </p:cNvPr>
          <p:cNvCxnSpPr/>
          <p:nvPr/>
        </p:nvCxnSpPr>
        <p:spPr>
          <a:xfrm>
            <a:off x="6477000" y="1828800"/>
            <a:ext cx="365495" cy="0"/>
          </a:xfrm>
          <a:prstGeom prst="straightConnector1">
            <a:avLst/>
          </a:prstGeom>
          <a:ln w="38100">
            <a:solidFill>
              <a:srgbClr val="1508B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9C8212-FA9C-4EA7-B40C-022E3D717805}"/>
              </a:ext>
            </a:extLst>
          </p:cNvPr>
          <p:cNvCxnSpPr>
            <a:cxnSpLocks/>
          </p:cNvCxnSpPr>
          <p:nvPr/>
        </p:nvCxnSpPr>
        <p:spPr>
          <a:xfrm>
            <a:off x="6477000" y="1981200"/>
            <a:ext cx="353536" cy="0"/>
          </a:xfrm>
          <a:prstGeom prst="straightConnector1">
            <a:avLst/>
          </a:prstGeom>
          <a:ln w="38100">
            <a:solidFill>
              <a:srgbClr val="1508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78592" cy="576263"/>
            <a:chOff x="-1598" y="-26988"/>
            <a:chExt cx="9158685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58685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143000" y="609188"/>
            <a:ext cx="7968296" cy="77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Comply policy FY2023,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Windown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end of life 2023.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find new solution to upgrade old OS to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0" y="1417388"/>
            <a:ext cx="1525695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Foss is running on Windows CE &amp;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Embedded,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not support in the future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43064" y="348478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729343" y="3801904"/>
            <a:ext cx="94445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FY2023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109 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33443" y="44513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05354" y="4842199"/>
            <a:ext cx="132441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FY2024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6 pcs </a:t>
            </a:r>
          </a:p>
        </p:txBody>
      </p:sp>
      <p:sp>
        <p:nvSpPr>
          <p:cNvPr id="41" name="正方形/長方形 5">
            <a:extLst>
              <a:ext uri="{FF2B5EF4-FFF2-40B4-BE49-F238E27FC236}">
                <a16:creationId xmlns:a16="http://schemas.microsoft.com/office/drawing/2014/main" id="{3AB22D66-CED5-42DC-9445-3027F5FD9E90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496974" y="2301948"/>
            <a:ext cx="1741170" cy="109672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device need to Upgrade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143000" y="612723"/>
            <a:ext cx="7953740" cy="7558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Develop new software on new devices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Upgrade all function for FOSS system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&amp; Optimate the process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 to develop.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Total Functions FOSS Upgrade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4514" y="6538132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55473" y="2342607"/>
            <a:ext cx="1674380" cy="465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local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(Otc.2023)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 Oversea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(Dec.2023)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Dip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(Jan.2023)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Kitting Other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Free temp location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  <a:r>
              <a:rPr kumimoji="1" lang="en-US" altLang="en-US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(Feb.2024)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60" name="正方形/長方形 5">
            <a:extLst>
              <a:ext uri="{FF2B5EF4-FFF2-40B4-BE49-F238E27FC236}">
                <a16:creationId xmlns:a16="http://schemas.microsoft.com/office/drawing/2014/main" id="{2F008C2D-5C20-4F92-BE04-03589AE5948A}"/>
              </a:ext>
            </a:extLst>
          </p:cNvPr>
          <p:cNvSpPr/>
          <p:nvPr/>
        </p:nvSpPr>
        <p:spPr>
          <a:xfrm>
            <a:off x="26893" y="625651"/>
            <a:ext cx="1116107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1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85500" y="4157905"/>
            <a:ext cx="1524000" cy="261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Result upgrade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182331" y="5354691"/>
            <a:ext cx="951791" cy="214887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E749A-1833-40FA-AF0A-BD1A9C12C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57" y="4170059"/>
            <a:ext cx="3281089" cy="2294187"/>
          </a:xfrm>
          <a:prstGeom prst="rect">
            <a:avLst/>
          </a:prstGeom>
        </p:spPr>
      </p:pic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33391938-F4D9-4A69-9383-BDBC701C6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8770"/>
              </p:ext>
            </p:extLst>
          </p:nvPr>
        </p:nvGraphicFramePr>
        <p:xfrm>
          <a:off x="5826707" y="5657458"/>
          <a:ext cx="1677337" cy="824990"/>
        </p:xfrm>
        <a:graphic>
          <a:graphicData uri="http://schemas.openxmlformats.org/drawingml/2006/table">
            <a:tbl>
              <a:tblPr/>
              <a:tblGrid>
                <a:gridCol w="167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990"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Merits 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Coding time : </a:t>
                      </a: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50%</a:t>
                      </a:r>
                    </a:p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en-US" sz="1400" b="1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Support time : 30%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6DE9ED62-E340-43CE-A116-D9E0626A7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02678"/>
              </p:ext>
            </p:extLst>
          </p:nvPr>
        </p:nvGraphicFramePr>
        <p:xfrm>
          <a:off x="5840016" y="4429832"/>
          <a:ext cx="1650613" cy="8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672">
                  <a:extLst>
                    <a:ext uri="{9D8B030D-6E8A-4147-A177-3AD203B41FA5}">
                      <a16:colId xmlns:a16="http://schemas.microsoft.com/office/drawing/2014/main" val="2055323963"/>
                    </a:ext>
                  </a:extLst>
                </a:gridCol>
                <a:gridCol w="544004">
                  <a:extLst>
                    <a:ext uri="{9D8B030D-6E8A-4147-A177-3AD203B41FA5}">
                      <a16:colId xmlns:a16="http://schemas.microsoft.com/office/drawing/2014/main" val="3403889745"/>
                    </a:ext>
                  </a:extLst>
                </a:gridCol>
                <a:gridCol w="540937">
                  <a:extLst>
                    <a:ext uri="{9D8B030D-6E8A-4147-A177-3AD203B41FA5}">
                      <a16:colId xmlns:a16="http://schemas.microsoft.com/office/drawing/2014/main" val="393531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0" marT="82296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</a:t>
                      </a:r>
                    </a:p>
                  </a:txBody>
                  <a:tcPr marL="182880" marR="0" marT="9144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</a:t>
                      </a:r>
                    </a:p>
                  </a:txBody>
                  <a:tcPr marL="182880" marR="0" marT="91440"/>
                </a:tc>
                <a:extLst>
                  <a:ext uri="{0D108BD9-81ED-4DB2-BD59-A6C34878D82A}">
                    <a16:rowId xmlns:a16="http://schemas.microsoft.com/office/drawing/2014/main" val="155575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200" baseline="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endParaRPr lang="en-US" sz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82296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182880" marR="0" marT="15544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182880" marR="0" marT="155448"/>
                </a:tc>
                <a:extLst>
                  <a:ext uri="{0D108BD9-81ED-4DB2-BD59-A6C34878D82A}">
                    <a16:rowId xmlns:a16="http://schemas.microsoft.com/office/drawing/2014/main" val="896818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6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07575"/>
            <a:ext cx="8080663" cy="763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Too much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job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,use excel file, papers, check sheet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long time to  make report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2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643816" y="4333394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994498" y="5255103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790243"/>
              </p:ext>
            </p:extLst>
          </p:nvPr>
        </p:nvGraphicFramePr>
        <p:xfrm>
          <a:off x="2849848" y="5327134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3" name="ｸﾘｯﾌﾟ" r:id="rId27" imgW="1666667" imgH="1695238" progId="">
                  <p:embed/>
                </p:oleObj>
              </mc:Choice>
              <mc:Fallback>
                <p:oleObj name="ｸﾘｯﾌﾟ" r:id="rId27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48" y="5327134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9233177">
            <a:off x="2921340" y="5543117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2" cstate="print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 dirty="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852403" y="5775255"/>
            <a:ext cx="511508" cy="492553"/>
          </a:xfrm>
          <a:prstGeom prst="rect">
            <a:avLst/>
          </a:prstGeom>
          <a:blipFill>
            <a:blip r:embed="rId22" cstate="print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 dirty="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41089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Detail Improvement Activity</a:t>
              </a:r>
              <a:endParaRPr lang="en-US" altLang="ja-JP" sz="2000" b="1" dirty="0">
                <a:solidFill>
                  <a:srgbClr val="FFFFCC"/>
                </a:solidFill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8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27593" cy="692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304340"/>
            <a:ext cx="2524861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Improvement Actions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" y="1695774"/>
            <a:ext cx="2524862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708"/>
            <a:ext cx="1035115" cy="690172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Issue 2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43638" y="1780048"/>
            <a:ext cx="235779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sz="2000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Dec.2023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Jan.2024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  <p:sp>
        <p:nvSpPr>
          <p:cNvPr id="4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99207" y="2243197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Borrowing and returning equipment is manual jobs on paper.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02965" y="4932438"/>
            <a:ext cx="2376159" cy="171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The Process good receive, transfer, maintenance, scrap is manual 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56055" y="3543379"/>
            <a:ext cx="2532963" cy="135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defRPr/>
            </a:pPr>
            <a:r>
              <a:rPr kumimoji="1" lang="en-US" altLang="ja-JP" sz="18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 Stationery warehouse is control by excel data</a:t>
            </a:r>
            <a:r>
              <a:rPr kumimoji="1" lang="en-US" altLang="ja-JP" sz="1800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mistake.</a:t>
            </a: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50719</TotalTime>
  <Words>3322</Words>
  <Application>Microsoft Office PowerPoint</Application>
  <PresentationFormat>On-screen Show (4:3)</PresentationFormat>
  <Paragraphs>543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4182</cp:revision>
  <cp:lastPrinted>2023-03-01T01:59:53Z</cp:lastPrinted>
  <dcterms:created xsi:type="dcterms:W3CDTF">2016-12-21T06:42:40Z</dcterms:created>
  <dcterms:modified xsi:type="dcterms:W3CDTF">2024-01-19T05:47:36Z</dcterms:modified>
</cp:coreProperties>
</file>