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4"/>
    <p:sldMasterId id="2147483986" r:id="rId5"/>
    <p:sldMasterId id="2147483987" r:id="rId6"/>
    <p:sldMasterId id="2147483988" r:id="rId7"/>
  </p:sldMasterIdLst>
  <p:notesMasterIdLst>
    <p:notesMasterId r:id="rId99"/>
  </p:notesMasterIdLst>
  <p:sldIdLst>
    <p:sldId id="257" r:id="rId8"/>
    <p:sldId id="634" r:id="rId9"/>
    <p:sldId id="632" r:id="rId10"/>
    <p:sldId id="432" r:id="rId11"/>
    <p:sldId id="633" r:id="rId12"/>
    <p:sldId id="533" r:id="rId13"/>
    <p:sldId id="258" r:id="rId14"/>
    <p:sldId id="431" r:id="rId15"/>
    <p:sldId id="259" r:id="rId16"/>
    <p:sldId id="631" r:id="rId17"/>
    <p:sldId id="560" r:id="rId18"/>
    <p:sldId id="561" r:id="rId19"/>
    <p:sldId id="562" r:id="rId20"/>
    <p:sldId id="563" r:id="rId21"/>
    <p:sldId id="564" r:id="rId22"/>
    <p:sldId id="565" r:id="rId23"/>
    <p:sldId id="626" r:id="rId24"/>
    <p:sldId id="566" r:id="rId25"/>
    <p:sldId id="567" r:id="rId26"/>
    <p:sldId id="558" r:id="rId27"/>
    <p:sldId id="550" r:id="rId28"/>
    <p:sldId id="551" r:id="rId29"/>
    <p:sldId id="552" r:id="rId30"/>
    <p:sldId id="553" r:id="rId31"/>
    <p:sldId id="554" r:id="rId32"/>
    <p:sldId id="555" r:id="rId33"/>
    <p:sldId id="556" r:id="rId34"/>
    <p:sldId id="568" r:id="rId35"/>
    <p:sldId id="625" r:id="rId36"/>
    <p:sldId id="569" r:id="rId37"/>
    <p:sldId id="570" r:id="rId38"/>
    <p:sldId id="571" r:id="rId39"/>
    <p:sldId id="572" r:id="rId40"/>
    <p:sldId id="573" r:id="rId41"/>
    <p:sldId id="574" r:id="rId42"/>
    <p:sldId id="627" r:id="rId43"/>
    <p:sldId id="628" r:id="rId44"/>
    <p:sldId id="629" r:id="rId45"/>
    <p:sldId id="630" r:id="rId46"/>
    <p:sldId id="575" r:id="rId47"/>
    <p:sldId id="576" r:id="rId48"/>
    <p:sldId id="577" r:id="rId49"/>
    <p:sldId id="578" r:id="rId50"/>
    <p:sldId id="442" r:id="rId51"/>
    <p:sldId id="580" r:id="rId52"/>
    <p:sldId id="581" r:id="rId53"/>
    <p:sldId id="582" r:id="rId54"/>
    <p:sldId id="583" r:id="rId55"/>
    <p:sldId id="584" r:id="rId56"/>
    <p:sldId id="585" r:id="rId57"/>
    <p:sldId id="586" r:id="rId58"/>
    <p:sldId id="587" r:id="rId59"/>
    <p:sldId id="588" r:id="rId60"/>
    <p:sldId id="589" r:id="rId61"/>
    <p:sldId id="590" r:id="rId62"/>
    <p:sldId id="591" r:id="rId63"/>
    <p:sldId id="592" r:id="rId64"/>
    <p:sldId id="593" r:id="rId65"/>
    <p:sldId id="594" r:id="rId66"/>
    <p:sldId id="598" r:id="rId67"/>
    <p:sldId id="599" r:id="rId68"/>
    <p:sldId id="557" r:id="rId69"/>
    <p:sldId id="600" r:id="rId70"/>
    <p:sldId id="601" r:id="rId71"/>
    <p:sldId id="602" r:id="rId72"/>
    <p:sldId id="603" r:id="rId73"/>
    <p:sldId id="604" r:id="rId74"/>
    <p:sldId id="605" r:id="rId75"/>
    <p:sldId id="606" r:id="rId76"/>
    <p:sldId id="607" r:id="rId77"/>
    <p:sldId id="608" r:id="rId78"/>
    <p:sldId id="609" r:id="rId79"/>
    <p:sldId id="610" r:id="rId80"/>
    <p:sldId id="611" r:id="rId81"/>
    <p:sldId id="612" r:id="rId82"/>
    <p:sldId id="613" r:id="rId83"/>
    <p:sldId id="541" r:id="rId84"/>
    <p:sldId id="614" r:id="rId85"/>
    <p:sldId id="615" r:id="rId86"/>
    <p:sldId id="616" r:id="rId87"/>
    <p:sldId id="617" r:id="rId88"/>
    <p:sldId id="618" r:id="rId89"/>
    <p:sldId id="619" r:id="rId90"/>
    <p:sldId id="620" r:id="rId91"/>
    <p:sldId id="621" r:id="rId92"/>
    <p:sldId id="622" r:id="rId93"/>
    <p:sldId id="283" r:id="rId94"/>
    <p:sldId id="623" r:id="rId95"/>
    <p:sldId id="624" r:id="rId96"/>
    <p:sldId id="534" r:id="rId97"/>
    <p:sldId id="284" r:id="rId9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287">
          <p15:clr>
            <a:srgbClr val="A4A3A4"/>
          </p15:clr>
        </p15:guide>
        <p15:guide id="3" orient="horz" pos="894">
          <p15:clr>
            <a:srgbClr val="A4A3A4"/>
          </p15:clr>
        </p15:guide>
        <p15:guide id="4" orient="horz" pos="3890">
          <p15:clr>
            <a:srgbClr val="A4A3A4"/>
          </p15:clr>
        </p15:guide>
        <p15:guide id="5" orient="horz" pos="4235">
          <p15:clr>
            <a:srgbClr val="A4A3A4"/>
          </p15:clr>
        </p15:guide>
        <p15:guide id="6" orient="horz" pos="206">
          <p15:clr>
            <a:srgbClr val="A4A3A4"/>
          </p15:clr>
        </p15:guide>
        <p15:guide id="7" pos="2880">
          <p15:clr>
            <a:srgbClr val="A4A3A4"/>
          </p15:clr>
        </p15:guide>
        <p15:guide id="8" pos="222">
          <p15:clr>
            <a:srgbClr val="A4A3A4"/>
          </p15:clr>
        </p15:guide>
        <p15:guide id="9" pos="510">
          <p15:clr>
            <a:srgbClr val="A4A3A4"/>
          </p15:clr>
        </p15:guide>
        <p15:guide id="10" pos="898">
          <p15:clr>
            <a:srgbClr val="A4A3A4"/>
          </p15:clr>
        </p15:guide>
        <p15:guide id="11" pos="4867">
          <p15:clr>
            <a:srgbClr val="A4A3A4"/>
          </p15:clr>
        </p15:guide>
        <p15:guide id="12" pos="5246">
          <p15:clr>
            <a:srgbClr val="A4A3A4"/>
          </p15:clr>
        </p15:guide>
        <p15:guide id="13" pos="55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80" autoAdjust="0"/>
  </p:normalViewPr>
  <p:slideViewPr>
    <p:cSldViewPr snapToGrid="0">
      <p:cViewPr varScale="1">
        <p:scale>
          <a:sx n="96" d="100"/>
          <a:sy n="96" d="100"/>
        </p:scale>
        <p:origin x="96" y="444"/>
      </p:cViewPr>
      <p:guideLst>
        <p:guide orient="horz" pos="2160"/>
        <p:guide orient="horz" pos="287"/>
        <p:guide orient="horz" pos="894"/>
        <p:guide orient="horz" pos="3890"/>
        <p:guide orient="horz" pos="4235"/>
        <p:guide orient="horz" pos="206"/>
        <p:guide pos="2880"/>
        <p:guide pos="222"/>
        <p:guide pos="510"/>
        <p:guide pos="898"/>
        <p:guide pos="4867"/>
        <p:guide pos="5246"/>
        <p:guide pos="5539"/>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Header Placeholder 1"/>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t" anchorCtr="0" compatLnSpc="1">
            <a:prstTxWarp prst="textNoShape">
              <a:avLst/>
            </a:prstTxWarp>
          </a:bodyPr>
          <a:lstStyle>
            <a:lvl1pPr eaLnBrk="0" hangingPunct="0">
              <a:buFont typeface="Arial" panose="020B0604020202020204" pitchFamily="34" charset="0"/>
              <a:buNone/>
              <a:defRPr sz="1200" smtClean="0"/>
            </a:lvl1pPr>
          </a:lstStyle>
          <a:p>
            <a:pPr>
              <a:defRPr/>
            </a:pPr>
            <a:endParaRPr lang="en-US" altLang="en-US"/>
          </a:p>
        </p:txBody>
      </p:sp>
      <p:sp>
        <p:nvSpPr>
          <p:cNvPr id="6147" name="Date Placeholder 2"/>
          <p:cNvSpPr>
            <a:spLocks noGrp="1" noChangeArrowheads="1"/>
          </p:cNvSpPr>
          <p:nvPr>
            <p:ph type="dt" idx="1"/>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t" anchorCtr="0" compatLnSpc="1">
            <a:prstTxWarp prst="textNoShape">
              <a:avLst/>
            </a:prstTxWarp>
          </a:bodyPr>
          <a:lstStyle>
            <a:lvl1pPr algn="r" eaLnBrk="0" hangingPunct="0">
              <a:buFont typeface="Arial" panose="020B0604020202020204" pitchFamily="34" charset="0"/>
              <a:buNone/>
              <a:defRPr sz="1200" smtClean="0"/>
            </a:lvl1pPr>
          </a:lstStyle>
          <a:p>
            <a:pPr>
              <a:defRPr/>
            </a:pPr>
            <a:fld id="{279603B8-D112-4833-B513-4642B4C204B6}" type="datetimeFigureOut">
              <a:rPr lang="en-US" altLang="en-US"/>
              <a:pPr>
                <a:defRPr/>
              </a:pPr>
              <a:t>10/6/2016</a:t>
            </a:fld>
            <a:endParaRPr lang="en-US" altLang="en-US"/>
          </a:p>
        </p:txBody>
      </p:sp>
      <p:sp>
        <p:nvSpPr>
          <p:cNvPr id="6148" name="Slide Image Placeholder 3"/>
          <p:cNvSpPr>
            <a:spLocks noGrp="1" noRot="1" noChangeAspect="1" noChangeArrowheads="1"/>
          </p:cNvSpPr>
          <p:nvPr>
            <p:ph type="sldImg" idx="2"/>
          </p:nvPr>
        </p:nvSpPr>
        <p:spPr bwMode="auto">
          <a:xfrm>
            <a:off x="1181100" y="696913"/>
            <a:ext cx="4648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149" name="Notes Placeholder 4"/>
          <p:cNvSpPr>
            <a:spLocks noGrp="1" noChangeArrowheads="1"/>
          </p:cNvSpPr>
          <p:nvPr>
            <p:ph type="body" sz="quarter" idx="3"/>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2226" tIns="46113" rIns="92226" bIns="46113"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Footer Placeholder 5"/>
          <p:cNvSpPr>
            <a:spLocks noGrp="1" noChangeArrowheads="1"/>
          </p:cNvSpPr>
          <p:nvPr>
            <p:ph type="ftr" sz="quarter" idx="4"/>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b" anchorCtr="0" compatLnSpc="1">
            <a:prstTxWarp prst="textNoShape">
              <a:avLst/>
            </a:prstTxWarp>
          </a:bodyPr>
          <a:lstStyle>
            <a:lvl1pPr eaLnBrk="0" hangingPunct="0">
              <a:buFont typeface="Arial" panose="020B0604020202020204" pitchFamily="34" charset="0"/>
              <a:buNone/>
              <a:defRPr sz="1200" smtClean="0"/>
            </a:lvl1pPr>
          </a:lstStyle>
          <a:p>
            <a:pPr>
              <a:defRPr/>
            </a:pPr>
            <a:endParaRPr lang="en-US" altLang="en-US"/>
          </a:p>
        </p:txBody>
      </p:sp>
      <p:sp>
        <p:nvSpPr>
          <p:cNvPr id="6151" name="Slide Number Placeholder 6"/>
          <p:cNvSpPr>
            <a:spLocks noGrp="1" noChangeArrowheads="1"/>
          </p:cNvSpPr>
          <p:nvPr>
            <p:ph type="sldNum" sz="quarter" idx="5"/>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b" anchorCtr="0" compatLnSpc="1">
            <a:prstTxWarp prst="textNoShape">
              <a:avLst/>
            </a:prstTxWarp>
          </a:bodyPr>
          <a:lstStyle>
            <a:lvl1pPr algn="r" eaLnBrk="0" hangingPunct="0">
              <a:buFont typeface="Arial" panose="020B0604020202020204" pitchFamily="34" charset="0"/>
              <a:buNone/>
              <a:defRPr sz="1200" smtClean="0"/>
            </a:lvl1pPr>
          </a:lstStyle>
          <a:p>
            <a:pPr>
              <a:defRPr/>
            </a:pPr>
            <a:fld id="{76FD4B84-45C2-45D1-BB11-C71F1868466B}" type="slidenum">
              <a:rPr lang="en-US" altLang="en-US"/>
              <a:pPr>
                <a:defRPr/>
              </a:pPr>
              <a:t>‹#›</a:t>
            </a:fld>
            <a:endParaRPr lang="en-US" altLang="en-US"/>
          </a:p>
        </p:txBody>
      </p:sp>
    </p:spTree>
    <p:extLst>
      <p:ext uri="{BB962C8B-B14F-4D97-AF65-F5344CB8AC3E}">
        <p14:creationId xmlns:p14="http://schemas.microsoft.com/office/powerpoint/2010/main" val="24462107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dil.univ-mrs.fr/~massat/docs/hibernate-3.1/api/org/hibernate/Hibernate.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org/hibernate/Session.html#disconnect()"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Computer_network" TargetMode="External"/><Relationship Id="rId5" Type="http://schemas.openxmlformats.org/officeDocument/2006/relationships/hyperlink" Target="http://en.wikipedia.org/wiki/Computer_file" TargetMode="External"/><Relationship Id="rId4" Type="http://schemas.openxmlformats.org/officeDocument/2006/relationships/hyperlink" Target="http://en.wikipedia.org/wiki/Object_(computer_scien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lvl="1" indent="0">
              <a:buNone/>
            </a:pPr>
            <a:r>
              <a:rPr lang="en-US" dirty="0"/>
              <a:t>Understand the benefits of Hibernate</a:t>
            </a:r>
          </a:p>
          <a:p>
            <a:pPr marL="174625" lvl="1" indent="0">
              <a:buNone/>
            </a:pPr>
            <a:r>
              <a:rPr lang="en-US" dirty="0"/>
              <a:t>Understand the Hibernate architecture</a:t>
            </a:r>
          </a:p>
          <a:p>
            <a:pPr marL="174625" lvl="1" indent="0">
              <a:buNone/>
            </a:pPr>
            <a:r>
              <a:rPr lang="en-US" altLang="en-US" dirty="0"/>
              <a:t>Create Hibernate based applications</a:t>
            </a:r>
          </a:p>
          <a:p>
            <a:pPr marL="174625" lvl="1" indent="0">
              <a:buNone/>
            </a:pPr>
            <a:r>
              <a:rPr lang="en-US" altLang="en-US" dirty="0"/>
              <a:t>Understand and use Hibernate mapping to map persistent objects to the database</a:t>
            </a:r>
          </a:p>
          <a:p>
            <a:pPr marL="174625" lvl="1" indent="0">
              <a:buNone/>
            </a:pPr>
            <a:r>
              <a:rPr lang="en-US" altLang="en-US" dirty="0"/>
              <a:t>Understand and work with collections and associations</a:t>
            </a:r>
          </a:p>
          <a:p>
            <a:pPr marL="174625" lvl="1" indent="0">
              <a:buNone/>
            </a:pPr>
            <a:r>
              <a:rPr lang="en-US" altLang="en-US" dirty="0"/>
              <a:t>Map inheritance hierarchies using Hibernate</a:t>
            </a:r>
          </a:p>
          <a:p>
            <a:pPr marL="174625" lvl="1" indent="0">
              <a:buNone/>
            </a:pPr>
            <a:r>
              <a:rPr lang="en-US" altLang="en-US" dirty="0"/>
              <a:t>Work with Hibernate queries, HQL, and Criteria</a:t>
            </a:r>
          </a:p>
          <a:p>
            <a:pPr marL="174625" lvl="1" indent="0">
              <a:buNone/>
            </a:pPr>
            <a:r>
              <a:rPr lang="en-US" altLang="en-US" dirty="0"/>
              <a:t>Performance tune your Hibernate applications</a:t>
            </a:r>
          </a:p>
          <a:p>
            <a:pPr marL="174625" lvl="1" indent="0">
              <a:buNone/>
            </a:pPr>
            <a:r>
              <a:rPr lang="en-US" altLang="en-US" dirty="0"/>
              <a:t>Understand Hibernate transaction support</a:t>
            </a:r>
          </a:p>
          <a:p>
            <a:pPr marL="174625" lvl="1" indent="0">
              <a:buNone/>
            </a:pPr>
            <a:r>
              <a:rPr lang="en-US" altLang="en-US" dirty="0"/>
              <a:t>Use the new Hibernate annotations to do OR mapping</a:t>
            </a:r>
          </a:p>
          <a:p>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6</a:t>
            </a:fld>
            <a:endParaRPr lang="en-US" altLang="en-US"/>
          </a:p>
        </p:txBody>
      </p:sp>
    </p:spTree>
    <p:extLst>
      <p:ext uri="{BB962C8B-B14F-4D97-AF65-F5344CB8AC3E}">
        <p14:creationId xmlns:p14="http://schemas.microsoft.com/office/powerpoint/2010/main" val="3978192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Hibernate 1.0 2002</a:t>
            </a:r>
          </a:p>
          <a:p>
            <a:r>
              <a:rPr lang="en-US" altLang="en-US" dirty="0">
                <a:latin typeface="Arial" panose="020B0604020202020204" pitchFamily="34" charset="0"/>
              </a:rPr>
              <a:t>Hibernate 2.0 final on 2003-06-10</a:t>
            </a:r>
          </a:p>
          <a:p>
            <a:r>
              <a:rPr lang="en-US" altLang="en-US" dirty="0">
                <a:latin typeface="Arial" panose="020B0604020202020204" pitchFamily="34" charset="0"/>
              </a:rPr>
              <a:t>Hibernate 3.0 final on 2005-03-31</a:t>
            </a:r>
          </a:p>
          <a:p>
            <a:r>
              <a:rPr lang="en-US" altLang="en-US" dirty="0">
                <a:latin typeface="Arial" panose="020B0604020202020204" pitchFamily="34" charset="0"/>
              </a:rPr>
              <a:t>Hibernate 3.6.7 final on 2011-08-17 </a:t>
            </a:r>
          </a:p>
          <a:p>
            <a:r>
              <a:rPr lang="en-US" altLang="en-US" dirty="0">
                <a:latin typeface="Arial" panose="020B0604020202020204" pitchFamily="34" charset="0"/>
              </a:rPr>
              <a:t>Hibernate 4.0.0.CR1 on 2011-09-01</a:t>
            </a:r>
          </a:p>
          <a:p>
            <a:endParaRPr lang="en-US" altLang="en-US" dirty="0">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44AA8-F2FF-457D-99E5-8A07E9C39E75}" type="slidenum">
              <a:rPr lang="en-US" altLang="en-US"/>
              <a:pPr eaLnBrk="1" hangingPunct="1"/>
              <a:t>17</a:t>
            </a:fld>
            <a:endParaRPr lang="en-US" altLang="en-US"/>
          </a:p>
        </p:txBody>
      </p:sp>
    </p:spTree>
    <p:extLst>
      <p:ext uri="{BB962C8B-B14F-4D97-AF65-F5344CB8AC3E}">
        <p14:creationId xmlns:p14="http://schemas.microsoft.com/office/powerpoint/2010/main" val="56396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Reasons for Hibernates development</a:t>
            </a:r>
          </a:p>
          <a:p>
            <a:r>
              <a:rPr lang="en-US" altLang="en-US">
                <a:latin typeface="Arial" panose="020B0604020202020204" pitchFamily="34" charset="0"/>
              </a:rPr>
              <a:t>• Impedance mismatch</a:t>
            </a:r>
          </a:p>
          <a:p>
            <a:r>
              <a:rPr lang="en-US" altLang="en-US">
                <a:latin typeface="Arial" panose="020B0604020202020204" pitchFamily="34" charset="0"/>
              </a:rPr>
              <a:t>• Failure of EJB 2.x</a:t>
            </a:r>
          </a:p>
          <a:p>
            <a:r>
              <a:rPr lang="en-US" altLang="en-US">
                <a:latin typeface="Arial" panose="020B0604020202020204" pitchFamily="34" charset="0"/>
              </a:rPr>
              <a:t>• Java developers are not database developers</a:t>
            </a:r>
          </a:p>
          <a:p>
            <a:r>
              <a:rPr lang="en-US" altLang="en-US">
                <a:latin typeface="Arial" panose="020B0604020202020204" pitchFamily="34" charset="0"/>
              </a:rPr>
              <a:t>• Performance benefits</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9094CE-8B03-42FB-98FE-9C950C09A75C}" type="slidenum">
              <a:rPr lang="en-US" altLang="en-US"/>
              <a:pPr eaLnBrk="1" hangingPunct="1"/>
              <a:t>18</a:t>
            </a:fld>
            <a:endParaRPr lang="en-US" altLang="en-US"/>
          </a:p>
        </p:txBody>
      </p:sp>
    </p:spTree>
    <p:extLst>
      <p:ext uri="{BB962C8B-B14F-4D97-AF65-F5344CB8AC3E}">
        <p14:creationId xmlns:p14="http://schemas.microsoft.com/office/powerpoint/2010/main" val="330859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a:latin typeface="Arial" panose="020B0604020202020204" pitchFamily="34" charset="0"/>
              </a:rPr>
              <a:t>**Application manipulate with database through Persistent objects</a:t>
            </a:r>
          </a:p>
          <a:p>
            <a:pPr eaLnBrk="1" hangingPunct="1">
              <a:lnSpc>
                <a:spcPct val="90000"/>
              </a:lnSpc>
            </a:pPr>
            <a:endParaRPr lang="en-US" altLang="en-US" sz="1000">
              <a:latin typeface="Arial" panose="020B0604020202020204" pitchFamily="34" charset="0"/>
            </a:endParaRPr>
          </a:p>
          <a:p>
            <a:pPr eaLnBrk="1" hangingPunct="1">
              <a:lnSpc>
                <a:spcPct val="90000"/>
              </a:lnSpc>
            </a:pPr>
            <a:r>
              <a:rPr lang="en-US" altLang="en-US" sz="1000">
                <a:latin typeface="Arial" panose="020B0604020202020204" pitchFamily="34" charset="0"/>
              </a:rPr>
              <a:t>+ A (very) high-level view of the Hibernate architecture. Please refer the diagram above.</a:t>
            </a:r>
          </a:p>
          <a:p>
            <a:pPr eaLnBrk="1" hangingPunct="1">
              <a:lnSpc>
                <a:spcPct val="90000"/>
              </a:lnSpc>
            </a:pPr>
            <a:r>
              <a:rPr lang="en-US" altLang="en-US" sz="1000">
                <a:latin typeface="Arial" panose="020B0604020202020204" pitchFamily="34" charset="0"/>
              </a:rPr>
              <a:t>+ This diagram shows Hibernate using the database and configuration data to provide persistence services (and persistent objects) to the application. </a:t>
            </a:r>
          </a:p>
          <a:p>
            <a:pPr eaLnBrk="1" hangingPunct="1">
              <a:lnSpc>
                <a:spcPct val="90000"/>
              </a:lnSpc>
              <a:spcBef>
                <a:spcPct val="20000"/>
              </a:spcBef>
              <a:buClr>
                <a:srgbClr val="095AA6"/>
              </a:buClr>
              <a:buFont typeface="Wingdings 2" panose="05020102010507070707" pitchFamily="18" charset="2"/>
              <a:buNone/>
            </a:pPr>
            <a:r>
              <a:rPr lang="en-US" altLang="en-US" sz="1000" b="1">
                <a:solidFill>
                  <a:srgbClr val="000000"/>
                </a:solidFill>
                <a:latin typeface="Arial" panose="020B0604020202020204" pitchFamily="34" charset="0"/>
              </a:rPr>
              <a:t>+ Persistent Objects:</a:t>
            </a:r>
          </a:p>
          <a:p>
            <a:pPr lvl="1" eaLnBrk="1" hangingPunct="1">
              <a:lnSpc>
                <a:spcPct val="90000"/>
              </a:lnSpc>
              <a:spcBef>
                <a:spcPct val="20000"/>
              </a:spcBef>
              <a:buClr>
                <a:srgbClr val="095AA6"/>
              </a:buClr>
              <a:buFontTx/>
              <a:buChar char="–"/>
            </a:pPr>
            <a:r>
              <a:rPr lang="en-US" altLang="en-US" sz="1000">
                <a:solidFill>
                  <a:srgbClr val="000000"/>
                </a:solidFill>
                <a:latin typeface="Arial" panose="020B0604020202020204" pitchFamily="34" charset="0"/>
              </a:rPr>
              <a:t>Short-lived, single threaded objects containing persistent state and business function. These might be ordinary JavaBeans/POJOs, the only special thing about them is that they are currently associated with (exactly one) Session</a:t>
            </a:r>
          </a:p>
          <a:p>
            <a:pPr lvl="1" eaLnBrk="1" hangingPunct="1">
              <a:lnSpc>
                <a:spcPct val="90000"/>
              </a:lnSpc>
              <a:spcBef>
                <a:spcPct val="20000"/>
              </a:spcBef>
              <a:buClr>
                <a:srgbClr val="095AA6"/>
              </a:buClr>
              <a:buFontTx/>
              <a:buChar char="–"/>
            </a:pPr>
            <a:r>
              <a:rPr lang="en-US" altLang="en-US" sz="1000">
                <a:solidFill>
                  <a:srgbClr val="000000"/>
                </a:solidFill>
                <a:latin typeface="Arial" panose="020B0604020202020204" pitchFamily="34" charset="0"/>
              </a:rPr>
              <a:t>As soon as the Session is closed, they will be detached and free to use in any application layer (e.g. directly as data transfer objects to and from presentation).</a:t>
            </a:r>
          </a:p>
          <a:p>
            <a:pPr lvl="1" eaLnBrk="1" hangingPunct="1">
              <a:lnSpc>
                <a:spcPct val="90000"/>
              </a:lnSpc>
              <a:spcBef>
                <a:spcPct val="20000"/>
              </a:spcBef>
              <a:buClr>
                <a:srgbClr val="095AA6"/>
              </a:buClr>
              <a:buFontTx/>
              <a:buChar char="–"/>
            </a:pPr>
            <a:endParaRPr lang="en-US" altLang="en-US" sz="1000">
              <a:latin typeface="Arial" panose="020B0604020202020204" pitchFamily="34" charset="0"/>
            </a:endParaRPr>
          </a:p>
          <a:p>
            <a:r>
              <a:rPr lang="en-US" altLang="en-US">
                <a:latin typeface="Arial" panose="020B0604020202020204" pitchFamily="34" charset="0"/>
              </a:rPr>
              <a:t>To use Hibernate, you are required to create Java classes that represent the table in the database and then map the instance variable in the class with the columns in the database. Now, Hibernate can be used to perform operations on the database such as select, insert, update and delete the records in the table. Hibernate automatically creates the query to perform these operations </a:t>
            </a: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701904-8E60-42FD-945D-69E168DD4A90}" type="slidenum">
              <a:rPr lang="en-US" altLang="en-US"/>
              <a:pPr eaLnBrk="1" hangingPunct="1"/>
              <a:t>21</a:t>
            </a:fld>
            <a:endParaRPr lang="en-US" altLang="en-US"/>
          </a:p>
        </p:txBody>
      </p:sp>
    </p:spTree>
    <p:extLst>
      <p:ext uri="{BB962C8B-B14F-4D97-AF65-F5344CB8AC3E}">
        <p14:creationId xmlns:p14="http://schemas.microsoft.com/office/powerpoint/2010/main" val="68186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Hibernate uses various existing Java APIs, like:</a:t>
            </a:r>
          </a:p>
          <a:p>
            <a:r>
              <a:rPr lang="en-US" altLang="en-US" b="1">
                <a:latin typeface="Arial" panose="020B0604020202020204" pitchFamily="34" charset="0"/>
              </a:rPr>
              <a:t>JDBC</a:t>
            </a:r>
          </a:p>
          <a:p>
            <a:r>
              <a:rPr lang="en-US" altLang="en-US">
                <a:latin typeface="Arial" panose="020B0604020202020204" pitchFamily="34" charset="0"/>
              </a:rPr>
              <a:t>     JDBC provides a rudimentary level of abstraction of functionality common to relational databases, allowing almost any database with a JDBC driver to be supported by Hibernate</a:t>
            </a:r>
          </a:p>
          <a:p>
            <a:endParaRPr lang="en-US" altLang="en-US">
              <a:latin typeface="Arial" panose="020B0604020202020204" pitchFamily="34" charset="0"/>
            </a:endParaRPr>
          </a:p>
          <a:p>
            <a:r>
              <a:rPr lang="en-US" altLang="en-US" b="1">
                <a:latin typeface="Arial" panose="020B0604020202020204" pitchFamily="34" charset="0"/>
              </a:rPr>
              <a:t>Java Transaction API(JTA) and Java Naming and Directory Interface (JNDI)</a:t>
            </a:r>
          </a:p>
          <a:p>
            <a:r>
              <a:rPr lang="en-US" altLang="en-US">
                <a:latin typeface="Arial" panose="020B0604020202020204" pitchFamily="34" charset="0"/>
              </a:rPr>
              <a:t>JNDI and JTA allow Hibernate to be integrated with J2EE application servers.</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A9A1E2-DB7C-4B3C-975D-AC1C2B647B29}" type="slidenum">
              <a:rPr lang="en-US" altLang="en-US"/>
              <a:pPr eaLnBrk="1" hangingPunct="1"/>
              <a:t>22</a:t>
            </a:fld>
            <a:endParaRPr lang="en-US" altLang="en-US"/>
          </a:p>
        </p:txBody>
      </p:sp>
    </p:spTree>
    <p:extLst>
      <p:ext uri="{BB962C8B-B14F-4D97-AF65-F5344CB8AC3E}">
        <p14:creationId xmlns:p14="http://schemas.microsoft.com/office/powerpoint/2010/main" val="2450406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Verdana" panose="020B0604030504040204" pitchFamily="34" charset="0"/>
                <a:cs typeface="Verdana" panose="020B0604030504040204" pitchFamily="34" charset="0"/>
              </a:rPr>
              <a:t>The Hibernate architecture is layered so you do not have to know the underlying APIs</a:t>
            </a:r>
            <a:endParaRPr lang="vi-VN" altLang="en-US">
              <a:latin typeface="Arial" panose="020B0604020202020204" pitchFamily="34" charset="0"/>
              <a:ea typeface="Verdana" panose="020B0604030504040204" pitchFamily="34" charset="0"/>
              <a:cs typeface="Verdana" panose="020B0604030504040204" pitchFamily="34" charset="0"/>
            </a:endParaRPr>
          </a:p>
          <a:p>
            <a:endParaRPr lang="en-US" altLang="en-US">
              <a:latin typeface="Arial" panose="020B0604020202020204" pitchFamily="34" charset="0"/>
            </a:endParaRPr>
          </a:p>
          <a:p>
            <a:r>
              <a:rPr lang="en-US" altLang="en-US" b="1">
                <a:latin typeface="Arial" panose="020B0604020202020204" pitchFamily="34" charset="0"/>
              </a:rPr>
              <a:t>Connection Management </a:t>
            </a:r>
          </a:p>
          <a:p>
            <a:r>
              <a:rPr lang="en-US" altLang="en-US">
                <a:latin typeface="Arial" panose="020B0604020202020204" pitchFamily="34" charset="0"/>
              </a:rPr>
              <a:t>Hibernate Connection management service provides efficient management of the database connections. Database connection is the most expensive part of interaction with the database as it requires a lot of resources to open and close the database connection. </a:t>
            </a:r>
          </a:p>
          <a:p>
            <a:r>
              <a:rPr lang="en-US" altLang="en-US" b="1">
                <a:latin typeface="Arial" panose="020B0604020202020204" pitchFamily="34" charset="0"/>
              </a:rPr>
              <a:t>Transaction management </a:t>
            </a:r>
          </a:p>
          <a:p>
            <a:endParaRPr lang="en-US" altLang="en-US">
              <a:latin typeface="Arial" panose="020B0604020202020204" pitchFamily="34" charset="0"/>
            </a:endParaRPr>
          </a:p>
          <a:p>
            <a:r>
              <a:rPr lang="en-US" altLang="en-US">
                <a:latin typeface="Arial" panose="020B0604020202020204" pitchFamily="34" charset="0"/>
              </a:rPr>
              <a:t>Transaction management service provides the ability to the user to execute more than one database statements at a time. </a:t>
            </a:r>
          </a:p>
          <a:p>
            <a:r>
              <a:rPr lang="en-US" altLang="en-US" b="1">
                <a:latin typeface="Arial" panose="020B0604020202020204" pitchFamily="34" charset="0"/>
              </a:rPr>
              <a:t>Object relational mapping </a:t>
            </a:r>
          </a:p>
          <a:p>
            <a:endParaRPr lang="en-US" altLang="en-US">
              <a:latin typeface="Arial" panose="020B0604020202020204" pitchFamily="34" charset="0"/>
            </a:endParaRPr>
          </a:p>
          <a:p>
            <a:r>
              <a:rPr lang="en-US" altLang="en-US">
                <a:latin typeface="Arial" panose="020B0604020202020204" pitchFamily="34" charset="0"/>
              </a:rPr>
              <a:t>Object relational mapping is a technique of mapping the data representation from an object model to a relational data model. This part of Hibernate is used to select, insert, update and delete the records from the underlying table. When you pass an object to a Session.save() method, Hibernate reads the state of the variables of that object and executes the necessary query. </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4A5D0E-AA65-4A44-8DC6-2E4736D5E27E}" type="slidenum">
              <a:rPr lang="en-US" altLang="en-US"/>
              <a:pPr eaLnBrk="1" hangingPunct="1"/>
              <a:t>23</a:t>
            </a:fld>
            <a:endParaRPr lang="en-US" altLang="en-US"/>
          </a:p>
        </p:txBody>
      </p:sp>
    </p:spTree>
    <p:extLst>
      <p:ext uri="{BB962C8B-B14F-4D97-AF65-F5344CB8AC3E}">
        <p14:creationId xmlns:p14="http://schemas.microsoft.com/office/powerpoint/2010/main" val="18620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hlinkClick r:id="rId3" tooltip="class in org.hibernate"/>
              </a:rPr>
              <a:t>Hibernate</a:t>
            </a:r>
            <a:r>
              <a:rPr lang="en-US" altLang="en-US">
                <a:latin typeface="Arial" panose="020B0604020202020204" pitchFamily="34" charset="0"/>
              </a:rPr>
              <a:t> (class): Provides access to the full range of Hibernate built-in types</a:t>
            </a:r>
          </a:p>
          <a:p>
            <a:r>
              <a:rPr lang="en-US" altLang="en-US">
                <a:latin typeface="Arial" panose="020B0604020202020204" pitchFamily="34" charset="0"/>
              </a:rPr>
              <a:t>	</a:t>
            </a:r>
          </a:p>
          <a:p>
            <a:r>
              <a:rPr lang="en-US" altLang="en-US">
                <a:latin typeface="Arial" panose="020B0604020202020204" pitchFamily="34" charset="0"/>
              </a:rPr>
              <a:t>        Hibernate.BOOLEAN</a:t>
            </a:r>
            <a:r>
              <a:rPr lang="en-US" altLang="en-US" u="sng">
                <a:latin typeface="Arial" panose="020B0604020202020204" pitchFamily="34" charset="0"/>
              </a:rPr>
              <a:t>;</a:t>
            </a:r>
          </a:p>
          <a:p>
            <a:r>
              <a:rPr lang="en-US" altLang="en-US">
                <a:latin typeface="Arial" panose="020B0604020202020204" pitchFamily="34" charset="0"/>
              </a:rPr>
              <a:t>        Hibernate.DATE;</a:t>
            </a:r>
          </a:p>
          <a:p>
            <a:r>
              <a:rPr lang="en-US" altLang="en-US">
                <a:latin typeface="Arial" panose="020B0604020202020204" pitchFamily="34" charset="0"/>
              </a:rPr>
              <a:t>        Hibernate.</a:t>
            </a:r>
            <a:r>
              <a:rPr lang="en-US" altLang="en-US" u="sng">
                <a:latin typeface="Arial" panose="020B0604020202020204" pitchFamily="34" charset="0"/>
              </a:rPr>
              <a:t>CALENDAR;</a:t>
            </a:r>
          </a:p>
          <a:p>
            <a:endParaRPr lang="en-US" altLang="en-US">
              <a:latin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5EBB67-575F-420E-8582-936839066D00}" type="slidenum">
              <a:rPr lang="en-US" altLang="en-US"/>
              <a:pPr eaLnBrk="1" hangingPunct="1"/>
              <a:t>24</a:t>
            </a:fld>
            <a:endParaRPr lang="en-US" altLang="en-US"/>
          </a:p>
        </p:txBody>
      </p:sp>
    </p:spTree>
    <p:extLst>
      <p:ext uri="{BB962C8B-B14F-4D97-AF65-F5344CB8AC3E}">
        <p14:creationId xmlns:p14="http://schemas.microsoft.com/office/powerpoint/2010/main" val="3921522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b="1">
                <a:latin typeface="Arial" panose="020B0604020202020204" pitchFamily="34" charset="0"/>
              </a:rPr>
              <a:t>Database Connection</a:t>
            </a:r>
            <a:r>
              <a:rPr lang="en-US" altLang="en-US">
                <a:latin typeface="Arial" panose="020B0604020202020204" pitchFamily="34" charset="0"/>
              </a:rPr>
              <a:t>: This is handled through one or more configuration files supported by Hibernate. These files are </a:t>
            </a:r>
            <a:r>
              <a:rPr lang="en-US" altLang="en-US" b="1">
                <a:latin typeface="Arial" panose="020B0604020202020204" pitchFamily="34" charset="0"/>
              </a:rPr>
              <a:t>hibernate.properties</a:t>
            </a:r>
            <a:r>
              <a:rPr lang="en-US" altLang="en-US">
                <a:latin typeface="Arial" panose="020B0604020202020204" pitchFamily="34" charset="0"/>
              </a:rPr>
              <a:t> and </a:t>
            </a:r>
            <a:r>
              <a:rPr lang="en-US" altLang="en-US" b="1">
                <a:latin typeface="Arial" panose="020B0604020202020204" pitchFamily="34" charset="0"/>
              </a:rPr>
              <a:t>hibernate.cfg.xml</a:t>
            </a:r>
            <a:r>
              <a:rPr lang="en-US" altLang="en-US">
                <a:latin typeface="Arial" panose="020B0604020202020204" pitchFamily="34" charset="0"/>
              </a:rPr>
              <a:t>.</a:t>
            </a:r>
          </a:p>
          <a:p>
            <a:pPr lvl="2"/>
            <a:r>
              <a:rPr lang="en-US" altLang="en-US" b="1">
                <a:latin typeface="Arial" panose="020B0604020202020204" pitchFamily="34" charset="0"/>
              </a:rPr>
              <a:t>Class Mapping Setup</a:t>
            </a:r>
            <a:br>
              <a:rPr lang="en-US" altLang="en-US">
                <a:latin typeface="Arial" panose="020B0604020202020204" pitchFamily="34" charset="0"/>
              </a:rPr>
            </a:br>
            <a:r>
              <a:rPr lang="en-US" altLang="en-US">
                <a:latin typeface="Arial" panose="020B0604020202020204" pitchFamily="34" charset="0"/>
              </a:rPr>
              <a:t>This component creates the connection between the Java classes and database tables.</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B3B0E7-73EA-4D76-B646-FBE05E7272C4}" type="slidenum">
              <a:rPr lang="en-US" altLang="en-US"/>
              <a:pPr eaLnBrk="1" hangingPunct="1"/>
              <a:t>25</a:t>
            </a:fld>
            <a:endParaRPr lang="en-US" altLang="en-US"/>
          </a:p>
        </p:txBody>
      </p:sp>
    </p:spTree>
    <p:extLst>
      <p:ext uri="{BB962C8B-B14F-4D97-AF65-F5344CB8AC3E}">
        <p14:creationId xmlns:p14="http://schemas.microsoft.com/office/powerpoint/2010/main" val="258897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28</a:t>
            </a:fld>
            <a:endParaRPr lang="en-US" altLang="en-US"/>
          </a:p>
        </p:txBody>
      </p:sp>
    </p:spTree>
    <p:extLst>
      <p:ext uri="{BB962C8B-B14F-4D97-AF65-F5344CB8AC3E}">
        <p14:creationId xmlns:p14="http://schemas.microsoft.com/office/powerpoint/2010/main" val="419896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Calibri" panose="020F0502020204030204" pitchFamily="34" charset="0"/>
                <a:ea typeface="+mn-ea"/>
                <a:cs typeface="+mn-cs"/>
              </a:rPr>
              <a:t>package </a:t>
            </a:r>
            <a:r>
              <a:rPr lang="en-US" sz="1200" b="1" kern="1200" dirty="0" err="1">
                <a:solidFill>
                  <a:schemeClr val="tx1"/>
                </a:solidFill>
                <a:latin typeface="Calibri" panose="020F0502020204030204" pitchFamily="34" charset="0"/>
                <a:ea typeface="+mn-ea"/>
                <a:cs typeface="+mn-cs"/>
              </a:rPr>
              <a:t>org.csc.hibernate.dto</a:t>
            </a:r>
            <a:r>
              <a:rPr lang="en-US" sz="1200" b="1" kern="1200" dirty="0">
                <a:solidFill>
                  <a:schemeClr val="tx1"/>
                </a:solidFill>
                <a:latin typeface="Calibri" panose="020F0502020204030204" pitchFamily="34" charset="0"/>
                <a:ea typeface="+mn-ea"/>
                <a:cs typeface="+mn-cs"/>
              </a:rPr>
              <a:t>;</a:t>
            </a:r>
          </a:p>
          <a:p>
            <a:endParaRPr lang="en-US" sz="1200" kern="1200" dirty="0">
              <a:solidFill>
                <a:schemeClr val="tx1"/>
              </a:solidFill>
              <a:latin typeface="Calibri" panose="020F0502020204030204" pitchFamily="34" charset="0"/>
              <a:ea typeface="+mn-ea"/>
              <a:cs typeface="+mn-cs"/>
            </a:endParaRPr>
          </a:p>
          <a:p>
            <a:r>
              <a:rPr lang="en-US" sz="1200" b="1" kern="1200" dirty="0">
                <a:solidFill>
                  <a:schemeClr val="tx1"/>
                </a:solidFill>
                <a:latin typeface="Calibri" panose="020F0502020204030204" pitchFamily="34" charset="0"/>
                <a:ea typeface="+mn-ea"/>
                <a:cs typeface="+mn-cs"/>
              </a:rPr>
              <a:t>public class Student implements </a:t>
            </a:r>
            <a:r>
              <a:rPr lang="en-US" sz="1200" b="1" kern="1200" dirty="0" err="1">
                <a:solidFill>
                  <a:schemeClr val="tx1"/>
                </a:solidFill>
                <a:latin typeface="Calibri" panose="020F0502020204030204" pitchFamily="34" charset="0"/>
                <a:ea typeface="+mn-ea"/>
                <a:cs typeface="+mn-cs"/>
              </a:rPr>
              <a:t>java.io.Serializable</a:t>
            </a:r>
            <a:r>
              <a:rPr lang="en-US" sz="1200" b="1" kern="1200" dirty="0">
                <a:solidFill>
                  <a:schemeClr val="tx1"/>
                </a:solidFill>
                <a:latin typeface="Calibri" panose="020F0502020204030204" pitchFamily="34" charset="0"/>
                <a:ea typeface="+mn-ea"/>
                <a:cs typeface="+mn-cs"/>
              </a:rPr>
              <a:t> {</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 * </a:t>
            </a:r>
          </a:p>
          <a:p>
            <a:r>
              <a:rPr lang="en-US" sz="1200" kern="1200" dirty="0">
                <a:solidFill>
                  <a:schemeClr val="tx1"/>
                </a:solidFill>
                <a:latin typeface="Calibri" panose="020F0502020204030204" pitchFamily="34" charset="0"/>
                <a:ea typeface="+mn-ea"/>
                <a:cs typeface="+mn-cs"/>
              </a:rPr>
              <a:t> */</a:t>
            </a:r>
          </a:p>
          <a:p>
            <a:r>
              <a:rPr lang="en-US" sz="1200" b="1" kern="1200" dirty="0">
                <a:solidFill>
                  <a:schemeClr val="tx1"/>
                </a:solidFill>
                <a:latin typeface="Calibri" panose="020F0502020204030204" pitchFamily="34" charset="0"/>
                <a:ea typeface="+mn-ea"/>
                <a:cs typeface="+mn-cs"/>
              </a:rPr>
              <a:t>private static final long </a:t>
            </a:r>
            <a:r>
              <a:rPr lang="en-US" sz="1200" b="1" i="1" kern="1200" dirty="0" err="1">
                <a:solidFill>
                  <a:schemeClr val="tx1"/>
                </a:solidFill>
                <a:latin typeface="Calibri" panose="020F0502020204030204" pitchFamily="34" charset="0"/>
                <a:ea typeface="+mn-ea"/>
                <a:cs typeface="+mn-cs"/>
              </a:rPr>
              <a:t>serialVersionUID</a:t>
            </a:r>
            <a:r>
              <a:rPr lang="en-US" sz="1200" b="1" i="1" kern="1200" dirty="0">
                <a:solidFill>
                  <a:schemeClr val="tx1"/>
                </a:solidFill>
                <a:latin typeface="Calibri" panose="020F0502020204030204" pitchFamily="34" charset="0"/>
                <a:ea typeface="+mn-ea"/>
                <a:cs typeface="+mn-cs"/>
              </a:rPr>
              <a:t> = 1L;</a:t>
            </a:r>
          </a:p>
          <a:p>
            <a:r>
              <a:rPr lang="en-US" sz="1200" b="1" kern="1200" dirty="0">
                <a:solidFill>
                  <a:schemeClr val="tx1"/>
                </a:solidFill>
                <a:latin typeface="Calibri" panose="020F0502020204030204" pitchFamily="34" charset="0"/>
                <a:ea typeface="+mn-ea"/>
                <a:cs typeface="+mn-cs"/>
              </a:rPr>
              <a:t>private long </a:t>
            </a:r>
            <a:r>
              <a:rPr lang="en-US" sz="1200" b="1" kern="1200" dirty="0" err="1">
                <a:solidFill>
                  <a:schemeClr val="tx1"/>
                </a:solidFill>
                <a:latin typeface="Calibri" panose="020F0502020204030204" pitchFamily="34" charset="0"/>
                <a:ea typeface="+mn-ea"/>
                <a:cs typeface="+mn-cs"/>
              </a:rPr>
              <a:t>studentId</a:t>
            </a:r>
            <a:r>
              <a:rPr lang="en-US" sz="1200" b="1"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private String </a:t>
            </a:r>
            <a:r>
              <a:rPr lang="en-US" sz="1200" b="1" kern="1200" dirty="0" err="1">
                <a:solidFill>
                  <a:schemeClr val="tx1"/>
                </a:solidFill>
                <a:latin typeface="Calibri" panose="020F0502020204030204" pitchFamily="34" charset="0"/>
                <a:ea typeface="+mn-ea"/>
                <a:cs typeface="+mn-cs"/>
              </a:rPr>
              <a:t>studentName</a:t>
            </a:r>
            <a:r>
              <a:rPr lang="en-US" sz="1200" b="1"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private String address;</a:t>
            </a:r>
          </a:p>
          <a:p>
            <a:r>
              <a:rPr lang="en-US" sz="1200" b="1" kern="1200" dirty="0">
                <a:solidFill>
                  <a:schemeClr val="tx1"/>
                </a:solidFill>
                <a:latin typeface="Calibri" panose="020F0502020204030204" pitchFamily="34" charset="0"/>
                <a:ea typeface="+mn-ea"/>
                <a:cs typeface="+mn-cs"/>
              </a:rPr>
              <a:t>public long </a:t>
            </a:r>
            <a:r>
              <a:rPr lang="en-US" sz="1200" b="1" kern="1200" dirty="0" err="1">
                <a:solidFill>
                  <a:schemeClr val="tx1"/>
                </a:solidFill>
                <a:latin typeface="Calibri" panose="020F0502020204030204" pitchFamily="34" charset="0"/>
                <a:ea typeface="+mn-ea"/>
                <a:cs typeface="+mn-cs"/>
              </a:rPr>
              <a:t>getStudentId</a:t>
            </a:r>
            <a:r>
              <a:rPr lang="en-US" sz="1200" b="1" kern="1200" dirty="0">
                <a:solidFill>
                  <a:schemeClr val="tx1"/>
                </a:solidFill>
                <a:latin typeface="Calibri" panose="020F0502020204030204" pitchFamily="34" charset="0"/>
                <a:ea typeface="+mn-ea"/>
                <a:cs typeface="+mn-cs"/>
              </a:rPr>
              <a:t>() {</a:t>
            </a:r>
          </a:p>
          <a:p>
            <a:r>
              <a:rPr lang="en-US" sz="1200" b="1" kern="1200" dirty="0">
                <a:solidFill>
                  <a:schemeClr val="tx1"/>
                </a:solidFill>
                <a:latin typeface="Calibri" panose="020F0502020204030204" pitchFamily="34" charset="0"/>
                <a:ea typeface="+mn-ea"/>
                <a:cs typeface="+mn-cs"/>
              </a:rPr>
              <a:t>return </a:t>
            </a:r>
            <a:r>
              <a:rPr lang="en-US" sz="1200" b="1" kern="1200" dirty="0" err="1">
                <a:solidFill>
                  <a:schemeClr val="tx1"/>
                </a:solidFill>
                <a:latin typeface="Calibri" panose="020F0502020204030204" pitchFamily="34" charset="0"/>
                <a:ea typeface="+mn-ea"/>
                <a:cs typeface="+mn-cs"/>
              </a:rPr>
              <a:t>studentId</a:t>
            </a:r>
            <a:r>
              <a:rPr lang="en-US" sz="1200" b="1"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public void </a:t>
            </a:r>
            <a:r>
              <a:rPr lang="en-US" sz="1200" b="1" kern="1200" dirty="0" err="1">
                <a:solidFill>
                  <a:schemeClr val="tx1"/>
                </a:solidFill>
                <a:latin typeface="Calibri" panose="020F0502020204030204" pitchFamily="34" charset="0"/>
                <a:ea typeface="+mn-ea"/>
                <a:cs typeface="+mn-cs"/>
              </a:rPr>
              <a:t>setStudentId</a:t>
            </a:r>
            <a:r>
              <a:rPr lang="en-US" sz="1200" b="1" kern="1200" dirty="0">
                <a:solidFill>
                  <a:schemeClr val="tx1"/>
                </a:solidFill>
                <a:latin typeface="Calibri" panose="020F0502020204030204" pitchFamily="34" charset="0"/>
                <a:ea typeface="+mn-ea"/>
                <a:cs typeface="+mn-cs"/>
              </a:rPr>
              <a:t>(long </a:t>
            </a:r>
            <a:r>
              <a:rPr lang="en-US" sz="1200" b="1" kern="1200" dirty="0" err="1">
                <a:solidFill>
                  <a:schemeClr val="tx1"/>
                </a:solidFill>
                <a:latin typeface="Calibri" panose="020F0502020204030204" pitchFamily="34" charset="0"/>
                <a:ea typeface="+mn-ea"/>
                <a:cs typeface="+mn-cs"/>
              </a:rPr>
              <a:t>studentId</a:t>
            </a:r>
            <a:r>
              <a:rPr lang="en-US" sz="1200" b="1" kern="1200" dirty="0">
                <a:solidFill>
                  <a:schemeClr val="tx1"/>
                </a:solidFill>
                <a:latin typeface="Calibri" panose="020F0502020204030204" pitchFamily="34" charset="0"/>
                <a:ea typeface="+mn-ea"/>
                <a:cs typeface="+mn-cs"/>
              </a:rPr>
              <a:t>) {</a:t>
            </a:r>
          </a:p>
          <a:p>
            <a:r>
              <a:rPr lang="en-US" sz="1200" b="1" kern="1200" dirty="0" err="1">
                <a:solidFill>
                  <a:schemeClr val="tx1"/>
                </a:solidFill>
                <a:latin typeface="Calibri" panose="020F0502020204030204" pitchFamily="34" charset="0"/>
                <a:ea typeface="+mn-ea"/>
                <a:cs typeface="+mn-cs"/>
              </a:rPr>
              <a:t>this.studentId</a:t>
            </a:r>
            <a:r>
              <a:rPr lang="en-US" sz="1200" b="1" kern="1200" dirty="0">
                <a:solidFill>
                  <a:schemeClr val="tx1"/>
                </a:solidFill>
                <a:latin typeface="Calibri" panose="020F0502020204030204" pitchFamily="34" charset="0"/>
                <a:ea typeface="+mn-ea"/>
                <a:cs typeface="+mn-cs"/>
              </a:rPr>
              <a:t> = </a:t>
            </a:r>
            <a:r>
              <a:rPr lang="en-US" sz="1200" b="1" kern="1200" dirty="0" err="1">
                <a:solidFill>
                  <a:schemeClr val="tx1"/>
                </a:solidFill>
                <a:latin typeface="Calibri" panose="020F0502020204030204" pitchFamily="34" charset="0"/>
                <a:ea typeface="+mn-ea"/>
                <a:cs typeface="+mn-cs"/>
              </a:rPr>
              <a:t>studentId</a:t>
            </a:r>
            <a:r>
              <a:rPr lang="en-US" sz="1200" b="1"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public String </a:t>
            </a:r>
            <a:r>
              <a:rPr lang="en-US" sz="1200" b="1" kern="1200" dirty="0" err="1">
                <a:solidFill>
                  <a:schemeClr val="tx1"/>
                </a:solidFill>
                <a:latin typeface="Calibri" panose="020F0502020204030204" pitchFamily="34" charset="0"/>
                <a:ea typeface="+mn-ea"/>
                <a:cs typeface="+mn-cs"/>
              </a:rPr>
              <a:t>getStudentName</a:t>
            </a:r>
            <a:r>
              <a:rPr lang="en-US" sz="1200" b="1" kern="1200" dirty="0">
                <a:solidFill>
                  <a:schemeClr val="tx1"/>
                </a:solidFill>
                <a:latin typeface="Calibri" panose="020F0502020204030204" pitchFamily="34" charset="0"/>
                <a:ea typeface="+mn-ea"/>
                <a:cs typeface="+mn-cs"/>
              </a:rPr>
              <a:t>() {</a:t>
            </a:r>
          </a:p>
          <a:p>
            <a:r>
              <a:rPr lang="en-US" sz="1200" b="1" kern="1200" dirty="0">
                <a:solidFill>
                  <a:schemeClr val="tx1"/>
                </a:solidFill>
                <a:latin typeface="Calibri" panose="020F0502020204030204" pitchFamily="34" charset="0"/>
                <a:ea typeface="+mn-ea"/>
                <a:cs typeface="+mn-cs"/>
              </a:rPr>
              <a:t>return </a:t>
            </a:r>
            <a:r>
              <a:rPr lang="en-US" sz="1200" b="1" kern="1200" dirty="0" err="1">
                <a:solidFill>
                  <a:schemeClr val="tx1"/>
                </a:solidFill>
                <a:latin typeface="Calibri" panose="020F0502020204030204" pitchFamily="34" charset="0"/>
                <a:ea typeface="+mn-ea"/>
                <a:cs typeface="+mn-cs"/>
              </a:rPr>
              <a:t>studentName</a:t>
            </a:r>
            <a:r>
              <a:rPr lang="en-US" sz="1200" b="1"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public void </a:t>
            </a:r>
            <a:r>
              <a:rPr lang="en-US" sz="1200" b="1" kern="1200" dirty="0" err="1">
                <a:solidFill>
                  <a:schemeClr val="tx1"/>
                </a:solidFill>
                <a:latin typeface="Calibri" panose="020F0502020204030204" pitchFamily="34" charset="0"/>
                <a:ea typeface="+mn-ea"/>
                <a:cs typeface="+mn-cs"/>
              </a:rPr>
              <a:t>setStudentName</a:t>
            </a:r>
            <a:r>
              <a:rPr lang="en-US" sz="1200" b="1" kern="1200" dirty="0">
                <a:solidFill>
                  <a:schemeClr val="tx1"/>
                </a:solidFill>
                <a:latin typeface="Calibri" panose="020F0502020204030204" pitchFamily="34" charset="0"/>
                <a:ea typeface="+mn-ea"/>
                <a:cs typeface="+mn-cs"/>
              </a:rPr>
              <a:t>(String </a:t>
            </a:r>
            <a:r>
              <a:rPr lang="en-US" sz="1200" b="1" kern="1200" dirty="0" err="1">
                <a:solidFill>
                  <a:schemeClr val="tx1"/>
                </a:solidFill>
                <a:latin typeface="Calibri" panose="020F0502020204030204" pitchFamily="34" charset="0"/>
                <a:ea typeface="+mn-ea"/>
                <a:cs typeface="+mn-cs"/>
              </a:rPr>
              <a:t>studentName</a:t>
            </a:r>
            <a:r>
              <a:rPr lang="en-US" sz="1200" b="1" kern="1200" dirty="0">
                <a:solidFill>
                  <a:schemeClr val="tx1"/>
                </a:solidFill>
                <a:latin typeface="Calibri" panose="020F0502020204030204" pitchFamily="34" charset="0"/>
                <a:ea typeface="+mn-ea"/>
                <a:cs typeface="+mn-cs"/>
              </a:rPr>
              <a:t>) {</a:t>
            </a:r>
          </a:p>
          <a:p>
            <a:r>
              <a:rPr lang="en-US" sz="1200" b="1" kern="1200" dirty="0" err="1">
                <a:solidFill>
                  <a:schemeClr val="tx1"/>
                </a:solidFill>
                <a:latin typeface="Calibri" panose="020F0502020204030204" pitchFamily="34" charset="0"/>
                <a:ea typeface="+mn-ea"/>
                <a:cs typeface="+mn-cs"/>
              </a:rPr>
              <a:t>this.studentName</a:t>
            </a:r>
            <a:r>
              <a:rPr lang="en-US" sz="1200" b="1" kern="1200" dirty="0">
                <a:solidFill>
                  <a:schemeClr val="tx1"/>
                </a:solidFill>
                <a:latin typeface="Calibri" panose="020F0502020204030204" pitchFamily="34" charset="0"/>
                <a:ea typeface="+mn-ea"/>
                <a:cs typeface="+mn-cs"/>
              </a:rPr>
              <a:t> = </a:t>
            </a:r>
            <a:r>
              <a:rPr lang="en-US" sz="1200" b="1" kern="1200" dirty="0" err="1">
                <a:solidFill>
                  <a:schemeClr val="tx1"/>
                </a:solidFill>
                <a:latin typeface="Calibri" panose="020F0502020204030204" pitchFamily="34" charset="0"/>
                <a:ea typeface="+mn-ea"/>
                <a:cs typeface="+mn-cs"/>
              </a:rPr>
              <a:t>studentName</a:t>
            </a:r>
            <a:r>
              <a:rPr lang="en-US" sz="1200" b="1"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public String </a:t>
            </a:r>
            <a:r>
              <a:rPr lang="en-US" sz="1200" b="1" kern="1200" dirty="0" err="1">
                <a:solidFill>
                  <a:schemeClr val="tx1"/>
                </a:solidFill>
                <a:latin typeface="Calibri" panose="020F0502020204030204" pitchFamily="34" charset="0"/>
                <a:ea typeface="+mn-ea"/>
                <a:cs typeface="+mn-cs"/>
              </a:rPr>
              <a:t>getAddress</a:t>
            </a:r>
            <a:r>
              <a:rPr lang="en-US" sz="1200" b="1" kern="1200" dirty="0">
                <a:solidFill>
                  <a:schemeClr val="tx1"/>
                </a:solidFill>
                <a:latin typeface="Calibri" panose="020F0502020204030204" pitchFamily="34" charset="0"/>
                <a:ea typeface="+mn-ea"/>
                <a:cs typeface="+mn-cs"/>
              </a:rPr>
              <a:t>() {</a:t>
            </a:r>
          </a:p>
          <a:p>
            <a:r>
              <a:rPr lang="en-US" sz="1200" b="1" kern="1200" dirty="0">
                <a:solidFill>
                  <a:schemeClr val="tx1"/>
                </a:solidFill>
                <a:latin typeface="Calibri" panose="020F0502020204030204" pitchFamily="34" charset="0"/>
                <a:ea typeface="+mn-ea"/>
                <a:cs typeface="+mn-cs"/>
              </a:rPr>
              <a:t>return address;</a:t>
            </a:r>
          </a:p>
          <a:p>
            <a:r>
              <a:rPr lang="en-US" sz="1200" kern="1200" dirty="0">
                <a:solidFill>
                  <a:schemeClr val="tx1"/>
                </a:solidFill>
                <a:latin typeface="Calibri" panose="020F0502020204030204" pitchFamily="34" charset="0"/>
                <a:ea typeface="+mn-ea"/>
                <a:cs typeface="+mn-cs"/>
              </a:rPr>
              <a:t>}</a:t>
            </a:r>
          </a:p>
          <a:p>
            <a:r>
              <a:rPr lang="en-US" sz="1200" b="1" kern="1200" dirty="0">
                <a:solidFill>
                  <a:schemeClr val="tx1"/>
                </a:solidFill>
                <a:latin typeface="Calibri" panose="020F0502020204030204" pitchFamily="34" charset="0"/>
                <a:ea typeface="+mn-ea"/>
                <a:cs typeface="+mn-cs"/>
              </a:rPr>
              <a:t>public void </a:t>
            </a:r>
            <a:r>
              <a:rPr lang="en-US" sz="1200" b="1" kern="1200" dirty="0" err="1">
                <a:solidFill>
                  <a:schemeClr val="tx1"/>
                </a:solidFill>
                <a:latin typeface="Calibri" panose="020F0502020204030204" pitchFamily="34" charset="0"/>
                <a:ea typeface="+mn-ea"/>
                <a:cs typeface="+mn-cs"/>
              </a:rPr>
              <a:t>setAddress</a:t>
            </a:r>
            <a:r>
              <a:rPr lang="en-US" sz="1200" b="1" kern="1200" dirty="0">
                <a:solidFill>
                  <a:schemeClr val="tx1"/>
                </a:solidFill>
                <a:latin typeface="Calibri" panose="020F0502020204030204" pitchFamily="34" charset="0"/>
                <a:ea typeface="+mn-ea"/>
                <a:cs typeface="+mn-cs"/>
              </a:rPr>
              <a:t>(String address) {</a:t>
            </a:r>
          </a:p>
          <a:p>
            <a:r>
              <a:rPr lang="en-US" sz="1200" b="1" kern="1200" dirty="0" err="1">
                <a:solidFill>
                  <a:schemeClr val="tx1"/>
                </a:solidFill>
                <a:latin typeface="Calibri" panose="020F0502020204030204" pitchFamily="34" charset="0"/>
                <a:ea typeface="+mn-ea"/>
                <a:cs typeface="+mn-cs"/>
              </a:rPr>
              <a:t>this.address</a:t>
            </a:r>
            <a:r>
              <a:rPr lang="en-US" sz="1200" b="1" kern="1200" dirty="0">
                <a:solidFill>
                  <a:schemeClr val="tx1"/>
                </a:solidFill>
                <a:latin typeface="Calibri" panose="020F0502020204030204" pitchFamily="34" charset="0"/>
                <a:ea typeface="+mn-ea"/>
                <a:cs typeface="+mn-cs"/>
              </a:rPr>
              <a:t> = address;</a:t>
            </a:r>
          </a:p>
          <a:p>
            <a:r>
              <a:rPr lang="en-US" sz="1200" kern="1200" dirty="0">
                <a:solidFill>
                  <a:schemeClr val="tx1"/>
                </a:solidFill>
                <a:latin typeface="Calibri" panose="020F0502020204030204" pitchFamily="34" charset="0"/>
                <a:ea typeface="+mn-ea"/>
                <a:cs typeface="+mn-cs"/>
              </a:rPr>
              <a:t>}</a:t>
            </a:r>
          </a:p>
          <a:p>
            <a:endParaRPr lang="en-US" sz="1200" kern="1200" dirty="0">
              <a:solidFill>
                <a:schemeClr val="tx1"/>
              </a:solidFill>
              <a:latin typeface="Calibri" panose="020F0502020204030204" pitchFamily="34" charset="0"/>
              <a:ea typeface="+mn-ea"/>
              <a:cs typeface="+mn-cs"/>
            </a:endParaRP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29</a:t>
            </a:fld>
            <a:endParaRPr lang="en-US" altLang="en-US"/>
          </a:p>
        </p:txBody>
      </p:sp>
    </p:spTree>
    <p:extLst>
      <p:ext uri="{BB962C8B-B14F-4D97-AF65-F5344CB8AC3E}">
        <p14:creationId xmlns:p14="http://schemas.microsoft.com/office/powerpoint/2010/main" val="244046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Calibri" panose="020F0502020204030204" pitchFamily="34" charset="0"/>
                <a:ea typeface="+mn-ea"/>
                <a:cs typeface="+mn-cs"/>
              </a:rPr>
              <a:t>CREATE TABLE [</a:t>
            </a:r>
            <a:r>
              <a:rPr lang="en-US" sz="1200" kern="1200" dirty="0" err="1">
                <a:solidFill>
                  <a:schemeClr val="tx1"/>
                </a:solidFill>
                <a:latin typeface="Calibri" panose="020F0502020204030204" pitchFamily="34" charset="0"/>
                <a:ea typeface="+mn-ea"/>
                <a:cs typeface="+mn-cs"/>
              </a:rPr>
              <a:t>dbo</a:t>
            </a:r>
            <a:r>
              <a:rPr lang="en-US" sz="1200" kern="1200" dirty="0">
                <a:solidFill>
                  <a:schemeClr val="tx1"/>
                </a:solidFill>
                <a:latin typeface="Calibri" panose="020F0502020204030204" pitchFamily="34" charset="0"/>
                <a:ea typeface="+mn-ea"/>
                <a:cs typeface="+mn-cs"/>
              </a:rPr>
              <a:t>].[STUDENT](</a:t>
            </a:r>
          </a:p>
          <a:p>
            <a:r>
              <a:rPr lang="en-US" sz="1200" kern="1200" dirty="0">
                <a:solidFill>
                  <a:schemeClr val="tx1"/>
                </a:solidFill>
                <a:latin typeface="Calibri" panose="020F0502020204030204" pitchFamily="34" charset="0"/>
                <a:ea typeface="+mn-ea"/>
                <a:cs typeface="+mn-cs"/>
              </a:rPr>
              <a:t>[STUDENT_ID] [numeric](19, 0) IDENTITY(1,1) NOT NULL,</a:t>
            </a:r>
          </a:p>
          <a:p>
            <a:r>
              <a:rPr lang="en-US" sz="1200" kern="1200" dirty="0">
                <a:solidFill>
                  <a:schemeClr val="tx1"/>
                </a:solidFill>
                <a:latin typeface="Calibri" panose="020F0502020204030204" pitchFamily="34" charset="0"/>
                <a:ea typeface="+mn-ea"/>
                <a:cs typeface="+mn-cs"/>
              </a:rPr>
              <a:t>[STUDENT_NAME] [varchar](255) NOT NULL,</a:t>
            </a:r>
          </a:p>
          <a:p>
            <a:r>
              <a:rPr lang="en-US" sz="1200" kern="1200" dirty="0">
                <a:solidFill>
                  <a:schemeClr val="tx1"/>
                </a:solidFill>
                <a:latin typeface="Calibri" panose="020F0502020204030204" pitchFamily="34" charset="0"/>
                <a:ea typeface="+mn-ea"/>
                <a:cs typeface="+mn-cs"/>
              </a:rPr>
              <a:t>[ADDRESS] [varchar](255) NOT NULL,</a:t>
            </a:r>
          </a:p>
          <a:p>
            <a:r>
              <a:rPr lang="en-US" sz="1200" kern="1200" dirty="0">
                <a:solidFill>
                  <a:schemeClr val="tx1"/>
                </a:solidFill>
                <a:latin typeface="Calibri" panose="020F0502020204030204" pitchFamily="34" charset="0"/>
                <a:ea typeface="+mn-ea"/>
                <a:cs typeface="+mn-cs"/>
              </a:rPr>
              <a:t>PRIMARY KEY CLUSTERED </a:t>
            </a:r>
          </a:p>
          <a:p>
            <a:r>
              <a:rPr lang="en-US" sz="1200" kern="1200" dirty="0">
                <a:solidFill>
                  <a:schemeClr val="tx1"/>
                </a:solidFill>
                <a:latin typeface="Calibri" panose="020F0502020204030204" pitchFamily="34" charset="0"/>
                <a:ea typeface="+mn-ea"/>
                <a:cs typeface="+mn-cs"/>
              </a:rPr>
              <a:t>(</a:t>
            </a:r>
          </a:p>
          <a:p>
            <a:r>
              <a:rPr lang="en-US" sz="1200" kern="1200" dirty="0">
                <a:solidFill>
                  <a:schemeClr val="tx1"/>
                </a:solidFill>
                <a:latin typeface="Calibri" panose="020F0502020204030204" pitchFamily="34" charset="0"/>
                <a:ea typeface="+mn-ea"/>
                <a:cs typeface="+mn-cs"/>
              </a:rPr>
              <a:t>[STUDENT_ID] ASC</a:t>
            </a:r>
          </a:p>
          <a:p>
            <a:r>
              <a:rPr lang="en-US" sz="1200" kern="1200" dirty="0">
                <a:solidFill>
                  <a:schemeClr val="tx1"/>
                </a:solidFill>
                <a:latin typeface="Calibri" panose="020F0502020204030204" pitchFamily="34" charset="0"/>
                <a:ea typeface="+mn-ea"/>
                <a:cs typeface="+mn-cs"/>
              </a:rPr>
              <a:t>)WITH (PAD_INDEX = OFF, STATISTICS_NORECOMPUTE = OFF, IGNORE_DUP_KEY = OFF, ALLOW_ROW_LOCKS = ON, ALLOW_PAGE_LOCKS = ON) ON [PRIMARY]</a:t>
            </a:r>
          </a:p>
          <a:p>
            <a:r>
              <a:rPr lang="en-US" sz="1200" kern="1200" dirty="0">
                <a:solidFill>
                  <a:schemeClr val="tx1"/>
                </a:solidFill>
                <a:latin typeface="Calibri" panose="020F0502020204030204" pitchFamily="34" charset="0"/>
                <a:ea typeface="+mn-ea"/>
                <a:cs typeface="+mn-cs"/>
              </a:rPr>
              <a:t>) ON [PRIMARY]</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GO</a:t>
            </a:r>
          </a:p>
          <a:p>
            <a:endParaRPr lang="en-US" sz="1200" kern="1200" dirty="0">
              <a:solidFill>
                <a:schemeClr val="tx1"/>
              </a:solidFill>
              <a:latin typeface="Calibri" panose="020F050202020403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30</a:t>
            </a:fld>
            <a:endParaRPr lang="en-US" altLang="en-US"/>
          </a:p>
        </p:txBody>
      </p:sp>
    </p:spTree>
    <p:extLst>
      <p:ext uri="{BB962C8B-B14F-4D97-AF65-F5344CB8AC3E}">
        <p14:creationId xmlns:p14="http://schemas.microsoft.com/office/powerpoint/2010/main" val="10383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noFill/>
          <a:ln w="12700">
            <a:solidFill>
              <a:srgbClr val="000000"/>
            </a:solidFill>
            <a:miter lim="800000"/>
            <a:headEnd/>
            <a:tailEnd/>
          </a:ln>
        </p:spPr>
      </p:sp>
      <p:sp>
        <p:nvSpPr>
          <p:cNvPr id="10243"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a:lnSpc>
                <a:spcPct val="80000"/>
              </a:lnSpc>
            </a:pPr>
            <a:endParaRPr lang="en-US" altLang="en-US" sz="600" dirty="0"/>
          </a:p>
        </p:txBody>
      </p:sp>
      <p:sp>
        <p:nvSpPr>
          <p:cNvPr id="10244"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A4DE3AC0-12F3-41CF-B7EB-08C49B7B163C}" type="slidenum">
              <a:rPr lang="en-US" altLang="en-US">
                <a:latin typeface="Arial" panose="020B0604020202020204" pitchFamily="34" charset="0"/>
              </a:rPr>
              <a:pPr algn="r">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325771795"/>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Calibri" panose="020F0502020204030204" pitchFamily="34" charset="0"/>
                <a:ea typeface="+mn-ea"/>
                <a:cs typeface="+mn-cs"/>
              </a:rPr>
              <a:t>&lt;?xml version=</a:t>
            </a:r>
            <a:r>
              <a:rPr lang="en-US" sz="1200" i="1" kern="1200" dirty="0">
                <a:solidFill>
                  <a:schemeClr val="tx1"/>
                </a:solidFill>
                <a:latin typeface="Calibri" panose="020F0502020204030204" pitchFamily="34" charset="0"/>
                <a:ea typeface="+mn-ea"/>
                <a:cs typeface="+mn-cs"/>
              </a:rPr>
              <a:t>"1.0" encoding="UTF-8"?&gt;</a:t>
            </a:r>
          </a:p>
          <a:p>
            <a:r>
              <a:rPr lang="en-US" sz="1200" kern="1200" dirty="0">
                <a:solidFill>
                  <a:schemeClr val="tx1"/>
                </a:solidFill>
                <a:latin typeface="Calibri" panose="020F0502020204030204" pitchFamily="34" charset="0"/>
                <a:ea typeface="+mn-ea"/>
                <a:cs typeface="+mn-cs"/>
              </a:rPr>
              <a:t>&lt;!DOCTYPE hibernate-mapping PUBLIC "-//Hibernate/Hibernate Mapping DTD 3.0//EN" "http://hibernate.sourceforge.net/hibernate-mapping-3.0.dtd" &gt;</a:t>
            </a:r>
          </a:p>
          <a:p>
            <a:r>
              <a:rPr lang="en-US" sz="1200" kern="1200" dirty="0">
                <a:solidFill>
                  <a:schemeClr val="tx1"/>
                </a:solidFill>
                <a:latin typeface="Calibri" panose="020F0502020204030204" pitchFamily="34" charset="0"/>
                <a:ea typeface="+mn-ea"/>
                <a:cs typeface="+mn-cs"/>
              </a:rPr>
              <a:t>&lt;hibernate-mapping&gt;</a:t>
            </a:r>
          </a:p>
          <a:p>
            <a:r>
              <a:rPr lang="en-US" sz="1200" kern="1200" dirty="0">
                <a:solidFill>
                  <a:schemeClr val="tx1"/>
                </a:solidFill>
                <a:latin typeface="Calibri" panose="020F0502020204030204" pitchFamily="34" charset="0"/>
                <a:ea typeface="+mn-ea"/>
                <a:cs typeface="+mn-cs"/>
              </a:rPr>
              <a:t>&lt;class name = </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org.csc.hibernate.dto.Student</a:t>
            </a:r>
            <a:r>
              <a:rPr lang="en-US" sz="1200" i="1" kern="1200" dirty="0">
                <a:solidFill>
                  <a:schemeClr val="tx1"/>
                </a:solidFill>
                <a:latin typeface="Calibri" panose="020F0502020204030204" pitchFamily="34" charset="0"/>
                <a:ea typeface="+mn-ea"/>
                <a:cs typeface="+mn-cs"/>
              </a:rPr>
              <a:t>" table="STUDENT"&gt;</a:t>
            </a:r>
          </a:p>
          <a:p>
            <a:r>
              <a:rPr lang="en-US" sz="1200" kern="1200" dirty="0">
                <a:solidFill>
                  <a:schemeClr val="tx1"/>
                </a:solidFill>
                <a:latin typeface="Calibri" panose="020F0502020204030204" pitchFamily="34" charset="0"/>
                <a:ea typeface="+mn-ea"/>
                <a:cs typeface="+mn-cs"/>
              </a:rPr>
              <a:t>&lt;id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studentId</a:t>
            </a:r>
            <a:r>
              <a:rPr lang="en-US" sz="1200" i="1" kern="1200" dirty="0">
                <a:solidFill>
                  <a:schemeClr val="tx1"/>
                </a:solidFill>
                <a:latin typeface="Calibri" panose="020F0502020204030204" pitchFamily="34" charset="0"/>
                <a:ea typeface="+mn-ea"/>
                <a:cs typeface="+mn-cs"/>
              </a:rPr>
              <a:t>" type="long" column="STUDENT_ID"&gt;</a:t>
            </a:r>
          </a:p>
          <a:p>
            <a:r>
              <a:rPr lang="en-US" sz="1200" kern="1200" dirty="0">
                <a:solidFill>
                  <a:schemeClr val="tx1"/>
                </a:solidFill>
                <a:latin typeface="Calibri" panose="020F0502020204030204" pitchFamily="34" charset="0"/>
                <a:ea typeface="+mn-ea"/>
                <a:cs typeface="+mn-cs"/>
              </a:rPr>
              <a:t>         &lt;generator class=</a:t>
            </a:r>
            <a:r>
              <a:rPr lang="en-US" sz="1200" i="1" kern="1200" dirty="0">
                <a:solidFill>
                  <a:schemeClr val="tx1"/>
                </a:solidFill>
                <a:latin typeface="Calibri" panose="020F0502020204030204" pitchFamily="34" charset="0"/>
                <a:ea typeface="+mn-ea"/>
                <a:cs typeface="+mn-cs"/>
              </a:rPr>
              <a:t>"native"/&gt;</a:t>
            </a:r>
          </a:p>
          <a:p>
            <a:r>
              <a:rPr lang="en-US" sz="1200" kern="1200" dirty="0">
                <a:solidFill>
                  <a:schemeClr val="tx1"/>
                </a:solidFill>
                <a:latin typeface="Calibri" panose="020F0502020204030204" pitchFamily="34" charset="0"/>
                <a:ea typeface="+mn-ea"/>
                <a:cs typeface="+mn-cs"/>
              </a:rPr>
              <a:t>      &lt;/id&gt;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studentName</a:t>
            </a:r>
            <a:r>
              <a:rPr lang="en-US" sz="1200" i="1" kern="1200" dirty="0">
                <a:solidFill>
                  <a:schemeClr val="tx1"/>
                </a:solidFill>
                <a:latin typeface="Calibri" panose="020F0502020204030204" pitchFamily="34" charset="0"/>
                <a:ea typeface="+mn-ea"/>
                <a:cs typeface="+mn-cs"/>
              </a:rPr>
              <a:t>" column="STUDENT_NAME" type="string" not-null="true"/&gt;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"address" column="ADDRESS" type="string" not-null="true"/&gt; </a:t>
            </a:r>
          </a:p>
          <a:p>
            <a:r>
              <a:rPr lang="en-US" sz="1200" kern="1200" dirty="0">
                <a:solidFill>
                  <a:schemeClr val="tx1"/>
                </a:solidFill>
                <a:latin typeface="Calibri" panose="020F0502020204030204" pitchFamily="34" charset="0"/>
                <a:ea typeface="+mn-ea"/>
                <a:cs typeface="+mn-cs"/>
              </a:rPr>
              <a:t>   &lt;/class&gt;</a:t>
            </a:r>
          </a:p>
          <a:p>
            <a:r>
              <a:rPr lang="en-US" sz="1200" kern="1200" dirty="0">
                <a:solidFill>
                  <a:schemeClr val="tx1"/>
                </a:solidFill>
                <a:latin typeface="Calibri" panose="020F0502020204030204" pitchFamily="34" charset="0"/>
                <a:ea typeface="+mn-ea"/>
                <a:cs typeface="+mn-cs"/>
              </a:rPr>
              <a:t>&lt;/hibernate-mapping&gt;</a:t>
            </a:r>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31</a:t>
            </a:fld>
            <a:endParaRPr lang="en-US" altLang="en-US"/>
          </a:p>
        </p:txBody>
      </p:sp>
    </p:spTree>
    <p:extLst>
      <p:ext uri="{BB962C8B-B14F-4D97-AF65-F5344CB8AC3E}">
        <p14:creationId xmlns:p14="http://schemas.microsoft.com/office/powerpoint/2010/main" val="152641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SQL Dialect:</a:t>
            </a:r>
          </a:p>
          <a:p>
            <a:r>
              <a:rPr lang="en-US" altLang="en-US" dirty="0">
                <a:latin typeface="Arial" panose="020B0604020202020204" pitchFamily="34" charset="0"/>
              </a:rPr>
              <a:t>MySQL                        </a:t>
            </a:r>
            <a:r>
              <a:rPr lang="en-US" altLang="en-US" dirty="0" err="1">
                <a:latin typeface="Arial" panose="020B0604020202020204" pitchFamily="34" charset="0"/>
              </a:rPr>
              <a:t>org.hibernate.dialect.MySQLDialect</a:t>
            </a:r>
            <a:endParaRPr lang="en-US" altLang="en-US" dirty="0">
              <a:latin typeface="Arial" panose="020B0604020202020204" pitchFamily="34" charset="0"/>
            </a:endParaRPr>
          </a:p>
          <a:p>
            <a:r>
              <a:rPr lang="en-US" altLang="en-US" dirty="0">
                <a:latin typeface="Arial" panose="020B0604020202020204" pitchFamily="34" charset="0"/>
              </a:rPr>
              <a:t>Oracle 9i                     org.hibernate.dialect.Oracle9iDialect</a:t>
            </a:r>
          </a:p>
          <a:p>
            <a:r>
              <a:rPr lang="en-US" altLang="en-US" dirty="0">
                <a:latin typeface="Arial" panose="020B0604020202020204" pitchFamily="34" charset="0"/>
              </a:rPr>
              <a:t>Microsoft SQL Server    </a:t>
            </a:r>
            <a:r>
              <a:rPr lang="en-US" altLang="en-US" dirty="0" err="1">
                <a:latin typeface="Arial" panose="020B0604020202020204" pitchFamily="34" charset="0"/>
              </a:rPr>
              <a:t>org.hibernate.dialect.SQLServerDialect</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err="1">
                <a:latin typeface="Arial" panose="020B0604020202020204" pitchFamily="34" charset="0"/>
              </a:rPr>
              <a:t>org.hibernate.dialect.Dialect</a:t>
            </a:r>
            <a:r>
              <a:rPr lang="en-US" altLang="en-US" dirty="0">
                <a:latin typeface="Arial" panose="020B0604020202020204" pitchFamily="34" charset="0"/>
              </a:rPr>
              <a:t> allows Hibernate to generate SQL optimized for a particular relational database.</a:t>
            </a:r>
          </a:p>
          <a:p>
            <a:endParaRPr lang="en-US" altLang="en-US" dirty="0">
              <a:latin typeface="Arial" panose="020B0604020202020204" pitchFamily="34" charset="0"/>
            </a:endParaRPr>
          </a:p>
          <a:p>
            <a:r>
              <a:rPr lang="en-US" altLang="en-US" b="1" dirty="0" err="1">
                <a:latin typeface="Arial" panose="020B0604020202020204" pitchFamily="34" charset="0"/>
              </a:rPr>
              <a:t>format_sql</a:t>
            </a:r>
            <a:r>
              <a:rPr lang="en-US" altLang="en-US" dirty="0">
                <a:latin typeface="Arial" panose="020B0604020202020204" pitchFamily="34" charset="0"/>
              </a:rPr>
              <a:t>: Pretty print the SQL in the log and console. </a:t>
            </a:r>
            <a:r>
              <a:rPr lang="en-US" altLang="en-US" b="1" dirty="0" err="1">
                <a:latin typeface="Arial" panose="020B0604020202020204" pitchFamily="34" charset="0"/>
              </a:rPr>
              <a:t>e.g.</a:t>
            </a:r>
            <a:r>
              <a:rPr lang="en-US" altLang="en-US" dirty="0" err="1">
                <a:latin typeface="Arial" panose="020B0604020202020204" pitchFamily="34" charset="0"/>
              </a:rPr>
              <a:t>true</a:t>
            </a:r>
            <a:r>
              <a:rPr lang="en-US" altLang="en-US" dirty="0">
                <a:latin typeface="Arial" panose="020B0604020202020204" pitchFamily="34" charset="0"/>
              </a:rPr>
              <a:t> | false</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b="1" dirty="0" err="1">
                <a:latin typeface="Arial" panose="020B0604020202020204" pitchFamily="34" charset="0"/>
              </a:rPr>
              <a:t>release_mode</a:t>
            </a:r>
            <a:r>
              <a:rPr lang="en-US" altLang="en-US" dirty="0">
                <a:latin typeface="Arial" panose="020B0604020202020204" pitchFamily="34" charset="0"/>
              </a:rPr>
              <a:t>: Specifies when Hibernate should release JDBC connections. By default, a JDBC connection is held until the session is explicitly closed or disconnected. For an application server JTA </a:t>
            </a:r>
            <a:r>
              <a:rPr lang="en-US" altLang="en-US" dirty="0" err="1">
                <a:latin typeface="Arial" panose="020B0604020202020204" pitchFamily="34" charset="0"/>
              </a:rPr>
              <a:t>datasource</a:t>
            </a:r>
            <a:r>
              <a:rPr lang="en-US" altLang="en-US" dirty="0">
                <a:latin typeface="Arial" panose="020B0604020202020204" pitchFamily="34" charset="0"/>
              </a:rPr>
              <a:t>, use </a:t>
            </a:r>
            <a:r>
              <a:rPr lang="en-US" altLang="en-US" dirty="0" err="1">
                <a:latin typeface="Arial" panose="020B0604020202020204" pitchFamily="34" charset="0"/>
              </a:rPr>
              <a:t>after_statement</a:t>
            </a:r>
            <a:r>
              <a:rPr lang="en-US" altLang="en-US" dirty="0">
                <a:latin typeface="Arial" panose="020B0604020202020204" pitchFamily="34" charset="0"/>
              </a:rPr>
              <a:t> to aggressively release connections after every JDBC call. For a non-JTA connection, it often makes sense to release the connection at the end of each transaction, by using </a:t>
            </a:r>
            <a:r>
              <a:rPr lang="en-US" altLang="en-US" dirty="0" err="1">
                <a:latin typeface="Arial" panose="020B0604020202020204" pitchFamily="34" charset="0"/>
              </a:rPr>
              <a:t>after_transaction</a:t>
            </a:r>
            <a:r>
              <a:rPr lang="en-US" altLang="en-US" dirty="0">
                <a:latin typeface="Arial" panose="020B0604020202020204" pitchFamily="34" charset="0"/>
              </a:rPr>
              <a:t>. auto will choose </a:t>
            </a:r>
            <a:r>
              <a:rPr lang="en-US" altLang="en-US" dirty="0" err="1">
                <a:latin typeface="Arial" panose="020B0604020202020204" pitchFamily="34" charset="0"/>
              </a:rPr>
              <a:t>after_statement</a:t>
            </a:r>
            <a:r>
              <a:rPr lang="en-US" altLang="en-US" dirty="0">
                <a:latin typeface="Arial" panose="020B0604020202020204" pitchFamily="34" charset="0"/>
              </a:rPr>
              <a:t> for the JTA and CMT transaction strategies and </a:t>
            </a:r>
            <a:r>
              <a:rPr lang="en-US" altLang="en-US" dirty="0" err="1">
                <a:latin typeface="Arial" panose="020B0604020202020204" pitchFamily="34" charset="0"/>
              </a:rPr>
              <a:t>after_transaction</a:t>
            </a:r>
            <a:r>
              <a:rPr lang="en-US" altLang="en-US" dirty="0">
                <a:latin typeface="Arial" panose="020B0604020202020204" pitchFamily="34" charset="0"/>
              </a:rPr>
              <a:t> for the JDBC transaction strategy. </a:t>
            </a:r>
            <a:r>
              <a:rPr lang="en-US" altLang="en-US" b="1" dirty="0" err="1">
                <a:latin typeface="Arial" panose="020B0604020202020204" pitchFamily="34" charset="0"/>
              </a:rPr>
              <a:t>e.g.</a:t>
            </a:r>
            <a:r>
              <a:rPr lang="en-US" altLang="en-US" dirty="0" err="1">
                <a:latin typeface="Arial" panose="020B0604020202020204" pitchFamily="34" charset="0"/>
              </a:rPr>
              <a:t>auto</a:t>
            </a:r>
            <a:r>
              <a:rPr lang="en-US" altLang="en-US" dirty="0">
                <a:latin typeface="Arial" panose="020B0604020202020204" pitchFamily="34" charset="0"/>
              </a:rPr>
              <a:t> (default) | </a:t>
            </a:r>
            <a:r>
              <a:rPr lang="en-US" altLang="en-US" dirty="0" err="1">
                <a:latin typeface="Arial" panose="020B0604020202020204" pitchFamily="34" charset="0"/>
              </a:rPr>
              <a:t>on_close</a:t>
            </a:r>
            <a:r>
              <a:rPr lang="en-US" altLang="en-US" dirty="0">
                <a:latin typeface="Arial" panose="020B0604020202020204" pitchFamily="34" charset="0"/>
              </a:rPr>
              <a:t> | </a:t>
            </a:r>
            <a:r>
              <a:rPr lang="en-US" altLang="en-US" dirty="0" err="1">
                <a:latin typeface="Arial" panose="020B0604020202020204" pitchFamily="34" charset="0"/>
              </a:rPr>
              <a:t>after_transaction</a:t>
            </a:r>
            <a:r>
              <a:rPr lang="en-US" altLang="en-US" dirty="0">
                <a:latin typeface="Arial" panose="020B0604020202020204" pitchFamily="34" charset="0"/>
              </a:rPr>
              <a:t> | </a:t>
            </a:r>
            <a:r>
              <a:rPr lang="en-US" altLang="en-US" dirty="0" err="1">
                <a:latin typeface="Arial" panose="020B0604020202020204" pitchFamily="34" charset="0"/>
              </a:rPr>
              <a:t>after_statement</a:t>
            </a: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b="1" dirty="0" err="1">
                <a:latin typeface="Arial" panose="020B0604020202020204" pitchFamily="34" charset="0"/>
              </a:rPr>
              <a:t>max_fecth_depth</a:t>
            </a:r>
            <a:r>
              <a:rPr lang="en-US" altLang="en-US" dirty="0">
                <a:latin typeface="Arial" panose="020B0604020202020204" pitchFamily="34" charset="0"/>
              </a:rPr>
              <a:t>: Sets a maximum "depth" for the outer join fetch tree for single-ended associations (one-to-one, many-to-one). A 0 disables default outer join fetching. </a:t>
            </a:r>
            <a:r>
              <a:rPr lang="en-US" altLang="en-US" b="1" dirty="0">
                <a:latin typeface="Arial" panose="020B0604020202020204" pitchFamily="34" charset="0"/>
              </a:rPr>
              <a:t>e.g.</a:t>
            </a:r>
            <a:r>
              <a:rPr lang="en-US" altLang="en-US" dirty="0">
                <a:latin typeface="Arial" panose="020B0604020202020204" pitchFamily="34" charset="0"/>
              </a:rPr>
              <a:t> recommended values between 0 and 3</a:t>
            </a:r>
          </a:p>
          <a:p>
            <a:endParaRPr lang="en-US" altLang="en-US" dirty="0">
              <a:latin typeface="Arial" panose="020B0604020202020204" pitchFamily="34" charset="0"/>
            </a:endParaRPr>
          </a:p>
          <a:p>
            <a:r>
              <a:rPr lang="en-US" altLang="en-US" b="1" dirty="0" err="1">
                <a:latin typeface="Arial" panose="020B0604020202020204" pitchFamily="34" charset="0"/>
              </a:rPr>
              <a:t>current_session_context_class</a:t>
            </a:r>
            <a:r>
              <a:rPr lang="en-US" altLang="en-US" dirty="0">
                <a:latin typeface="Arial" panose="020B0604020202020204" pitchFamily="34" charset="0"/>
              </a:rPr>
              <a:t>: Supply a custom strategy for the scoping of the "current“ session. </a:t>
            </a:r>
            <a:r>
              <a:rPr lang="en-US" altLang="en-US" b="1" dirty="0" err="1">
                <a:latin typeface="Arial" panose="020B0604020202020204" pitchFamily="34" charset="0"/>
              </a:rPr>
              <a:t>e.g.</a:t>
            </a:r>
            <a:r>
              <a:rPr lang="en-US" altLang="en-US" dirty="0" err="1">
                <a:latin typeface="Arial" panose="020B0604020202020204" pitchFamily="34" charset="0"/>
              </a:rPr>
              <a:t>jta</a:t>
            </a:r>
            <a:r>
              <a:rPr lang="en-US" altLang="en-US" dirty="0">
                <a:latin typeface="Arial" panose="020B0604020202020204" pitchFamily="34" charset="0"/>
              </a:rPr>
              <a:t> | thread | managed | </a:t>
            </a:r>
            <a:r>
              <a:rPr lang="en-US" altLang="en-US" dirty="0" err="1">
                <a:latin typeface="Arial" panose="020B0604020202020204" pitchFamily="34" charset="0"/>
              </a:rPr>
              <a:t>custom.Class</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1</a:t>
            </a:r>
            <a:r>
              <a:rPr lang="en-US" altLang="en-US" b="1" dirty="0">
                <a:latin typeface="Arial" panose="020B0604020202020204" pitchFamily="34" charset="0"/>
              </a:rPr>
              <a:t>hibernate.dialect</a:t>
            </a:r>
            <a:r>
              <a:rPr lang="en-US" altLang="en-US" dirty="0">
                <a:latin typeface="Arial" panose="020B0604020202020204" pitchFamily="34" charset="0"/>
              </a:rPr>
              <a:t> : This property makes Hibernate generate the appropriate SQL for the chosen database. 2</a:t>
            </a:r>
            <a:r>
              <a:rPr lang="en-US" altLang="en-US" b="1" dirty="0">
                <a:latin typeface="Arial" panose="020B0604020202020204" pitchFamily="34" charset="0"/>
              </a:rPr>
              <a:t>hibernate.connection.driver_class</a:t>
            </a:r>
            <a:r>
              <a:rPr lang="en-US" altLang="en-US" dirty="0">
                <a:latin typeface="Arial" panose="020B0604020202020204" pitchFamily="34" charset="0"/>
              </a:rPr>
              <a:t> : The JDBC driver class. </a:t>
            </a:r>
          </a:p>
          <a:p>
            <a:r>
              <a:rPr lang="en-US" altLang="en-US" dirty="0">
                <a:latin typeface="Arial" panose="020B0604020202020204" pitchFamily="34" charset="0"/>
              </a:rPr>
              <a:t>3</a:t>
            </a:r>
            <a:r>
              <a:rPr lang="en-US" altLang="en-US" b="1" dirty="0">
                <a:latin typeface="Arial" panose="020B0604020202020204" pitchFamily="34" charset="0"/>
              </a:rPr>
              <a:t>hibernate.connection.url</a:t>
            </a:r>
            <a:r>
              <a:rPr lang="en-US" altLang="en-US" dirty="0">
                <a:latin typeface="Arial" panose="020B0604020202020204" pitchFamily="34" charset="0"/>
              </a:rPr>
              <a:t> :The JDBC URL to the database instance. </a:t>
            </a:r>
          </a:p>
          <a:p>
            <a:r>
              <a:rPr lang="en-US" altLang="en-US" dirty="0">
                <a:latin typeface="Arial" panose="020B0604020202020204" pitchFamily="34" charset="0"/>
              </a:rPr>
              <a:t>4</a:t>
            </a:r>
            <a:r>
              <a:rPr lang="en-US" altLang="en-US" b="1" dirty="0">
                <a:latin typeface="Arial" panose="020B0604020202020204" pitchFamily="34" charset="0"/>
              </a:rPr>
              <a:t>hibernate.connection.username</a:t>
            </a:r>
            <a:r>
              <a:rPr lang="en-US" altLang="en-US" dirty="0">
                <a:latin typeface="Arial" panose="020B0604020202020204" pitchFamily="34" charset="0"/>
              </a:rPr>
              <a:t> :The database username. </a:t>
            </a:r>
          </a:p>
          <a:p>
            <a:r>
              <a:rPr lang="en-US" altLang="en-US" dirty="0">
                <a:latin typeface="Arial" panose="020B0604020202020204" pitchFamily="34" charset="0"/>
              </a:rPr>
              <a:t>5</a:t>
            </a:r>
            <a:r>
              <a:rPr lang="en-US" altLang="en-US" b="1" dirty="0">
                <a:latin typeface="Arial" panose="020B0604020202020204" pitchFamily="34" charset="0"/>
              </a:rPr>
              <a:t>hibernate.connection.password</a:t>
            </a:r>
            <a:r>
              <a:rPr lang="en-US" altLang="en-US" dirty="0">
                <a:latin typeface="Arial" panose="020B0604020202020204" pitchFamily="34" charset="0"/>
              </a:rPr>
              <a:t> :The database password. </a:t>
            </a:r>
          </a:p>
          <a:p>
            <a:r>
              <a:rPr lang="en-US" altLang="en-US" dirty="0">
                <a:latin typeface="Arial" panose="020B0604020202020204" pitchFamily="34" charset="0"/>
              </a:rPr>
              <a:t>6</a:t>
            </a:r>
            <a:r>
              <a:rPr lang="en-US" altLang="en-US" b="1" dirty="0">
                <a:latin typeface="Arial" panose="020B0604020202020204" pitchFamily="34" charset="0"/>
              </a:rPr>
              <a:t>hibernate.connection.pool_size</a:t>
            </a:r>
            <a:r>
              <a:rPr lang="en-US" altLang="en-US" dirty="0">
                <a:latin typeface="Arial" panose="020B0604020202020204" pitchFamily="34" charset="0"/>
              </a:rPr>
              <a:t> : Limits the number of connections waiting in the Hibernate database connection pool. 7</a:t>
            </a:r>
            <a:r>
              <a:rPr lang="en-US" altLang="en-US" b="1" dirty="0">
                <a:latin typeface="Arial" panose="020B0604020202020204" pitchFamily="34" charset="0"/>
              </a:rPr>
              <a:t>hibernate.connection.autocommit</a:t>
            </a:r>
            <a:r>
              <a:rPr lang="en-US" altLang="en-US" dirty="0">
                <a:latin typeface="Arial" panose="020B0604020202020204" pitchFamily="34" charset="0"/>
              </a:rPr>
              <a:t> : Allows </a:t>
            </a:r>
            <a:r>
              <a:rPr lang="en-US" altLang="en-US" dirty="0" err="1">
                <a:latin typeface="Arial" panose="020B0604020202020204" pitchFamily="34" charset="0"/>
              </a:rPr>
              <a:t>autocommit</a:t>
            </a:r>
            <a:r>
              <a:rPr lang="en-US" altLang="en-US" dirty="0">
                <a:latin typeface="Arial" panose="020B0604020202020204" pitchFamily="34" charset="0"/>
              </a:rPr>
              <a:t> mode to be used for the JDBC connection.</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sz="1200" kern="1200" dirty="0">
                <a:solidFill>
                  <a:schemeClr val="tx1"/>
                </a:solidFill>
                <a:latin typeface="Calibri" panose="020F0502020204030204" pitchFamily="34" charset="0"/>
                <a:ea typeface="+mn-ea"/>
                <a:cs typeface="+mn-cs"/>
              </a:rPr>
              <a:t>&lt;?xml version=</a:t>
            </a:r>
            <a:r>
              <a:rPr lang="en-US" sz="1200" i="1" kern="1200" dirty="0">
                <a:solidFill>
                  <a:schemeClr val="tx1"/>
                </a:solidFill>
                <a:latin typeface="Calibri" panose="020F0502020204030204" pitchFamily="34" charset="0"/>
                <a:ea typeface="+mn-ea"/>
                <a:cs typeface="+mn-cs"/>
              </a:rPr>
              <a:t>"1.0" encoding="UTF-8"?&gt;</a:t>
            </a:r>
          </a:p>
          <a:p>
            <a:r>
              <a:rPr lang="en-US" sz="1200" kern="1200" dirty="0">
                <a:solidFill>
                  <a:schemeClr val="tx1"/>
                </a:solidFill>
                <a:latin typeface="Calibri" panose="020F0502020204030204" pitchFamily="34" charset="0"/>
                <a:ea typeface="+mn-ea"/>
                <a:cs typeface="+mn-cs"/>
              </a:rPr>
              <a:t>&lt;!DOCTYPE hibernate-configuration PUBLIC</a:t>
            </a:r>
          </a:p>
          <a:p>
            <a:r>
              <a:rPr lang="en-US" sz="1200" kern="1200" dirty="0">
                <a:solidFill>
                  <a:schemeClr val="tx1"/>
                </a:solidFill>
                <a:latin typeface="Calibri" panose="020F0502020204030204" pitchFamily="34" charset="0"/>
                <a:ea typeface="+mn-ea"/>
                <a:cs typeface="+mn-cs"/>
              </a:rPr>
              <a:t>"-//Hibernate/Hibernate Configuration DTD 3.0//EN"</a:t>
            </a:r>
          </a:p>
          <a:p>
            <a:r>
              <a:rPr lang="en-US" sz="1200" kern="1200" dirty="0">
                <a:solidFill>
                  <a:schemeClr val="tx1"/>
                </a:solidFill>
                <a:latin typeface="Calibri" panose="020F0502020204030204" pitchFamily="34" charset="0"/>
                <a:ea typeface="+mn-ea"/>
                <a:cs typeface="+mn-cs"/>
              </a:rPr>
              <a:t>"http://www.hibernate.org/dtd/hibernate-configuration-3.0.dtd"&gt;</a:t>
            </a:r>
          </a:p>
          <a:p>
            <a:r>
              <a:rPr lang="en-US" sz="1200" kern="1200" dirty="0">
                <a:solidFill>
                  <a:schemeClr val="tx1"/>
                </a:solidFill>
                <a:latin typeface="Calibri" panose="020F0502020204030204" pitchFamily="34" charset="0"/>
                <a:ea typeface="+mn-ea"/>
                <a:cs typeface="+mn-cs"/>
              </a:rPr>
              <a:t>&lt;hibernate-configuration&gt;</a:t>
            </a:r>
          </a:p>
          <a:p>
            <a:r>
              <a:rPr lang="en-US" sz="1200" kern="1200" dirty="0">
                <a:solidFill>
                  <a:schemeClr val="tx1"/>
                </a:solidFill>
                <a:latin typeface="Calibri" panose="020F0502020204030204" pitchFamily="34" charset="0"/>
                <a:ea typeface="+mn-ea"/>
                <a:cs typeface="+mn-cs"/>
              </a:rPr>
              <a:t>    &lt;session-factory&gt;</a:t>
            </a:r>
          </a:p>
          <a:p>
            <a:r>
              <a:rPr lang="en-US" sz="1200" kern="1200" dirty="0">
                <a:solidFill>
                  <a:schemeClr val="tx1"/>
                </a:solidFill>
                <a:latin typeface="Calibri" panose="020F0502020204030204" pitchFamily="34" charset="0"/>
                <a:ea typeface="+mn-ea"/>
                <a:cs typeface="+mn-cs"/>
              </a:rPr>
              <a:t>         &lt;!-- Database connection settings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connection.driver_class</a:t>
            </a:r>
            <a:r>
              <a:rPr lang="en-US" sz="1200" i="1" kern="1200" dirty="0">
                <a:solidFill>
                  <a:schemeClr val="tx1"/>
                </a:solidFill>
                <a:latin typeface="Calibri" panose="020F0502020204030204" pitchFamily="34" charset="0"/>
                <a:ea typeface="+mn-ea"/>
                <a:cs typeface="+mn-cs"/>
              </a:rPr>
              <a:t>"&gt;</a:t>
            </a:r>
            <a:r>
              <a:rPr lang="en-US" sz="1200" i="1" kern="1200" dirty="0" err="1">
                <a:solidFill>
                  <a:schemeClr val="tx1"/>
                </a:solidFill>
                <a:latin typeface="Calibri" panose="020F0502020204030204" pitchFamily="34" charset="0"/>
                <a:ea typeface="+mn-ea"/>
                <a:cs typeface="+mn-cs"/>
              </a:rPr>
              <a:t>com.microsoft.sqlserver.jdbc.SQLServerDriver</a:t>
            </a:r>
            <a:r>
              <a:rPr lang="en-US" sz="1200" i="1" kern="1200" dirty="0">
                <a:solidFill>
                  <a:schemeClr val="tx1"/>
                </a:solidFill>
                <a:latin typeface="Calibri" panose="020F0502020204030204" pitchFamily="34" charset="0"/>
                <a:ea typeface="+mn-ea"/>
                <a:cs typeface="+mn-cs"/>
              </a:rPr>
              <a:t>&lt;/property&gt;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"connection.url"&gt;</a:t>
            </a:r>
            <a:r>
              <a:rPr lang="en-US" sz="1200" i="1" kern="1200" dirty="0" err="1">
                <a:solidFill>
                  <a:schemeClr val="tx1"/>
                </a:solidFill>
                <a:latin typeface="Calibri" panose="020F0502020204030204" pitchFamily="34" charset="0"/>
                <a:ea typeface="+mn-ea"/>
                <a:cs typeface="+mn-cs"/>
              </a:rPr>
              <a:t>jdbc:sqlserver</a:t>
            </a:r>
            <a:r>
              <a:rPr lang="en-US" sz="1200" i="1" kern="1200" dirty="0">
                <a:solidFill>
                  <a:schemeClr val="tx1"/>
                </a:solidFill>
                <a:latin typeface="Calibri" panose="020F0502020204030204" pitchFamily="34" charset="0"/>
                <a:ea typeface="+mn-ea"/>
                <a:cs typeface="+mn-cs"/>
              </a:rPr>
              <a:t>://CSCVIEAE521901\</a:t>
            </a:r>
            <a:r>
              <a:rPr lang="en-US" sz="1200" i="1" kern="1200" dirty="0" err="1">
                <a:solidFill>
                  <a:schemeClr val="tx1"/>
                </a:solidFill>
                <a:latin typeface="Calibri" panose="020F0502020204030204" pitchFamily="34" charset="0"/>
                <a:ea typeface="+mn-ea"/>
                <a:cs typeface="+mn-cs"/>
              </a:rPr>
              <a:t>SA;databaseName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TESTDB;autoReconnect</a:t>
            </a:r>
            <a:r>
              <a:rPr lang="en-US" sz="1200" i="1" kern="1200" dirty="0">
                <a:solidFill>
                  <a:schemeClr val="tx1"/>
                </a:solidFill>
                <a:latin typeface="Calibri" panose="020F0502020204030204" pitchFamily="34" charset="0"/>
                <a:ea typeface="+mn-ea"/>
                <a:cs typeface="+mn-cs"/>
              </a:rPr>
              <a:t>=true&lt;/property&gt;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connection.username</a:t>
            </a:r>
            <a:r>
              <a:rPr lang="en-US" sz="1200" i="1" kern="1200" dirty="0">
                <a:solidFill>
                  <a:schemeClr val="tx1"/>
                </a:solidFill>
                <a:latin typeface="Calibri" panose="020F0502020204030204" pitchFamily="34" charset="0"/>
                <a:ea typeface="+mn-ea"/>
                <a:cs typeface="+mn-cs"/>
              </a:rPr>
              <a:t>"&gt;</a:t>
            </a:r>
            <a:r>
              <a:rPr lang="en-US" sz="1200" i="1" u="sng" kern="1200" dirty="0" err="1">
                <a:solidFill>
                  <a:schemeClr val="tx1"/>
                </a:solidFill>
                <a:latin typeface="Calibri" panose="020F0502020204030204" pitchFamily="34" charset="0"/>
                <a:ea typeface="+mn-ea"/>
                <a:cs typeface="+mn-cs"/>
              </a:rPr>
              <a:t>sa</a:t>
            </a:r>
            <a:r>
              <a:rPr lang="en-US" sz="1200" i="1" u="sng" kern="1200" dirty="0">
                <a:solidFill>
                  <a:schemeClr val="tx1"/>
                </a:solidFill>
                <a:latin typeface="Calibri" panose="020F0502020204030204" pitchFamily="34" charset="0"/>
                <a:ea typeface="+mn-ea"/>
                <a:cs typeface="+mn-cs"/>
              </a:rPr>
              <a:t>&lt;/property&gt;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connection.password</a:t>
            </a:r>
            <a:r>
              <a:rPr lang="en-US" sz="1200" i="1" kern="1200" dirty="0">
                <a:solidFill>
                  <a:schemeClr val="tx1"/>
                </a:solidFill>
                <a:latin typeface="Calibri" panose="020F0502020204030204" pitchFamily="34" charset="0"/>
                <a:ea typeface="+mn-ea"/>
                <a:cs typeface="+mn-cs"/>
              </a:rPr>
              <a:t>"&gt;Admin2016&lt;/property&gt;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 JDBC connection pool (use the built-in)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connection.pool_size</a:t>
            </a:r>
            <a:r>
              <a:rPr lang="en-US" sz="1200" i="1" kern="1200" dirty="0">
                <a:solidFill>
                  <a:schemeClr val="tx1"/>
                </a:solidFill>
                <a:latin typeface="Calibri" panose="020F0502020204030204" pitchFamily="34" charset="0"/>
                <a:ea typeface="+mn-ea"/>
                <a:cs typeface="+mn-cs"/>
              </a:rPr>
              <a:t>"&gt;1&lt;/property&gt;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 SQL dialect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"dialect"&gt;</a:t>
            </a:r>
            <a:r>
              <a:rPr lang="en-US" sz="1200" i="1" kern="1200" dirty="0" err="1">
                <a:solidFill>
                  <a:schemeClr val="tx1"/>
                </a:solidFill>
                <a:latin typeface="Calibri" panose="020F0502020204030204" pitchFamily="34" charset="0"/>
                <a:ea typeface="+mn-ea"/>
                <a:cs typeface="+mn-cs"/>
              </a:rPr>
              <a:t>org.hibernate.dialect.SQLServerDialect</a:t>
            </a:r>
            <a:r>
              <a:rPr lang="en-US" sz="1200" i="1" kern="1200" dirty="0">
                <a:solidFill>
                  <a:schemeClr val="tx1"/>
                </a:solidFill>
                <a:latin typeface="Calibri" panose="020F0502020204030204" pitchFamily="34" charset="0"/>
                <a:ea typeface="+mn-ea"/>
                <a:cs typeface="+mn-cs"/>
              </a:rPr>
              <a:t>&lt;/property&gt;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 Disable the second-level cache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cache.provider_class</a:t>
            </a:r>
            <a:r>
              <a:rPr lang="en-US" sz="1200" i="1" kern="1200" dirty="0">
                <a:solidFill>
                  <a:schemeClr val="tx1"/>
                </a:solidFill>
                <a:latin typeface="Calibri" panose="020F0502020204030204" pitchFamily="34" charset="0"/>
                <a:ea typeface="+mn-ea"/>
                <a:cs typeface="+mn-cs"/>
              </a:rPr>
              <a:t>"&gt;</a:t>
            </a:r>
            <a:r>
              <a:rPr lang="en-US" sz="1200" i="1" kern="1200" dirty="0" err="1">
                <a:solidFill>
                  <a:schemeClr val="tx1"/>
                </a:solidFill>
                <a:latin typeface="Calibri" panose="020F0502020204030204" pitchFamily="34" charset="0"/>
                <a:ea typeface="+mn-ea"/>
                <a:cs typeface="+mn-cs"/>
              </a:rPr>
              <a:t>org.hibernate.cache.internal.NoCacheProvider</a:t>
            </a:r>
            <a:r>
              <a:rPr lang="en-US" sz="1200" i="1" kern="1200" dirty="0">
                <a:solidFill>
                  <a:schemeClr val="tx1"/>
                </a:solidFill>
                <a:latin typeface="Calibri" panose="020F0502020204030204" pitchFamily="34" charset="0"/>
                <a:ea typeface="+mn-ea"/>
                <a:cs typeface="+mn-cs"/>
              </a:rPr>
              <a:t>&lt;/property&gt;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 Echo all executed SQL to </a:t>
            </a:r>
            <a:r>
              <a:rPr lang="en-US" sz="1200" u="sng" kern="1200" dirty="0" err="1">
                <a:solidFill>
                  <a:schemeClr val="tx1"/>
                </a:solidFill>
                <a:latin typeface="Calibri" panose="020F0502020204030204" pitchFamily="34" charset="0"/>
                <a:ea typeface="+mn-ea"/>
                <a:cs typeface="+mn-cs"/>
              </a:rPr>
              <a:t>stdout</a:t>
            </a:r>
            <a:r>
              <a:rPr lang="en-US" sz="1200" u="sng" kern="1200" dirty="0">
                <a:solidFill>
                  <a:schemeClr val="tx1"/>
                </a:solidFill>
                <a:latin typeface="Calibri" panose="020F0502020204030204" pitchFamily="34" charset="0"/>
                <a:ea typeface="+mn-ea"/>
                <a:cs typeface="+mn-cs"/>
              </a:rPr>
              <a:t>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a:t>
            </a:r>
            <a:r>
              <a:rPr lang="en-US" sz="1200" i="1" kern="1200" dirty="0" err="1">
                <a:solidFill>
                  <a:schemeClr val="tx1"/>
                </a:solidFill>
                <a:latin typeface="Calibri" panose="020F0502020204030204" pitchFamily="34" charset="0"/>
                <a:ea typeface="+mn-ea"/>
                <a:cs typeface="+mn-cs"/>
              </a:rPr>
              <a:t>show_sql</a:t>
            </a:r>
            <a:r>
              <a:rPr lang="en-US" sz="1200" i="1" kern="1200" dirty="0">
                <a:solidFill>
                  <a:schemeClr val="tx1"/>
                </a:solidFill>
                <a:latin typeface="Calibri" panose="020F0502020204030204" pitchFamily="34" charset="0"/>
                <a:ea typeface="+mn-ea"/>
                <a:cs typeface="+mn-cs"/>
              </a:rPr>
              <a:t>"&gt;true&lt;/property&gt;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 Drop and re-create the database schema on startup --&gt;</a:t>
            </a:r>
          </a:p>
          <a:p>
            <a:r>
              <a:rPr lang="en-US" sz="1200" kern="1200" dirty="0">
                <a:solidFill>
                  <a:schemeClr val="tx1"/>
                </a:solidFill>
                <a:latin typeface="Calibri" panose="020F0502020204030204" pitchFamily="34" charset="0"/>
                <a:ea typeface="+mn-ea"/>
                <a:cs typeface="+mn-cs"/>
              </a:rPr>
              <a:t>        &lt;property name=</a:t>
            </a:r>
            <a:r>
              <a:rPr lang="en-US" sz="1200" i="1" kern="1200" dirty="0">
                <a:solidFill>
                  <a:schemeClr val="tx1"/>
                </a:solidFill>
                <a:latin typeface="Calibri" panose="020F0502020204030204" pitchFamily="34" charset="0"/>
                <a:ea typeface="+mn-ea"/>
                <a:cs typeface="+mn-cs"/>
              </a:rPr>
              <a:t>"hbm2ddl.auto"&gt;create&lt;/property&gt;</a:t>
            </a:r>
          </a:p>
          <a:p>
            <a:endParaRPr lang="en-US" sz="1200" kern="1200" dirty="0">
              <a:solidFill>
                <a:schemeClr val="tx1"/>
              </a:solidFill>
              <a:latin typeface="Calibri" panose="020F0502020204030204" pitchFamily="34" charset="0"/>
              <a:ea typeface="+mn-ea"/>
              <a:cs typeface="+mn-cs"/>
            </a:endParaRPr>
          </a:p>
          <a:p>
            <a:r>
              <a:rPr lang="en-US" sz="1200" kern="1200" dirty="0">
                <a:solidFill>
                  <a:schemeClr val="tx1"/>
                </a:solidFill>
                <a:latin typeface="Calibri" panose="020F0502020204030204" pitchFamily="34" charset="0"/>
                <a:ea typeface="+mn-ea"/>
                <a:cs typeface="+mn-cs"/>
              </a:rPr>
              <a:t>        &lt;mapping resource =</a:t>
            </a:r>
            <a:r>
              <a:rPr lang="en-US" sz="1200" i="1" kern="1200" dirty="0">
                <a:solidFill>
                  <a:schemeClr val="tx1"/>
                </a:solidFill>
                <a:latin typeface="Calibri" panose="020F0502020204030204" pitchFamily="34" charset="0"/>
                <a:ea typeface="+mn-ea"/>
                <a:cs typeface="+mn-cs"/>
              </a:rPr>
              <a:t>"org/</a:t>
            </a:r>
            <a:r>
              <a:rPr lang="en-US" sz="1200" i="1" kern="1200" dirty="0" err="1">
                <a:solidFill>
                  <a:schemeClr val="tx1"/>
                </a:solidFill>
                <a:latin typeface="Calibri" panose="020F0502020204030204" pitchFamily="34" charset="0"/>
                <a:ea typeface="+mn-ea"/>
                <a:cs typeface="+mn-cs"/>
              </a:rPr>
              <a:t>csc</a:t>
            </a:r>
            <a:r>
              <a:rPr lang="en-US" sz="1200" i="1" kern="1200" dirty="0">
                <a:solidFill>
                  <a:schemeClr val="tx1"/>
                </a:solidFill>
                <a:latin typeface="Calibri" panose="020F0502020204030204" pitchFamily="34" charset="0"/>
                <a:ea typeface="+mn-ea"/>
                <a:cs typeface="+mn-cs"/>
              </a:rPr>
              <a:t>/resource/</a:t>
            </a:r>
            <a:r>
              <a:rPr lang="en-US" sz="1200" i="1" kern="1200" dirty="0" err="1">
                <a:solidFill>
                  <a:schemeClr val="tx1"/>
                </a:solidFill>
                <a:latin typeface="Calibri" panose="020F0502020204030204" pitchFamily="34" charset="0"/>
                <a:ea typeface="+mn-ea"/>
                <a:cs typeface="+mn-cs"/>
              </a:rPr>
              <a:t>hbm</a:t>
            </a:r>
            <a:r>
              <a:rPr lang="en-US" sz="1200" i="1" kern="1200" dirty="0">
                <a:solidFill>
                  <a:schemeClr val="tx1"/>
                </a:solidFill>
                <a:latin typeface="Calibri" panose="020F0502020204030204" pitchFamily="34" charset="0"/>
                <a:ea typeface="+mn-ea"/>
                <a:cs typeface="+mn-cs"/>
              </a:rPr>
              <a:t>/Student.hbm.xml"/&gt;</a:t>
            </a:r>
          </a:p>
          <a:p>
            <a:r>
              <a:rPr lang="en-US" sz="1200" kern="1200" dirty="0">
                <a:solidFill>
                  <a:schemeClr val="tx1"/>
                </a:solidFill>
                <a:latin typeface="Calibri" panose="020F0502020204030204" pitchFamily="34" charset="0"/>
                <a:ea typeface="+mn-ea"/>
                <a:cs typeface="+mn-cs"/>
              </a:rPr>
              <a:t>        </a:t>
            </a:r>
          </a:p>
          <a:p>
            <a:r>
              <a:rPr lang="en-US" sz="1200" kern="1200" dirty="0">
                <a:solidFill>
                  <a:schemeClr val="tx1"/>
                </a:solidFill>
                <a:latin typeface="Calibri" panose="020F0502020204030204" pitchFamily="34" charset="0"/>
                <a:ea typeface="+mn-ea"/>
                <a:cs typeface="+mn-cs"/>
              </a:rPr>
              <a:t>    &lt;/session-factory&gt;</a:t>
            </a:r>
          </a:p>
          <a:p>
            <a:r>
              <a:rPr lang="en-US" sz="1200" kern="1200" dirty="0">
                <a:solidFill>
                  <a:schemeClr val="tx1"/>
                </a:solidFill>
                <a:latin typeface="Calibri" panose="020F0502020204030204" pitchFamily="34" charset="0"/>
                <a:ea typeface="+mn-ea"/>
                <a:cs typeface="+mn-cs"/>
              </a:rPr>
              <a:t>&lt;/hibernate-configuration&gt;</a:t>
            </a:r>
          </a:p>
          <a:p>
            <a:endParaRPr lang="vi-VN" altLang="en-US" dirty="0">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03B5C3-3E7E-4C20-9BF9-2B02251B3D16}" type="slidenum">
              <a:rPr lang="en-US" altLang="en-US"/>
              <a:pPr eaLnBrk="1" hangingPunct="1"/>
              <a:t>32</a:t>
            </a:fld>
            <a:endParaRPr lang="en-US" altLang="en-US"/>
          </a:p>
        </p:txBody>
      </p:sp>
    </p:spTree>
    <p:extLst>
      <p:ext uri="{BB962C8B-B14F-4D97-AF65-F5344CB8AC3E}">
        <p14:creationId xmlns:p14="http://schemas.microsoft.com/office/powerpoint/2010/main" val="3311530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latin typeface="Calibri" panose="020F0502020204030204" pitchFamily="34" charset="0"/>
                <a:ea typeface="+mn-ea"/>
                <a:cs typeface="+mn-cs"/>
              </a:rPr>
              <a:t>package org.csc.hibernate;</a:t>
            </a:r>
          </a:p>
          <a:p>
            <a:endParaRPr lang="en-US" sz="1200" kern="1200">
              <a:solidFill>
                <a:schemeClr val="tx1"/>
              </a:solidFill>
              <a:latin typeface="Calibri" panose="020F0502020204030204" pitchFamily="34" charset="0"/>
              <a:ea typeface="+mn-ea"/>
              <a:cs typeface="+mn-cs"/>
            </a:endParaRPr>
          </a:p>
          <a:p>
            <a:r>
              <a:rPr lang="en-US" sz="1200" b="1" kern="1200">
                <a:solidFill>
                  <a:schemeClr val="tx1"/>
                </a:solidFill>
                <a:latin typeface="Calibri" panose="020F0502020204030204" pitchFamily="34" charset="0"/>
                <a:ea typeface="+mn-ea"/>
                <a:cs typeface="+mn-cs"/>
              </a:rPr>
              <a:t>import org.hibernate.SessionFactory;</a:t>
            </a:r>
          </a:p>
          <a:p>
            <a:r>
              <a:rPr lang="en-US" sz="1200" b="1" kern="1200">
                <a:solidFill>
                  <a:schemeClr val="tx1"/>
                </a:solidFill>
                <a:latin typeface="Calibri" panose="020F0502020204030204" pitchFamily="34" charset="0"/>
                <a:ea typeface="+mn-ea"/>
                <a:cs typeface="+mn-cs"/>
              </a:rPr>
              <a:t>import org.hibernate.cfg.Configuration;</a:t>
            </a:r>
          </a:p>
          <a:p>
            <a:endParaRPr lang="en-US" sz="1200" kern="1200">
              <a:solidFill>
                <a:schemeClr val="tx1"/>
              </a:solidFill>
              <a:latin typeface="Calibri" panose="020F0502020204030204" pitchFamily="34" charset="0"/>
              <a:ea typeface="+mn-ea"/>
              <a:cs typeface="+mn-cs"/>
            </a:endParaRPr>
          </a:p>
          <a:p>
            <a:r>
              <a:rPr lang="en-US" sz="1200" b="1" kern="1200">
                <a:solidFill>
                  <a:schemeClr val="tx1"/>
                </a:solidFill>
                <a:latin typeface="Calibri" panose="020F0502020204030204" pitchFamily="34" charset="0"/>
                <a:ea typeface="+mn-ea"/>
                <a:cs typeface="+mn-cs"/>
              </a:rPr>
              <a:t>public class HibernateUtil {</a:t>
            </a:r>
          </a:p>
          <a:p>
            <a:r>
              <a:rPr lang="en-US" sz="1200" b="1" kern="1200">
                <a:solidFill>
                  <a:schemeClr val="tx1"/>
                </a:solidFill>
                <a:latin typeface="Calibri" panose="020F0502020204030204" pitchFamily="34" charset="0"/>
                <a:ea typeface="+mn-ea"/>
                <a:cs typeface="+mn-cs"/>
              </a:rPr>
              <a:t>private static final SessionFactory </a:t>
            </a:r>
            <a:r>
              <a:rPr lang="en-US" sz="1200" b="1" i="1" kern="1200">
                <a:solidFill>
                  <a:schemeClr val="tx1"/>
                </a:solidFill>
                <a:latin typeface="Calibri" panose="020F0502020204030204" pitchFamily="34" charset="0"/>
                <a:ea typeface="+mn-ea"/>
                <a:cs typeface="+mn-cs"/>
              </a:rPr>
              <a:t>sessionFactory;</a:t>
            </a:r>
          </a:p>
          <a:p>
            <a:r>
              <a:rPr lang="en-US" sz="1200" b="1" kern="1200">
                <a:solidFill>
                  <a:schemeClr val="tx1"/>
                </a:solidFill>
                <a:latin typeface="Calibri" panose="020F0502020204030204" pitchFamily="34" charset="0"/>
                <a:ea typeface="+mn-ea"/>
                <a:cs typeface="+mn-cs"/>
              </a:rPr>
              <a:t>private static String </a:t>
            </a:r>
            <a:r>
              <a:rPr lang="en-US" sz="1200" b="1" i="1" kern="1200">
                <a:solidFill>
                  <a:schemeClr val="tx1"/>
                </a:solidFill>
                <a:latin typeface="Calibri" panose="020F0502020204030204" pitchFamily="34" charset="0"/>
                <a:ea typeface="+mn-ea"/>
                <a:cs typeface="+mn-cs"/>
              </a:rPr>
              <a:t>CONFIG_FILE_LOCATION = "/hibernate.cfg.xml";</a:t>
            </a:r>
          </a:p>
          <a:p>
            <a:r>
              <a:rPr lang="en-US" sz="1200" b="1" kern="1200">
                <a:solidFill>
                  <a:schemeClr val="tx1"/>
                </a:solidFill>
                <a:latin typeface="Calibri" panose="020F0502020204030204" pitchFamily="34" charset="0"/>
                <a:ea typeface="+mn-ea"/>
                <a:cs typeface="+mn-cs"/>
              </a:rPr>
              <a:t>static {</a:t>
            </a:r>
          </a:p>
          <a:p>
            <a:r>
              <a:rPr lang="en-US" sz="1200" b="1" kern="1200">
                <a:solidFill>
                  <a:schemeClr val="tx1"/>
                </a:solidFill>
                <a:latin typeface="Calibri" panose="020F0502020204030204" pitchFamily="34" charset="0"/>
                <a:ea typeface="+mn-ea"/>
                <a:cs typeface="+mn-cs"/>
              </a:rPr>
              <a:t>try{</a:t>
            </a:r>
          </a:p>
          <a:p>
            <a:r>
              <a:rPr lang="en-US" sz="1200" kern="1200">
                <a:solidFill>
                  <a:schemeClr val="tx1"/>
                </a:solidFill>
                <a:latin typeface="Calibri" panose="020F0502020204030204" pitchFamily="34" charset="0"/>
                <a:ea typeface="+mn-ea"/>
                <a:cs typeface="+mn-cs"/>
              </a:rPr>
              <a:t>Configuration cfg = </a:t>
            </a:r>
            <a:r>
              <a:rPr lang="en-US" sz="1200" b="1" kern="1200">
                <a:solidFill>
                  <a:schemeClr val="tx1"/>
                </a:solidFill>
                <a:latin typeface="Calibri" panose="020F0502020204030204" pitchFamily="34" charset="0"/>
                <a:ea typeface="+mn-ea"/>
                <a:cs typeface="+mn-cs"/>
              </a:rPr>
              <a:t>new Configuration().configure(</a:t>
            </a:r>
            <a:r>
              <a:rPr lang="en-US" sz="1200" b="1" i="1" kern="1200">
                <a:solidFill>
                  <a:schemeClr val="tx1"/>
                </a:solidFill>
                <a:latin typeface="Calibri" panose="020F0502020204030204" pitchFamily="34" charset="0"/>
                <a:ea typeface="+mn-ea"/>
                <a:cs typeface="+mn-cs"/>
              </a:rPr>
              <a:t>CONFIG_FILE_LOCATION);</a:t>
            </a:r>
          </a:p>
          <a:p>
            <a:r>
              <a:rPr lang="en-US" sz="1200" b="1" i="1" kern="1200">
                <a:solidFill>
                  <a:schemeClr val="tx1"/>
                </a:solidFill>
                <a:latin typeface="Calibri" panose="020F0502020204030204" pitchFamily="34" charset="0"/>
                <a:ea typeface="+mn-ea"/>
                <a:cs typeface="+mn-cs"/>
              </a:rPr>
              <a:t>sessionFactory = cfg.buildSessionFactory();</a:t>
            </a:r>
          </a:p>
          <a:p>
            <a:r>
              <a:rPr lang="en-US" sz="1200" kern="1200">
                <a:solidFill>
                  <a:schemeClr val="tx1"/>
                </a:solidFill>
                <a:latin typeface="Calibri" panose="020F0502020204030204" pitchFamily="34" charset="0"/>
                <a:ea typeface="+mn-ea"/>
                <a:cs typeface="+mn-cs"/>
              </a:rPr>
              <a:t>}</a:t>
            </a:r>
            <a:r>
              <a:rPr lang="en-US" sz="1200" b="1" kern="1200">
                <a:solidFill>
                  <a:schemeClr val="tx1"/>
                </a:solidFill>
                <a:latin typeface="Calibri" panose="020F0502020204030204" pitchFamily="34" charset="0"/>
                <a:ea typeface="+mn-ea"/>
                <a:cs typeface="+mn-cs"/>
              </a:rPr>
              <a:t>catch(Throwable ex){</a:t>
            </a:r>
          </a:p>
          <a:p>
            <a:r>
              <a:rPr lang="en-US" sz="1200" b="1" kern="1200">
                <a:solidFill>
                  <a:schemeClr val="tx1"/>
                </a:solidFill>
                <a:latin typeface="Calibri" panose="020F0502020204030204" pitchFamily="34" charset="0"/>
                <a:ea typeface="+mn-ea"/>
                <a:cs typeface="+mn-cs"/>
              </a:rPr>
              <a:t>throw new ExceptionInInitializerError(ex);</a:t>
            </a:r>
          </a:p>
          <a:p>
            <a:r>
              <a:rPr lang="en-US" sz="1200" kern="1200">
                <a:solidFill>
                  <a:schemeClr val="tx1"/>
                </a:solidFill>
                <a:latin typeface="Calibri" panose="020F0502020204030204" pitchFamily="34" charset="0"/>
                <a:ea typeface="+mn-ea"/>
                <a:cs typeface="+mn-cs"/>
              </a:rPr>
              <a:t>}</a:t>
            </a:r>
          </a:p>
          <a:p>
            <a:r>
              <a:rPr lang="en-US" sz="1200" kern="1200">
                <a:solidFill>
                  <a:schemeClr val="tx1"/>
                </a:solidFill>
                <a:latin typeface="Calibri" panose="020F0502020204030204" pitchFamily="34" charset="0"/>
                <a:ea typeface="+mn-ea"/>
                <a:cs typeface="+mn-cs"/>
              </a:rPr>
              <a:t>}</a:t>
            </a:r>
          </a:p>
          <a:p>
            <a:endParaRPr lang="en-US" sz="1200" kern="1200">
              <a:solidFill>
                <a:schemeClr val="tx1"/>
              </a:solidFill>
              <a:latin typeface="Calibri" panose="020F0502020204030204" pitchFamily="34" charset="0"/>
              <a:ea typeface="+mn-ea"/>
              <a:cs typeface="+mn-cs"/>
            </a:endParaRPr>
          </a:p>
          <a:p>
            <a:r>
              <a:rPr lang="en-US" sz="1200" b="1" kern="1200">
                <a:solidFill>
                  <a:schemeClr val="tx1"/>
                </a:solidFill>
                <a:latin typeface="Calibri" panose="020F0502020204030204" pitchFamily="34" charset="0"/>
                <a:ea typeface="+mn-ea"/>
                <a:cs typeface="+mn-cs"/>
              </a:rPr>
              <a:t>public static SessionFactory getSessionFactory(){</a:t>
            </a:r>
          </a:p>
          <a:p>
            <a:r>
              <a:rPr lang="en-US" sz="1200" b="1" kern="1200">
                <a:solidFill>
                  <a:schemeClr val="tx1"/>
                </a:solidFill>
                <a:latin typeface="Calibri" panose="020F0502020204030204" pitchFamily="34" charset="0"/>
                <a:ea typeface="+mn-ea"/>
                <a:cs typeface="+mn-cs"/>
              </a:rPr>
              <a:t>return </a:t>
            </a:r>
            <a:r>
              <a:rPr lang="en-US" sz="1200" b="1" i="1" kern="1200">
                <a:solidFill>
                  <a:schemeClr val="tx1"/>
                </a:solidFill>
                <a:latin typeface="Calibri" panose="020F0502020204030204" pitchFamily="34" charset="0"/>
                <a:ea typeface="+mn-ea"/>
                <a:cs typeface="+mn-cs"/>
              </a:rPr>
              <a:t>sessionFactory;</a:t>
            </a:r>
          </a:p>
          <a:p>
            <a:r>
              <a:rPr lang="en-US" sz="1200" kern="1200">
                <a:solidFill>
                  <a:schemeClr val="tx1"/>
                </a:solidFill>
                <a:latin typeface="Calibri" panose="020F0502020204030204" pitchFamily="34" charset="0"/>
                <a:ea typeface="+mn-ea"/>
                <a:cs typeface="+mn-cs"/>
              </a:rPr>
              <a:t>}</a:t>
            </a:r>
          </a:p>
          <a:p>
            <a:r>
              <a:rPr lang="en-US" sz="1200" kern="1200">
                <a:solidFill>
                  <a:schemeClr val="tx1"/>
                </a:solidFill>
                <a:latin typeface="Calibri" panose="020F0502020204030204" pitchFamily="34" charset="0"/>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33</a:t>
            </a:fld>
            <a:endParaRPr lang="en-US" altLang="en-US"/>
          </a:p>
        </p:txBody>
      </p:sp>
    </p:spTree>
    <p:extLst>
      <p:ext uri="{BB962C8B-B14F-4D97-AF65-F5344CB8AC3E}">
        <p14:creationId xmlns:p14="http://schemas.microsoft.com/office/powerpoint/2010/main" val="2500519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Cons of annotations :</a:t>
            </a:r>
          </a:p>
          <a:p>
            <a:r>
              <a:rPr lang="en-US" altLang="en-US" b="1">
                <a:latin typeface="Arial" panose="020B0604020202020204" pitchFamily="34" charset="0"/>
              </a:rPr>
              <a:t>     </a:t>
            </a:r>
            <a:r>
              <a:rPr lang="en-US" altLang="en-US">
                <a:latin typeface="Arial" panose="020B0604020202020204" pitchFamily="34" charset="0"/>
              </a:rPr>
              <a:t>- Using annotations immediately restricts your code to a Java 5 environment. </a:t>
            </a:r>
          </a:p>
          <a:p>
            <a:r>
              <a:rPr lang="en-US" altLang="en-US">
                <a:latin typeface="Arial" panose="020B0604020202020204" pitchFamily="34" charset="0"/>
              </a:rPr>
              <a:t>    - If you are migrating from a Hibernate 2 environment or an existing Hibernate 3 environment, you will already have XML-based mapping files to    support your code base. All else being equal, you will not want to re-express these mappings using annotations just for the sake of it. </a:t>
            </a:r>
          </a:p>
          <a:p>
            <a:r>
              <a:rPr lang="en-US" altLang="en-US">
                <a:latin typeface="Arial" panose="020B0604020202020204" pitchFamily="34" charset="0"/>
              </a:rPr>
              <a:t>    - If you are migrating from a legacy environment, you may not want to alter the preexisting POJO source code</a:t>
            </a:r>
          </a:p>
          <a:p>
            <a:endParaRPr lang="en-US" altLang="en-US">
              <a:latin typeface="Arial" panose="020B0604020202020204" pitchFamily="34" charset="0"/>
            </a:endParaRPr>
          </a:p>
          <a:p>
            <a:r>
              <a:rPr lang="en-US" altLang="en-US" b="1">
                <a:latin typeface="Arial" panose="020B0604020202020204" pitchFamily="34" charset="0"/>
              </a:rPr>
              <a:t>Pros of annotations:</a:t>
            </a:r>
          </a:p>
          <a:p>
            <a:r>
              <a:rPr lang="en-US" altLang="en-US">
                <a:latin typeface="Arial" panose="020B0604020202020204" pitchFamily="34" charset="0"/>
              </a:rPr>
              <a:t>    - First, and perhaps most persuasively, we find annotations-based mappings to be far more intuitive than their XML-based alternatives, as they are immediately in the source code along with the properties that they are associated with. </a:t>
            </a:r>
          </a:p>
          <a:p>
            <a:r>
              <a:rPr lang="en-US" altLang="en-US">
                <a:latin typeface="Arial" panose="020B0604020202020204" pitchFamily="34" charset="0"/>
              </a:rPr>
              <a:t>    - Partly as a result of this, annotations are less verbose than their XML equivalents, as evidenced by the contrast in following table </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AC2DFE-21E5-41D6-AF8B-6D400EC6EF90}" type="slidenum">
              <a:rPr lang="en-US" altLang="en-US"/>
              <a:pPr eaLnBrk="1" hangingPunct="1"/>
              <a:t>37</a:t>
            </a:fld>
            <a:endParaRPr lang="en-US" altLang="en-US"/>
          </a:p>
        </p:txBody>
      </p:sp>
    </p:spTree>
    <p:extLst>
      <p:ext uri="{BB962C8B-B14F-4D97-AF65-F5344CB8AC3E}">
        <p14:creationId xmlns:p14="http://schemas.microsoft.com/office/powerpoint/2010/main" val="2755390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defRPr/>
            </a:pPr>
            <a:r>
              <a:rPr lang="en-US" b="1" dirty="0"/>
              <a:t>@Entity:</a:t>
            </a:r>
            <a:r>
              <a:rPr lang="en-US" dirty="0"/>
              <a:t> annotation marks this class as an entity bean </a:t>
            </a:r>
          </a:p>
          <a:p>
            <a:pPr>
              <a:defRPr/>
            </a:pPr>
            <a:r>
              <a:rPr lang="en-US" b="1" dirty="0"/>
              <a:t>@Id:</a:t>
            </a:r>
            <a:r>
              <a:rPr lang="en-US" dirty="0"/>
              <a:t> Each entity bean has to have a primary key, which you annotate on the class with the @Id annotation. Typically, the primary key will be a single field, though it can also be a composite of multiple fields </a:t>
            </a:r>
          </a:p>
          <a:p>
            <a:pPr>
              <a:defRPr/>
            </a:pPr>
            <a:r>
              <a:rPr lang="en-US" b="1" dirty="0"/>
              <a:t>Composite Id</a:t>
            </a:r>
            <a:r>
              <a:rPr lang="en-US" dirty="0"/>
              <a:t>:</a:t>
            </a:r>
          </a:p>
          <a:p>
            <a:pPr>
              <a:defRPr/>
            </a:pPr>
            <a:r>
              <a:rPr lang="en-US" dirty="0"/>
              <a:t>To map a composite key, you can use the </a:t>
            </a:r>
            <a:r>
              <a:rPr lang="en-US" dirty="0" err="1"/>
              <a:t>EmbeddedId</a:t>
            </a:r>
            <a:r>
              <a:rPr lang="en-US" dirty="0"/>
              <a:t> </a:t>
            </a:r>
            <a:r>
              <a:rPr lang="en-US" b="1" dirty="0"/>
              <a:t>or</a:t>
            </a:r>
            <a:r>
              <a:rPr lang="en-US" dirty="0"/>
              <a:t> the </a:t>
            </a:r>
            <a:r>
              <a:rPr lang="en-US" dirty="0" err="1"/>
              <a:t>IdClass</a:t>
            </a:r>
            <a:r>
              <a:rPr lang="en-US" dirty="0"/>
              <a:t> annotations:</a:t>
            </a:r>
          </a:p>
          <a:p>
            <a:pPr>
              <a:defRPr/>
            </a:pPr>
            <a:r>
              <a:rPr lang="en-US" b="1" dirty="0"/>
              <a:t>With an </a:t>
            </a:r>
            <a:r>
              <a:rPr lang="en-US" b="1" dirty="0" err="1"/>
              <a:t>IdClass</a:t>
            </a:r>
            <a:endParaRPr lang="en-US" b="1" dirty="0"/>
          </a:p>
          <a:p>
            <a:pPr>
              <a:defRPr/>
            </a:pPr>
            <a:r>
              <a:rPr lang="en-US" dirty="0"/>
              <a:t>The class for the composite primary key could look like (could be a static inner class):</a:t>
            </a:r>
          </a:p>
          <a:p>
            <a:pPr>
              <a:defRPr/>
            </a:pPr>
            <a:r>
              <a:rPr lang="en-US" dirty="0"/>
              <a:t>public class </a:t>
            </a:r>
            <a:r>
              <a:rPr lang="en-US" dirty="0" err="1"/>
              <a:t>TimePK</a:t>
            </a:r>
            <a:r>
              <a:rPr lang="en-US" dirty="0"/>
              <a:t> implements </a:t>
            </a:r>
            <a:r>
              <a:rPr lang="en-US" dirty="0" err="1"/>
              <a:t>Serializable</a:t>
            </a:r>
            <a:r>
              <a:rPr lang="en-US" dirty="0"/>
              <a:t> {</a:t>
            </a:r>
            <a:br>
              <a:rPr lang="en-US" dirty="0"/>
            </a:br>
            <a:r>
              <a:rPr lang="en-US" dirty="0"/>
              <a:t>    protected Integer </a:t>
            </a:r>
            <a:r>
              <a:rPr lang="en-US" dirty="0" err="1"/>
              <a:t>levelStation</a:t>
            </a:r>
            <a:r>
              <a:rPr lang="en-US" dirty="0"/>
              <a:t>;</a:t>
            </a:r>
            <a:br>
              <a:rPr lang="en-US" dirty="0"/>
            </a:br>
            <a:r>
              <a:rPr lang="en-US" dirty="0"/>
              <a:t>    protected String </a:t>
            </a:r>
            <a:r>
              <a:rPr lang="en-US" dirty="0" err="1"/>
              <a:t>confPathID</a:t>
            </a:r>
            <a:r>
              <a:rPr lang="en-US" dirty="0"/>
              <a:t>;</a:t>
            </a:r>
            <a:br>
              <a:rPr lang="en-US" dirty="0"/>
            </a:br>
            <a:br>
              <a:rPr lang="en-US" dirty="0"/>
            </a:br>
            <a:r>
              <a:rPr lang="en-US" dirty="0"/>
              <a:t>    public </a:t>
            </a:r>
            <a:r>
              <a:rPr lang="en-US" dirty="0" err="1"/>
              <a:t>ThePK</a:t>
            </a:r>
            <a:r>
              <a:rPr lang="en-US" dirty="0"/>
              <a:t>() {}</a:t>
            </a:r>
            <a:br>
              <a:rPr lang="en-US" dirty="0"/>
            </a:br>
            <a:br>
              <a:rPr lang="en-US" dirty="0"/>
            </a:br>
            <a:r>
              <a:rPr lang="en-US" dirty="0"/>
              <a:t>    public </a:t>
            </a:r>
            <a:r>
              <a:rPr lang="en-US" dirty="0" err="1"/>
              <a:t>ThePK</a:t>
            </a:r>
            <a:r>
              <a:rPr lang="en-US" dirty="0"/>
              <a:t>(Integer </a:t>
            </a:r>
            <a:r>
              <a:rPr lang="en-US" dirty="0" err="1"/>
              <a:t>levelStation</a:t>
            </a:r>
            <a:r>
              <a:rPr lang="en-US" dirty="0"/>
              <a:t>, String </a:t>
            </a:r>
            <a:r>
              <a:rPr lang="en-US" dirty="0" err="1"/>
              <a:t>confPathID</a:t>
            </a:r>
            <a:r>
              <a:rPr lang="en-US" dirty="0"/>
              <a:t>) {</a:t>
            </a:r>
            <a:br>
              <a:rPr lang="en-US" dirty="0"/>
            </a:br>
            <a:r>
              <a:rPr lang="en-US" dirty="0"/>
              <a:t>        this.id = </a:t>
            </a:r>
            <a:r>
              <a:rPr lang="en-US" dirty="0" err="1"/>
              <a:t>levelStation</a:t>
            </a:r>
            <a:r>
              <a:rPr lang="en-US" dirty="0"/>
              <a:t>;</a:t>
            </a:r>
            <a:br>
              <a:rPr lang="en-US" dirty="0"/>
            </a:br>
            <a:r>
              <a:rPr lang="en-US" dirty="0"/>
              <a:t>        this.name = </a:t>
            </a:r>
            <a:r>
              <a:rPr lang="en-US" dirty="0" err="1"/>
              <a:t>confPathID</a:t>
            </a:r>
            <a:r>
              <a:rPr lang="en-US" dirty="0"/>
              <a:t>;</a:t>
            </a:r>
            <a:br>
              <a:rPr lang="en-US" dirty="0"/>
            </a:br>
            <a:r>
              <a:rPr lang="en-US" dirty="0"/>
              <a:t>    }</a:t>
            </a:r>
            <a:br>
              <a:rPr lang="en-US" dirty="0"/>
            </a:br>
            <a:r>
              <a:rPr lang="en-US" dirty="0"/>
              <a:t>    // equals, </a:t>
            </a:r>
            <a:r>
              <a:rPr lang="en-US" dirty="0" err="1"/>
              <a:t>hashCode</a:t>
            </a:r>
            <a:br>
              <a:rPr lang="en-US" dirty="0"/>
            </a:br>
            <a:r>
              <a:rPr lang="en-US" dirty="0"/>
              <a:t>}</a:t>
            </a:r>
            <a:br>
              <a:rPr lang="en-US" dirty="0"/>
            </a:br>
            <a:r>
              <a:rPr lang="en-US" dirty="0"/>
              <a:t>And the entity:</a:t>
            </a:r>
          </a:p>
          <a:p>
            <a:pPr>
              <a:defRPr/>
            </a:pPr>
            <a:r>
              <a:rPr lang="en-US" dirty="0"/>
              <a:t>@Entity</a:t>
            </a:r>
            <a:br>
              <a:rPr lang="en-US" dirty="0"/>
            </a:br>
            <a:r>
              <a:rPr lang="en-US" dirty="0"/>
              <a:t>@</a:t>
            </a:r>
            <a:r>
              <a:rPr lang="en-US" dirty="0" err="1"/>
              <a:t>IdClass</a:t>
            </a:r>
            <a:r>
              <a:rPr lang="en-US" dirty="0"/>
              <a:t>(</a:t>
            </a:r>
            <a:r>
              <a:rPr lang="en-US" dirty="0" err="1"/>
              <a:t>TimePK.class</a:t>
            </a:r>
            <a:r>
              <a:rPr lang="en-US" dirty="0"/>
              <a:t>)</a:t>
            </a:r>
            <a:br>
              <a:rPr lang="en-US" dirty="0"/>
            </a:br>
            <a:r>
              <a:rPr lang="en-US" dirty="0"/>
              <a:t>class Time implements </a:t>
            </a:r>
            <a:r>
              <a:rPr lang="en-US" dirty="0" err="1"/>
              <a:t>Serializable</a:t>
            </a:r>
            <a:r>
              <a:rPr lang="en-US" dirty="0"/>
              <a:t> {</a:t>
            </a:r>
            <a:br>
              <a:rPr lang="en-US" dirty="0"/>
            </a:br>
            <a:r>
              <a:rPr lang="en-US" dirty="0"/>
              <a:t>    @Id</a:t>
            </a:r>
            <a:br>
              <a:rPr lang="en-US" dirty="0"/>
            </a:br>
            <a:r>
              <a:rPr lang="en-US" dirty="0"/>
              <a:t>    private Integer </a:t>
            </a:r>
            <a:r>
              <a:rPr lang="en-US" dirty="0" err="1"/>
              <a:t>levelStation</a:t>
            </a:r>
            <a:r>
              <a:rPr lang="en-US" dirty="0"/>
              <a:t>;</a:t>
            </a:r>
            <a:br>
              <a:rPr lang="en-US" dirty="0"/>
            </a:br>
            <a:r>
              <a:rPr lang="en-US" dirty="0"/>
              <a:t>    @Id</a:t>
            </a:r>
            <a:br>
              <a:rPr lang="en-US" dirty="0"/>
            </a:br>
            <a:r>
              <a:rPr lang="en-US" dirty="0"/>
              <a:t>    private Integer </a:t>
            </a:r>
            <a:r>
              <a:rPr lang="en-US" dirty="0" err="1"/>
              <a:t>confPathID</a:t>
            </a:r>
            <a:r>
              <a:rPr lang="en-US" dirty="0"/>
              <a:t>;</a:t>
            </a:r>
            <a:br>
              <a:rPr lang="en-US" dirty="0"/>
            </a:br>
            <a:br>
              <a:rPr lang="en-US" dirty="0"/>
            </a:br>
            <a:r>
              <a:rPr lang="en-US" dirty="0"/>
              <a:t>    private String </a:t>
            </a:r>
            <a:r>
              <a:rPr lang="en-US" dirty="0" err="1"/>
              <a:t>src</a:t>
            </a:r>
            <a:r>
              <a:rPr lang="en-US" dirty="0"/>
              <a:t>;</a:t>
            </a:r>
            <a:br>
              <a:rPr lang="en-US" dirty="0"/>
            </a:br>
            <a:r>
              <a:rPr lang="en-US" dirty="0"/>
              <a:t>    private String </a:t>
            </a:r>
            <a:r>
              <a:rPr lang="en-US" dirty="0" err="1"/>
              <a:t>dst</a:t>
            </a:r>
            <a:r>
              <a:rPr lang="en-US" dirty="0"/>
              <a:t>;</a:t>
            </a:r>
            <a:br>
              <a:rPr lang="en-US" dirty="0"/>
            </a:br>
            <a:r>
              <a:rPr lang="en-US" dirty="0"/>
              <a:t>    private Integer distance;</a:t>
            </a:r>
            <a:br>
              <a:rPr lang="en-US" dirty="0"/>
            </a:br>
            <a:r>
              <a:rPr lang="en-US" dirty="0"/>
              <a:t>    private Integer price;</a:t>
            </a:r>
            <a:br>
              <a:rPr lang="en-US" dirty="0"/>
            </a:br>
            <a:br>
              <a:rPr lang="en-US" dirty="0"/>
            </a:br>
            <a:r>
              <a:rPr lang="en-US" dirty="0"/>
              <a:t>    // getters, setters</a:t>
            </a:r>
            <a:br>
              <a:rPr lang="en-US" dirty="0"/>
            </a:br>
            <a:r>
              <a:rPr lang="en-US" dirty="0"/>
              <a:t>}</a:t>
            </a:r>
            <a:br>
              <a:rPr lang="en-US" dirty="0"/>
            </a:br>
            <a:r>
              <a:rPr lang="en-US" dirty="0"/>
              <a:t>The </a:t>
            </a:r>
            <a:r>
              <a:rPr lang="en-US" dirty="0" err="1"/>
              <a:t>IdClass</a:t>
            </a:r>
            <a:r>
              <a:rPr lang="en-US" dirty="0"/>
              <a:t> annotation maps multiple fields to the table PK. </a:t>
            </a:r>
          </a:p>
          <a:p>
            <a:pPr>
              <a:defRPr/>
            </a:pPr>
            <a:r>
              <a:rPr lang="en-US" dirty="0"/>
              <a:t>=======================================================</a:t>
            </a:r>
          </a:p>
          <a:p>
            <a:pPr>
              <a:defRPr/>
            </a:pPr>
            <a:r>
              <a:rPr lang="en-US" b="1" dirty="0"/>
              <a:t>With </a:t>
            </a:r>
            <a:r>
              <a:rPr lang="en-US" b="1" dirty="0" err="1"/>
              <a:t>EmbeddedId</a:t>
            </a:r>
            <a:endParaRPr lang="en-US" b="1" dirty="0"/>
          </a:p>
          <a:p>
            <a:pPr>
              <a:defRPr/>
            </a:pPr>
            <a:r>
              <a:rPr lang="en-US" dirty="0"/>
              <a:t>The class for the composite primary key could look like (could be a static inner class):</a:t>
            </a:r>
          </a:p>
          <a:p>
            <a:pPr>
              <a:defRPr/>
            </a:pPr>
            <a:r>
              <a:rPr lang="en-US" dirty="0"/>
              <a:t>@Embeddable</a:t>
            </a:r>
            <a:br>
              <a:rPr lang="en-US" dirty="0"/>
            </a:br>
            <a:r>
              <a:rPr lang="en-US" dirty="0"/>
              <a:t>public class </a:t>
            </a:r>
            <a:r>
              <a:rPr lang="en-US" dirty="0" err="1"/>
              <a:t>TimePK</a:t>
            </a:r>
            <a:r>
              <a:rPr lang="en-US" dirty="0"/>
              <a:t> implements </a:t>
            </a:r>
            <a:r>
              <a:rPr lang="en-US" dirty="0" err="1"/>
              <a:t>Serializable</a:t>
            </a:r>
            <a:r>
              <a:rPr lang="en-US" dirty="0"/>
              <a:t> {</a:t>
            </a:r>
            <a:br>
              <a:rPr lang="en-US" dirty="0"/>
            </a:br>
            <a:r>
              <a:rPr lang="en-US" dirty="0"/>
              <a:t>    protected Integer </a:t>
            </a:r>
            <a:r>
              <a:rPr lang="en-US" dirty="0" err="1"/>
              <a:t>levelStation</a:t>
            </a:r>
            <a:r>
              <a:rPr lang="en-US" dirty="0"/>
              <a:t>;</a:t>
            </a:r>
            <a:br>
              <a:rPr lang="en-US" dirty="0"/>
            </a:br>
            <a:r>
              <a:rPr lang="en-US" dirty="0"/>
              <a:t>    protected Integer </a:t>
            </a:r>
            <a:r>
              <a:rPr lang="en-US" dirty="0" err="1"/>
              <a:t>confPathID</a:t>
            </a:r>
            <a:r>
              <a:rPr lang="en-US" dirty="0"/>
              <a:t>;</a:t>
            </a:r>
            <a:br>
              <a:rPr lang="en-US" dirty="0"/>
            </a:br>
            <a:br>
              <a:rPr lang="en-US" dirty="0"/>
            </a:br>
            <a:r>
              <a:rPr lang="en-US" dirty="0"/>
              <a:t>    public </a:t>
            </a:r>
            <a:r>
              <a:rPr lang="en-US" dirty="0" err="1"/>
              <a:t>ThePK</a:t>
            </a:r>
            <a:r>
              <a:rPr lang="en-US" dirty="0"/>
              <a:t>() {}</a:t>
            </a:r>
            <a:br>
              <a:rPr lang="en-US" dirty="0"/>
            </a:br>
            <a:br>
              <a:rPr lang="en-US" dirty="0"/>
            </a:br>
            <a:r>
              <a:rPr lang="en-US" dirty="0"/>
              <a:t>    public </a:t>
            </a:r>
            <a:r>
              <a:rPr lang="en-US" dirty="0" err="1"/>
              <a:t>ThePK</a:t>
            </a:r>
            <a:r>
              <a:rPr lang="en-US" dirty="0"/>
              <a:t>(Integer </a:t>
            </a:r>
            <a:r>
              <a:rPr lang="en-US" dirty="0" err="1"/>
              <a:t>levelStation</a:t>
            </a:r>
            <a:r>
              <a:rPr lang="en-US" dirty="0"/>
              <a:t>, String </a:t>
            </a:r>
            <a:r>
              <a:rPr lang="en-US" dirty="0" err="1"/>
              <a:t>confPathID</a:t>
            </a:r>
            <a:r>
              <a:rPr lang="en-US" dirty="0"/>
              <a:t>) {</a:t>
            </a:r>
            <a:br>
              <a:rPr lang="en-US" dirty="0"/>
            </a:br>
            <a:r>
              <a:rPr lang="en-US" dirty="0"/>
              <a:t>        this.id = </a:t>
            </a:r>
            <a:r>
              <a:rPr lang="en-US" dirty="0" err="1"/>
              <a:t>levelStation</a:t>
            </a:r>
            <a:r>
              <a:rPr lang="en-US" dirty="0"/>
              <a:t>;</a:t>
            </a:r>
            <a:br>
              <a:rPr lang="en-US" dirty="0"/>
            </a:br>
            <a:r>
              <a:rPr lang="en-US" dirty="0"/>
              <a:t>        this.name = </a:t>
            </a:r>
            <a:r>
              <a:rPr lang="en-US" dirty="0" err="1"/>
              <a:t>confPathID</a:t>
            </a:r>
            <a:r>
              <a:rPr lang="en-US" dirty="0"/>
              <a:t>;</a:t>
            </a:r>
            <a:br>
              <a:rPr lang="en-US" dirty="0"/>
            </a:br>
            <a:r>
              <a:rPr lang="en-US" dirty="0"/>
              <a:t>    }</a:t>
            </a:r>
            <a:br>
              <a:rPr lang="en-US" dirty="0"/>
            </a:br>
            <a:r>
              <a:rPr lang="en-US" dirty="0"/>
              <a:t>    // equals, </a:t>
            </a:r>
            <a:r>
              <a:rPr lang="en-US" dirty="0" err="1"/>
              <a:t>hashCode</a:t>
            </a:r>
            <a:br>
              <a:rPr lang="en-US" dirty="0"/>
            </a:br>
            <a:r>
              <a:rPr lang="en-US" dirty="0"/>
              <a:t>}</a:t>
            </a:r>
            <a:br>
              <a:rPr lang="en-US" dirty="0"/>
            </a:br>
            <a:r>
              <a:rPr lang="en-US" dirty="0"/>
              <a:t>And the entity:</a:t>
            </a:r>
          </a:p>
          <a:p>
            <a:pPr>
              <a:defRPr/>
            </a:pPr>
            <a:r>
              <a:rPr lang="en-US" dirty="0"/>
              <a:t>@Entity</a:t>
            </a:r>
            <a:br>
              <a:rPr lang="en-US" dirty="0"/>
            </a:br>
            <a:r>
              <a:rPr lang="en-US" dirty="0"/>
              <a:t>class Time implements </a:t>
            </a:r>
            <a:r>
              <a:rPr lang="en-US" dirty="0" err="1"/>
              <a:t>Serializable</a:t>
            </a:r>
            <a:r>
              <a:rPr lang="en-US" dirty="0"/>
              <a:t> {</a:t>
            </a:r>
            <a:br>
              <a:rPr lang="en-US" dirty="0"/>
            </a:br>
            <a:r>
              <a:rPr lang="en-US" dirty="0"/>
              <a:t>    @</a:t>
            </a:r>
            <a:r>
              <a:rPr lang="en-US" dirty="0" err="1"/>
              <a:t>EmbeddedId</a:t>
            </a:r>
            <a:br>
              <a:rPr lang="en-US" dirty="0"/>
            </a:br>
            <a:r>
              <a:rPr lang="en-US" dirty="0"/>
              <a:t>    private </a:t>
            </a:r>
            <a:r>
              <a:rPr lang="en-US" dirty="0" err="1"/>
              <a:t>TimePK</a:t>
            </a:r>
            <a:r>
              <a:rPr lang="en-US" dirty="0"/>
              <a:t> </a:t>
            </a:r>
            <a:r>
              <a:rPr lang="en-US" dirty="0" err="1"/>
              <a:t>timePK</a:t>
            </a:r>
            <a:r>
              <a:rPr lang="en-US" dirty="0"/>
              <a:t>;</a:t>
            </a:r>
            <a:br>
              <a:rPr lang="en-US" dirty="0"/>
            </a:br>
            <a:br>
              <a:rPr lang="en-US" dirty="0"/>
            </a:br>
            <a:r>
              <a:rPr lang="en-US" dirty="0"/>
              <a:t>    private String </a:t>
            </a:r>
            <a:r>
              <a:rPr lang="en-US" dirty="0" err="1"/>
              <a:t>src</a:t>
            </a:r>
            <a:r>
              <a:rPr lang="en-US" dirty="0"/>
              <a:t>;</a:t>
            </a:r>
            <a:br>
              <a:rPr lang="en-US" dirty="0"/>
            </a:br>
            <a:r>
              <a:rPr lang="en-US" dirty="0"/>
              <a:t>    private String </a:t>
            </a:r>
            <a:r>
              <a:rPr lang="en-US" dirty="0" err="1"/>
              <a:t>dst</a:t>
            </a:r>
            <a:r>
              <a:rPr lang="en-US" dirty="0"/>
              <a:t>;</a:t>
            </a:r>
            <a:br>
              <a:rPr lang="en-US" dirty="0"/>
            </a:br>
            <a:r>
              <a:rPr lang="en-US" dirty="0"/>
              <a:t>    private Integer distance;</a:t>
            </a:r>
            <a:br>
              <a:rPr lang="en-US" dirty="0"/>
            </a:br>
            <a:r>
              <a:rPr lang="en-US" dirty="0"/>
              <a:t>    private Integer price;</a:t>
            </a:r>
            <a:br>
              <a:rPr lang="en-US" dirty="0"/>
            </a:br>
            <a:br>
              <a:rPr lang="en-US" dirty="0"/>
            </a:br>
            <a:r>
              <a:rPr lang="en-US" dirty="0"/>
              <a:t>    //...</a:t>
            </a:r>
            <a:br>
              <a:rPr lang="en-US" dirty="0"/>
            </a:br>
            <a:r>
              <a:rPr lang="en-US" dirty="0"/>
              <a:t>}</a:t>
            </a:r>
            <a:br>
              <a:rPr lang="en-US" dirty="0"/>
            </a:br>
            <a:endParaRPr lang="en-US" dirty="0"/>
          </a:p>
          <a:p>
            <a:pPr>
              <a:defRPr/>
            </a:pPr>
            <a:endParaRPr lang="en-US" dirty="0"/>
          </a:p>
          <a:p>
            <a:pPr>
              <a:defRPr/>
            </a:pPr>
            <a:r>
              <a:rPr lang="en-US" dirty="0"/>
              <a:t>Depending on whether you annotate fields or methods, the access type used by Hibernate will be field or property. The </a:t>
            </a:r>
            <a:r>
              <a:rPr lang="en-US" dirty="0" err="1"/>
              <a:t>EJB3</a:t>
            </a:r>
            <a:r>
              <a:rPr lang="en-US" dirty="0"/>
              <a:t> spec requires that you declare annotations on the element type that will be accessed, i.e. the getter method if you use property access, the field if you use field access. Mixing annotations in both fields and methods should be avoided. Hibernate will guess the access type from the position of @Id or @</a:t>
            </a:r>
            <a:r>
              <a:rPr lang="en-US" dirty="0" err="1"/>
              <a:t>EmbeddedId</a:t>
            </a:r>
            <a:r>
              <a:rPr lang="en-US" dirty="0"/>
              <a:t>.</a:t>
            </a:r>
          </a:p>
          <a:p>
            <a:pPr>
              <a:defRPr/>
            </a:pPr>
            <a:endParaRPr lang="en-US" dirty="0"/>
          </a:p>
          <a:p>
            <a:pPr>
              <a:defRPr/>
            </a:pPr>
            <a:endParaRPr 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078063-D603-4F9C-8EB8-39DE89C7780F}" type="slidenum">
              <a:rPr lang="en-US" altLang="en-US"/>
              <a:pPr eaLnBrk="1" hangingPunct="1"/>
              <a:t>38</a:t>
            </a:fld>
            <a:endParaRPr lang="en-US" altLang="en-US"/>
          </a:p>
        </p:txBody>
      </p:sp>
    </p:spTree>
    <p:extLst>
      <p:ext uri="{BB962C8B-B14F-4D97-AF65-F5344CB8AC3E}">
        <p14:creationId xmlns:p14="http://schemas.microsoft.com/office/powerpoint/2010/main" val="4237392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defRPr/>
            </a:pPr>
            <a:r>
              <a:rPr lang="en-US" b="1" dirty="0"/>
              <a:t>@Entity:</a:t>
            </a:r>
            <a:r>
              <a:rPr lang="en-US" dirty="0"/>
              <a:t> annotation marks this class as an entity bean </a:t>
            </a:r>
          </a:p>
          <a:p>
            <a:pPr>
              <a:defRPr/>
            </a:pPr>
            <a:r>
              <a:rPr lang="en-US" b="1" dirty="0"/>
              <a:t>@Id:</a:t>
            </a:r>
            <a:r>
              <a:rPr lang="en-US" dirty="0"/>
              <a:t> Each entity bean has to have a primary key, which you annotate on the class with the @Id annotation. Typically, the primary key will be a single field, though it can also be a composite of multiple fields </a:t>
            </a:r>
          </a:p>
          <a:p>
            <a:pPr>
              <a:defRPr/>
            </a:pPr>
            <a:r>
              <a:rPr lang="en-US" b="1" dirty="0"/>
              <a:t>Composite Id</a:t>
            </a:r>
            <a:r>
              <a:rPr lang="en-US" dirty="0"/>
              <a:t>:</a:t>
            </a:r>
          </a:p>
          <a:p>
            <a:pPr>
              <a:defRPr/>
            </a:pPr>
            <a:r>
              <a:rPr lang="en-US" dirty="0"/>
              <a:t>To map a composite key, you can use the </a:t>
            </a:r>
            <a:r>
              <a:rPr lang="en-US" dirty="0" err="1"/>
              <a:t>EmbeddedId</a:t>
            </a:r>
            <a:r>
              <a:rPr lang="en-US" dirty="0"/>
              <a:t> </a:t>
            </a:r>
            <a:r>
              <a:rPr lang="en-US" b="1" dirty="0"/>
              <a:t>or</a:t>
            </a:r>
            <a:r>
              <a:rPr lang="en-US" dirty="0"/>
              <a:t> the </a:t>
            </a:r>
            <a:r>
              <a:rPr lang="en-US" dirty="0" err="1"/>
              <a:t>IdClass</a:t>
            </a:r>
            <a:r>
              <a:rPr lang="en-US" dirty="0"/>
              <a:t> annotations:</a:t>
            </a:r>
          </a:p>
          <a:p>
            <a:pPr>
              <a:defRPr/>
            </a:pPr>
            <a:r>
              <a:rPr lang="en-US" b="1" dirty="0"/>
              <a:t>With an </a:t>
            </a:r>
            <a:r>
              <a:rPr lang="en-US" b="1" dirty="0" err="1"/>
              <a:t>IdClass</a:t>
            </a:r>
            <a:endParaRPr lang="en-US" b="1" dirty="0"/>
          </a:p>
          <a:p>
            <a:pPr>
              <a:defRPr/>
            </a:pPr>
            <a:r>
              <a:rPr lang="en-US" dirty="0"/>
              <a:t>The class for the composite primary key could look like (could be a static inner class):</a:t>
            </a:r>
          </a:p>
          <a:p>
            <a:pPr>
              <a:defRPr/>
            </a:pPr>
            <a:r>
              <a:rPr lang="en-US" dirty="0"/>
              <a:t>public class </a:t>
            </a:r>
            <a:r>
              <a:rPr lang="en-US" dirty="0" err="1"/>
              <a:t>TimePK</a:t>
            </a:r>
            <a:r>
              <a:rPr lang="en-US" dirty="0"/>
              <a:t> implements </a:t>
            </a:r>
            <a:r>
              <a:rPr lang="en-US" dirty="0" err="1"/>
              <a:t>Serializable</a:t>
            </a:r>
            <a:r>
              <a:rPr lang="en-US" dirty="0"/>
              <a:t> {</a:t>
            </a:r>
            <a:br>
              <a:rPr lang="en-US" dirty="0"/>
            </a:br>
            <a:r>
              <a:rPr lang="en-US" dirty="0"/>
              <a:t>    protected Integer </a:t>
            </a:r>
            <a:r>
              <a:rPr lang="en-US" dirty="0" err="1"/>
              <a:t>levelStation</a:t>
            </a:r>
            <a:r>
              <a:rPr lang="en-US" dirty="0"/>
              <a:t>;</a:t>
            </a:r>
            <a:br>
              <a:rPr lang="en-US" dirty="0"/>
            </a:br>
            <a:r>
              <a:rPr lang="en-US" dirty="0"/>
              <a:t>    protected String </a:t>
            </a:r>
            <a:r>
              <a:rPr lang="en-US" dirty="0" err="1"/>
              <a:t>confPathID</a:t>
            </a:r>
            <a:r>
              <a:rPr lang="en-US" dirty="0"/>
              <a:t>;</a:t>
            </a:r>
            <a:br>
              <a:rPr lang="en-US" dirty="0"/>
            </a:br>
            <a:br>
              <a:rPr lang="en-US" dirty="0"/>
            </a:br>
            <a:r>
              <a:rPr lang="en-US" dirty="0"/>
              <a:t>    public </a:t>
            </a:r>
            <a:r>
              <a:rPr lang="en-US" dirty="0" err="1"/>
              <a:t>ThePK</a:t>
            </a:r>
            <a:r>
              <a:rPr lang="en-US" dirty="0"/>
              <a:t>() {}</a:t>
            </a:r>
            <a:br>
              <a:rPr lang="en-US" dirty="0"/>
            </a:br>
            <a:br>
              <a:rPr lang="en-US" dirty="0"/>
            </a:br>
            <a:r>
              <a:rPr lang="en-US" dirty="0"/>
              <a:t>    public </a:t>
            </a:r>
            <a:r>
              <a:rPr lang="en-US" dirty="0" err="1"/>
              <a:t>ThePK</a:t>
            </a:r>
            <a:r>
              <a:rPr lang="en-US" dirty="0"/>
              <a:t>(Integer </a:t>
            </a:r>
            <a:r>
              <a:rPr lang="en-US" dirty="0" err="1"/>
              <a:t>levelStation</a:t>
            </a:r>
            <a:r>
              <a:rPr lang="en-US" dirty="0"/>
              <a:t>, String </a:t>
            </a:r>
            <a:r>
              <a:rPr lang="en-US" dirty="0" err="1"/>
              <a:t>confPathID</a:t>
            </a:r>
            <a:r>
              <a:rPr lang="en-US" dirty="0"/>
              <a:t>) {</a:t>
            </a:r>
            <a:br>
              <a:rPr lang="en-US" dirty="0"/>
            </a:br>
            <a:r>
              <a:rPr lang="en-US" dirty="0"/>
              <a:t>        this.id = </a:t>
            </a:r>
            <a:r>
              <a:rPr lang="en-US" dirty="0" err="1"/>
              <a:t>levelStation</a:t>
            </a:r>
            <a:r>
              <a:rPr lang="en-US" dirty="0"/>
              <a:t>;</a:t>
            </a:r>
            <a:br>
              <a:rPr lang="en-US" dirty="0"/>
            </a:br>
            <a:r>
              <a:rPr lang="en-US" dirty="0"/>
              <a:t>        this.name = </a:t>
            </a:r>
            <a:r>
              <a:rPr lang="en-US" dirty="0" err="1"/>
              <a:t>confPathID</a:t>
            </a:r>
            <a:r>
              <a:rPr lang="en-US" dirty="0"/>
              <a:t>;</a:t>
            </a:r>
            <a:br>
              <a:rPr lang="en-US" dirty="0"/>
            </a:br>
            <a:r>
              <a:rPr lang="en-US" dirty="0"/>
              <a:t>    }</a:t>
            </a:r>
            <a:br>
              <a:rPr lang="en-US" dirty="0"/>
            </a:br>
            <a:r>
              <a:rPr lang="en-US" dirty="0"/>
              <a:t>    // equals, </a:t>
            </a:r>
            <a:r>
              <a:rPr lang="en-US" dirty="0" err="1"/>
              <a:t>hashCode</a:t>
            </a:r>
            <a:br>
              <a:rPr lang="en-US" dirty="0"/>
            </a:br>
            <a:r>
              <a:rPr lang="en-US" dirty="0"/>
              <a:t>}</a:t>
            </a:r>
            <a:br>
              <a:rPr lang="en-US" dirty="0"/>
            </a:br>
            <a:r>
              <a:rPr lang="en-US" dirty="0"/>
              <a:t>And the entity:</a:t>
            </a:r>
          </a:p>
          <a:p>
            <a:pPr>
              <a:defRPr/>
            </a:pPr>
            <a:r>
              <a:rPr lang="en-US" dirty="0"/>
              <a:t>@Entity</a:t>
            </a:r>
            <a:br>
              <a:rPr lang="en-US" dirty="0"/>
            </a:br>
            <a:r>
              <a:rPr lang="en-US" dirty="0"/>
              <a:t>@</a:t>
            </a:r>
            <a:r>
              <a:rPr lang="en-US" dirty="0" err="1"/>
              <a:t>IdClass</a:t>
            </a:r>
            <a:r>
              <a:rPr lang="en-US" dirty="0"/>
              <a:t>(</a:t>
            </a:r>
            <a:r>
              <a:rPr lang="en-US" dirty="0" err="1"/>
              <a:t>TimePK.class</a:t>
            </a:r>
            <a:r>
              <a:rPr lang="en-US" dirty="0"/>
              <a:t>)</a:t>
            </a:r>
            <a:br>
              <a:rPr lang="en-US" dirty="0"/>
            </a:br>
            <a:r>
              <a:rPr lang="en-US" dirty="0"/>
              <a:t>class Time implements </a:t>
            </a:r>
            <a:r>
              <a:rPr lang="en-US" dirty="0" err="1"/>
              <a:t>Serializable</a:t>
            </a:r>
            <a:r>
              <a:rPr lang="en-US" dirty="0"/>
              <a:t> {</a:t>
            </a:r>
            <a:br>
              <a:rPr lang="en-US" dirty="0"/>
            </a:br>
            <a:r>
              <a:rPr lang="en-US" dirty="0"/>
              <a:t>    @Id</a:t>
            </a:r>
            <a:br>
              <a:rPr lang="en-US" dirty="0"/>
            </a:br>
            <a:r>
              <a:rPr lang="en-US" dirty="0"/>
              <a:t>    private Integer </a:t>
            </a:r>
            <a:r>
              <a:rPr lang="en-US" dirty="0" err="1"/>
              <a:t>levelStation</a:t>
            </a:r>
            <a:r>
              <a:rPr lang="en-US" dirty="0"/>
              <a:t>;</a:t>
            </a:r>
            <a:br>
              <a:rPr lang="en-US" dirty="0"/>
            </a:br>
            <a:r>
              <a:rPr lang="en-US" dirty="0"/>
              <a:t>    @Id</a:t>
            </a:r>
            <a:br>
              <a:rPr lang="en-US" dirty="0"/>
            </a:br>
            <a:r>
              <a:rPr lang="en-US" dirty="0"/>
              <a:t>    private Integer </a:t>
            </a:r>
            <a:r>
              <a:rPr lang="en-US" dirty="0" err="1"/>
              <a:t>confPathID</a:t>
            </a:r>
            <a:r>
              <a:rPr lang="en-US" dirty="0"/>
              <a:t>;</a:t>
            </a:r>
            <a:br>
              <a:rPr lang="en-US" dirty="0"/>
            </a:br>
            <a:br>
              <a:rPr lang="en-US" dirty="0"/>
            </a:br>
            <a:r>
              <a:rPr lang="en-US" dirty="0"/>
              <a:t>    private String </a:t>
            </a:r>
            <a:r>
              <a:rPr lang="en-US" dirty="0" err="1"/>
              <a:t>src</a:t>
            </a:r>
            <a:r>
              <a:rPr lang="en-US" dirty="0"/>
              <a:t>;</a:t>
            </a:r>
            <a:br>
              <a:rPr lang="en-US" dirty="0"/>
            </a:br>
            <a:r>
              <a:rPr lang="en-US" dirty="0"/>
              <a:t>    private String </a:t>
            </a:r>
            <a:r>
              <a:rPr lang="en-US" dirty="0" err="1"/>
              <a:t>dst</a:t>
            </a:r>
            <a:r>
              <a:rPr lang="en-US" dirty="0"/>
              <a:t>;</a:t>
            </a:r>
            <a:br>
              <a:rPr lang="en-US" dirty="0"/>
            </a:br>
            <a:r>
              <a:rPr lang="en-US" dirty="0"/>
              <a:t>    private Integer distance;</a:t>
            </a:r>
            <a:br>
              <a:rPr lang="en-US" dirty="0"/>
            </a:br>
            <a:r>
              <a:rPr lang="en-US" dirty="0"/>
              <a:t>    private Integer price;</a:t>
            </a:r>
            <a:br>
              <a:rPr lang="en-US" dirty="0"/>
            </a:br>
            <a:br>
              <a:rPr lang="en-US" dirty="0"/>
            </a:br>
            <a:r>
              <a:rPr lang="en-US" dirty="0"/>
              <a:t>    // getters, setters</a:t>
            </a:r>
            <a:br>
              <a:rPr lang="en-US" dirty="0"/>
            </a:br>
            <a:r>
              <a:rPr lang="en-US" dirty="0"/>
              <a:t>}</a:t>
            </a:r>
            <a:br>
              <a:rPr lang="en-US" dirty="0"/>
            </a:br>
            <a:r>
              <a:rPr lang="en-US" dirty="0"/>
              <a:t>The </a:t>
            </a:r>
            <a:r>
              <a:rPr lang="en-US" dirty="0" err="1"/>
              <a:t>IdClass</a:t>
            </a:r>
            <a:r>
              <a:rPr lang="en-US" dirty="0"/>
              <a:t> annotation maps multiple fields to the table PK. </a:t>
            </a:r>
          </a:p>
          <a:p>
            <a:pPr>
              <a:defRPr/>
            </a:pPr>
            <a:r>
              <a:rPr lang="en-US" dirty="0"/>
              <a:t>=======================================================</a:t>
            </a:r>
          </a:p>
          <a:p>
            <a:pPr>
              <a:defRPr/>
            </a:pPr>
            <a:r>
              <a:rPr lang="en-US" b="1" dirty="0"/>
              <a:t>With </a:t>
            </a:r>
            <a:r>
              <a:rPr lang="en-US" b="1" dirty="0" err="1"/>
              <a:t>EmbeddedId</a:t>
            </a:r>
            <a:endParaRPr lang="en-US" b="1" dirty="0"/>
          </a:p>
          <a:p>
            <a:pPr>
              <a:defRPr/>
            </a:pPr>
            <a:r>
              <a:rPr lang="en-US" dirty="0"/>
              <a:t>The class for the composite primary key could look like (could be a static inner class):</a:t>
            </a:r>
          </a:p>
          <a:p>
            <a:pPr>
              <a:defRPr/>
            </a:pPr>
            <a:r>
              <a:rPr lang="en-US" dirty="0"/>
              <a:t>@Embeddable</a:t>
            </a:r>
            <a:br>
              <a:rPr lang="en-US" dirty="0"/>
            </a:br>
            <a:r>
              <a:rPr lang="en-US" dirty="0"/>
              <a:t>public class </a:t>
            </a:r>
            <a:r>
              <a:rPr lang="en-US" dirty="0" err="1"/>
              <a:t>TimePK</a:t>
            </a:r>
            <a:r>
              <a:rPr lang="en-US" dirty="0"/>
              <a:t> implements </a:t>
            </a:r>
            <a:r>
              <a:rPr lang="en-US" dirty="0" err="1"/>
              <a:t>Serializable</a:t>
            </a:r>
            <a:r>
              <a:rPr lang="en-US" dirty="0"/>
              <a:t> {</a:t>
            </a:r>
            <a:br>
              <a:rPr lang="en-US" dirty="0"/>
            </a:br>
            <a:r>
              <a:rPr lang="en-US" dirty="0"/>
              <a:t>    protected Integer </a:t>
            </a:r>
            <a:r>
              <a:rPr lang="en-US" dirty="0" err="1"/>
              <a:t>levelStation</a:t>
            </a:r>
            <a:r>
              <a:rPr lang="en-US" dirty="0"/>
              <a:t>;</a:t>
            </a:r>
            <a:br>
              <a:rPr lang="en-US" dirty="0"/>
            </a:br>
            <a:r>
              <a:rPr lang="en-US" dirty="0"/>
              <a:t>    protected Integer </a:t>
            </a:r>
            <a:r>
              <a:rPr lang="en-US" dirty="0" err="1"/>
              <a:t>confPathID</a:t>
            </a:r>
            <a:r>
              <a:rPr lang="en-US" dirty="0"/>
              <a:t>;</a:t>
            </a:r>
            <a:br>
              <a:rPr lang="en-US" dirty="0"/>
            </a:br>
            <a:br>
              <a:rPr lang="en-US" dirty="0"/>
            </a:br>
            <a:r>
              <a:rPr lang="en-US" dirty="0"/>
              <a:t>    public </a:t>
            </a:r>
            <a:r>
              <a:rPr lang="en-US" dirty="0" err="1"/>
              <a:t>ThePK</a:t>
            </a:r>
            <a:r>
              <a:rPr lang="en-US" dirty="0"/>
              <a:t>() {}</a:t>
            </a:r>
            <a:br>
              <a:rPr lang="en-US" dirty="0"/>
            </a:br>
            <a:br>
              <a:rPr lang="en-US" dirty="0"/>
            </a:br>
            <a:r>
              <a:rPr lang="en-US" dirty="0"/>
              <a:t>    public </a:t>
            </a:r>
            <a:r>
              <a:rPr lang="en-US" dirty="0" err="1"/>
              <a:t>ThePK</a:t>
            </a:r>
            <a:r>
              <a:rPr lang="en-US" dirty="0"/>
              <a:t>(Integer </a:t>
            </a:r>
            <a:r>
              <a:rPr lang="en-US" dirty="0" err="1"/>
              <a:t>levelStation</a:t>
            </a:r>
            <a:r>
              <a:rPr lang="en-US" dirty="0"/>
              <a:t>, String </a:t>
            </a:r>
            <a:r>
              <a:rPr lang="en-US" dirty="0" err="1"/>
              <a:t>confPathID</a:t>
            </a:r>
            <a:r>
              <a:rPr lang="en-US" dirty="0"/>
              <a:t>) {</a:t>
            </a:r>
            <a:br>
              <a:rPr lang="en-US" dirty="0"/>
            </a:br>
            <a:r>
              <a:rPr lang="en-US" dirty="0"/>
              <a:t>        this.id = </a:t>
            </a:r>
            <a:r>
              <a:rPr lang="en-US" dirty="0" err="1"/>
              <a:t>levelStation</a:t>
            </a:r>
            <a:r>
              <a:rPr lang="en-US" dirty="0"/>
              <a:t>;</a:t>
            </a:r>
            <a:br>
              <a:rPr lang="en-US" dirty="0"/>
            </a:br>
            <a:r>
              <a:rPr lang="en-US" dirty="0"/>
              <a:t>        this.name = </a:t>
            </a:r>
            <a:r>
              <a:rPr lang="en-US" dirty="0" err="1"/>
              <a:t>confPathID</a:t>
            </a:r>
            <a:r>
              <a:rPr lang="en-US" dirty="0"/>
              <a:t>;</a:t>
            </a:r>
            <a:br>
              <a:rPr lang="en-US" dirty="0"/>
            </a:br>
            <a:r>
              <a:rPr lang="en-US" dirty="0"/>
              <a:t>    }</a:t>
            </a:r>
            <a:br>
              <a:rPr lang="en-US" dirty="0"/>
            </a:br>
            <a:r>
              <a:rPr lang="en-US" dirty="0"/>
              <a:t>    // equals, </a:t>
            </a:r>
            <a:r>
              <a:rPr lang="en-US" dirty="0" err="1"/>
              <a:t>hashCode</a:t>
            </a:r>
            <a:br>
              <a:rPr lang="en-US" dirty="0"/>
            </a:br>
            <a:r>
              <a:rPr lang="en-US" dirty="0"/>
              <a:t>}</a:t>
            </a:r>
            <a:br>
              <a:rPr lang="en-US" dirty="0"/>
            </a:br>
            <a:r>
              <a:rPr lang="en-US" dirty="0"/>
              <a:t>And the entity:</a:t>
            </a:r>
          </a:p>
          <a:p>
            <a:pPr>
              <a:defRPr/>
            </a:pPr>
            <a:r>
              <a:rPr lang="en-US" dirty="0"/>
              <a:t>@Entity</a:t>
            </a:r>
            <a:br>
              <a:rPr lang="en-US" dirty="0"/>
            </a:br>
            <a:r>
              <a:rPr lang="en-US" dirty="0"/>
              <a:t>class Time implements </a:t>
            </a:r>
            <a:r>
              <a:rPr lang="en-US" dirty="0" err="1"/>
              <a:t>Serializable</a:t>
            </a:r>
            <a:r>
              <a:rPr lang="en-US" dirty="0"/>
              <a:t> {</a:t>
            </a:r>
            <a:br>
              <a:rPr lang="en-US" dirty="0"/>
            </a:br>
            <a:r>
              <a:rPr lang="en-US" dirty="0"/>
              <a:t>    @</a:t>
            </a:r>
            <a:r>
              <a:rPr lang="en-US" dirty="0" err="1"/>
              <a:t>EmbeddedId</a:t>
            </a:r>
            <a:br>
              <a:rPr lang="en-US" dirty="0"/>
            </a:br>
            <a:r>
              <a:rPr lang="en-US" dirty="0"/>
              <a:t>    private </a:t>
            </a:r>
            <a:r>
              <a:rPr lang="en-US" dirty="0" err="1"/>
              <a:t>TimePK</a:t>
            </a:r>
            <a:r>
              <a:rPr lang="en-US" dirty="0"/>
              <a:t> </a:t>
            </a:r>
            <a:r>
              <a:rPr lang="en-US" dirty="0" err="1"/>
              <a:t>timePK</a:t>
            </a:r>
            <a:r>
              <a:rPr lang="en-US" dirty="0"/>
              <a:t>;</a:t>
            </a:r>
            <a:br>
              <a:rPr lang="en-US" dirty="0"/>
            </a:br>
            <a:br>
              <a:rPr lang="en-US" dirty="0"/>
            </a:br>
            <a:r>
              <a:rPr lang="en-US" dirty="0"/>
              <a:t>    private String </a:t>
            </a:r>
            <a:r>
              <a:rPr lang="en-US" dirty="0" err="1"/>
              <a:t>src</a:t>
            </a:r>
            <a:r>
              <a:rPr lang="en-US" dirty="0"/>
              <a:t>;</a:t>
            </a:r>
            <a:br>
              <a:rPr lang="en-US" dirty="0"/>
            </a:br>
            <a:r>
              <a:rPr lang="en-US" dirty="0"/>
              <a:t>    private String </a:t>
            </a:r>
            <a:r>
              <a:rPr lang="en-US" dirty="0" err="1"/>
              <a:t>dst</a:t>
            </a:r>
            <a:r>
              <a:rPr lang="en-US" dirty="0"/>
              <a:t>;</a:t>
            </a:r>
            <a:br>
              <a:rPr lang="en-US" dirty="0"/>
            </a:br>
            <a:r>
              <a:rPr lang="en-US" dirty="0"/>
              <a:t>    private Integer distance;</a:t>
            </a:r>
            <a:br>
              <a:rPr lang="en-US" dirty="0"/>
            </a:br>
            <a:r>
              <a:rPr lang="en-US" dirty="0"/>
              <a:t>    private Integer price;</a:t>
            </a:r>
            <a:br>
              <a:rPr lang="en-US" dirty="0"/>
            </a:br>
            <a:br>
              <a:rPr lang="en-US" dirty="0"/>
            </a:br>
            <a:r>
              <a:rPr lang="en-US" dirty="0"/>
              <a:t>    //...</a:t>
            </a:r>
            <a:br>
              <a:rPr lang="en-US" dirty="0"/>
            </a:br>
            <a:r>
              <a:rPr lang="en-US" dirty="0"/>
              <a:t>}</a:t>
            </a:r>
            <a:br>
              <a:rPr lang="en-US" dirty="0"/>
            </a:br>
            <a:endParaRPr lang="en-US" dirty="0"/>
          </a:p>
          <a:p>
            <a:pPr>
              <a:defRPr/>
            </a:pPr>
            <a:endParaRPr lang="en-US" dirty="0"/>
          </a:p>
          <a:p>
            <a:pPr>
              <a:defRPr/>
            </a:pPr>
            <a:r>
              <a:rPr lang="en-US" dirty="0"/>
              <a:t>Depending on whether you annotate fields or methods, the access type used by Hibernate will be field or property. The </a:t>
            </a:r>
            <a:r>
              <a:rPr lang="en-US" dirty="0" err="1"/>
              <a:t>EJB3</a:t>
            </a:r>
            <a:r>
              <a:rPr lang="en-US" dirty="0"/>
              <a:t> spec requires that you declare annotations on the element type that will be accessed, i.e. the getter method if you use property access, the field if you use field access. Mixing annotations in both fields and methods should be avoided. Hibernate will guess the access type from the position of @Id or @</a:t>
            </a:r>
            <a:r>
              <a:rPr lang="en-US" dirty="0" err="1"/>
              <a:t>EmbeddedId</a:t>
            </a:r>
            <a:r>
              <a:rPr lang="en-US" dirty="0"/>
              <a:t>.</a:t>
            </a:r>
          </a:p>
          <a:p>
            <a:pPr>
              <a:defRPr/>
            </a:pPr>
            <a:endParaRPr lang="en-US" dirty="0"/>
          </a:p>
          <a:p>
            <a:pPr>
              <a:defRPr/>
            </a:pPr>
            <a:endParaRPr 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078063-D603-4F9C-8EB8-39DE89C7780F}" type="slidenum">
              <a:rPr lang="en-US" altLang="en-US"/>
              <a:pPr eaLnBrk="1" hangingPunct="1"/>
              <a:t>39</a:t>
            </a:fld>
            <a:endParaRPr lang="en-US" altLang="en-US"/>
          </a:p>
        </p:txBody>
      </p:sp>
    </p:spTree>
    <p:extLst>
      <p:ext uri="{BB962C8B-B14F-4D97-AF65-F5344CB8AC3E}">
        <p14:creationId xmlns:p14="http://schemas.microsoft.com/office/powerpoint/2010/main" val="2646010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anose="020B0604020202020204" pitchFamily="34" charset="0"/>
              </a:rPr>
              <a:t>Making object persistence:</a:t>
            </a:r>
          </a:p>
          <a:p>
            <a:r>
              <a:rPr lang="en-US" altLang="en-US" b="1" dirty="0">
                <a:latin typeface="Arial" panose="020B0604020202020204" pitchFamily="34" charset="0"/>
              </a:rPr>
              <a:t>    persist():</a:t>
            </a:r>
            <a:r>
              <a:rPr lang="en-US" altLang="en-US" dirty="0">
                <a:latin typeface="Arial" panose="020B0604020202020204" pitchFamily="34" charset="0"/>
              </a:rPr>
              <a:t> makes a transient instance persistent. However, it does not guarantee that the identifier value will be assigned to the persistent     instance immediately, the assignment might happen at flush time. The persist() operation on Session is not cascaded at flush time</a:t>
            </a:r>
          </a:p>
          <a:p>
            <a:endParaRPr lang="en-US" altLang="en-US" dirty="0">
              <a:latin typeface="Arial" panose="020B0604020202020204" pitchFamily="34" charset="0"/>
            </a:endParaRPr>
          </a:p>
          <a:p>
            <a:r>
              <a:rPr lang="en-US" altLang="en-US" b="1" dirty="0">
                <a:latin typeface="Arial" panose="020B0604020202020204" pitchFamily="34" charset="0"/>
              </a:rPr>
              <a:t>   save() </a:t>
            </a:r>
            <a:r>
              <a:rPr lang="en-US" altLang="en-US" dirty="0">
                <a:latin typeface="Arial" panose="020B0604020202020204" pitchFamily="34" charset="0"/>
              </a:rPr>
              <a:t>does guarantee to return an identifier</a:t>
            </a:r>
          </a:p>
          <a:p>
            <a:endParaRPr lang="en-US" altLang="en-US" dirty="0">
              <a:latin typeface="Arial" panose="020B0604020202020204" pitchFamily="34" charset="0"/>
            </a:endParaRPr>
          </a:p>
          <a:p>
            <a:r>
              <a:rPr lang="en-US" altLang="en-US" dirty="0">
                <a:latin typeface="Arial" panose="020B0604020202020204" pitchFamily="34" charset="0"/>
              </a:rPr>
              <a:t>   </a:t>
            </a:r>
            <a:r>
              <a:rPr lang="en-US" altLang="en-US" b="1" dirty="0">
                <a:latin typeface="Arial" panose="020B0604020202020204" pitchFamily="34" charset="0"/>
              </a:rPr>
              <a:t>flush()</a:t>
            </a:r>
            <a:r>
              <a:rPr lang="en-US" altLang="en-US" dirty="0">
                <a:latin typeface="Arial" panose="020B0604020202020204" pitchFamily="34" charset="0"/>
              </a:rPr>
              <a:t>: sometimes the Session will execute the SQL statements needed to synchronize the JDBC connection's state with the state of objects held in memory. This process, called </a:t>
            </a:r>
            <a:r>
              <a:rPr lang="en-US" altLang="en-US" i="1" dirty="0">
                <a:latin typeface="Arial" panose="020B0604020202020204" pitchFamily="34" charset="0"/>
              </a:rPr>
              <a:t>flush</a:t>
            </a:r>
            <a:r>
              <a:rPr lang="en-US" altLang="en-US" dirty="0">
                <a:latin typeface="Arial" panose="020B0604020202020204" pitchFamily="34" charset="0"/>
              </a:rPr>
              <a:t>, occurs by default at the following points: </a:t>
            </a:r>
          </a:p>
          <a:p>
            <a:r>
              <a:rPr lang="en-US" altLang="en-US" dirty="0">
                <a:latin typeface="Arial" panose="020B0604020202020204" pitchFamily="34" charset="0"/>
              </a:rPr>
              <a:t>   before some query executions </a:t>
            </a:r>
          </a:p>
          <a:p>
            <a:r>
              <a:rPr lang="en-US" altLang="en-US" dirty="0">
                <a:latin typeface="Arial" panose="020B0604020202020204" pitchFamily="34" charset="0"/>
              </a:rPr>
              <a:t>   from </a:t>
            </a:r>
            <a:r>
              <a:rPr lang="en-US" altLang="en-US" dirty="0" err="1">
                <a:latin typeface="Arial" panose="020B0604020202020204" pitchFamily="34" charset="0"/>
              </a:rPr>
              <a:t>org.hibernate.Transaction.commit</a:t>
            </a:r>
            <a:r>
              <a:rPr lang="en-US" altLang="en-US" dirty="0">
                <a:latin typeface="Arial" panose="020B0604020202020204" pitchFamily="34" charset="0"/>
              </a:rPr>
              <a:t>()</a:t>
            </a:r>
          </a:p>
          <a:p>
            <a:r>
              <a:rPr lang="en-US" altLang="en-US" dirty="0">
                <a:latin typeface="Arial" panose="020B0604020202020204" pitchFamily="34" charset="0"/>
              </a:rPr>
              <a:t>   from </a:t>
            </a:r>
            <a:r>
              <a:rPr lang="en-US" altLang="en-US" dirty="0" err="1">
                <a:latin typeface="Arial" panose="020B0604020202020204" pitchFamily="34" charset="0"/>
              </a:rPr>
              <a:t>Session.flush</a:t>
            </a:r>
            <a:r>
              <a:rPr lang="en-US" altLang="en-US" dirty="0">
                <a:latin typeface="Arial" panose="020B0604020202020204" pitchFamily="34" charset="0"/>
              </a:rPr>
              <a:t>()</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b="1" dirty="0">
                <a:latin typeface="Arial" panose="020B0604020202020204" pitchFamily="34" charset="0"/>
              </a:rPr>
              <a:t>Loading an object:</a:t>
            </a:r>
          </a:p>
          <a:p>
            <a:r>
              <a:rPr lang="en-US" altLang="en-US" b="1" dirty="0">
                <a:latin typeface="Arial" panose="020B0604020202020204" pitchFamily="34" charset="0"/>
              </a:rPr>
              <a:t>   load()</a:t>
            </a:r>
            <a:r>
              <a:rPr lang="en-US" altLang="en-US" dirty="0">
                <a:latin typeface="Arial" panose="020B0604020202020204" pitchFamily="34" charset="0"/>
              </a:rPr>
              <a:t> retrieving a persistent instance if you know its identifier. load() takes a class object and loads the state into a newly instantiated instance of that class in a persistent state. Be aware that load() will throw an unrecoverable exception if there is no matching database row</a:t>
            </a:r>
          </a:p>
          <a:p>
            <a:r>
              <a:rPr lang="en-US" altLang="en-US" dirty="0">
                <a:latin typeface="Arial" panose="020B0604020202020204" pitchFamily="34" charset="0"/>
              </a:rPr>
              <a:t>   </a:t>
            </a:r>
            <a:r>
              <a:rPr lang="en-US" altLang="en-US" b="1" dirty="0">
                <a:latin typeface="Arial" panose="020B0604020202020204" pitchFamily="34" charset="0"/>
              </a:rPr>
              <a:t>get() : </a:t>
            </a:r>
            <a:r>
              <a:rPr lang="en-US" altLang="en-US" dirty="0">
                <a:latin typeface="Arial" panose="020B0604020202020204" pitchFamily="34" charset="0"/>
              </a:rPr>
              <a:t>Return the persistent instance of the given entity class with the given identifier, or null if there is no such persistent instance. (If the instance is already associated with the session, return that instance or proxy.)</a:t>
            </a:r>
          </a:p>
          <a:p>
            <a:endParaRPr lang="en-US" altLang="en-US" b="1" dirty="0">
              <a:latin typeface="Arial" panose="020B0604020202020204" pitchFamily="34" charset="0"/>
            </a:endParaRPr>
          </a:p>
          <a:p>
            <a:r>
              <a:rPr lang="en-US" altLang="en-US" b="1" dirty="0">
                <a:latin typeface="Arial" panose="020B0604020202020204" pitchFamily="34" charset="0"/>
              </a:rPr>
              <a:t>---------------------------------</a:t>
            </a:r>
          </a:p>
          <a:p>
            <a:r>
              <a:rPr lang="en-US" altLang="en-US" b="1" i="1" dirty="0" err="1">
                <a:latin typeface="Arial" panose="020B0604020202020204" pitchFamily="34" charset="0"/>
              </a:rPr>
              <a:t>saveOrUpdate</a:t>
            </a:r>
            <a:r>
              <a:rPr lang="en-US" altLang="en-US" dirty="0">
                <a:latin typeface="Arial" panose="020B0604020202020204" pitchFamily="34" charset="0"/>
              </a:rPr>
              <a:t> - This method calls save() or update() based on the operation. If the identifier exists, it will call update method else the save method will be called(i</a:t>
            </a:r>
            <a:r>
              <a:rPr lang="en-US" altLang="en-US" b="1" dirty="0">
                <a:latin typeface="Arial" panose="020B0604020202020204" pitchFamily="34" charset="0"/>
              </a:rPr>
              <a:t>f the object is already persistent in this session, do nothing</a:t>
            </a:r>
            <a:r>
              <a:rPr lang="en-US" altLang="en-US" dirty="0">
                <a:latin typeface="Arial" panose="020B0604020202020204" pitchFamily="34" charset="0"/>
              </a:rPr>
              <a:t>)</a:t>
            </a:r>
          </a:p>
          <a:p>
            <a:endParaRPr lang="en-US" altLang="en-US" dirty="0">
              <a:latin typeface="Arial" panose="020B0604020202020204" pitchFamily="34" charset="0"/>
            </a:endParaRPr>
          </a:p>
          <a:p>
            <a:r>
              <a:rPr lang="en-US" altLang="en-US" b="1" dirty="0">
                <a:latin typeface="Arial" panose="020B0604020202020204" pitchFamily="34" charset="0"/>
              </a:rPr>
              <a:t>connection()</a:t>
            </a:r>
            <a:r>
              <a:rPr lang="en-US" altLang="en-US" dirty="0">
                <a:latin typeface="Arial" panose="020B0604020202020204" pitchFamily="34" charset="0"/>
              </a:rPr>
              <a:t>: Get the JDBC connection of this Session.</a:t>
            </a:r>
          </a:p>
          <a:p>
            <a:r>
              <a:rPr lang="en-US" altLang="en-US" b="1" dirty="0">
                <a:latin typeface="Arial" panose="020B0604020202020204" pitchFamily="34" charset="0"/>
              </a:rPr>
              <a:t>contains()</a:t>
            </a:r>
            <a:r>
              <a:rPr lang="en-US" altLang="en-US" dirty="0">
                <a:latin typeface="Arial" panose="020B0604020202020204" pitchFamily="34" charset="0"/>
              </a:rPr>
              <a:t>: Check if this instance is associated with this Session</a:t>
            </a:r>
          </a:p>
          <a:p>
            <a:r>
              <a:rPr lang="en-US" altLang="en-US" b="1" dirty="0">
                <a:latin typeface="Arial" panose="020B0604020202020204" pitchFamily="34" charset="0"/>
              </a:rPr>
              <a:t>merge()</a:t>
            </a:r>
            <a:r>
              <a:rPr lang="en-US" altLang="en-US" dirty="0">
                <a:latin typeface="Arial" panose="020B0604020202020204" pitchFamily="34" charset="0"/>
              </a:rPr>
              <a:t>: If there is a persistent instance with the same identifier currently associated with the session, copy the state of the given object onto the persistent instance. If there is no persistent instance currently associated with the session, try to load it from the database, or create a new persistent instance, the persistent instance is returned.</a:t>
            </a:r>
          </a:p>
          <a:p>
            <a:endParaRPr lang="en-US" altLang="en-US" dirty="0">
              <a:latin typeface="Arial" panose="020B0604020202020204" pitchFamily="34" charset="0"/>
            </a:endParaRPr>
          </a:p>
          <a:p>
            <a:r>
              <a:rPr lang="en-US" altLang="en-US" dirty="0">
                <a:latin typeface="Arial" panose="020B0604020202020204" pitchFamily="34" charset="0"/>
              </a:rPr>
              <a:t>***Use merge() if you want to merge your modifications at any time without consideration of the state of the session</a:t>
            </a:r>
          </a:p>
          <a:p>
            <a:endParaRPr lang="en-US" altLang="en-US" dirty="0">
              <a:latin typeface="Arial" panose="020B0604020202020204" pitchFamily="34" charset="0"/>
            </a:endParaRPr>
          </a:p>
          <a:p>
            <a:r>
              <a:rPr lang="en-US" altLang="en-US" dirty="0">
                <a:latin typeface="Arial" panose="020B0604020202020204" pitchFamily="34" charset="0"/>
              </a:rPr>
              <a:t>evict(object) Remove this instance from the session cache. Changes to the instance will not be synchronized with the database. This operation cascades to associated instances if the association is mapped with cascade="evict".</a:t>
            </a:r>
            <a:endParaRPr lang="vi-VN" altLang="en-US" dirty="0">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08615A-86A1-4FA2-BF13-2F41862A8C98}" type="slidenum">
              <a:rPr lang="en-US" altLang="en-US"/>
              <a:pPr eaLnBrk="1" hangingPunct="1"/>
              <a:t>40</a:t>
            </a:fld>
            <a:endParaRPr lang="en-US" altLang="en-US"/>
          </a:p>
        </p:txBody>
      </p:sp>
    </p:spTree>
    <p:extLst>
      <p:ext uri="{BB962C8B-B14F-4D97-AF65-F5344CB8AC3E}">
        <p14:creationId xmlns:p14="http://schemas.microsoft.com/office/powerpoint/2010/main" val="900329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Making object persistence:</a:t>
            </a:r>
          </a:p>
          <a:p>
            <a:r>
              <a:rPr lang="en-US" altLang="en-US" b="1">
                <a:latin typeface="Arial" panose="020B0604020202020204" pitchFamily="34" charset="0"/>
              </a:rPr>
              <a:t>    persist():</a:t>
            </a:r>
            <a:r>
              <a:rPr lang="en-US" altLang="en-US">
                <a:latin typeface="Arial" panose="020B0604020202020204" pitchFamily="34" charset="0"/>
              </a:rPr>
              <a:t> makes a transient instance persistent. However, it does not guarantee that the identifier value will be assigned to the persistent     instance immediately, the assignment might happen at flush time. The persist() operation on Session is not cascaded at flush time</a:t>
            </a:r>
          </a:p>
          <a:p>
            <a:endParaRPr lang="en-US" altLang="en-US">
              <a:latin typeface="Arial" panose="020B0604020202020204" pitchFamily="34" charset="0"/>
            </a:endParaRPr>
          </a:p>
          <a:p>
            <a:r>
              <a:rPr lang="en-US" altLang="en-US" b="1">
                <a:latin typeface="Arial" panose="020B0604020202020204" pitchFamily="34" charset="0"/>
              </a:rPr>
              <a:t>   save() </a:t>
            </a:r>
            <a:r>
              <a:rPr lang="en-US" altLang="en-US">
                <a:latin typeface="Arial" panose="020B0604020202020204" pitchFamily="34" charset="0"/>
              </a:rPr>
              <a:t>does guarantee to return an identifier</a:t>
            </a:r>
          </a:p>
          <a:p>
            <a:endParaRPr lang="en-US" altLang="en-US">
              <a:latin typeface="Arial" panose="020B0604020202020204" pitchFamily="34" charset="0"/>
            </a:endParaRPr>
          </a:p>
          <a:p>
            <a:r>
              <a:rPr lang="en-US" altLang="en-US">
                <a:latin typeface="Arial" panose="020B0604020202020204" pitchFamily="34" charset="0"/>
              </a:rPr>
              <a:t>   </a:t>
            </a:r>
            <a:r>
              <a:rPr lang="en-US" altLang="en-US" b="1">
                <a:latin typeface="Arial" panose="020B0604020202020204" pitchFamily="34" charset="0"/>
              </a:rPr>
              <a:t>flush()</a:t>
            </a:r>
            <a:r>
              <a:rPr lang="en-US" altLang="en-US">
                <a:latin typeface="Arial" panose="020B0604020202020204" pitchFamily="34" charset="0"/>
              </a:rPr>
              <a:t>: sometimes the Session will execute the SQL statements needed to synchronize the JDBC connection's state with the state of objects held in memory. This process, called </a:t>
            </a:r>
            <a:r>
              <a:rPr lang="en-US" altLang="en-US" i="1">
                <a:latin typeface="Arial" panose="020B0604020202020204" pitchFamily="34" charset="0"/>
              </a:rPr>
              <a:t>flush</a:t>
            </a:r>
            <a:r>
              <a:rPr lang="en-US" altLang="en-US">
                <a:latin typeface="Arial" panose="020B0604020202020204" pitchFamily="34" charset="0"/>
              </a:rPr>
              <a:t>, occurs by default at the following points: </a:t>
            </a:r>
          </a:p>
          <a:p>
            <a:r>
              <a:rPr lang="en-US" altLang="en-US">
                <a:latin typeface="Arial" panose="020B0604020202020204" pitchFamily="34" charset="0"/>
              </a:rPr>
              <a:t>   before some query executions </a:t>
            </a:r>
          </a:p>
          <a:p>
            <a:r>
              <a:rPr lang="en-US" altLang="en-US">
                <a:latin typeface="Arial" panose="020B0604020202020204" pitchFamily="34" charset="0"/>
              </a:rPr>
              <a:t>   from org.hibernate.Transaction.commit()</a:t>
            </a:r>
          </a:p>
          <a:p>
            <a:r>
              <a:rPr lang="en-US" altLang="en-US">
                <a:latin typeface="Arial" panose="020B0604020202020204" pitchFamily="34" charset="0"/>
              </a:rPr>
              <a:t>   from Session.flush()</a:t>
            </a: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b="1">
                <a:latin typeface="Arial" panose="020B0604020202020204" pitchFamily="34" charset="0"/>
              </a:rPr>
              <a:t>Loading an object:</a:t>
            </a:r>
          </a:p>
          <a:p>
            <a:r>
              <a:rPr lang="en-US" altLang="en-US" b="1">
                <a:latin typeface="Arial" panose="020B0604020202020204" pitchFamily="34" charset="0"/>
              </a:rPr>
              <a:t>   load()</a:t>
            </a:r>
            <a:r>
              <a:rPr lang="en-US" altLang="en-US">
                <a:latin typeface="Arial" panose="020B0604020202020204" pitchFamily="34" charset="0"/>
              </a:rPr>
              <a:t> retrieving a persistent instance if you know its identifier. load() takes a class object and loads the state into a newly instantiated instance of that class in a persistent state. Be aware that load() will throw an unrecoverable exception if there is no matching database row</a:t>
            </a:r>
          </a:p>
          <a:p>
            <a:r>
              <a:rPr lang="en-US" altLang="en-US">
                <a:latin typeface="Arial" panose="020B0604020202020204" pitchFamily="34" charset="0"/>
              </a:rPr>
              <a:t>   </a:t>
            </a:r>
            <a:r>
              <a:rPr lang="en-US" altLang="en-US" b="1">
                <a:latin typeface="Arial" panose="020B0604020202020204" pitchFamily="34" charset="0"/>
              </a:rPr>
              <a:t>get() : </a:t>
            </a:r>
            <a:r>
              <a:rPr lang="en-US" altLang="en-US">
                <a:latin typeface="Arial" panose="020B0604020202020204" pitchFamily="34" charset="0"/>
              </a:rPr>
              <a:t>Return the persistent instance of the given entity class with the given identifier, or null if there is no such persistent instance. (If the instance is already associated with the session, return that instance or proxy.)</a:t>
            </a:r>
          </a:p>
          <a:p>
            <a:endParaRPr lang="en-US" altLang="en-US" b="1">
              <a:latin typeface="Arial" panose="020B0604020202020204" pitchFamily="34" charset="0"/>
            </a:endParaRPr>
          </a:p>
          <a:p>
            <a:r>
              <a:rPr lang="en-US" altLang="en-US" b="1">
                <a:latin typeface="Arial" panose="020B0604020202020204" pitchFamily="34" charset="0"/>
              </a:rPr>
              <a:t>---------------------------------</a:t>
            </a:r>
          </a:p>
          <a:p>
            <a:r>
              <a:rPr lang="en-US" altLang="en-US" b="1" i="1">
                <a:latin typeface="Arial" panose="020B0604020202020204" pitchFamily="34" charset="0"/>
              </a:rPr>
              <a:t>saveOrUpdate</a:t>
            </a:r>
            <a:r>
              <a:rPr lang="en-US" altLang="en-US">
                <a:latin typeface="Arial" panose="020B0604020202020204" pitchFamily="34" charset="0"/>
              </a:rPr>
              <a:t> - This method calls save() or update() based on the operation. If the identifier exists, it will call update method else the save method will be called(i</a:t>
            </a:r>
            <a:r>
              <a:rPr lang="en-US" altLang="en-US" b="1">
                <a:latin typeface="Arial" panose="020B0604020202020204" pitchFamily="34" charset="0"/>
              </a:rPr>
              <a:t>f the object is already persistent in this session, do nothing</a:t>
            </a:r>
            <a:r>
              <a:rPr lang="en-US" altLang="en-US">
                <a:latin typeface="Arial" panose="020B0604020202020204" pitchFamily="34" charset="0"/>
              </a:rPr>
              <a:t>)</a:t>
            </a:r>
          </a:p>
          <a:p>
            <a:endParaRPr lang="en-US" altLang="en-US">
              <a:latin typeface="Arial" panose="020B0604020202020204" pitchFamily="34" charset="0"/>
            </a:endParaRPr>
          </a:p>
          <a:p>
            <a:r>
              <a:rPr lang="en-US" altLang="en-US" b="1">
                <a:latin typeface="Arial" panose="020B0604020202020204" pitchFamily="34" charset="0"/>
              </a:rPr>
              <a:t>connection()</a:t>
            </a:r>
            <a:r>
              <a:rPr lang="en-US" altLang="en-US">
                <a:latin typeface="Arial" panose="020B0604020202020204" pitchFamily="34" charset="0"/>
              </a:rPr>
              <a:t>: Get the JDBC connection of this Session.</a:t>
            </a:r>
          </a:p>
          <a:p>
            <a:r>
              <a:rPr lang="en-US" altLang="en-US" b="1">
                <a:latin typeface="Arial" panose="020B0604020202020204" pitchFamily="34" charset="0"/>
              </a:rPr>
              <a:t>contains()</a:t>
            </a:r>
            <a:r>
              <a:rPr lang="en-US" altLang="en-US">
                <a:latin typeface="Arial" panose="020B0604020202020204" pitchFamily="34" charset="0"/>
              </a:rPr>
              <a:t>: Check if this instance is associated with this Session</a:t>
            </a:r>
          </a:p>
          <a:p>
            <a:r>
              <a:rPr lang="en-US" altLang="en-US" b="1">
                <a:latin typeface="Arial" panose="020B0604020202020204" pitchFamily="34" charset="0"/>
              </a:rPr>
              <a:t>merge()</a:t>
            </a:r>
            <a:r>
              <a:rPr lang="en-US" altLang="en-US">
                <a:latin typeface="Arial" panose="020B0604020202020204" pitchFamily="34" charset="0"/>
              </a:rPr>
              <a:t>: If there is a persistent instance with the same identifier currently associated with the session, copy the state of the given object onto the persistent instance. If there is no persistent instance currently associated with the session, try to load it from the database, or create a new persistent instance, the persistent instance is returned.</a:t>
            </a:r>
          </a:p>
          <a:p>
            <a:endParaRPr lang="en-US" altLang="en-US">
              <a:latin typeface="Arial" panose="020B0604020202020204" pitchFamily="34" charset="0"/>
            </a:endParaRPr>
          </a:p>
          <a:p>
            <a:r>
              <a:rPr lang="en-US" altLang="en-US">
                <a:latin typeface="Arial" panose="020B0604020202020204" pitchFamily="34" charset="0"/>
              </a:rPr>
              <a:t>***Use merge() if you want to merge your modifications at any time without consideration of the state of the session</a:t>
            </a:r>
          </a:p>
          <a:p>
            <a:endParaRPr lang="en-US" altLang="en-US">
              <a:latin typeface="Arial" panose="020B0604020202020204" pitchFamily="34" charset="0"/>
            </a:endParaRPr>
          </a:p>
          <a:p>
            <a:r>
              <a:rPr lang="en-US" altLang="en-US">
                <a:latin typeface="Arial" panose="020B0604020202020204" pitchFamily="34" charset="0"/>
              </a:rPr>
              <a:t>evict(object) Remove this instance from the session cache. Changes to the instance will not be synchronized with the database. This operation cascades to associated instances if the association is mapped with cascade="evict".</a:t>
            </a:r>
          </a:p>
          <a:p>
            <a:endParaRPr lang="en-US" altLang="en-US">
              <a:latin typeface="Arial" panose="020B0604020202020204" pitchFamily="34" charset="0"/>
            </a:endParaRPr>
          </a:p>
          <a:p>
            <a:r>
              <a:rPr lang="en-US" altLang="en-US">
                <a:latin typeface="Arial" panose="020B0604020202020204" pitchFamily="34" charset="0"/>
              </a:rPr>
              <a:t> update() if you are sure that the session does not contain an already persistent instance with the same identifier</a:t>
            </a:r>
          </a:p>
          <a:p>
            <a:endParaRPr lang="vi-VN" altLang="en-US">
              <a:latin typeface="Arial" panose="020B0604020202020204"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153098-9B86-4965-9B81-94D52618CFFA}" type="slidenum">
              <a:rPr lang="en-US" altLang="en-US"/>
              <a:pPr eaLnBrk="1" hangingPunct="1"/>
              <a:t>41</a:t>
            </a:fld>
            <a:endParaRPr lang="en-US" altLang="en-US"/>
          </a:p>
        </p:txBody>
      </p:sp>
    </p:spTree>
    <p:extLst>
      <p:ext uri="{BB962C8B-B14F-4D97-AF65-F5344CB8AC3E}">
        <p14:creationId xmlns:p14="http://schemas.microsoft.com/office/powerpoint/2010/main" val="1275277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latin typeface="Arial" panose="020B0604020202020204" pitchFamily="34" charset="0"/>
              </a:rPr>
              <a:t>Transient</a:t>
            </a:r>
            <a:r>
              <a:rPr lang="en-US" altLang="en-US" b="1" dirty="0">
                <a:latin typeface="Arial" panose="020B0604020202020204" pitchFamily="34" charset="0"/>
              </a:rPr>
              <a:t> </a:t>
            </a:r>
            <a:r>
              <a:rPr lang="en-US" altLang="en-US" dirty="0">
                <a:latin typeface="Arial" panose="020B0604020202020204" pitchFamily="34" charset="0"/>
              </a:rPr>
              <a:t>- an object is transient if it has just been instantiated using the new operator, and it is not associated with a Hibernate Session. It has no persistent representation in the database and no identifier value has been assigned. Transient instances will be destroyed by the garbage collector if the application does not hold a reference anymore. Use the Hibernate Session to make an object persistent (and let Hibernate take care of the SQL statements that need to be executed for this transition). </a:t>
            </a:r>
          </a:p>
          <a:p>
            <a:endParaRPr lang="en-US" altLang="en-US" dirty="0">
              <a:latin typeface="Arial" panose="020B0604020202020204" pitchFamily="34" charset="0"/>
            </a:endParaRPr>
          </a:p>
          <a:p>
            <a:r>
              <a:rPr lang="en-US" altLang="en-US" b="1" i="1" dirty="0">
                <a:latin typeface="Arial" panose="020B0604020202020204" pitchFamily="34" charset="0"/>
              </a:rPr>
              <a:t>Persistent</a:t>
            </a:r>
            <a:r>
              <a:rPr lang="en-US" altLang="en-US" dirty="0">
                <a:latin typeface="Arial" panose="020B0604020202020204" pitchFamily="34" charset="0"/>
              </a:rPr>
              <a:t> - a persistent instance has a representation in the database and an identifier value. It might just have been saved or loaded, however, it is by definition in the scope of a Session. Hibernate will detect any changes made to an object in persistent state and synchronize the state with the database when the unit of work completes. Developers do not execute manual UPDATE statements, or DELETE statements when an object should be made transient. </a:t>
            </a:r>
          </a:p>
          <a:p>
            <a:endParaRPr lang="en-US" altLang="en-US" dirty="0">
              <a:latin typeface="Arial" panose="020B0604020202020204" pitchFamily="34" charset="0"/>
            </a:endParaRPr>
          </a:p>
          <a:p>
            <a:r>
              <a:rPr lang="en-US" altLang="en-US" b="1" i="1" dirty="0">
                <a:latin typeface="Arial" panose="020B0604020202020204" pitchFamily="34" charset="0"/>
              </a:rPr>
              <a:t>Detached</a:t>
            </a:r>
            <a:r>
              <a:rPr lang="en-US" altLang="en-US" b="1" dirty="0">
                <a:latin typeface="Arial" panose="020B0604020202020204" pitchFamily="34" charset="0"/>
              </a:rPr>
              <a:t> </a:t>
            </a:r>
            <a:r>
              <a:rPr lang="en-US" altLang="en-US" dirty="0">
                <a:latin typeface="Arial" panose="020B0604020202020204" pitchFamily="34" charset="0"/>
              </a:rPr>
              <a:t>- a detached instance is an object that has been persistent, but its Session has been closed. The reference to the object is still valid, of course, and the detached instance might even be modified in this state. A detached instance can be reattached to a new Session at a later point in time, making it (and all the modifications) persistent again. This feature enables a programming model for long running units of work that require user think-time. We call them </a:t>
            </a:r>
            <a:r>
              <a:rPr lang="en-US" altLang="en-US" i="1" dirty="0">
                <a:latin typeface="Arial" panose="020B0604020202020204" pitchFamily="34" charset="0"/>
              </a:rPr>
              <a:t>application transactions</a:t>
            </a:r>
            <a:r>
              <a:rPr lang="en-US" altLang="en-US" dirty="0">
                <a:latin typeface="Arial" panose="020B0604020202020204" pitchFamily="34" charset="0"/>
              </a:rPr>
              <a:t>, i.e., a unit of work from the point of view of the user. </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b="1" dirty="0">
                <a:latin typeface="Arial" panose="020B0604020202020204" pitchFamily="34" charset="0"/>
              </a:rPr>
              <a:t>close(): </a:t>
            </a:r>
            <a:r>
              <a:rPr lang="en-US" altLang="en-US" dirty="0">
                <a:latin typeface="Arial" panose="020B0604020202020204" pitchFamily="34" charset="0"/>
              </a:rPr>
              <a:t>End the session by releasing the JDBC connection and cleaning up. It is not strictly necessary to close the session but you must at least </a:t>
            </a:r>
            <a:r>
              <a:rPr lang="en-US" altLang="en-US" dirty="0">
                <a:latin typeface="Arial" panose="020B0604020202020204" pitchFamily="34" charset="0"/>
                <a:hlinkClick r:id="rId3" action="ppaction://hlinkfile"/>
              </a:rPr>
              <a:t>disconnect()</a:t>
            </a:r>
            <a:r>
              <a:rPr lang="en-US" altLang="en-US" dirty="0">
                <a:latin typeface="Arial" panose="020B0604020202020204" pitchFamily="34" charset="0"/>
              </a:rPr>
              <a:t> it.</a:t>
            </a:r>
          </a:p>
          <a:p>
            <a:r>
              <a:rPr lang="en-US" altLang="en-US" b="1" dirty="0">
                <a:latin typeface="Arial" panose="020B0604020202020204" pitchFamily="34" charset="0"/>
              </a:rPr>
              <a:t>disconnect()</a:t>
            </a:r>
            <a:r>
              <a:rPr lang="en-US" altLang="en-US" dirty="0">
                <a:latin typeface="Arial" panose="020B0604020202020204" pitchFamily="34" charset="0"/>
              </a:rPr>
              <a:t>: Disconnect the Session from the current JDBC connection. If the connection was obtained by Hibernate close it and return it to the connection pool; otherwise, return it to the application</a:t>
            </a:r>
          </a:p>
          <a:p>
            <a:endParaRPr lang="en-US" altLang="en-US" dirty="0">
              <a:latin typeface="Arial" panose="020B0604020202020204" pitchFamily="34" charset="0"/>
            </a:endParaRPr>
          </a:p>
          <a:p>
            <a:r>
              <a:rPr lang="en-US" altLang="en-US" b="1" dirty="0">
                <a:latin typeface="Arial" panose="020B0604020202020204" pitchFamily="34" charset="0"/>
              </a:rPr>
              <a:t>clear()</a:t>
            </a:r>
            <a:r>
              <a:rPr lang="en-US" altLang="en-US" dirty="0">
                <a:latin typeface="Arial" panose="020B0604020202020204" pitchFamily="34" charset="0"/>
              </a:rPr>
              <a:t>: Completely clear the session. Evict all loaded instances and cancel all pending saves, updates and deletions. Do not close open iterators or instances of </a:t>
            </a:r>
            <a:r>
              <a:rPr lang="en-US" altLang="en-US" dirty="0" err="1">
                <a:latin typeface="Arial" panose="020B0604020202020204" pitchFamily="34" charset="0"/>
              </a:rPr>
              <a:t>ScrollableResults</a:t>
            </a:r>
            <a:r>
              <a:rPr lang="en-US" altLang="en-US" dirty="0">
                <a:latin typeface="Arial" panose="020B0604020202020204" pitchFamily="34" charset="0"/>
              </a:rPr>
              <a:t>.</a:t>
            </a:r>
          </a:p>
          <a:p>
            <a:endParaRPr lang="en-US" altLang="en-US" dirty="0">
              <a:latin typeface="Arial" panose="020B0604020202020204" pitchFamily="34" charset="0"/>
            </a:endParaRPr>
          </a:p>
          <a:p>
            <a:r>
              <a:rPr lang="vi-VN" altLang="en-US" b="1" dirty="0">
                <a:latin typeface="Arial" panose="020B0604020202020204" pitchFamily="34" charset="0"/>
              </a:rPr>
              <a:t>ScrollableResults</a:t>
            </a:r>
            <a:r>
              <a:rPr lang="en-US" altLang="en-US" b="1" dirty="0">
                <a:latin typeface="Arial" panose="020B0604020202020204" pitchFamily="34" charset="0"/>
              </a:rPr>
              <a:t> interface: </a:t>
            </a:r>
            <a:r>
              <a:rPr lang="en-US" altLang="en-US" dirty="0">
                <a:latin typeface="Arial" panose="020B0604020202020204" pitchFamily="34" charset="0"/>
              </a:rPr>
              <a:t>Result iterator that allows moving around within the results by arbitrary increments (next, previous, last, first)</a:t>
            </a:r>
            <a:endParaRPr lang="vi-VN" altLang="en-US" dirty="0">
              <a:latin typeface="Arial" panose="020B0604020202020204"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7219EE-3FD5-477D-9606-F8D6A201E659}" type="slidenum">
              <a:rPr lang="en-US" altLang="en-US"/>
              <a:pPr eaLnBrk="1" hangingPunct="1"/>
              <a:t>42</a:t>
            </a:fld>
            <a:endParaRPr lang="en-US" altLang="en-US"/>
          </a:p>
        </p:txBody>
      </p:sp>
    </p:spTree>
    <p:extLst>
      <p:ext uri="{BB962C8B-B14F-4D97-AF65-F5344CB8AC3E}">
        <p14:creationId xmlns:p14="http://schemas.microsoft.com/office/powerpoint/2010/main" val="1573138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a:latin typeface="Arial" panose="020B0604020202020204" pitchFamily="34" charset="0"/>
              </a:rPr>
              <a:t>data</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ECE13A-4D2B-4A41-8226-BCF3DE9228AC}" type="slidenum">
              <a:rPr lang="en-US" altLang="en-US"/>
              <a:pPr eaLnBrk="1" hangingPunct="1"/>
              <a:t>46</a:t>
            </a:fld>
            <a:endParaRPr lang="en-US" altLang="en-US"/>
          </a:p>
        </p:txBody>
      </p:sp>
    </p:spTree>
    <p:extLst>
      <p:ext uri="{BB962C8B-B14F-4D97-AF65-F5344CB8AC3E}">
        <p14:creationId xmlns:p14="http://schemas.microsoft.com/office/powerpoint/2010/main" val="30534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mn-cs"/>
              </a:rPr>
              <a:t>You can work with any database you want like oracle,mysql,db2,sql server ,etc. Using hibernate you won't worry about writing database specific queries and syntax. It's provides</a:t>
            </a:r>
            <a:r>
              <a:rPr lang="en-US" sz="1200" b="1" kern="1200" dirty="0">
                <a:solidFill>
                  <a:schemeClr val="tx1"/>
                </a:solidFill>
                <a:effectLst/>
                <a:latin typeface="Calibri" panose="020F0502020204030204" pitchFamily="34" charset="0"/>
                <a:ea typeface="+mn-ea"/>
                <a:cs typeface="+mn-cs"/>
              </a:rPr>
              <a:t> HQL</a:t>
            </a:r>
            <a:r>
              <a:rPr lang="en-US" sz="1200" kern="1200" dirty="0">
                <a:solidFill>
                  <a:schemeClr val="tx1"/>
                </a:solidFill>
                <a:effectLst/>
                <a:latin typeface="Calibri" panose="020F0502020204030204" pitchFamily="34" charset="0"/>
                <a:ea typeface="+mn-ea"/>
                <a:cs typeface="+mn-cs"/>
              </a:rPr>
              <a:t> (Hibernate Query Language), which is compatible with any database server. You just need to write queries in HQL, at the end</a:t>
            </a:r>
            <a:r>
              <a:rPr lang="en-US" sz="1200" b="1" kern="1200" dirty="0">
                <a:solidFill>
                  <a:schemeClr val="tx1"/>
                </a:solidFill>
                <a:effectLst/>
                <a:latin typeface="Calibri" panose="020F0502020204030204" pitchFamily="34" charset="0"/>
                <a:ea typeface="+mn-ea"/>
                <a:cs typeface="+mn-cs"/>
              </a:rPr>
              <a:t> hibernate converts HQL to underlying database and executes it</a:t>
            </a:r>
            <a:r>
              <a:rPr lang="en-US" sz="1200" kern="1200" dirty="0">
                <a:solidFill>
                  <a:schemeClr val="tx1"/>
                </a:solidFill>
                <a:effectLst/>
                <a:latin typeface="Calibri" panose="020F0502020204030204" pitchFamily="34" charset="0"/>
                <a:ea typeface="+mn-ea"/>
                <a:cs typeface="+mn-cs"/>
              </a:rPr>
              <a:t>. </a:t>
            </a:r>
            <a:br>
              <a:rPr lang="en-US" sz="1200" kern="1200" dirty="0">
                <a:solidFill>
                  <a:schemeClr val="tx1"/>
                </a:solidFill>
                <a:effectLst/>
                <a:latin typeface="Calibri" panose="020F0502020204030204" pitchFamily="34" charset="0"/>
                <a:ea typeface="+mn-ea"/>
                <a:cs typeface="+mn-cs"/>
              </a:rPr>
            </a:br>
            <a:endParaRPr lang="en-US" sz="1200" kern="1200" dirty="0">
              <a:solidFill>
                <a:schemeClr val="tx1"/>
              </a:solidFill>
              <a:effectLst/>
              <a:latin typeface="Calibri" panose="020F0502020204030204" pitchFamily="34" charset="0"/>
              <a:ea typeface="+mn-ea"/>
              <a:cs typeface="+mn-cs"/>
            </a:endParaRPr>
          </a:p>
          <a:p>
            <a:r>
              <a:rPr lang="en-US" sz="1200" kern="1200" dirty="0">
                <a:solidFill>
                  <a:schemeClr val="tx1"/>
                </a:solidFill>
                <a:effectLst/>
                <a:latin typeface="Calibri" panose="020F0502020204030204" pitchFamily="34" charset="0"/>
                <a:ea typeface="+mn-ea"/>
                <a:cs typeface="+mn-cs"/>
              </a:rPr>
              <a:t>In ORM, you will map a database table with java object called "Entity". So once you map these ,you will get advantages of </a:t>
            </a:r>
            <a:r>
              <a:rPr lang="en-US" sz="1200" b="1" kern="1200" dirty="0">
                <a:solidFill>
                  <a:schemeClr val="tx1"/>
                </a:solidFill>
                <a:effectLst/>
                <a:latin typeface="Calibri" panose="020F0502020204030204" pitchFamily="34" charset="0"/>
                <a:ea typeface="+mn-ea"/>
                <a:cs typeface="+mn-cs"/>
              </a:rPr>
              <a:t>OOP concepts</a:t>
            </a:r>
            <a:r>
              <a:rPr lang="en-US" sz="1200" kern="1200" dirty="0">
                <a:solidFill>
                  <a:schemeClr val="tx1"/>
                </a:solidFill>
                <a:effectLst/>
                <a:latin typeface="Calibri" panose="020F0502020204030204" pitchFamily="34" charset="0"/>
                <a:ea typeface="+mn-ea"/>
                <a:cs typeface="+mn-cs"/>
              </a:rPr>
              <a:t> like inheritance, encapsulation, etc. </a:t>
            </a:r>
          </a:p>
          <a:p>
            <a:endParaRPr lang="en-US" sz="1200" kern="1200" dirty="0">
              <a:solidFill>
                <a:schemeClr val="tx1"/>
              </a:solidFill>
              <a:effectLst/>
              <a:latin typeface="Calibri" panose="020F0502020204030204" pitchFamily="34" charset="0"/>
              <a:ea typeface="+mn-ea"/>
              <a:cs typeface="+mn-cs"/>
            </a:endParaRPr>
          </a:p>
          <a:p>
            <a:r>
              <a:rPr lang="en-US" sz="1200" b="1" kern="1200" dirty="0">
                <a:solidFill>
                  <a:schemeClr val="tx1"/>
                </a:solidFill>
                <a:effectLst/>
                <a:latin typeface="Calibri" panose="020F0502020204030204" pitchFamily="34" charset="0"/>
                <a:ea typeface="+mn-ea"/>
                <a:cs typeface="+mn-cs"/>
              </a:rPr>
              <a:t>Caching mechanism</a:t>
            </a:r>
            <a:r>
              <a:rPr lang="en-US" sz="1200" kern="1200" dirty="0">
                <a:solidFill>
                  <a:schemeClr val="tx1"/>
                </a:solidFill>
                <a:effectLst/>
                <a:latin typeface="Calibri" panose="020F0502020204030204" pitchFamily="34" charset="0"/>
                <a:ea typeface="+mn-ea"/>
                <a:cs typeface="+mn-cs"/>
              </a:rPr>
              <a:t> (1st level &amp; 2nd level cache) provided hibernate means you don't need to hit database for similar queries, you can cache it and use it from buffered memory to improve performance. </a:t>
            </a:r>
            <a:br>
              <a:rPr lang="en-US" sz="1200" kern="1200" dirty="0">
                <a:solidFill>
                  <a:schemeClr val="tx1"/>
                </a:solidFill>
                <a:effectLst/>
                <a:latin typeface="Calibri" panose="020F0502020204030204" pitchFamily="34" charset="0"/>
                <a:ea typeface="+mn-ea"/>
                <a:cs typeface="+mn-cs"/>
              </a:rPr>
            </a:br>
            <a:br>
              <a:rPr lang="en-US" sz="1200" kern="1200" dirty="0">
                <a:solidFill>
                  <a:schemeClr val="tx1"/>
                </a:solidFill>
                <a:effectLst/>
                <a:latin typeface="Calibri" panose="020F0502020204030204" pitchFamily="34" charset="0"/>
                <a:ea typeface="+mn-ea"/>
                <a:cs typeface="+mn-cs"/>
              </a:rPr>
            </a:br>
            <a:r>
              <a:rPr lang="en-US" sz="1200" kern="1200" dirty="0">
                <a:solidFill>
                  <a:schemeClr val="tx1"/>
                </a:solidFill>
                <a:effectLst/>
                <a:latin typeface="Calibri" panose="020F0502020204030204" pitchFamily="34" charset="0"/>
                <a:ea typeface="+mn-ea"/>
                <a:cs typeface="+mn-cs"/>
              </a:rPr>
              <a:t>Supports </a:t>
            </a:r>
            <a:r>
              <a:rPr lang="en-US" sz="1200" b="1" kern="1200" dirty="0">
                <a:solidFill>
                  <a:schemeClr val="tx1"/>
                </a:solidFill>
                <a:effectLst/>
                <a:latin typeface="Calibri" panose="020F0502020204030204" pitchFamily="34" charset="0"/>
                <a:ea typeface="+mn-ea"/>
                <a:cs typeface="+mn-cs"/>
              </a:rPr>
              <a:t>Lazy loading</a:t>
            </a:r>
            <a:r>
              <a:rPr lang="en-US" sz="1200" kern="1200" dirty="0">
                <a:solidFill>
                  <a:schemeClr val="tx1"/>
                </a:solidFill>
                <a:effectLst/>
                <a:latin typeface="Calibri" panose="020F0502020204030204" pitchFamily="34" charset="0"/>
                <a:ea typeface="+mn-ea"/>
                <a:cs typeface="+mn-cs"/>
              </a:rPr>
              <a:t> (also called n+1 problem in Hibernate). Take an example-parent class has n number of child class. So When you want information from only 1 child </a:t>
            </a:r>
            <a:r>
              <a:rPr lang="en-US" sz="1200" kern="1200" dirty="0" err="1">
                <a:solidFill>
                  <a:schemeClr val="tx1"/>
                </a:solidFill>
                <a:effectLst/>
                <a:latin typeface="Calibri" panose="020F0502020204030204" pitchFamily="34" charset="0"/>
                <a:ea typeface="+mn-ea"/>
                <a:cs typeface="+mn-cs"/>
              </a:rPr>
              <a:t>class,there</a:t>
            </a:r>
            <a:r>
              <a:rPr lang="en-US" sz="1200" kern="1200" dirty="0">
                <a:solidFill>
                  <a:schemeClr val="tx1"/>
                </a:solidFill>
                <a:effectLst/>
                <a:latin typeface="Calibri" panose="020F0502020204030204" pitchFamily="34" charset="0"/>
                <a:ea typeface="+mn-ea"/>
                <a:cs typeface="+mn-cs"/>
              </a:rPr>
              <a:t> is no meaning of loading n child </a:t>
            </a:r>
            <a:r>
              <a:rPr lang="en-US" sz="1200" kern="1200" dirty="0" err="1">
                <a:solidFill>
                  <a:schemeClr val="tx1"/>
                </a:solidFill>
                <a:effectLst/>
                <a:latin typeface="Calibri" panose="020F0502020204030204" pitchFamily="34" charset="0"/>
                <a:ea typeface="+mn-ea"/>
                <a:cs typeface="+mn-cs"/>
              </a:rPr>
              <a:t>classes.This</a:t>
            </a:r>
            <a:r>
              <a:rPr lang="en-US" sz="1200" kern="1200" dirty="0">
                <a:solidFill>
                  <a:schemeClr val="tx1"/>
                </a:solidFill>
                <a:effectLst/>
                <a:latin typeface="Calibri" panose="020F0502020204030204" pitchFamily="34" charset="0"/>
                <a:ea typeface="+mn-ea"/>
                <a:cs typeface="+mn-cs"/>
              </a:rPr>
              <a:t> is called lazy loading (Load only thing which you want).</a:t>
            </a:r>
            <a:br>
              <a:rPr lang="en-US" sz="1200" kern="1200" dirty="0">
                <a:solidFill>
                  <a:schemeClr val="tx1"/>
                </a:solidFill>
                <a:effectLst/>
                <a:latin typeface="Calibri" panose="020F0502020204030204" pitchFamily="34" charset="0"/>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76FD4B84-45C2-45D1-BB11-C71F1868466B}" type="slidenum">
              <a:rPr lang="en-US" altLang="en-US" smtClean="0"/>
              <a:pPr>
                <a:defRPr/>
              </a:pPr>
              <a:t>10</a:t>
            </a:fld>
            <a:endParaRPr lang="en-US" altLang="en-US"/>
          </a:p>
        </p:txBody>
      </p:sp>
    </p:spTree>
    <p:extLst>
      <p:ext uri="{BB962C8B-B14F-4D97-AF65-F5344CB8AC3E}">
        <p14:creationId xmlns:p14="http://schemas.microsoft.com/office/powerpoint/2010/main" val="268049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1) cascade="none", the default, tells Hibernate to ignore the association.</a:t>
            </a:r>
            <a:br>
              <a:rPr lang="en-US" altLang="en-US">
                <a:latin typeface="Arial" panose="020B0604020202020204" pitchFamily="34" charset="0"/>
              </a:rPr>
            </a:br>
            <a:r>
              <a:rPr lang="en-US" altLang="en-US">
                <a:latin typeface="Arial" panose="020B0604020202020204" pitchFamily="34" charset="0"/>
              </a:rPr>
              <a:t>2) cascade="save-update" tells Hibernate to navigate the association when the transaction is committed and when an object is passed to save() or</a:t>
            </a:r>
            <a:br>
              <a:rPr lang="en-US" altLang="en-US">
                <a:latin typeface="Arial" panose="020B0604020202020204" pitchFamily="34" charset="0"/>
              </a:rPr>
            </a:br>
            <a:r>
              <a:rPr lang="en-US" altLang="en-US">
                <a:latin typeface="Arial" panose="020B0604020202020204" pitchFamily="34" charset="0"/>
              </a:rPr>
              <a:t>update() and save newly instantiated transient instances and persist changes to detached instances. </a:t>
            </a:r>
          </a:p>
          <a:p>
            <a:r>
              <a:rPr lang="en-US" altLang="en-US">
                <a:latin typeface="Arial" panose="020B0604020202020204" pitchFamily="34" charset="0"/>
              </a:rPr>
              <a:t>3) cascade="delete" tells Hibernate to navigate the association and delete persistent instances when an object is passed to delete().</a:t>
            </a:r>
            <a:br>
              <a:rPr lang="en-US" altLang="en-US">
                <a:latin typeface="Arial" panose="020B0604020202020204" pitchFamily="34" charset="0"/>
              </a:rPr>
            </a:br>
            <a:r>
              <a:rPr lang="en-US" altLang="en-US">
                <a:latin typeface="Arial" panose="020B0604020202020204" pitchFamily="34" charset="0"/>
              </a:rPr>
              <a:t>4) cascade="all" means to cascade both save-update and delete, as well as calls to evict and lock.</a:t>
            </a:r>
            <a:br>
              <a:rPr lang="en-US" altLang="en-US">
                <a:latin typeface="Arial" panose="020B0604020202020204" pitchFamily="34" charset="0"/>
              </a:rPr>
            </a:br>
            <a:r>
              <a:rPr lang="en-US" altLang="en-US">
                <a:latin typeface="Arial" panose="020B0604020202020204" pitchFamily="34" charset="0"/>
              </a:rPr>
              <a:t>5) cascade="all-delete-orphan" means the same as cascade="all" but, in addition, Hibernate deletes any persistent entity instance that has been removed (dereferenced) from the association (for example, from a collection).</a:t>
            </a:r>
            <a:br>
              <a:rPr lang="en-US" altLang="en-US">
                <a:latin typeface="Arial" panose="020B0604020202020204" pitchFamily="34" charset="0"/>
              </a:rPr>
            </a:br>
            <a:r>
              <a:rPr lang="en-US" altLang="en-US">
                <a:latin typeface="Arial" panose="020B0604020202020204" pitchFamily="34" charset="0"/>
              </a:rPr>
              <a:t>6) cascade="delete-orphan" Hibernate will delete any persistent entity instance that has been removed (dereferenced) from the association (for</a:t>
            </a:r>
            <a:br>
              <a:rPr lang="en-US" altLang="en-US">
                <a:latin typeface="Arial" panose="020B0604020202020204" pitchFamily="34" charset="0"/>
              </a:rPr>
            </a:br>
            <a:r>
              <a:rPr lang="en-US" altLang="en-US">
                <a:latin typeface="Arial" panose="020B0604020202020204" pitchFamily="34" charset="0"/>
              </a:rPr>
              <a:t>example, from a collection). </a:t>
            </a:r>
          </a:p>
          <a:p>
            <a:endParaRPr lang="en-US" altLang="en-US">
              <a:latin typeface="Arial" panose="020B0604020202020204" pitchFamily="34" charset="0"/>
            </a:endParaRPr>
          </a:p>
          <a:p>
            <a:r>
              <a:rPr lang="en-US" altLang="en-US">
                <a:latin typeface="Arial" panose="020B0604020202020204" pitchFamily="34" charset="0"/>
              </a:rPr>
              <a:t>Example:</a:t>
            </a:r>
          </a:p>
          <a:p>
            <a:pPr>
              <a:buFontTx/>
              <a:buChar char="-"/>
            </a:pPr>
            <a:r>
              <a:rPr lang="en-US" altLang="en-US">
                <a:latin typeface="Arial" panose="020B0604020202020204" pitchFamily="34" charset="0"/>
              </a:rPr>
              <a:t> Create one Address instance</a:t>
            </a:r>
          </a:p>
          <a:p>
            <a:pPr>
              <a:buFontTx/>
              <a:buChar char="-"/>
            </a:pPr>
            <a:r>
              <a:rPr lang="en-US" altLang="en-US">
                <a:latin typeface="Arial" panose="020B0604020202020204" pitchFamily="34" charset="0"/>
              </a:rPr>
              <a:t> Create two Student instances and set Address instance to Student instance</a:t>
            </a:r>
          </a:p>
          <a:p>
            <a:r>
              <a:rPr lang="en-US" altLang="en-US">
                <a:latin typeface="Arial" panose="020B0604020202020204" pitchFamily="34" charset="0"/>
                <a:sym typeface="Wingdings" panose="05000000000000000000" pitchFamily="2" charset="2"/>
              </a:rPr>
              <a:t> What is the result in database</a:t>
            </a:r>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12BC41-2DF3-4A94-AFA2-A6E215A94B1D}" type="slidenum">
              <a:rPr lang="en-US" altLang="en-US"/>
              <a:pPr eaLnBrk="1" hangingPunct="1"/>
              <a:t>49</a:t>
            </a:fld>
            <a:endParaRPr lang="en-US" altLang="en-US"/>
          </a:p>
        </p:txBody>
      </p:sp>
    </p:spTree>
    <p:extLst>
      <p:ext uri="{BB962C8B-B14F-4D97-AF65-F5344CB8AC3E}">
        <p14:creationId xmlns:p14="http://schemas.microsoft.com/office/powerpoint/2010/main" val="307269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Arial" panose="020B0604020202020204" pitchFamily="34" charset="0"/>
              </a:rPr>
              <a:t> Create two Phone</a:t>
            </a:r>
          </a:p>
          <a:p>
            <a:pPr>
              <a:buFontTx/>
              <a:buChar char="-"/>
            </a:pPr>
            <a:r>
              <a:rPr lang="en-US" altLang="en-US" dirty="0">
                <a:latin typeface="Arial" panose="020B0604020202020204" pitchFamily="34" charset="0"/>
              </a:rPr>
              <a:t> Create two Student</a:t>
            </a:r>
          </a:p>
          <a:p>
            <a:pPr>
              <a:buFontTx/>
              <a:buChar char="-"/>
            </a:pPr>
            <a:r>
              <a:rPr lang="en-US" altLang="en-US" dirty="0">
                <a:latin typeface="Arial" panose="020B0604020202020204" pitchFamily="34" charset="0"/>
              </a:rPr>
              <a:t> Set Phone to Student</a:t>
            </a:r>
          </a:p>
          <a:p>
            <a:pPr>
              <a:buFont typeface="Wingdings" panose="05000000000000000000" pitchFamily="2" charset="2"/>
              <a:buChar char="è"/>
            </a:pPr>
            <a:r>
              <a:rPr lang="en-US" altLang="en-US" dirty="0">
                <a:latin typeface="Arial" panose="020B0604020202020204" pitchFamily="34" charset="0"/>
                <a:sym typeface="Wingdings" panose="05000000000000000000" pitchFamily="2" charset="2"/>
              </a:rPr>
              <a:t>What is the result in database?</a:t>
            </a:r>
          </a:p>
          <a:p>
            <a:pPr>
              <a:buFont typeface="Wingdings" panose="05000000000000000000" pitchFamily="2" charset="2"/>
              <a:buChar char="è"/>
            </a:pPr>
            <a:endParaRPr lang="en-US" altLang="en-US" dirty="0">
              <a:latin typeface="Arial" panose="020B0604020202020204" pitchFamily="34" charset="0"/>
              <a:sym typeface="Wingdings" panose="05000000000000000000" pitchFamily="2" charset="2"/>
            </a:endParaRPr>
          </a:p>
          <a:p>
            <a:pPr>
              <a:buFont typeface="Wingdings" panose="05000000000000000000" pitchFamily="2" charset="2"/>
              <a:buChar char="è"/>
            </a:pPr>
            <a:r>
              <a:rPr lang="en-US" altLang="en-US" dirty="0">
                <a:latin typeface="Arial" panose="020B0604020202020204" pitchFamily="34" charset="0"/>
              </a:rPr>
              <a:t>A </a:t>
            </a:r>
            <a:r>
              <a:rPr lang="en-US" altLang="en-US" i="1" dirty="0">
                <a:latin typeface="Arial" panose="020B0604020202020204" pitchFamily="34" charset="0"/>
              </a:rPr>
              <a:t>unidirectional one-to-one association on a foreign key</a:t>
            </a:r>
            <a:r>
              <a:rPr lang="en-US" altLang="en-US" dirty="0">
                <a:latin typeface="Arial" panose="020B0604020202020204" pitchFamily="34" charset="0"/>
              </a:rPr>
              <a:t> is almost identical. The only difference is the column unique constraint. </a:t>
            </a:r>
          </a:p>
          <a:p>
            <a:pPr>
              <a:buFont typeface="Wingdings" panose="05000000000000000000" pitchFamily="2" charset="2"/>
              <a:buChar char="è"/>
            </a:pPr>
            <a:r>
              <a:rPr lang="en-US" altLang="en-US" dirty="0">
                <a:latin typeface="Arial" panose="020B0604020202020204" pitchFamily="34" charset="0"/>
              </a:rPr>
              <a:t>A </a:t>
            </a:r>
            <a:r>
              <a:rPr lang="en-US" altLang="en-US" i="1" dirty="0">
                <a:latin typeface="Arial" panose="020B0604020202020204" pitchFamily="34" charset="0"/>
              </a:rPr>
              <a:t>unidirectional one-to-one association on a primary key</a:t>
            </a:r>
            <a:r>
              <a:rPr lang="en-US" altLang="en-US" dirty="0">
                <a:latin typeface="Arial" panose="020B0604020202020204" pitchFamily="34" charset="0"/>
              </a:rPr>
              <a:t> usually uses a special id generator In this example, however, we have reversed the direction of the association: </a:t>
            </a:r>
          </a:p>
          <a:p>
            <a:pPr>
              <a:buFont typeface="Wingdings" panose="05000000000000000000" pitchFamily="2" charset="2"/>
              <a:buNone/>
            </a:pPr>
            <a:r>
              <a:rPr lang="en-US" altLang="en-US" dirty="0">
                <a:latin typeface="Arial" panose="020B0604020202020204" pitchFamily="34" charset="0"/>
              </a:rPr>
              <a:t>&lt;class name="Person"&gt; </a:t>
            </a:r>
          </a:p>
          <a:p>
            <a:pPr>
              <a:buFont typeface="Wingdings" panose="05000000000000000000" pitchFamily="2" charset="2"/>
              <a:buNone/>
            </a:pPr>
            <a:r>
              <a:rPr lang="en-US" altLang="en-US" dirty="0">
                <a:latin typeface="Arial" panose="020B0604020202020204" pitchFamily="34" charset="0"/>
              </a:rPr>
              <a:t>     &lt;id name="id" column="</a:t>
            </a:r>
            <a:r>
              <a:rPr lang="en-US" altLang="en-US" dirty="0" err="1">
                <a:latin typeface="Arial" panose="020B0604020202020204" pitchFamily="34" charset="0"/>
              </a:rPr>
              <a:t>personId</a:t>
            </a:r>
            <a:r>
              <a:rPr lang="en-US" altLang="en-US" dirty="0">
                <a:latin typeface="Arial" panose="020B0604020202020204" pitchFamily="34" charset="0"/>
              </a:rPr>
              <a:t>"&gt; </a:t>
            </a:r>
          </a:p>
          <a:p>
            <a:pPr>
              <a:buFont typeface="Wingdings" panose="05000000000000000000" pitchFamily="2" charset="2"/>
              <a:buNone/>
            </a:pPr>
            <a:r>
              <a:rPr lang="en-US" altLang="en-US" dirty="0">
                <a:latin typeface="Arial" panose="020B0604020202020204" pitchFamily="34" charset="0"/>
              </a:rPr>
              <a:t>         &lt;generator class="native"/&gt; </a:t>
            </a:r>
          </a:p>
          <a:p>
            <a:pPr>
              <a:buFont typeface="Wingdings" panose="05000000000000000000" pitchFamily="2" charset="2"/>
              <a:buNone/>
            </a:pPr>
            <a:r>
              <a:rPr lang="en-US" altLang="en-US" dirty="0">
                <a:latin typeface="Arial" panose="020B0604020202020204" pitchFamily="34" charset="0"/>
              </a:rPr>
              <a:t>     &lt;/id&gt; </a:t>
            </a:r>
          </a:p>
          <a:p>
            <a:pPr>
              <a:buFont typeface="Wingdings" panose="05000000000000000000" pitchFamily="2" charset="2"/>
              <a:buNone/>
            </a:pPr>
            <a:r>
              <a:rPr lang="en-US" altLang="en-US" dirty="0">
                <a:latin typeface="Arial" panose="020B0604020202020204" pitchFamily="34" charset="0"/>
              </a:rPr>
              <a:t>&lt;/class&gt; </a:t>
            </a:r>
          </a:p>
          <a:p>
            <a:pPr>
              <a:buFont typeface="Wingdings" panose="05000000000000000000" pitchFamily="2" charset="2"/>
              <a:buNone/>
            </a:pPr>
            <a:endParaRPr lang="en-US" altLang="en-US" dirty="0">
              <a:latin typeface="Arial" panose="020B0604020202020204" pitchFamily="34" charset="0"/>
            </a:endParaRPr>
          </a:p>
          <a:p>
            <a:pPr>
              <a:buFont typeface="Wingdings" panose="05000000000000000000" pitchFamily="2" charset="2"/>
              <a:buNone/>
            </a:pPr>
            <a:endParaRPr lang="en-US" altLang="en-US" dirty="0">
              <a:latin typeface="Arial" panose="020B0604020202020204" pitchFamily="34" charset="0"/>
            </a:endParaRPr>
          </a:p>
          <a:p>
            <a:pPr>
              <a:buFont typeface="Wingdings" panose="05000000000000000000" pitchFamily="2" charset="2"/>
              <a:buNone/>
            </a:pPr>
            <a:r>
              <a:rPr lang="en-US" altLang="en-US" dirty="0">
                <a:latin typeface="Arial" panose="020B0604020202020204" pitchFamily="34" charset="0"/>
              </a:rPr>
              <a:t>&lt;class name="Address"&gt; </a:t>
            </a:r>
          </a:p>
          <a:p>
            <a:pPr>
              <a:buFont typeface="Wingdings" panose="05000000000000000000" pitchFamily="2" charset="2"/>
              <a:buNone/>
            </a:pPr>
            <a:r>
              <a:rPr lang="en-US" altLang="en-US" dirty="0">
                <a:latin typeface="Arial" panose="020B0604020202020204" pitchFamily="34" charset="0"/>
              </a:rPr>
              <a:t>   &lt;id name="id" column="</a:t>
            </a:r>
            <a:r>
              <a:rPr lang="en-US" altLang="en-US" dirty="0" err="1">
                <a:latin typeface="Arial" panose="020B0604020202020204" pitchFamily="34" charset="0"/>
              </a:rPr>
              <a:t>personId</a:t>
            </a:r>
            <a:r>
              <a:rPr lang="en-US" altLang="en-US" dirty="0">
                <a:latin typeface="Arial" panose="020B0604020202020204" pitchFamily="34" charset="0"/>
              </a:rPr>
              <a:t>"&gt; </a:t>
            </a:r>
          </a:p>
          <a:p>
            <a:pPr>
              <a:buFont typeface="Wingdings" panose="05000000000000000000" pitchFamily="2" charset="2"/>
              <a:buNone/>
            </a:pPr>
            <a:r>
              <a:rPr lang="en-US" altLang="en-US" dirty="0">
                <a:latin typeface="Arial" panose="020B0604020202020204" pitchFamily="34" charset="0"/>
              </a:rPr>
              <a:t>         &lt;generator class="foreign"&gt; </a:t>
            </a:r>
          </a:p>
          <a:p>
            <a:pPr>
              <a:buFont typeface="Wingdings" panose="05000000000000000000" pitchFamily="2" charset="2"/>
              <a:buNone/>
            </a:pPr>
            <a:r>
              <a:rPr lang="en-US" altLang="en-US" dirty="0">
                <a:latin typeface="Arial" panose="020B0604020202020204" pitchFamily="34" charset="0"/>
              </a:rPr>
              <a:t>             &lt;</a:t>
            </a:r>
            <a:r>
              <a:rPr lang="en-US" altLang="en-US" dirty="0" err="1">
                <a:latin typeface="Arial" panose="020B0604020202020204" pitchFamily="34" charset="0"/>
              </a:rPr>
              <a:t>param</a:t>
            </a:r>
            <a:r>
              <a:rPr lang="en-US" altLang="en-US" dirty="0">
                <a:latin typeface="Arial" panose="020B0604020202020204" pitchFamily="34" charset="0"/>
              </a:rPr>
              <a:t> name="property"&gt;person&lt;/</a:t>
            </a:r>
            <a:r>
              <a:rPr lang="en-US" altLang="en-US" dirty="0" err="1">
                <a:latin typeface="Arial" panose="020B0604020202020204" pitchFamily="34" charset="0"/>
              </a:rPr>
              <a:t>param</a:t>
            </a:r>
            <a:r>
              <a:rPr lang="en-US" altLang="en-US" dirty="0">
                <a:latin typeface="Arial" panose="020B0604020202020204" pitchFamily="34" charset="0"/>
              </a:rPr>
              <a:t>&gt; </a:t>
            </a:r>
          </a:p>
          <a:p>
            <a:pPr lvl="1">
              <a:buFont typeface="Wingdings" panose="05000000000000000000" pitchFamily="2" charset="2"/>
              <a:buNone/>
            </a:pPr>
            <a:r>
              <a:rPr lang="en-US" altLang="en-US" dirty="0">
                <a:latin typeface="Arial" panose="020B0604020202020204" pitchFamily="34" charset="0"/>
              </a:rPr>
              <a:t>&lt;/generator&gt; </a:t>
            </a:r>
          </a:p>
          <a:p>
            <a:pPr>
              <a:buFont typeface="Wingdings" panose="05000000000000000000" pitchFamily="2" charset="2"/>
              <a:buNone/>
            </a:pPr>
            <a:r>
              <a:rPr lang="en-US" altLang="en-US" dirty="0">
                <a:latin typeface="Arial" panose="020B0604020202020204" pitchFamily="34" charset="0"/>
              </a:rPr>
              <a:t>   &lt;/id&gt; </a:t>
            </a:r>
          </a:p>
          <a:p>
            <a:pPr>
              <a:buFont typeface="Wingdings" panose="05000000000000000000" pitchFamily="2" charset="2"/>
              <a:buNone/>
            </a:pPr>
            <a:r>
              <a:rPr lang="en-US" altLang="en-US" dirty="0">
                <a:latin typeface="Arial" panose="020B0604020202020204" pitchFamily="34" charset="0"/>
              </a:rPr>
              <a:t>   &lt;one-to-one name="person" constrained="true"/&gt; </a:t>
            </a:r>
          </a:p>
          <a:p>
            <a:pPr>
              <a:buFont typeface="Wingdings" panose="05000000000000000000" pitchFamily="2" charset="2"/>
              <a:buNone/>
            </a:pPr>
            <a:r>
              <a:rPr lang="en-US" altLang="en-US" dirty="0">
                <a:latin typeface="Arial" panose="020B0604020202020204" pitchFamily="34" charset="0"/>
              </a:rPr>
              <a:t>&lt;/class&gt;</a:t>
            </a:r>
          </a:p>
          <a:p>
            <a:pPr>
              <a:buFont typeface="Wingdings" panose="05000000000000000000" pitchFamily="2" charset="2"/>
              <a:buChar char="è"/>
            </a:pPr>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10B74E-63C7-4B27-B103-92C5C4A8A918}" type="slidenum">
              <a:rPr lang="en-US" altLang="en-US"/>
              <a:pPr eaLnBrk="1" hangingPunct="1"/>
              <a:t>51</a:t>
            </a:fld>
            <a:endParaRPr lang="en-US" altLang="en-US"/>
          </a:p>
        </p:txBody>
      </p:sp>
    </p:spTree>
    <p:extLst>
      <p:ext uri="{BB962C8B-B14F-4D97-AF65-F5344CB8AC3E}">
        <p14:creationId xmlns:p14="http://schemas.microsoft.com/office/powerpoint/2010/main" val="1397083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vi-VN" altLang="en-US">
              <a:latin typeface="Arial" panose="020B0604020202020204"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92F8FF-CCE7-42A4-9DA5-B384412334BE}" type="slidenum">
              <a:rPr lang="en-US" altLang="en-US"/>
              <a:pPr eaLnBrk="1" hangingPunct="1"/>
              <a:t>52</a:t>
            </a:fld>
            <a:endParaRPr lang="en-US" altLang="en-US"/>
          </a:p>
        </p:txBody>
      </p:sp>
    </p:spTree>
    <p:extLst>
      <p:ext uri="{BB962C8B-B14F-4D97-AF65-F5344CB8AC3E}">
        <p14:creationId xmlns:p14="http://schemas.microsoft.com/office/powerpoint/2010/main" val="4141097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Create a list of Phone</a:t>
            </a:r>
          </a:p>
          <a:p>
            <a:pPr>
              <a:buFontTx/>
              <a:buChar char="-"/>
            </a:pPr>
            <a:r>
              <a:rPr lang="en-US" altLang="en-US">
                <a:latin typeface="Arial" panose="020B0604020202020204" pitchFamily="34" charset="0"/>
              </a:rPr>
              <a:t> Create a Student</a:t>
            </a:r>
          </a:p>
          <a:p>
            <a:pPr>
              <a:buFontTx/>
              <a:buChar char="-"/>
            </a:pPr>
            <a:r>
              <a:rPr lang="en-US" altLang="en-US">
                <a:latin typeface="Arial" panose="020B0604020202020204" pitchFamily="34" charset="0"/>
              </a:rPr>
              <a:t> Set phone list to Student</a:t>
            </a:r>
          </a:p>
          <a:p>
            <a:pPr>
              <a:buFontTx/>
              <a:buChar char="-"/>
            </a:pPr>
            <a:r>
              <a:rPr lang="en-US" altLang="en-US">
                <a:latin typeface="Arial" panose="020B0604020202020204" pitchFamily="34" charset="0"/>
              </a:rPr>
              <a:t>Save Student</a:t>
            </a:r>
          </a:p>
          <a:p>
            <a:pPr>
              <a:buFont typeface="Wingdings" panose="05000000000000000000" pitchFamily="2" charset="2"/>
              <a:buChar char="è"/>
            </a:pPr>
            <a:r>
              <a:rPr lang="en-US" altLang="en-US">
                <a:latin typeface="Arial" panose="020B0604020202020204" pitchFamily="34" charset="0"/>
                <a:sym typeface="Wingdings" panose="05000000000000000000" pitchFamily="2" charset="2"/>
              </a:rPr>
              <a:t>What is the result?</a:t>
            </a:r>
          </a:p>
          <a:p>
            <a:pPr>
              <a:buFont typeface="Wingdings" panose="05000000000000000000" pitchFamily="2" charset="2"/>
              <a:buNone/>
            </a:pPr>
            <a:r>
              <a:rPr lang="en-US" altLang="en-US">
                <a:latin typeface="Arial" panose="020B0604020202020204" pitchFamily="34" charset="0"/>
              </a:rPr>
              <a:t>lazy=true improves performance: if some class has a bag/set, their elements are loaded only after you make an explicit call to MyObject.mySet</a:t>
            </a:r>
          </a:p>
          <a:p>
            <a:pPr>
              <a:buFont typeface="Wingdings" panose="05000000000000000000" pitchFamily="2" charset="2"/>
              <a:buChar char="è"/>
            </a:pPr>
            <a:endParaRPr lang="en-US" altLang="en-US">
              <a:latin typeface="Arial" panose="020B0604020202020204" pitchFamily="34" charset="0"/>
            </a:endParaRPr>
          </a:p>
          <a:p>
            <a:endParaRPr lang="en-US" altLang="en-US">
              <a:latin typeface="Arial" panose="020B0604020202020204"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979DB7-8044-4B42-BF6A-25782DA19666}" type="slidenum">
              <a:rPr lang="en-US" altLang="en-US"/>
              <a:pPr eaLnBrk="1" hangingPunct="1"/>
              <a:t>53</a:t>
            </a:fld>
            <a:endParaRPr lang="en-US" altLang="en-US"/>
          </a:p>
        </p:txBody>
      </p:sp>
    </p:spTree>
    <p:extLst>
      <p:ext uri="{BB962C8B-B14F-4D97-AF65-F5344CB8AC3E}">
        <p14:creationId xmlns:p14="http://schemas.microsoft.com/office/powerpoint/2010/main" val="1601097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ln/>
          <a:extLst/>
        </p:spPr>
        <p:txBody>
          <a:bodyPr/>
          <a:lstStyle/>
          <a:p>
            <a:pPr>
              <a:buFontTx/>
              <a:buChar char="-"/>
              <a:defRPr/>
            </a:pPr>
            <a:r>
              <a:rPr lang="en-US" dirty="0"/>
              <a:t> Create a list of Course</a:t>
            </a:r>
          </a:p>
          <a:p>
            <a:pPr>
              <a:buFontTx/>
              <a:buChar char="-"/>
              <a:defRPr/>
            </a:pPr>
            <a:r>
              <a:rPr lang="en-US" dirty="0"/>
              <a:t> Create two Student instances</a:t>
            </a:r>
          </a:p>
          <a:p>
            <a:pPr>
              <a:buFontTx/>
              <a:buChar char="-"/>
              <a:defRPr/>
            </a:pPr>
            <a:r>
              <a:rPr lang="en-US" dirty="0"/>
              <a:t> Set list of Course to Student instances</a:t>
            </a:r>
          </a:p>
          <a:p>
            <a:pPr>
              <a:defRPr/>
            </a:pPr>
            <a:r>
              <a:rPr lang="en-US" dirty="0">
                <a:sym typeface="Wingdings" pitchFamily="2" charset="2"/>
              </a:rPr>
              <a:t> What is the result?</a:t>
            </a:r>
            <a:endParaRPr lang="en-US" dirty="0"/>
          </a:p>
          <a:p>
            <a:pPr>
              <a:defRPr/>
            </a:pPr>
            <a:r>
              <a:rPr lang="en-US" dirty="0" err="1"/>
              <a:t>Courses.size</a:t>
            </a:r>
            <a:r>
              <a:rPr lang="en-US" dirty="0"/>
              <a:t>() = 2 (2 course)</a:t>
            </a:r>
          </a:p>
          <a:p>
            <a:pPr>
              <a:defRPr/>
            </a:pPr>
            <a:r>
              <a:rPr lang="en-US" dirty="0"/>
              <a:t>Student1,student2, </a:t>
            </a:r>
            <a:r>
              <a:rPr lang="en-US" dirty="0" err="1"/>
              <a:t>khi</a:t>
            </a:r>
            <a:r>
              <a:rPr lang="en-US" dirty="0"/>
              <a:t> save </a:t>
            </a:r>
            <a:r>
              <a:rPr lang="en-US" dirty="0" err="1"/>
              <a:t>xuong</a:t>
            </a:r>
            <a:r>
              <a:rPr lang="en-US" dirty="0"/>
              <a:t> </a:t>
            </a:r>
            <a:r>
              <a:rPr lang="en-US" dirty="0" err="1"/>
              <a:t>thi</a:t>
            </a:r>
            <a:r>
              <a:rPr lang="en-US" dirty="0"/>
              <a:t> 2 student, 2 course </a:t>
            </a:r>
            <a:r>
              <a:rPr lang="en-US" dirty="0" err="1"/>
              <a:t>va</a:t>
            </a:r>
            <a:r>
              <a:rPr lang="en-US" dirty="0"/>
              <a:t> </a:t>
            </a:r>
            <a:r>
              <a:rPr lang="en-US" dirty="0" err="1"/>
              <a:t>student_course</a:t>
            </a:r>
            <a:r>
              <a:rPr lang="en-US" dirty="0"/>
              <a:t> course co rows</a:t>
            </a:r>
          </a:p>
          <a:p>
            <a:pPr>
              <a:defRPr/>
            </a:pPr>
            <a:r>
              <a:rPr lang="en-US" dirty="0" err="1"/>
              <a:t>Student_id</a:t>
            </a:r>
            <a:r>
              <a:rPr lang="en-US" dirty="0"/>
              <a:t>	</a:t>
            </a:r>
            <a:r>
              <a:rPr lang="en-US" dirty="0" err="1"/>
              <a:t>course_id</a:t>
            </a:r>
            <a:endParaRPr lang="en-US" dirty="0"/>
          </a:p>
          <a:p>
            <a:pPr marL="228600" indent="-228600">
              <a:buFontTx/>
              <a:buAutoNum type="arabicPlain"/>
              <a:defRPr/>
            </a:pPr>
            <a:r>
              <a:rPr lang="en-US" dirty="0"/>
              <a:t>                  1</a:t>
            </a:r>
          </a:p>
          <a:p>
            <a:pPr>
              <a:defRPr/>
            </a:pPr>
            <a:r>
              <a:rPr lang="en-US" dirty="0"/>
              <a:t>1                     2</a:t>
            </a:r>
          </a:p>
          <a:p>
            <a:pPr marL="228600" indent="-228600">
              <a:buFontTx/>
              <a:buAutoNum type="arabicPlain" startAt="2"/>
              <a:defRPr/>
            </a:pPr>
            <a:r>
              <a:rPr lang="en-US" dirty="0"/>
              <a:t>                  1</a:t>
            </a:r>
          </a:p>
          <a:p>
            <a:pPr>
              <a:defRPr/>
            </a:pPr>
            <a:r>
              <a:rPr lang="en-US" dirty="0"/>
              <a:t>2                     2	</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B0E4AA-9CC1-48AB-899D-48EB0AE4152E}" type="slidenum">
              <a:rPr lang="en-US" altLang="en-US"/>
              <a:pPr eaLnBrk="1" hangingPunct="1"/>
              <a:t>55</a:t>
            </a:fld>
            <a:endParaRPr lang="en-US" altLang="en-US"/>
          </a:p>
        </p:txBody>
      </p:sp>
    </p:spTree>
    <p:extLst>
      <p:ext uri="{BB962C8B-B14F-4D97-AF65-F5344CB8AC3E}">
        <p14:creationId xmlns:p14="http://schemas.microsoft.com/office/powerpoint/2010/main" val="2221149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vi-VN"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2C0969-A563-4BBD-B0E1-81881F4D9AE3}" type="slidenum">
              <a:rPr lang="en-US" altLang="en-US"/>
              <a:pPr eaLnBrk="1" hangingPunct="1"/>
              <a:t>56</a:t>
            </a:fld>
            <a:endParaRPr lang="en-US" altLang="en-US"/>
          </a:p>
        </p:txBody>
      </p:sp>
    </p:spTree>
    <p:extLst>
      <p:ext uri="{BB962C8B-B14F-4D97-AF65-F5344CB8AC3E}">
        <p14:creationId xmlns:p14="http://schemas.microsoft.com/office/powerpoint/2010/main" val="1253996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Concrete class are those classes which can b instantiated unlike Abstract classes which can't be instantiated </a:t>
            </a:r>
          </a:p>
          <a:p>
            <a:pPr>
              <a:buFontTx/>
              <a:buChar char="-"/>
            </a:pPr>
            <a:endParaRPr lang="en-US" altLang="en-US">
              <a:latin typeface="Arial" panose="020B0604020202020204" pitchFamily="34" charset="0"/>
            </a:endParaRPr>
          </a:p>
          <a:p>
            <a:r>
              <a:rPr lang="en-US" altLang="en-US">
                <a:latin typeface="Arial" panose="020B0604020202020204" pitchFamily="34" charset="0"/>
              </a:rPr>
              <a:t>&lt;class </a:t>
            </a:r>
            <a:r>
              <a:rPr lang="en-US" altLang="en-US" b="1">
                <a:latin typeface="Arial" panose="020B0604020202020204" pitchFamily="34" charset="0"/>
              </a:rPr>
              <a:t>name="CreditCardPayment" table="CREDIT_PAYMENT"&gt;</a:t>
            </a:r>
          </a:p>
          <a:p>
            <a:r>
              <a:rPr lang="en-US" altLang="en-US">
                <a:latin typeface="Arial" panose="020B0604020202020204" pitchFamily="34" charset="0"/>
              </a:rPr>
              <a:t>&lt;id </a:t>
            </a:r>
            <a:r>
              <a:rPr lang="en-US" altLang="en-US" b="1">
                <a:latin typeface="Arial" panose="020B0604020202020204" pitchFamily="34" charset="0"/>
              </a:rPr>
              <a:t>name="id" type="long" column="CREDIT_PAYMENT_ID"&gt;</a:t>
            </a:r>
          </a:p>
          <a:p>
            <a:r>
              <a:rPr lang="en-US" altLang="en-US">
                <a:latin typeface="Arial" panose="020B0604020202020204" pitchFamily="34" charset="0"/>
              </a:rPr>
              <a:t>&lt;generator </a:t>
            </a:r>
            <a:r>
              <a:rPr lang="en-US" altLang="en-US" b="1">
                <a:latin typeface="Arial" panose="020B0604020202020204" pitchFamily="34" charset="0"/>
              </a:rPr>
              <a:t>class="native"/&gt;</a:t>
            </a:r>
          </a:p>
          <a:p>
            <a:r>
              <a:rPr lang="en-US" altLang="en-US">
                <a:latin typeface="Arial" panose="020B0604020202020204" pitchFamily="34" charset="0"/>
              </a:rPr>
              <a:t>&lt;/id&gt;</a:t>
            </a:r>
          </a:p>
          <a:p>
            <a:r>
              <a:rPr lang="en-US" altLang="en-US">
                <a:latin typeface="Arial" panose="020B0604020202020204" pitchFamily="34" charset="0"/>
              </a:rPr>
              <a:t>&lt;property </a:t>
            </a:r>
            <a:r>
              <a:rPr lang="en-US" altLang="en-US" b="1">
                <a:latin typeface="Arial" panose="020B0604020202020204" pitchFamily="34" charset="0"/>
              </a:rPr>
              <a:t>name="amount" column="CREDIT_AMOUNT"/&gt;</a:t>
            </a:r>
          </a:p>
          <a:p>
            <a:r>
              <a:rPr lang="en-US" altLang="en-US">
                <a:latin typeface="Arial" panose="020B0604020202020204" pitchFamily="34" charset="0"/>
              </a:rPr>
              <a:t>...</a:t>
            </a:r>
          </a:p>
          <a:p>
            <a:r>
              <a:rPr lang="en-US" altLang="en-US">
                <a:latin typeface="Arial" panose="020B0604020202020204" pitchFamily="34" charset="0"/>
              </a:rPr>
              <a:t>&lt;/class&gt;</a:t>
            </a:r>
          </a:p>
          <a:p>
            <a:endParaRPr lang="en-US" altLang="en-US">
              <a:latin typeface="Arial" panose="020B0604020202020204" pitchFamily="34" charset="0"/>
            </a:endParaRPr>
          </a:p>
          <a:p>
            <a:r>
              <a:rPr lang="en-US" altLang="en-US">
                <a:latin typeface="Arial" panose="020B0604020202020204" pitchFamily="34" charset="0"/>
              </a:rPr>
              <a:t>&lt;class </a:t>
            </a:r>
            <a:r>
              <a:rPr lang="en-US" altLang="en-US" b="1">
                <a:latin typeface="Arial" panose="020B0604020202020204" pitchFamily="34" charset="0"/>
              </a:rPr>
              <a:t>name="CashPayment" table="CASH_PAYMENT"&gt;</a:t>
            </a:r>
          </a:p>
          <a:p>
            <a:r>
              <a:rPr lang="en-US" altLang="en-US">
                <a:latin typeface="Arial" panose="020B0604020202020204" pitchFamily="34" charset="0"/>
              </a:rPr>
              <a:t>&lt;id </a:t>
            </a:r>
            <a:r>
              <a:rPr lang="en-US" altLang="en-US" b="1">
                <a:latin typeface="Arial" panose="020B0604020202020204" pitchFamily="34" charset="0"/>
              </a:rPr>
              <a:t>name="id" type="long" column="CASH_PAYMENT_ID"&gt;</a:t>
            </a:r>
          </a:p>
          <a:p>
            <a:r>
              <a:rPr lang="en-US" altLang="en-US">
                <a:latin typeface="Arial" panose="020B0604020202020204" pitchFamily="34" charset="0"/>
              </a:rPr>
              <a:t>&lt;generator </a:t>
            </a:r>
            <a:r>
              <a:rPr lang="en-US" altLang="en-US" b="1">
                <a:latin typeface="Arial" panose="020B0604020202020204" pitchFamily="34" charset="0"/>
              </a:rPr>
              <a:t>class="native"/&gt;</a:t>
            </a:r>
          </a:p>
          <a:p>
            <a:r>
              <a:rPr lang="en-US" altLang="en-US">
                <a:latin typeface="Arial" panose="020B0604020202020204" pitchFamily="34" charset="0"/>
              </a:rPr>
              <a:t>&lt;/id&gt;</a:t>
            </a:r>
          </a:p>
          <a:p>
            <a:r>
              <a:rPr lang="en-US" altLang="en-US">
                <a:latin typeface="Arial" panose="020B0604020202020204" pitchFamily="34" charset="0"/>
              </a:rPr>
              <a:t>&lt;property </a:t>
            </a:r>
            <a:r>
              <a:rPr lang="en-US" altLang="en-US" b="1">
                <a:latin typeface="Arial" panose="020B0604020202020204" pitchFamily="34" charset="0"/>
              </a:rPr>
              <a:t>name="amount" column="CASH_AMOUNT"/&gt;</a:t>
            </a:r>
          </a:p>
          <a:p>
            <a:r>
              <a:rPr lang="en-US" altLang="en-US">
                <a:latin typeface="Arial" panose="020B0604020202020204" pitchFamily="34" charset="0"/>
              </a:rPr>
              <a:t>...</a:t>
            </a:r>
          </a:p>
          <a:p>
            <a:r>
              <a:rPr lang="en-US" altLang="en-US">
                <a:latin typeface="Arial" panose="020B0604020202020204" pitchFamily="34" charset="0"/>
              </a:rPr>
              <a:t>&lt;/class&gt;</a:t>
            </a:r>
          </a:p>
          <a:p>
            <a:endParaRPr lang="en-US" altLang="en-US">
              <a:latin typeface="Arial" panose="020B0604020202020204" pitchFamily="34" charset="0"/>
            </a:endParaRPr>
          </a:p>
          <a:p>
            <a:r>
              <a:rPr lang="en-US" altLang="en-US">
                <a:latin typeface="Arial" panose="020B0604020202020204" pitchFamily="34" charset="0"/>
              </a:rPr>
              <a:t>&lt;class </a:t>
            </a:r>
            <a:r>
              <a:rPr lang="en-US" altLang="en-US" b="1">
                <a:latin typeface="Arial" panose="020B0604020202020204" pitchFamily="34" charset="0"/>
              </a:rPr>
              <a:t>name="ChequePayment" table="CHEQUE_PAYMENT"&gt;</a:t>
            </a:r>
          </a:p>
          <a:p>
            <a:r>
              <a:rPr lang="en-US" altLang="en-US">
                <a:latin typeface="Arial" panose="020B0604020202020204" pitchFamily="34" charset="0"/>
              </a:rPr>
              <a:t>&lt;id </a:t>
            </a:r>
            <a:r>
              <a:rPr lang="en-US" altLang="en-US" b="1">
                <a:latin typeface="Arial" panose="020B0604020202020204" pitchFamily="34" charset="0"/>
              </a:rPr>
              <a:t>name="id" type="long" column="CHEQUE_PAYMENT_ID"&gt;</a:t>
            </a:r>
          </a:p>
          <a:p>
            <a:r>
              <a:rPr lang="en-US" altLang="en-US">
                <a:latin typeface="Arial" panose="020B0604020202020204" pitchFamily="34" charset="0"/>
              </a:rPr>
              <a:t>&lt;generator </a:t>
            </a:r>
            <a:r>
              <a:rPr lang="en-US" altLang="en-US" b="1">
                <a:latin typeface="Arial" panose="020B0604020202020204" pitchFamily="34" charset="0"/>
              </a:rPr>
              <a:t>class="native"/&gt;</a:t>
            </a:r>
          </a:p>
          <a:p>
            <a:r>
              <a:rPr lang="en-US" altLang="en-US">
                <a:latin typeface="Arial" panose="020B0604020202020204" pitchFamily="34" charset="0"/>
              </a:rPr>
              <a:t>&lt;/id&gt;</a:t>
            </a:r>
          </a:p>
          <a:p>
            <a:r>
              <a:rPr lang="en-US" altLang="en-US">
                <a:latin typeface="Arial" panose="020B0604020202020204" pitchFamily="34" charset="0"/>
              </a:rPr>
              <a:t>&lt;property </a:t>
            </a:r>
            <a:r>
              <a:rPr lang="en-US" altLang="en-US" b="1">
                <a:latin typeface="Arial" panose="020B0604020202020204" pitchFamily="34" charset="0"/>
              </a:rPr>
              <a:t>name="amount" column="CHEQUE_AMOUNT"/&gt;</a:t>
            </a:r>
          </a:p>
          <a:p>
            <a:r>
              <a:rPr lang="en-US" altLang="en-US">
                <a:latin typeface="Arial" panose="020B0604020202020204" pitchFamily="34" charset="0"/>
              </a:rPr>
              <a:t>...</a:t>
            </a:r>
          </a:p>
          <a:p>
            <a:r>
              <a:rPr lang="en-US" altLang="en-US">
                <a:latin typeface="Arial" panose="020B0604020202020204" pitchFamily="34" charset="0"/>
              </a:rPr>
              <a:t>&lt;/class&gt;</a:t>
            </a:r>
          </a:p>
          <a:p>
            <a:endParaRPr lang="vi-VN" altLang="en-US">
              <a:latin typeface="Arial" panose="020B0604020202020204" pitchFamily="34"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719791-6D5C-40DB-A9DE-A5129D3E26D3}" type="slidenum">
              <a:rPr lang="en-US" altLang="en-US"/>
              <a:pPr eaLnBrk="1" hangingPunct="1"/>
              <a:t>57</a:t>
            </a:fld>
            <a:endParaRPr lang="en-US" altLang="en-US"/>
          </a:p>
        </p:txBody>
      </p:sp>
    </p:spTree>
    <p:extLst>
      <p:ext uri="{BB962C8B-B14F-4D97-AF65-F5344CB8AC3E}">
        <p14:creationId xmlns:p14="http://schemas.microsoft.com/office/powerpoint/2010/main" val="2566385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&lt;class </a:t>
            </a:r>
            <a:r>
              <a:rPr lang="en-US" altLang="en-US" b="1">
                <a:latin typeface="Arial" panose="020B0604020202020204" pitchFamily="34" charset="0"/>
              </a:rPr>
              <a:t>name="Payment" table="PAYMENT"&gt;</a:t>
            </a:r>
          </a:p>
          <a:p>
            <a:r>
              <a:rPr lang="en-US" altLang="en-US">
                <a:latin typeface="Arial" panose="020B0604020202020204" pitchFamily="34" charset="0"/>
              </a:rPr>
              <a:t>&lt;id </a:t>
            </a:r>
            <a:r>
              <a:rPr lang="en-US" altLang="en-US" b="1">
                <a:latin typeface="Arial" panose="020B0604020202020204" pitchFamily="34" charset="0"/>
              </a:rPr>
              <a:t>name="id" type="long" column="PAYMENT_ID"&gt;</a:t>
            </a:r>
          </a:p>
          <a:p>
            <a:r>
              <a:rPr lang="en-US" altLang="en-US">
                <a:latin typeface="Arial" panose="020B0604020202020204" pitchFamily="34" charset="0"/>
              </a:rPr>
              <a:t>	&lt;generator </a:t>
            </a:r>
            <a:r>
              <a:rPr lang="en-US" altLang="en-US" b="1">
                <a:latin typeface="Arial" panose="020B0604020202020204" pitchFamily="34" charset="0"/>
              </a:rPr>
              <a:t>class="native"/&gt;</a:t>
            </a:r>
          </a:p>
          <a:p>
            <a:r>
              <a:rPr lang="en-US" altLang="en-US">
                <a:latin typeface="Arial" panose="020B0604020202020204" pitchFamily="34" charset="0"/>
              </a:rPr>
              <a:t>&lt;/id&gt;</a:t>
            </a:r>
          </a:p>
          <a:p>
            <a:r>
              <a:rPr lang="en-US" altLang="en-US">
                <a:latin typeface="Arial" panose="020B0604020202020204" pitchFamily="34" charset="0"/>
              </a:rPr>
              <a:t>&lt;property </a:t>
            </a:r>
            <a:r>
              <a:rPr lang="en-US" altLang="en-US" b="1">
                <a:latin typeface="Arial" panose="020B0604020202020204" pitchFamily="34" charset="0"/>
              </a:rPr>
              <a:t>name="amount" column="AMOUNT"/&gt;</a:t>
            </a:r>
          </a:p>
          <a:p>
            <a:r>
              <a:rPr lang="en-US" altLang="en-US">
                <a:latin typeface="Arial" panose="020B0604020202020204" pitchFamily="34" charset="0"/>
              </a:rPr>
              <a:t>...</a:t>
            </a:r>
          </a:p>
          <a:p>
            <a:r>
              <a:rPr lang="en-US" altLang="en-US">
                <a:latin typeface="Arial" panose="020B0604020202020204" pitchFamily="34" charset="0"/>
              </a:rPr>
              <a:t>&lt;joined-subclass </a:t>
            </a:r>
            <a:r>
              <a:rPr lang="en-US" altLang="en-US" b="1">
                <a:latin typeface="Arial" panose="020B0604020202020204" pitchFamily="34" charset="0"/>
              </a:rPr>
              <a:t>name="CreditCardPayment" table="CREDIT_PAYMENT"&gt;</a:t>
            </a:r>
          </a:p>
          <a:p>
            <a:r>
              <a:rPr lang="en-US" altLang="en-US">
                <a:latin typeface="Arial" panose="020B0604020202020204" pitchFamily="34" charset="0"/>
              </a:rPr>
              <a:t>	&lt;key </a:t>
            </a:r>
            <a:r>
              <a:rPr lang="en-US" altLang="en-US" b="1">
                <a:latin typeface="Arial" panose="020B0604020202020204" pitchFamily="34" charset="0"/>
              </a:rPr>
              <a:t>column="PAYMENT_ID"/&gt;</a:t>
            </a:r>
          </a:p>
          <a:p>
            <a:r>
              <a:rPr lang="en-US" altLang="en-US">
                <a:latin typeface="Arial" panose="020B0604020202020204" pitchFamily="34" charset="0"/>
              </a:rPr>
              <a:t>&lt;property </a:t>
            </a:r>
            <a:r>
              <a:rPr lang="en-US" altLang="en-US" b="1">
                <a:latin typeface="Arial" panose="020B0604020202020204" pitchFamily="34" charset="0"/>
              </a:rPr>
              <a:t>name="creditCardType" column="CCTYPE"/&gt;</a:t>
            </a:r>
          </a:p>
          <a:p>
            <a:r>
              <a:rPr lang="en-US" altLang="en-US">
                <a:latin typeface="Arial" panose="020B0604020202020204" pitchFamily="34" charset="0"/>
              </a:rPr>
              <a:t>...</a:t>
            </a:r>
          </a:p>
          <a:p>
            <a:r>
              <a:rPr lang="en-US" altLang="en-US">
                <a:latin typeface="Arial" panose="020B0604020202020204" pitchFamily="34" charset="0"/>
              </a:rPr>
              <a:t>&lt;/joined-subclass&gt;</a:t>
            </a:r>
          </a:p>
          <a:p>
            <a:endParaRPr lang="en-US" altLang="en-US">
              <a:latin typeface="Arial" panose="020B0604020202020204" pitchFamily="34" charset="0"/>
            </a:endParaRPr>
          </a:p>
          <a:p>
            <a:r>
              <a:rPr lang="en-US" altLang="en-US">
                <a:latin typeface="Arial" panose="020B0604020202020204" pitchFamily="34" charset="0"/>
              </a:rPr>
              <a:t>&lt;joined-subclass </a:t>
            </a:r>
            <a:r>
              <a:rPr lang="en-US" altLang="en-US" b="1">
                <a:latin typeface="Arial" panose="020B0604020202020204" pitchFamily="34" charset="0"/>
              </a:rPr>
              <a:t>name="CashPayment" table="CASH_PAYMENT"&gt;</a:t>
            </a:r>
          </a:p>
          <a:p>
            <a:r>
              <a:rPr lang="en-US" altLang="en-US">
                <a:latin typeface="Arial" panose="020B0604020202020204" pitchFamily="34" charset="0"/>
              </a:rPr>
              <a:t>&lt;key </a:t>
            </a:r>
            <a:r>
              <a:rPr lang="en-US" altLang="en-US" b="1">
                <a:latin typeface="Arial" panose="020B0604020202020204" pitchFamily="34" charset="0"/>
              </a:rPr>
              <a:t>column="PAYMENT_ID"/&gt;</a:t>
            </a:r>
          </a:p>
          <a:p>
            <a:r>
              <a:rPr lang="en-US" altLang="en-US">
                <a:latin typeface="Arial" panose="020B0604020202020204" pitchFamily="34" charset="0"/>
              </a:rPr>
              <a:t>...</a:t>
            </a:r>
          </a:p>
          <a:p>
            <a:r>
              <a:rPr lang="en-US" altLang="en-US">
                <a:latin typeface="Arial" panose="020B0604020202020204" pitchFamily="34" charset="0"/>
              </a:rPr>
              <a:t>&lt;/joined-subclass&gt;</a:t>
            </a:r>
          </a:p>
          <a:p>
            <a:endParaRPr lang="en-US" altLang="en-US">
              <a:latin typeface="Arial" panose="020B0604020202020204" pitchFamily="34" charset="0"/>
            </a:endParaRPr>
          </a:p>
          <a:p>
            <a:r>
              <a:rPr lang="en-US" altLang="en-US">
                <a:latin typeface="Arial" panose="020B0604020202020204" pitchFamily="34" charset="0"/>
              </a:rPr>
              <a:t>&lt;joined-subclass </a:t>
            </a:r>
            <a:r>
              <a:rPr lang="en-US" altLang="en-US" b="1">
                <a:latin typeface="Arial" panose="020B0604020202020204" pitchFamily="34" charset="0"/>
              </a:rPr>
              <a:t>name="ChequePayment" table="CHEQUE_PAYMENT"&gt;</a:t>
            </a:r>
          </a:p>
          <a:p>
            <a:r>
              <a:rPr lang="en-US" altLang="en-US">
                <a:latin typeface="Arial" panose="020B0604020202020204" pitchFamily="34" charset="0"/>
              </a:rPr>
              <a:t>&lt;key </a:t>
            </a:r>
            <a:r>
              <a:rPr lang="en-US" altLang="en-US" b="1">
                <a:latin typeface="Arial" panose="020B0604020202020204" pitchFamily="34" charset="0"/>
              </a:rPr>
              <a:t>column="PAYMENT_ID"/&gt;</a:t>
            </a:r>
          </a:p>
          <a:p>
            <a:r>
              <a:rPr lang="en-US" altLang="en-US">
                <a:latin typeface="Arial" panose="020B0604020202020204" pitchFamily="34" charset="0"/>
              </a:rPr>
              <a:t>...</a:t>
            </a:r>
          </a:p>
          <a:p>
            <a:r>
              <a:rPr lang="en-US" altLang="en-US">
                <a:latin typeface="Arial" panose="020B0604020202020204" pitchFamily="34" charset="0"/>
              </a:rPr>
              <a:t>&lt;/joined-subclass&gt;</a:t>
            </a:r>
          </a:p>
          <a:p>
            <a:r>
              <a:rPr lang="en-US" altLang="en-US">
                <a:latin typeface="Arial" panose="020B0604020202020204" pitchFamily="34" charset="0"/>
              </a:rPr>
              <a:t>&lt;/class&gt;</a:t>
            </a:r>
            <a:endParaRPr lang="vi-VN" altLang="en-US">
              <a:latin typeface="Arial" panose="020B0604020202020204" pitchFamily="34"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F73AE1-3468-46FD-A5F4-EEEF4FA26A81}" type="slidenum">
              <a:rPr lang="en-US" altLang="en-US"/>
              <a:pPr eaLnBrk="1" hangingPunct="1"/>
              <a:t>58</a:t>
            </a:fld>
            <a:endParaRPr lang="en-US" altLang="en-US"/>
          </a:p>
        </p:txBody>
      </p:sp>
    </p:spTree>
    <p:extLst>
      <p:ext uri="{BB962C8B-B14F-4D97-AF65-F5344CB8AC3E}">
        <p14:creationId xmlns:p14="http://schemas.microsoft.com/office/powerpoint/2010/main" val="2009755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&lt;class </a:t>
            </a:r>
            <a:r>
              <a:rPr lang="en-US" altLang="en-US" b="1">
                <a:latin typeface="Arial" panose="020B0604020202020204" pitchFamily="34" charset="0"/>
              </a:rPr>
              <a:t>name="Payment" table="PAYMENT"&gt;</a:t>
            </a:r>
          </a:p>
          <a:p>
            <a:pPr lvl="1"/>
            <a:r>
              <a:rPr lang="en-US" altLang="en-US">
                <a:latin typeface="Arial" panose="020B0604020202020204" pitchFamily="34" charset="0"/>
              </a:rPr>
              <a:t>&lt;id </a:t>
            </a:r>
            <a:r>
              <a:rPr lang="en-US" altLang="en-US" b="1">
                <a:latin typeface="Arial" panose="020B0604020202020204" pitchFamily="34" charset="0"/>
              </a:rPr>
              <a:t>name="id" type="long" column="PAYMENT_ID"&gt;</a:t>
            </a:r>
          </a:p>
          <a:p>
            <a:pPr lvl="1"/>
            <a:r>
              <a:rPr lang="en-US" altLang="en-US">
                <a:latin typeface="Arial" panose="020B0604020202020204" pitchFamily="34" charset="0"/>
              </a:rPr>
              <a:t>	&lt;generator </a:t>
            </a:r>
            <a:r>
              <a:rPr lang="en-US" altLang="en-US" b="1">
                <a:latin typeface="Arial" panose="020B0604020202020204" pitchFamily="34" charset="0"/>
              </a:rPr>
              <a:t>class="native"/&gt;</a:t>
            </a:r>
          </a:p>
          <a:p>
            <a:pPr lvl="1"/>
            <a:r>
              <a:rPr lang="en-US" altLang="en-US">
                <a:latin typeface="Arial" panose="020B0604020202020204" pitchFamily="34" charset="0"/>
              </a:rPr>
              <a:t>&lt;/id&gt;</a:t>
            </a:r>
          </a:p>
          <a:p>
            <a:r>
              <a:rPr lang="en-US" altLang="en-US">
                <a:latin typeface="Arial" panose="020B0604020202020204" pitchFamily="34" charset="0"/>
              </a:rPr>
              <a:t>          &lt;discriminator </a:t>
            </a:r>
            <a:r>
              <a:rPr lang="en-US" altLang="en-US" b="1">
                <a:latin typeface="Arial" panose="020B0604020202020204" pitchFamily="34" charset="0"/>
              </a:rPr>
              <a:t>column="PAYMENT_TYPE" type="string"/&gt;</a:t>
            </a:r>
          </a:p>
          <a:p>
            <a:pPr lvl="1"/>
            <a:r>
              <a:rPr lang="en-US" altLang="en-US">
                <a:latin typeface="Arial" panose="020B0604020202020204" pitchFamily="34" charset="0"/>
              </a:rPr>
              <a:t>&lt;property </a:t>
            </a:r>
            <a:r>
              <a:rPr lang="en-US" altLang="en-US" b="1">
                <a:latin typeface="Arial" panose="020B0604020202020204" pitchFamily="34" charset="0"/>
              </a:rPr>
              <a:t>name="amount" column="AMOUNT"/&gt;</a:t>
            </a:r>
          </a:p>
          <a:p>
            <a:pPr lvl="1"/>
            <a:r>
              <a:rPr lang="en-US" altLang="en-US">
                <a:latin typeface="Arial" panose="020B0604020202020204" pitchFamily="34" charset="0"/>
              </a:rPr>
              <a:t>...</a:t>
            </a:r>
          </a:p>
          <a:p>
            <a:pPr lvl="1"/>
            <a:r>
              <a:rPr lang="en-US" altLang="en-US">
                <a:latin typeface="Arial" panose="020B0604020202020204" pitchFamily="34" charset="0"/>
              </a:rPr>
              <a:t>&lt;subclass </a:t>
            </a:r>
            <a:r>
              <a:rPr lang="en-US" altLang="en-US" b="1">
                <a:latin typeface="Arial" panose="020B0604020202020204" pitchFamily="34" charset="0"/>
              </a:rPr>
              <a:t>name="CreditCardPayment" discriminator-value="CREDIT"&gt;</a:t>
            </a:r>
          </a:p>
          <a:p>
            <a:pPr lvl="1"/>
            <a:r>
              <a:rPr lang="en-US" altLang="en-US">
                <a:latin typeface="Arial" panose="020B0604020202020204" pitchFamily="34" charset="0"/>
              </a:rPr>
              <a:t>&lt;property </a:t>
            </a:r>
            <a:r>
              <a:rPr lang="en-US" altLang="en-US" b="1">
                <a:latin typeface="Arial" panose="020B0604020202020204" pitchFamily="34" charset="0"/>
              </a:rPr>
              <a:t>name="creditCardType" column="CCTYPE"/&gt;</a:t>
            </a:r>
          </a:p>
          <a:p>
            <a:pPr lvl="1"/>
            <a:r>
              <a:rPr lang="en-US" altLang="en-US">
                <a:latin typeface="Arial" panose="020B0604020202020204" pitchFamily="34" charset="0"/>
              </a:rPr>
              <a:t>...</a:t>
            </a:r>
          </a:p>
          <a:p>
            <a:pPr lvl="1"/>
            <a:r>
              <a:rPr lang="en-US" altLang="en-US">
                <a:latin typeface="Arial" panose="020B0604020202020204" pitchFamily="34" charset="0"/>
              </a:rPr>
              <a:t>&lt;/subclass&gt;</a:t>
            </a:r>
          </a:p>
          <a:p>
            <a:pPr lvl="1"/>
            <a:r>
              <a:rPr lang="en-US" altLang="en-US">
                <a:latin typeface="Arial" panose="020B0604020202020204" pitchFamily="34" charset="0"/>
              </a:rPr>
              <a:t>&lt;subclass </a:t>
            </a:r>
            <a:r>
              <a:rPr lang="en-US" altLang="en-US" b="1">
                <a:latin typeface="Arial" panose="020B0604020202020204" pitchFamily="34" charset="0"/>
              </a:rPr>
              <a:t>name="CashPayment" discriminator-value="CASH"&gt;</a:t>
            </a:r>
          </a:p>
          <a:p>
            <a:pPr lvl="1"/>
            <a:r>
              <a:rPr lang="en-US" altLang="en-US">
                <a:latin typeface="Arial" panose="020B0604020202020204" pitchFamily="34" charset="0"/>
              </a:rPr>
              <a:t>...</a:t>
            </a:r>
          </a:p>
          <a:p>
            <a:pPr lvl="1"/>
            <a:r>
              <a:rPr lang="en-US" altLang="en-US">
                <a:latin typeface="Arial" panose="020B0604020202020204" pitchFamily="34" charset="0"/>
              </a:rPr>
              <a:t>&lt;/subclass&gt;</a:t>
            </a:r>
          </a:p>
          <a:p>
            <a:pPr lvl="1"/>
            <a:r>
              <a:rPr lang="en-US" altLang="en-US">
                <a:latin typeface="Arial" panose="020B0604020202020204" pitchFamily="34" charset="0"/>
              </a:rPr>
              <a:t>&lt;subclass </a:t>
            </a:r>
            <a:r>
              <a:rPr lang="en-US" altLang="en-US" b="1">
                <a:latin typeface="Arial" panose="020B0604020202020204" pitchFamily="34" charset="0"/>
              </a:rPr>
              <a:t>name="ChequePayment" discriminator-value="CHEQUE"&gt;</a:t>
            </a:r>
          </a:p>
          <a:p>
            <a:pPr lvl="1"/>
            <a:r>
              <a:rPr lang="en-US" altLang="en-US">
                <a:latin typeface="Arial" panose="020B0604020202020204" pitchFamily="34" charset="0"/>
              </a:rPr>
              <a:t>...</a:t>
            </a:r>
          </a:p>
          <a:p>
            <a:pPr lvl="1"/>
            <a:r>
              <a:rPr lang="en-US" altLang="en-US">
                <a:latin typeface="Arial" panose="020B0604020202020204" pitchFamily="34" charset="0"/>
              </a:rPr>
              <a:t>&lt;/subclass&gt;</a:t>
            </a:r>
          </a:p>
          <a:p>
            <a:r>
              <a:rPr lang="en-US" altLang="en-US">
                <a:latin typeface="Arial" panose="020B0604020202020204" pitchFamily="34" charset="0"/>
              </a:rPr>
              <a:t>&lt;/class&gt;</a:t>
            </a:r>
            <a:endParaRPr lang="vi-VN" altLang="en-US">
              <a:latin typeface="Arial" panose="020B0604020202020204" pitchFamily="34"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9C42C-2603-4F0F-93B3-BD7031B5422E}" type="slidenum">
              <a:rPr lang="en-US" altLang="en-US"/>
              <a:pPr eaLnBrk="1" hangingPunct="1"/>
              <a:t>59</a:t>
            </a:fld>
            <a:endParaRPr lang="en-US" altLang="en-US"/>
          </a:p>
        </p:txBody>
      </p:sp>
    </p:spTree>
    <p:extLst>
      <p:ext uri="{BB962C8B-B14F-4D97-AF65-F5344CB8AC3E}">
        <p14:creationId xmlns:p14="http://schemas.microsoft.com/office/powerpoint/2010/main" val="4242597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sz="1400" b="1" dirty="0">
                <a:ea typeface="Verdana" pitchFamily="34" charset="0"/>
                <a:cs typeface="Verdana" pitchFamily="34" charset="0"/>
              </a:rPr>
              <a:t>Full support for relational operations: </a:t>
            </a:r>
          </a:p>
          <a:p>
            <a:pPr lvl="1">
              <a:defRPr/>
            </a:pPr>
            <a:r>
              <a:rPr lang="en-US" sz="1400" i="1" dirty="0" err="1">
                <a:ea typeface="Verdana" pitchFamily="34" charset="0"/>
                <a:cs typeface="Verdana" pitchFamily="34" charset="0"/>
              </a:rPr>
              <a:t>HQL</a:t>
            </a:r>
            <a:r>
              <a:rPr lang="en-US" sz="1400" i="1" dirty="0">
                <a:ea typeface="Verdana" pitchFamily="34" charset="0"/>
                <a:cs typeface="Verdana" pitchFamily="34" charset="0"/>
              </a:rPr>
              <a:t> allows representing SQL queries in the form of objects. </a:t>
            </a:r>
            <a:r>
              <a:rPr lang="en-US" sz="1400" i="1" dirty="0" err="1">
                <a:ea typeface="Verdana" pitchFamily="34" charset="0"/>
                <a:cs typeface="Verdana" pitchFamily="34" charset="0"/>
              </a:rPr>
              <a:t>HQL</a:t>
            </a:r>
            <a:r>
              <a:rPr lang="en-US" sz="1400" i="1" dirty="0">
                <a:ea typeface="Verdana" pitchFamily="34" charset="0"/>
                <a:cs typeface="Verdana" pitchFamily="34" charset="0"/>
              </a:rPr>
              <a:t> uses Classes and properties instead of tables and columns</a:t>
            </a:r>
            <a:r>
              <a:rPr lang="en-US" sz="1400" dirty="0">
                <a:ea typeface="Verdana" pitchFamily="34" charset="0"/>
                <a:cs typeface="Verdana" pitchFamily="34" charset="0"/>
              </a:rPr>
              <a:t>. </a:t>
            </a:r>
          </a:p>
          <a:p>
            <a:pPr>
              <a:defRPr/>
            </a:pPr>
            <a:r>
              <a:rPr lang="en-US" sz="1400" b="1" dirty="0">
                <a:ea typeface="Verdana" pitchFamily="34" charset="0"/>
                <a:cs typeface="Verdana" pitchFamily="34" charset="0"/>
              </a:rPr>
              <a:t>Return result as Object: </a:t>
            </a:r>
          </a:p>
          <a:p>
            <a:pPr lvl="1">
              <a:defRPr/>
            </a:pPr>
            <a:r>
              <a:rPr lang="en-US" sz="1400" dirty="0">
                <a:ea typeface="Verdana" pitchFamily="34" charset="0"/>
                <a:cs typeface="Verdana" pitchFamily="34" charset="0"/>
              </a:rPr>
              <a:t>This eliminates the need of creating the object and populates the data from result set. </a:t>
            </a:r>
          </a:p>
          <a:p>
            <a:pPr>
              <a:defRPr/>
            </a:pPr>
            <a:r>
              <a:rPr lang="en-US" sz="1400" b="1" dirty="0">
                <a:ea typeface="Verdana" pitchFamily="34" charset="0"/>
                <a:cs typeface="Verdana" pitchFamily="34" charset="0"/>
              </a:rPr>
              <a:t>Polymorphic Queries: </a:t>
            </a:r>
          </a:p>
          <a:p>
            <a:pPr lvl="1">
              <a:defRPr/>
            </a:pPr>
            <a:r>
              <a:rPr lang="en-US" sz="1400" dirty="0" err="1">
                <a:ea typeface="Verdana" pitchFamily="34" charset="0"/>
                <a:cs typeface="Verdana" pitchFamily="34" charset="0"/>
              </a:rPr>
              <a:t>HQL</a:t>
            </a:r>
            <a:r>
              <a:rPr lang="en-US" sz="1400" dirty="0">
                <a:ea typeface="Verdana" pitchFamily="34" charset="0"/>
                <a:cs typeface="Verdana" pitchFamily="34" charset="0"/>
              </a:rPr>
              <a:t> fully supports polymorphic queries. Polymorphic queries results in the query along with all the child objects if any. </a:t>
            </a:r>
          </a:p>
          <a:p>
            <a:pPr>
              <a:defRPr/>
            </a:pPr>
            <a:r>
              <a:rPr lang="en-US" sz="1400" b="1" dirty="0">
                <a:ea typeface="Verdana" pitchFamily="34" charset="0"/>
                <a:cs typeface="Verdana" pitchFamily="34" charset="0"/>
              </a:rPr>
              <a:t>Easy to Learn: </a:t>
            </a:r>
          </a:p>
          <a:p>
            <a:pPr lvl="1">
              <a:defRPr/>
            </a:pPr>
            <a:r>
              <a:rPr lang="en-US" sz="1400" dirty="0">
                <a:ea typeface="Verdana" pitchFamily="34" charset="0"/>
                <a:cs typeface="Verdana" pitchFamily="34" charset="0"/>
              </a:rPr>
              <a:t>Hibernate Queries are easy to learn and can be easily implemented in the applications. </a:t>
            </a:r>
          </a:p>
          <a:p>
            <a:pPr>
              <a:defRPr/>
            </a:pPr>
            <a:r>
              <a:rPr lang="en-US" sz="1400" b="1" dirty="0">
                <a:ea typeface="Verdana" pitchFamily="34" charset="0"/>
                <a:cs typeface="Verdana" pitchFamily="34" charset="0"/>
              </a:rPr>
              <a:t>Support for Advance features: </a:t>
            </a:r>
          </a:p>
          <a:p>
            <a:pPr lvl="1">
              <a:defRPr/>
            </a:pPr>
            <a:r>
              <a:rPr lang="en-US" sz="1400" dirty="0" err="1">
                <a:ea typeface="Verdana" pitchFamily="34" charset="0"/>
                <a:cs typeface="Verdana" pitchFamily="34" charset="0"/>
              </a:rPr>
              <a:t>HQL</a:t>
            </a:r>
            <a:r>
              <a:rPr lang="en-US" sz="1400" dirty="0">
                <a:ea typeface="Verdana" pitchFamily="34" charset="0"/>
                <a:cs typeface="Verdana" pitchFamily="34" charset="0"/>
              </a:rPr>
              <a:t> contains many advanced features such as pagination, fetch join with dynamic profiling, Inner/outer/full joins, Cartesian products. It also supports Projection, Aggregation (max, </a:t>
            </a:r>
            <a:r>
              <a:rPr lang="en-US" sz="1400" dirty="0" err="1">
                <a:ea typeface="Verdana" pitchFamily="34" charset="0"/>
                <a:cs typeface="Verdana" pitchFamily="34" charset="0"/>
              </a:rPr>
              <a:t>avg</a:t>
            </a:r>
            <a:r>
              <a:rPr lang="en-US" sz="1400" dirty="0">
                <a:ea typeface="Verdana" pitchFamily="34" charset="0"/>
                <a:cs typeface="Verdana" pitchFamily="34" charset="0"/>
              </a:rPr>
              <a:t>) and grouping, Ordering, Sub queries and SQL function calls. </a:t>
            </a:r>
          </a:p>
          <a:p>
            <a:pPr>
              <a:defRPr/>
            </a:pPr>
            <a:r>
              <a:rPr lang="en-US" sz="1400" b="1" dirty="0">
                <a:ea typeface="Verdana" pitchFamily="34" charset="0"/>
                <a:cs typeface="Verdana" pitchFamily="34" charset="0"/>
              </a:rPr>
              <a:t>Database independent: </a:t>
            </a:r>
          </a:p>
          <a:p>
            <a:pPr lvl="1">
              <a:defRPr/>
            </a:pPr>
            <a:r>
              <a:rPr lang="en-US" sz="1400" dirty="0">
                <a:ea typeface="Verdana" pitchFamily="34" charset="0"/>
                <a:cs typeface="Verdana" pitchFamily="34" charset="0"/>
              </a:rPr>
              <a:t>Queries written in </a:t>
            </a:r>
            <a:r>
              <a:rPr lang="en-US" sz="1400" dirty="0" err="1">
                <a:ea typeface="Verdana" pitchFamily="34" charset="0"/>
                <a:cs typeface="Verdana" pitchFamily="34" charset="0"/>
              </a:rPr>
              <a:t>HQL</a:t>
            </a:r>
            <a:r>
              <a:rPr lang="en-US" sz="1400" dirty="0">
                <a:ea typeface="Verdana" pitchFamily="34" charset="0"/>
                <a:cs typeface="Verdana" pitchFamily="34" charset="0"/>
              </a:rPr>
              <a:t> are database independent</a:t>
            </a:r>
            <a:endParaRPr lang="en-US" dirty="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87C1C1-4B2B-4953-B40C-59D1D09372E8}" type="slidenum">
              <a:rPr lang="en-US" altLang="en-US"/>
              <a:pPr eaLnBrk="1" hangingPunct="1"/>
              <a:t>64</a:t>
            </a:fld>
            <a:endParaRPr lang="en-US" altLang="en-US"/>
          </a:p>
        </p:txBody>
      </p:sp>
    </p:spTree>
    <p:extLst>
      <p:ext uri="{BB962C8B-B14F-4D97-AF65-F5344CB8AC3E}">
        <p14:creationId xmlns:p14="http://schemas.microsoft.com/office/powerpoint/2010/main" val="86569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JDBC API is consistent with the style of the core Java interfaces and classes, such as </a:t>
            </a:r>
            <a:r>
              <a:rPr lang="en-US" altLang="en-US" dirty="0" err="1">
                <a:latin typeface="Arial" panose="020B0604020202020204" pitchFamily="34" charset="0"/>
              </a:rPr>
              <a:t>java.lang</a:t>
            </a:r>
            <a:r>
              <a:rPr lang="en-US" altLang="en-US" dirty="0">
                <a:latin typeface="Arial" panose="020B0604020202020204" pitchFamily="34" charset="0"/>
              </a:rPr>
              <a:t> and </a:t>
            </a:r>
            <a:r>
              <a:rPr lang="en-US" altLang="en-US" dirty="0" err="1">
                <a:latin typeface="Arial" panose="020B0604020202020204" pitchFamily="34" charset="0"/>
              </a:rPr>
              <a:t>java.awt</a:t>
            </a:r>
            <a:r>
              <a:rPr lang="en-US" altLang="en-US" dirty="0">
                <a:latin typeface="Arial" panose="020B0604020202020204" pitchFamily="34" charset="0"/>
              </a:rPr>
              <a:t>. The following table describes the interfaces, classes, and exceptions (classes thrown as exceptions) that make up the JDBC API</a:t>
            </a:r>
          </a:p>
          <a:p>
            <a:endParaRPr lang="en-US" altLang="en-US" dirty="0">
              <a:latin typeface="Arial" panose="020B0604020202020204" pitchFamily="34" charset="0"/>
            </a:endParaRPr>
          </a:p>
          <a:p>
            <a:r>
              <a:rPr lang="en-US" altLang="en-US" dirty="0">
                <a:latin typeface="Arial" panose="020B0604020202020204" pitchFamily="34" charset="0"/>
              </a:rPr>
              <a:t>Begin: Most of application connect to database</a:t>
            </a: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848FEA-51F8-4331-95EB-C1F617BE0BCE}" type="slidenum">
              <a:rPr lang="en-US" altLang="en-US"/>
              <a:pPr eaLnBrk="1" hangingPunct="1"/>
              <a:t>11</a:t>
            </a:fld>
            <a:endParaRPr lang="en-US" altLang="en-US"/>
          </a:p>
        </p:txBody>
      </p:sp>
    </p:spTree>
    <p:extLst>
      <p:ext uri="{BB962C8B-B14F-4D97-AF65-F5344CB8AC3E}">
        <p14:creationId xmlns:p14="http://schemas.microsoft.com/office/powerpoint/2010/main" val="3294279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 select *</a:t>
            </a:r>
            <a:endParaRPr lang="vi-VN" altLang="en-US">
              <a:latin typeface="Arial" panose="020B0604020202020204"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91CD5E-3CEE-4EF7-9079-B0D8AC92AC99}" type="slidenum">
              <a:rPr lang="en-US" altLang="en-US"/>
              <a:pPr eaLnBrk="1" hangingPunct="1"/>
              <a:t>65</a:t>
            </a:fld>
            <a:endParaRPr lang="en-US" altLang="en-US"/>
          </a:p>
        </p:txBody>
      </p:sp>
    </p:spTree>
    <p:extLst>
      <p:ext uri="{BB962C8B-B14F-4D97-AF65-F5344CB8AC3E}">
        <p14:creationId xmlns:p14="http://schemas.microsoft.com/office/powerpoint/2010/main" val="77902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Verdana" panose="020B0604030504040204" pitchFamily="34" charset="0"/>
                <a:cs typeface="Verdana" panose="020B0604030504040204" pitchFamily="34" charset="0"/>
              </a:rPr>
              <a:t>The results list will contain one object, an Integer that contains the results of executing the COUNT SQL statement</a:t>
            </a:r>
            <a:endParaRPr lang="vi-VN" altLang="en-US">
              <a:latin typeface="Arial" panose="020B0604020202020204"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FEBCDC-169D-4D62-AB0B-0131863206BB}" type="slidenum">
              <a:rPr lang="en-US" altLang="en-US"/>
              <a:pPr eaLnBrk="1" hangingPunct="1"/>
              <a:t>73</a:t>
            </a:fld>
            <a:endParaRPr lang="en-US" altLang="en-US"/>
          </a:p>
        </p:txBody>
      </p:sp>
    </p:spTree>
    <p:extLst>
      <p:ext uri="{BB962C8B-B14F-4D97-AF65-F5344CB8AC3E}">
        <p14:creationId xmlns:p14="http://schemas.microsoft.com/office/powerpoint/2010/main" val="627426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latin typeface="Arial" panose="020B0604020202020204" pitchFamily="34"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B6FF51-4980-4A87-AF6A-5638491E43C7}" type="slidenum">
              <a:rPr lang="en-US" altLang="en-US"/>
              <a:pPr eaLnBrk="1" hangingPunct="1"/>
              <a:t>74</a:t>
            </a:fld>
            <a:endParaRPr lang="en-US" altLang="en-US"/>
          </a:p>
        </p:txBody>
      </p:sp>
    </p:spTree>
    <p:extLst>
      <p:ext uri="{BB962C8B-B14F-4D97-AF65-F5344CB8AC3E}">
        <p14:creationId xmlns:p14="http://schemas.microsoft.com/office/powerpoint/2010/main" val="357310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latin typeface="Arial" panose="020B0604020202020204"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D8B6C1-2C6A-4C34-A4CC-FEE097F034F1}" type="slidenum">
              <a:rPr lang="en-US" altLang="en-US"/>
              <a:pPr eaLnBrk="1" hangingPunct="1"/>
              <a:t>75</a:t>
            </a:fld>
            <a:endParaRPr lang="en-US" altLang="en-US"/>
          </a:p>
        </p:txBody>
      </p:sp>
    </p:spTree>
    <p:extLst>
      <p:ext uri="{BB962C8B-B14F-4D97-AF65-F5344CB8AC3E}">
        <p14:creationId xmlns:p14="http://schemas.microsoft.com/office/powerpoint/2010/main" val="13630544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latin typeface="Arial" panose="020B0604020202020204" pitchFamily="34"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076ABD-EA7C-4D2D-895C-1CB7DA94F691}" type="slidenum">
              <a:rPr lang="en-US" altLang="en-US"/>
              <a:pPr eaLnBrk="1" hangingPunct="1"/>
              <a:t>76</a:t>
            </a:fld>
            <a:endParaRPr lang="en-US" altLang="en-US"/>
          </a:p>
        </p:txBody>
      </p:sp>
    </p:spTree>
    <p:extLst>
      <p:ext uri="{BB962C8B-B14F-4D97-AF65-F5344CB8AC3E}">
        <p14:creationId xmlns:p14="http://schemas.microsoft.com/office/powerpoint/2010/main" val="156546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a:latin typeface="Arial" panose="020B0604020202020204" pitchFamily="34" charset="0"/>
              </a:rPr>
              <a:t>Hibernate filter:</a:t>
            </a:r>
            <a:r>
              <a:rPr lang="en-US" altLang="en-US" i="1">
                <a:latin typeface="Arial" panose="020B0604020202020204" pitchFamily="34" charset="0"/>
              </a:rPr>
              <a:t> is a global, named, parameterized filter that can be enabled or disabled for a </a:t>
            </a:r>
            <a:r>
              <a:rPr lang="en-US" altLang="en-US">
                <a:latin typeface="Arial" panose="020B0604020202020204" pitchFamily="34" charset="0"/>
              </a:rPr>
              <a:t>particular Hibernate session.</a:t>
            </a:r>
          </a:p>
          <a:p>
            <a:r>
              <a:rPr lang="en-US" altLang="en-US">
                <a:latin typeface="Arial" panose="020B0604020202020204" pitchFamily="34" charset="0"/>
              </a:rPr>
              <a:t>These filter conditions, however, can be parameterized. The application can then decide at runtime whether certain filters should be enabled and what their parameter values should be.</a:t>
            </a: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ACD5C-F4E2-43AA-AE43-79902C23901A}" type="slidenum">
              <a:rPr lang="en-US" altLang="en-US"/>
              <a:pPr eaLnBrk="1" hangingPunct="1"/>
              <a:t>79</a:t>
            </a:fld>
            <a:endParaRPr lang="en-US" altLang="en-US"/>
          </a:p>
        </p:txBody>
      </p:sp>
    </p:spTree>
    <p:extLst>
      <p:ext uri="{BB962C8B-B14F-4D97-AF65-F5344CB8AC3E}">
        <p14:creationId xmlns:p14="http://schemas.microsoft.com/office/powerpoint/2010/main" val="1934826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ea typeface="Verdana" panose="020B0604030504040204" pitchFamily="34" charset="0"/>
                <a:cs typeface="Verdana" panose="020B0604030504040204" pitchFamily="34" charset="0"/>
              </a:rPr>
              <a:t>Setting Interceptor</a:t>
            </a:r>
          </a:p>
          <a:p>
            <a:pPr lvl="1"/>
            <a:r>
              <a:rPr lang="en-US" altLang="en-US" sz="1400">
                <a:latin typeface="Arial" panose="020B0604020202020204" pitchFamily="34" charset="0"/>
                <a:ea typeface="Verdana" panose="020B0604030504040204" pitchFamily="34" charset="0"/>
                <a:cs typeface="Verdana" panose="020B0604030504040204" pitchFamily="34" charset="0"/>
              </a:rPr>
              <a:t>When creating the SessionFactory causes interception on all sessions:</a:t>
            </a:r>
          </a:p>
          <a:p>
            <a:pPr lvl="3"/>
            <a:r>
              <a:rPr lang="en-US" altLang="en-US">
                <a:latin typeface="Arial" panose="020B0604020202020204" pitchFamily="34" charset="0"/>
                <a:ea typeface="Verdana" panose="020B0604030504040204" pitchFamily="34" charset="0"/>
                <a:cs typeface="Verdana" panose="020B0604030504040204" pitchFamily="34" charset="0"/>
              </a:rPr>
              <a:t>SessionFactory sessionFactory = Configuration().setInterceptor(new AccountDateInterceptor())</a:t>
            </a:r>
          </a:p>
          <a:p>
            <a:pPr lvl="3"/>
            <a:r>
              <a:rPr lang="en-US" altLang="en-US">
                <a:latin typeface="Arial" panose="020B0604020202020204" pitchFamily="34" charset="0"/>
                <a:ea typeface="Verdana" panose="020B0604030504040204" pitchFamily="34" charset="0"/>
                <a:cs typeface="Verdana" panose="020B0604030504040204" pitchFamily="34" charset="0"/>
              </a:rPr>
              <a:t>.configure().buildSessionFactory();</a:t>
            </a:r>
            <a:endParaRPr lang="en-US" altLang="en-US" sz="1400">
              <a:latin typeface="Arial" panose="020B0604020202020204" pitchFamily="34" charset="0"/>
              <a:ea typeface="Verdana" panose="020B0604030504040204" pitchFamily="34" charset="0"/>
              <a:cs typeface="Verdana" panose="020B0604030504040204" pitchFamily="34" charset="0"/>
            </a:endParaRPr>
          </a:p>
          <a:p>
            <a:pPr lvl="1"/>
            <a:endParaRPr lang="en-US" altLang="en-US" sz="1400">
              <a:latin typeface="Arial" panose="020B0604020202020204" pitchFamily="34" charset="0"/>
              <a:ea typeface="Verdana" panose="020B0604030504040204" pitchFamily="34" charset="0"/>
              <a:cs typeface="Verdana" panose="020B0604030504040204" pitchFamily="34" charset="0"/>
            </a:endParaRPr>
          </a:p>
          <a:p>
            <a:pPr lvl="1"/>
            <a:r>
              <a:rPr lang="en-US" altLang="en-US" sz="1400">
                <a:latin typeface="Arial" panose="020B0604020202020204" pitchFamily="34" charset="0"/>
                <a:ea typeface="Verdana" panose="020B0604030504040204" pitchFamily="34" charset="0"/>
                <a:cs typeface="Verdana" panose="020B0604030504040204" pitchFamily="34" charset="0"/>
              </a:rPr>
              <a:t>When opening an individual session:</a:t>
            </a:r>
          </a:p>
          <a:p>
            <a:pPr lvl="2"/>
            <a:r>
              <a:rPr lang="en-US" altLang="en-US">
                <a:latin typeface="Arial" panose="020B0604020202020204" pitchFamily="34" charset="0"/>
                <a:ea typeface="Verdana" panose="020B0604030504040204" pitchFamily="34" charset="0"/>
                <a:cs typeface="Verdana" panose="020B0604030504040204" pitchFamily="34" charset="0"/>
              </a:rPr>
              <a:t>	 Session session = HibernateUtil.getSessionFactory().openSession(new AccountDateInterceptor());</a:t>
            </a:r>
            <a:endParaRPr lang="en-US" altLang="en-US">
              <a:latin typeface="Arial" panose="020B0604020202020204"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0F7327-7BA5-4ED2-8A00-D10E3F1E0791}" type="slidenum">
              <a:rPr lang="en-US" altLang="en-US"/>
              <a:pPr eaLnBrk="1" hangingPunct="1"/>
              <a:t>82</a:t>
            </a:fld>
            <a:endParaRPr lang="en-US" altLang="en-US"/>
          </a:p>
        </p:txBody>
      </p:sp>
    </p:spTree>
    <p:extLst>
      <p:ext uri="{BB962C8B-B14F-4D97-AF65-F5344CB8AC3E}">
        <p14:creationId xmlns:p14="http://schemas.microsoft.com/office/powerpoint/2010/main" val="2133935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update, insert (optional - defaults to true)</a:t>
            </a:r>
            <a:r>
              <a:rPr lang="en-US" altLang="en-US">
                <a:latin typeface="Arial" panose="020B0604020202020204" pitchFamily="34" charset="0"/>
              </a:rPr>
              <a:t>: specifies that the mapped columns should be included in SQL UPDATE and/or INSERT statements. Setting both to false allows a pure "derived" property whose value is initialized from some other property that maps to the same column(s), or by a trigger or other application.</a:t>
            </a:r>
          </a:p>
          <a:p>
            <a:endParaRPr lang="en-US" altLang="en-US">
              <a:latin typeface="Arial" panose="020B0604020202020204" pitchFamily="34" charset="0"/>
            </a:endParaRPr>
          </a:p>
          <a:p>
            <a:r>
              <a:rPr lang="en-US" altLang="en-US" b="1">
                <a:latin typeface="Arial" panose="020B0604020202020204" pitchFamily="34" charset="0"/>
              </a:rPr>
              <a:t>generated (optional - defaults to  never)</a:t>
            </a:r>
            <a:r>
              <a:rPr lang="en-US" altLang="en-US">
                <a:latin typeface="Arial" panose="020B0604020202020204" pitchFamily="34" charset="0"/>
              </a:rPr>
              <a:t>: specifies that this property value is actually generated by the database. See the discussion of generated properties for more information.</a:t>
            </a: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b="1">
                <a:latin typeface="Arial" panose="020B0604020202020204" pitchFamily="34" charset="0"/>
              </a:rPr>
              <a:t>never (the default)</a:t>
            </a:r>
            <a:r>
              <a:rPr lang="en-US" altLang="en-US">
                <a:latin typeface="Arial" panose="020B0604020202020204" pitchFamily="34" charset="0"/>
              </a:rPr>
              <a:t>: the given property value is not generated within the database.</a:t>
            </a:r>
          </a:p>
          <a:p>
            <a:r>
              <a:rPr lang="en-US" altLang="en-US" b="1">
                <a:latin typeface="Arial" panose="020B0604020202020204" pitchFamily="34" charset="0"/>
              </a:rPr>
              <a:t>insert</a:t>
            </a:r>
            <a:r>
              <a:rPr lang="en-US" altLang="en-US">
                <a:latin typeface="Arial" panose="020B0604020202020204" pitchFamily="34" charset="0"/>
              </a:rPr>
              <a:t>: the given property value is generated on insert, but is not regenerated on subsequent</a:t>
            </a:r>
          </a:p>
          <a:p>
            <a:r>
              <a:rPr lang="en-US" altLang="en-US">
                <a:latin typeface="Arial" panose="020B0604020202020204" pitchFamily="34" charset="0"/>
              </a:rPr>
              <a:t>updates. Properties like created-date fall into this category. Even though version and timestamp properties can be marked as generated, this option is not available.</a:t>
            </a:r>
          </a:p>
          <a:p>
            <a:r>
              <a:rPr lang="en-US" altLang="en-US" b="1">
                <a:latin typeface="Arial" panose="020B0604020202020204" pitchFamily="34" charset="0"/>
              </a:rPr>
              <a:t>always</a:t>
            </a:r>
            <a:r>
              <a:rPr lang="en-US" altLang="en-US">
                <a:latin typeface="Arial" panose="020B0604020202020204" pitchFamily="34" charset="0"/>
              </a:rPr>
              <a:t>: the property value is generated both on insert and on update.</a:t>
            </a: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Default: allow hibernate to insert value from object to column (update, insert default to true). </a:t>
            </a:r>
          </a:p>
          <a:p>
            <a:r>
              <a:rPr lang="en-US" altLang="en-US">
                <a:latin typeface="Arial" panose="020B0604020202020204" pitchFamily="34" charset="0"/>
              </a:rPr>
              <a:t>When we want database insert value to table columns by database, we use triggers</a:t>
            </a:r>
          </a:p>
          <a:p>
            <a:r>
              <a:rPr lang="en-US" altLang="en-US">
                <a:latin typeface="Arial" panose="020B0604020202020204" pitchFamily="34" charset="0"/>
              </a:rPr>
              <a:t>Generated: insert =&gt;trigger of database insert data to that column when inserting</a:t>
            </a:r>
          </a:p>
          <a:p>
            <a:r>
              <a:rPr lang="en-US" altLang="en-US">
                <a:latin typeface="Arial" panose="020B0604020202020204" pitchFamily="34" charset="0"/>
              </a:rPr>
              <a:t>Genernated: always=&gt;trigger of database insert data to that column when inserting or updating</a:t>
            </a:r>
          </a:p>
          <a:p>
            <a:endParaRPr lang="en-US" altLang="en-US">
              <a:latin typeface="Arial" panose="020B0604020202020204" pitchFamily="34" charset="0"/>
            </a:endParaRPr>
          </a:p>
          <a:p>
            <a:r>
              <a:rPr lang="en-US" altLang="en-US">
                <a:latin typeface="Arial" panose="020B0604020202020204" pitchFamily="34" charset="0"/>
              </a:rPr>
              <a:t>And then data will be re-read to object</a:t>
            </a:r>
          </a:p>
          <a:p>
            <a:endParaRPr lang="vi-VN" altLang="en-US">
              <a:latin typeface="Arial" panose="020B0604020202020204" pitchFamily="34"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0E9BBD-1FF2-4EF3-AE63-BC59DFAE3542}" type="slidenum">
              <a:rPr lang="en-US" altLang="en-US"/>
              <a:pPr eaLnBrk="1" hangingPunct="1"/>
              <a:t>83</a:t>
            </a:fld>
            <a:endParaRPr lang="en-US" altLang="en-US"/>
          </a:p>
        </p:txBody>
      </p:sp>
    </p:spTree>
    <p:extLst>
      <p:ext uri="{BB962C8B-B14F-4D97-AF65-F5344CB8AC3E}">
        <p14:creationId xmlns:p14="http://schemas.microsoft.com/office/powerpoint/2010/main" val="1489079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sessionObj = HibernateUtil.currentSession();                     </a:t>
            </a:r>
          </a:p>
          <a:p>
            <a:r>
              <a:rPr lang="en-US" altLang="en-US">
                <a:latin typeface="Arial" panose="020B0604020202020204" pitchFamily="34" charset="0"/>
              </a:rPr>
              <a:t>String keyWord = paymentMasterSearchValue.getSearchKeyWord();                  </a:t>
            </a:r>
          </a:p>
          <a:p>
            <a:r>
              <a:rPr lang="en-US" altLang="en-US">
                <a:latin typeface="Arial" panose="020B0604020202020204" pitchFamily="34" charset="0"/>
              </a:rPr>
              <a:t>paymentMasterlist = sessionObj.getNamedQuery("selectPaymentMaster_SP“).setParameter("paymentTypeCode", keyWord)</a:t>
            </a:r>
          </a:p>
          <a:p>
            <a:r>
              <a:rPr lang="en-US" altLang="en-US">
                <a:latin typeface="Arial" panose="020B0604020202020204" pitchFamily="34" charset="0"/>
              </a:rPr>
              <a:t>.setParameter("callingAPI", "OC25“).list();  </a:t>
            </a:r>
          </a:p>
          <a:p>
            <a:endParaRPr lang="en-US" altLang="en-US">
              <a:latin typeface="Arial" panose="020B0604020202020204" pitchFamily="34" charset="0"/>
            </a:endParaRPr>
          </a:p>
          <a:p>
            <a:r>
              <a:rPr lang="en-US" altLang="en-US">
                <a:latin typeface="Arial" panose="020B0604020202020204" pitchFamily="34" charset="0"/>
              </a:rPr>
              <a:t>Stored procedures currently only return scalars and entities. &lt;return-join&gt; and &lt;load-collection&gt; are not supported.</a:t>
            </a:r>
          </a:p>
          <a:p>
            <a:endParaRPr lang="en-US" altLang="en-US">
              <a:latin typeface="Arial" panose="020B0604020202020204" pitchFamily="34" charset="0"/>
            </a:endParaRPr>
          </a:p>
          <a:p>
            <a:r>
              <a:rPr lang="en-US" altLang="en-US">
                <a:latin typeface="Arial" panose="020B0604020202020204" pitchFamily="34" charset="0"/>
              </a:rPr>
              <a:t>Scarlar: It means a single value as opposed to a set of values. It often means a constant, such as a string or a number. It can also refer to a variable, and I believe a column.</a:t>
            </a: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95B613-6037-427D-9D60-5E0C20FB9906}" type="slidenum">
              <a:rPr lang="en-US" altLang="en-US"/>
              <a:pPr eaLnBrk="1" hangingPunct="1"/>
              <a:t>85</a:t>
            </a:fld>
            <a:endParaRPr lang="en-US" altLang="en-US"/>
          </a:p>
        </p:txBody>
      </p:sp>
    </p:spTree>
    <p:extLst>
      <p:ext uri="{BB962C8B-B14F-4D97-AF65-F5344CB8AC3E}">
        <p14:creationId xmlns:p14="http://schemas.microsoft.com/office/powerpoint/2010/main" val="39557070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a:latin typeface="Arial" panose="020B0604020202020204" pitchFamily="34" charset="0"/>
                <a:ea typeface="Verdana" panose="020B0604030504040204" pitchFamily="34" charset="0"/>
                <a:cs typeface="Verdana" panose="020B0604030504040204" pitchFamily="34" charset="0"/>
              </a:rPr>
              <a:t>Relational Persistence for Java</a:t>
            </a:r>
          </a:p>
          <a:p>
            <a:pPr lvl="1"/>
            <a:r>
              <a:rPr lang="en-US" altLang="en-US">
                <a:latin typeface="Arial" panose="020B0604020202020204" pitchFamily="34" charset="0"/>
                <a:ea typeface="Verdana" panose="020B0604030504040204" pitchFamily="34" charset="0"/>
                <a:cs typeface="Verdana" panose="020B0604030504040204" pitchFamily="34" charset="0"/>
              </a:rPr>
              <a:t>Hibernate itself takes care of the mapping an object model ‘s data representation to a relational data model.</a:t>
            </a:r>
          </a:p>
          <a:p>
            <a:r>
              <a:rPr lang="en-US" altLang="en-US" sz="1400">
                <a:latin typeface="Arial" panose="020B0604020202020204" pitchFamily="34" charset="0"/>
                <a:ea typeface="Verdana" panose="020B0604030504040204" pitchFamily="34" charset="0"/>
                <a:cs typeface="Verdana" panose="020B0604030504040204" pitchFamily="34" charset="0"/>
              </a:rPr>
              <a:t>Transparent Persistence</a:t>
            </a:r>
          </a:p>
          <a:p>
            <a:pPr lvl="1"/>
            <a:r>
              <a:rPr lang="en-US" altLang="en-US">
                <a:latin typeface="Arial" panose="020B0604020202020204" pitchFamily="34" charset="0"/>
              </a:rPr>
              <a:t>The automatic mapping of Java objects with database tables and vice versa is called Transparent Persistence. </a:t>
            </a:r>
            <a:endParaRPr lang="en-US" altLang="en-US" sz="1400">
              <a:latin typeface="Arial" panose="020B0604020202020204" pitchFamily="34" charset="0"/>
              <a:ea typeface="Verdana" panose="020B0604030504040204" pitchFamily="34" charset="0"/>
              <a:cs typeface="Verdana" panose="020B0604030504040204" pitchFamily="34" charset="0"/>
            </a:endParaRPr>
          </a:p>
          <a:p>
            <a:r>
              <a:rPr lang="en-US" altLang="en-US" sz="1400">
                <a:latin typeface="Arial" panose="020B0604020202020204" pitchFamily="34" charset="0"/>
                <a:ea typeface="Verdana" panose="020B0604030504040204" pitchFamily="34" charset="0"/>
                <a:cs typeface="Verdana" panose="020B0604030504040204" pitchFamily="34" charset="0"/>
              </a:rPr>
              <a:t>Support for Query Language</a:t>
            </a:r>
          </a:p>
          <a:p>
            <a:pPr lvl="1"/>
            <a:r>
              <a:rPr lang="en-US" altLang="en-US">
                <a:latin typeface="Arial" panose="020B0604020202020204" pitchFamily="34" charset="0"/>
                <a:ea typeface="Verdana" panose="020B0604030504040204" pitchFamily="34" charset="0"/>
                <a:cs typeface="Verdana" panose="020B0604030504040204" pitchFamily="34" charset="0"/>
              </a:rPr>
              <a:t>Hibernate provide a powerful query language HQL (independent from type of database).</a:t>
            </a:r>
          </a:p>
          <a:p>
            <a:r>
              <a:rPr lang="en-US" altLang="en-US" sz="1400">
                <a:latin typeface="Arial" panose="020B0604020202020204" pitchFamily="34" charset="0"/>
                <a:ea typeface="Verdana" panose="020B0604030504040204" pitchFamily="34" charset="0"/>
                <a:cs typeface="Verdana" panose="020B0604030504040204" pitchFamily="34" charset="0"/>
              </a:rPr>
              <a:t>Database Dependent Code</a:t>
            </a:r>
          </a:p>
          <a:p>
            <a:pPr lvl="1"/>
            <a:r>
              <a:rPr lang="en-US" altLang="en-US">
                <a:latin typeface="Arial" panose="020B0604020202020204" pitchFamily="34" charset="0"/>
                <a:ea typeface="Verdana" panose="020B0604030504040204" pitchFamily="34" charset="0"/>
                <a:cs typeface="Verdana" panose="020B0604030504040204" pitchFamily="34" charset="0"/>
              </a:rPr>
              <a:t>If there is change in Database or in any table then you only need to change the XML file properties</a:t>
            </a:r>
          </a:p>
          <a:p>
            <a:r>
              <a:rPr lang="en-US" altLang="en-US" sz="1400">
                <a:latin typeface="Arial" panose="020B0604020202020204" pitchFamily="34" charset="0"/>
                <a:ea typeface="Verdana" panose="020B0604030504040204" pitchFamily="34" charset="0"/>
                <a:cs typeface="Verdana" panose="020B0604030504040204" pitchFamily="34" charset="0"/>
              </a:rPr>
              <a:t>Maintenance Cost</a:t>
            </a:r>
          </a:p>
          <a:p>
            <a:pPr lvl="1"/>
            <a:r>
              <a:rPr lang="en-US" altLang="en-US">
                <a:latin typeface="Arial" panose="020B0604020202020204" pitchFamily="34" charset="0"/>
                <a:ea typeface="Verdana" panose="020B0604030504040204" pitchFamily="34" charset="0"/>
                <a:cs typeface="Verdana" panose="020B0604030504040204" pitchFamily="34" charset="0"/>
              </a:rPr>
              <a:t>Hibernate relieves developer from handling with JDBC result set and convert it to Java objects through code to use this persistent data in application.</a:t>
            </a:r>
          </a:p>
          <a:p>
            <a:r>
              <a:rPr lang="en-US" altLang="en-US" sz="1400">
                <a:latin typeface="Arial" panose="020B0604020202020204" pitchFamily="34" charset="0"/>
                <a:ea typeface="Verdana" panose="020B0604030504040204" pitchFamily="34" charset="0"/>
                <a:cs typeface="Verdana" panose="020B0604030504040204" pitchFamily="34" charset="0"/>
              </a:rPr>
              <a:t>Optimize Performance</a:t>
            </a:r>
          </a:p>
          <a:p>
            <a:pPr lvl="1"/>
            <a:r>
              <a:rPr lang="en-US" altLang="en-US">
                <a:latin typeface="Arial" panose="020B0604020202020204" pitchFamily="34" charset="0"/>
                <a:ea typeface="Verdana" panose="020B0604030504040204" pitchFamily="34" charset="0"/>
                <a:cs typeface="Verdana" panose="020B0604030504040204" pitchFamily="34" charset="0"/>
              </a:rPr>
              <a:t>With Transparent Persistence, cache is set to application work space. Relational tuples are move to this cache as a result of query that improves performance if client application reads the same data repeatedly.</a:t>
            </a:r>
          </a:p>
          <a:p>
            <a:r>
              <a:rPr lang="en-US" altLang="en-US" sz="1400">
                <a:latin typeface="Arial" panose="020B0604020202020204" pitchFamily="34" charset="0"/>
                <a:ea typeface="Verdana" panose="020B0604030504040204" pitchFamily="34" charset="0"/>
                <a:cs typeface="Verdana" panose="020B0604030504040204" pitchFamily="34" charset="0"/>
              </a:rPr>
              <a:t>Automatic Versioning and Time Stamping</a:t>
            </a:r>
          </a:p>
          <a:p>
            <a:pPr lvl="1"/>
            <a:r>
              <a:rPr lang="en-US" altLang="en-US">
                <a:latin typeface="Arial" panose="020B0604020202020204" pitchFamily="34" charset="0"/>
              </a:rPr>
              <a:t>By database versioning one can be assured that the changes done by one person is not being roll backed by another one unintentionally.</a:t>
            </a:r>
          </a:p>
          <a:p>
            <a:pPr lvl="1"/>
            <a:r>
              <a:rPr lang="en-US" altLang="en-US">
                <a:latin typeface="Arial" panose="020B0604020202020204" pitchFamily="34" charset="0"/>
                <a:ea typeface="Verdana" panose="020B0604030504040204" pitchFamily="34" charset="0"/>
                <a:cs typeface="Verdana" panose="020B0604030504040204" pitchFamily="34" charset="0"/>
              </a:rPr>
              <a:t>So if two users retrieve same tuple and then modify it and one user saves this modified tuple to </a:t>
            </a:r>
          </a:p>
          <a:p>
            <a:pPr lvl="1"/>
            <a:r>
              <a:rPr lang="en-US" altLang="en-US">
                <a:latin typeface="Arial" panose="020B0604020202020204" pitchFamily="34" charset="0"/>
                <a:ea typeface="Verdana" panose="020B0604030504040204" pitchFamily="34" charset="0"/>
                <a:cs typeface="Verdana" panose="020B0604030504040204" pitchFamily="34" charset="0"/>
              </a:rPr>
              <a:t>database, version is automatically updated for this tuple by Hibernate. When </a:t>
            </a:r>
          </a:p>
          <a:p>
            <a:pPr lvl="1"/>
            <a:r>
              <a:rPr lang="en-US" altLang="en-US">
                <a:latin typeface="Arial" panose="020B0604020202020204" pitchFamily="34" charset="0"/>
                <a:ea typeface="Verdana" panose="020B0604030504040204" pitchFamily="34" charset="0"/>
                <a:cs typeface="Verdana" panose="020B0604030504040204" pitchFamily="34" charset="0"/>
              </a:rPr>
              <a:t>another user tries to save updated tuple  to database then it does not allow to </a:t>
            </a:r>
          </a:p>
          <a:p>
            <a:pPr lvl="1"/>
            <a:r>
              <a:rPr lang="en-US" altLang="en-US">
                <a:latin typeface="Arial" panose="020B0604020202020204" pitchFamily="34" charset="0"/>
                <a:ea typeface="Verdana" panose="020B0604030504040204" pitchFamily="34" charset="0"/>
                <a:cs typeface="Verdana" panose="020B0604030504040204" pitchFamily="34" charset="0"/>
              </a:rPr>
              <a:t>save it because this user does not have updated data</a:t>
            </a:r>
          </a:p>
          <a:p>
            <a:r>
              <a:rPr lang="en-US" altLang="en-US" sz="1400">
                <a:latin typeface="Arial" panose="020B0604020202020204" pitchFamily="34" charset="0"/>
                <a:ea typeface="Verdana" panose="020B0604030504040204" pitchFamily="34" charset="0"/>
                <a:cs typeface="Verdana" panose="020B0604030504040204" pitchFamily="34" charset="0"/>
              </a:rPr>
              <a:t>Open-Source, Zero-Cost Product License</a:t>
            </a:r>
          </a:p>
          <a:p>
            <a:pPr lvl="1"/>
            <a:r>
              <a:rPr lang="en-US" altLang="en-US">
                <a:latin typeface="Arial" panose="020B0604020202020204" pitchFamily="34" charset="0"/>
              </a:rPr>
              <a:t>Hibernate is an open source and is free to use for both development and production deployments.</a:t>
            </a:r>
          </a:p>
          <a:p>
            <a:pPr lvl="1"/>
            <a:endParaRPr lang="en-US" altLang="en-US">
              <a:latin typeface="Arial" panose="020B0604020202020204" pitchFamily="34" charset="0"/>
              <a:ea typeface="Verdana" panose="020B0604030504040204" pitchFamily="34" charset="0"/>
              <a:cs typeface="Verdana" panose="020B0604030504040204" pitchFamily="34" charset="0"/>
            </a:endParaRPr>
          </a:p>
          <a:p>
            <a:pPr lvl="1"/>
            <a:endParaRPr lang="en-US" altLang="en-US">
              <a:latin typeface="Arial" panose="020B0604020202020204" pitchFamily="34" charset="0"/>
              <a:ea typeface="Verdana" panose="020B0604030504040204" pitchFamily="34" charset="0"/>
              <a:cs typeface="Verdana" panose="020B0604030504040204" pitchFamily="34" charset="0"/>
            </a:endParaRPr>
          </a:p>
          <a:p>
            <a:pPr lvl="1"/>
            <a:endParaRPr lang="en-US" altLang="en-US">
              <a:latin typeface="Arial" panose="020B0604020202020204" pitchFamily="34" charset="0"/>
              <a:ea typeface="Verdana" panose="020B0604030504040204" pitchFamily="34" charset="0"/>
              <a:cs typeface="Verdana" panose="020B0604030504040204" pitchFamily="34" charset="0"/>
            </a:endParaRPr>
          </a:p>
          <a:p>
            <a:pPr lvl="1"/>
            <a:r>
              <a:rPr lang="en-US" altLang="en-US">
                <a:latin typeface="Arial" panose="020B0604020202020204" pitchFamily="34" charset="0"/>
                <a:ea typeface="Verdana" panose="020B0604030504040204" pitchFamily="34" charset="0"/>
                <a:cs typeface="Verdana" panose="020B0604030504040204" pitchFamily="34" charset="0"/>
              </a:rPr>
              <a:t>So if two users retrieve same tuple and then modify it and one user saves this modified tuple to </a:t>
            </a:r>
          </a:p>
          <a:p>
            <a:pPr lvl="1"/>
            <a:r>
              <a:rPr lang="en-US" altLang="en-US">
                <a:latin typeface="Arial" panose="020B0604020202020204" pitchFamily="34" charset="0"/>
                <a:ea typeface="Verdana" panose="020B0604030504040204" pitchFamily="34" charset="0"/>
                <a:cs typeface="Verdana" panose="020B0604030504040204" pitchFamily="34" charset="0"/>
              </a:rPr>
              <a:t>database, version is automatically updated for this tuple by Hibernate. When </a:t>
            </a:r>
          </a:p>
          <a:p>
            <a:pPr lvl="1"/>
            <a:r>
              <a:rPr lang="en-US" altLang="en-US">
                <a:latin typeface="Arial" panose="020B0604020202020204" pitchFamily="34" charset="0"/>
                <a:ea typeface="Verdana" panose="020B0604030504040204" pitchFamily="34" charset="0"/>
                <a:cs typeface="Verdana" panose="020B0604030504040204" pitchFamily="34" charset="0"/>
              </a:rPr>
              <a:t>another user tries to save updated tuple  to database then it does not allow to </a:t>
            </a:r>
          </a:p>
          <a:p>
            <a:pPr lvl="1"/>
            <a:r>
              <a:rPr lang="en-US" altLang="en-US">
                <a:latin typeface="Arial" panose="020B0604020202020204" pitchFamily="34" charset="0"/>
                <a:ea typeface="Verdana" panose="020B0604030504040204" pitchFamily="34" charset="0"/>
                <a:cs typeface="Verdana" panose="020B0604030504040204" pitchFamily="34" charset="0"/>
              </a:rPr>
              <a:t>save it because this user does not have updated data</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DE7AE9-AA26-44F2-A2A1-B496FF287614}" type="slidenum">
              <a:rPr lang="en-US" altLang="en-US"/>
              <a:pPr eaLnBrk="1" hangingPunct="1"/>
              <a:t>86</a:t>
            </a:fld>
            <a:endParaRPr lang="en-US" altLang="en-US"/>
          </a:p>
        </p:txBody>
      </p:sp>
    </p:spTree>
    <p:extLst>
      <p:ext uri="{BB962C8B-B14F-4D97-AF65-F5344CB8AC3E}">
        <p14:creationId xmlns:p14="http://schemas.microsoft.com/office/powerpoint/2010/main" val="2816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Java persistence could be defined as storing</a:t>
            </a:r>
            <a:r>
              <a:rPr lang="vi-VN" altLang="en-US" dirty="0">
                <a:latin typeface="Arial" panose="020B0604020202020204" pitchFamily="34" charset="0"/>
              </a:rPr>
              <a:t> Java </a:t>
            </a:r>
            <a:r>
              <a:rPr lang="vi-VN" altLang="en-US" dirty="0">
                <a:latin typeface="Arial" panose="020B0604020202020204" pitchFamily="34" charset="0"/>
                <a:hlinkClick r:id="rId3" tooltip="wikipedia:Object (computer science)"/>
              </a:rPr>
              <a:t>objects</a:t>
            </a:r>
            <a:r>
              <a:rPr lang="vi-VN" altLang="en-US" dirty="0">
                <a:latin typeface="Arial" panose="020B0604020202020204" pitchFamily="34" charset="0"/>
              </a:rPr>
              <a:t> to relational database</a:t>
            </a:r>
          </a:p>
          <a:p>
            <a:r>
              <a:rPr lang="en-US" altLang="en-US" dirty="0">
                <a:latin typeface="Arial" panose="020B0604020202020204" pitchFamily="34" charset="0"/>
              </a:rPr>
              <a:t>Storing Java objects is a natural and common approach to persisting data from Java.</a:t>
            </a:r>
            <a:endParaRPr lang="vi-VN" altLang="en-US" dirty="0">
              <a:latin typeface="Arial" panose="020B0604020202020204" pitchFamily="34" charset="0"/>
            </a:endParaRPr>
          </a:p>
          <a:p>
            <a:endParaRPr lang="en-US" altLang="en-US" b="1" dirty="0">
              <a:latin typeface="Arial" panose="020B0604020202020204" pitchFamily="34" charset="0"/>
            </a:endParaRPr>
          </a:p>
          <a:p>
            <a:r>
              <a:rPr lang="en-US" altLang="en-US" dirty="0">
                <a:latin typeface="Arial" panose="020B0604020202020204" pitchFamily="34" charset="0"/>
              </a:rPr>
              <a:t>http://en.wikibooks.org/wiki/Java_Persistence/What_is_Java_persistence%3F</a:t>
            </a:r>
          </a:p>
          <a:p>
            <a:endParaRPr lang="en-US" altLang="en-US" b="1" dirty="0">
              <a:latin typeface="Arial" panose="020B0604020202020204" pitchFamily="34" charset="0"/>
            </a:endParaRPr>
          </a:p>
          <a:p>
            <a:r>
              <a:rPr lang="en-US" altLang="en-US" dirty="0">
                <a:latin typeface="Arial" panose="020B0604020202020204" pitchFamily="34" charset="0"/>
              </a:rPr>
              <a:t>EJB and Hibernate implement persistence by mapping java object and database table</a:t>
            </a:r>
          </a:p>
          <a:p>
            <a:r>
              <a:rPr lang="en-US" altLang="en-US" b="1" dirty="0">
                <a:latin typeface="Arial" panose="020B0604020202020204" pitchFamily="34" charset="0"/>
              </a:rPr>
              <a:t>Basic Steps to JDBC Operations</a:t>
            </a:r>
          </a:p>
          <a:p>
            <a:r>
              <a:rPr lang="en-US" altLang="en-US" dirty="0">
                <a:latin typeface="Arial" panose="020B0604020202020204" pitchFamily="34" charset="0"/>
              </a:rPr>
              <a:t>1. Load driver or obtain </a:t>
            </a:r>
            <a:r>
              <a:rPr lang="en-US" altLang="en-US" dirty="0" err="1">
                <a:latin typeface="Arial" panose="020B0604020202020204" pitchFamily="34" charset="0"/>
              </a:rPr>
              <a:t>datasource</a:t>
            </a:r>
            <a:endParaRPr lang="en-US" altLang="en-US" dirty="0">
              <a:latin typeface="Arial" panose="020B0604020202020204" pitchFamily="34" charset="0"/>
            </a:endParaRPr>
          </a:p>
          <a:p>
            <a:r>
              <a:rPr lang="en-US" altLang="en-US" dirty="0">
                <a:latin typeface="Arial" panose="020B0604020202020204" pitchFamily="34" charset="0"/>
              </a:rPr>
              <a:t>2. Establish connection using a JDBC URL</a:t>
            </a:r>
          </a:p>
          <a:p>
            <a:r>
              <a:rPr lang="en-US" altLang="en-US" dirty="0">
                <a:latin typeface="Arial" panose="020B0604020202020204" pitchFamily="34" charset="0"/>
              </a:rPr>
              <a:t>3.Create statement</a:t>
            </a:r>
          </a:p>
          <a:p>
            <a:r>
              <a:rPr lang="en-US" altLang="en-US" dirty="0">
                <a:latin typeface="Arial" panose="020B0604020202020204" pitchFamily="34" charset="0"/>
              </a:rPr>
              <a:t>4. Execute statement</a:t>
            </a:r>
          </a:p>
          <a:p>
            <a:r>
              <a:rPr lang="en-US" altLang="en-US" dirty="0">
                <a:latin typeface="Arial" panose="020B0604020202020204" pitchFamily="34" charset="0"/>
              </a:rPr>
              <a:t>5. Optionally, process results in result set</a:t>
            </a:r>
          </a:p>
          <a:p>
            <a:r>
              <a:rPr lang="en-US" altLang="en-US" dirty="0">
                <a:latin typeface="Arial" panose="020B0604020202020204" pitchFamily="34" charset="0"/>
              </a:rPr>
              <a:t>6. Close database resources</a:t>
            </a:r>
          </a:p>
          <a:p>
            <a:r>
              <a:rPr lang="en-US" altLang="en-US" dirty="0">
                <a:latin typeface="Arial" panose="020B0604020202020204" pitchFamily="34" charset="0"/>
              </a:rPr>
              <a:t>7. Optionally, commit/rollback transaction</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How to load a Manufacturer that has a list of products</a:t>
            </a:r>
          </a:p>
          <a:p>
            <a:r>
              <a:rPr lang="en-US" altLang="en-US" dirty="0">
                <a:latin typeface="Arial" panose="020B0604020202020204" pitchFamily="34" charset="0"/>
              </a:rPr>
              <a:t>Persistent: Map java objects with database table and make it state (data) synchronous with database</a:t>
            </a: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F0786E-8F2C-41D1-9940-C92023A863BE}" type="slidenum">
              <a:rPr lang="en-US" altLang="en-US"/>
              <a:pPr eaLnBrk="1" hangingPunct="1"/>
              <a:t>12</a:t>
            </a:fld>
            <a:endParaRPr lang="en-US" altLang="en-US"/>
          </a:p>
        </p:txBody>
      </p:sp>
    </p:spTree>
    <p:extLst>
      <p:ext uri="{BB962C8B-B14F-4D97-AF65-F5344CB8AC3E}">
        <p14:creationId xmlns:p14="http://schemas.microsoft.com/office/powerpoint/2010/main" val="251665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Java persistence could be defined as storing</a:t>
            </a:r>
            <a:r>
              <a:rPr lang="vi-VN" altLang="en-US" dirty="0">
                <a:latin typeface="Arial" panose="020B0604020202020204" pitchFamily="34" charset="0"/>
              </a:rPr>
              <a:t> Java </a:t>
            </a:r>
            <a:r>
              <a:rPr lang="vi-VN" altLang="en-US" dirty="0">
                <a:latin typeface="Arial" panose="020B0604020202020204" pitchFamily="34" charset="0"/>
                <a:hlinkClick r:id="rId3" tooltip="wikipedia:Object (computer science)"/>
              </a:rPr>
              <a:t>objects</a:t>
            </a:r>
            <a:r>
              <a:rPr lang="vi-VN" altLang="en-US" dirty="0">
                <a:latin typeface="Arial" panose="020B0604020202020204" pitchFamily="34" charset="0"/>
              </a:rPr>
              <a:t> to relational database</a:t>
            </a:r>
          </a:p>
          <a:p>
            <a:r>
              <a:rPr lang="en-US" altLang="en-US" dirty="0">
                <a:latin typeface="Arial" panose="020B0604020202020204" pitchFamily="34" charset="0"/>
              </a:rPr>
              <a:t>Storing Java objects is a natural and common approach to persisting data from Java.</a:t>
            </a:r>
            <a:endParaRPr lang="vi-VN" altLang="en-US" dirty="0">
              <a:latin typeface="Arial" panose="020B0604020202020204" pitchFamily="34" charset="0"/>
            </a:endParaRPr>
          </a:p>
          <a:p>
            <a:endParaRPr lang="en-US" altLang="en-US" b="1" dirty="0">
              <a:latin typeface="Arial" panose="020B0604020202020204" pitchFamily="34" charset="0"/>
            </a:endParaRPr>
          </a:p>
          <a:p>
            <a:r>
              <a:rPr lang="en-US" altLang="en-US" dirty="0">
                <a:latin typeface="Arial" panose="020B0604020202020204" pitchFamily="34" charset="0"/>
              </a:rPr>
              <a:t>http://en.wikibooks.org/wiki/Java_Persistence/What_is_Java_persistence%3F</a:t>
            </a:r>
          </a:p>
          <a:p>
            <a:endParaRPr lang="en-US" altLang="en-US" b="1" dirty="0">
              <a:latin typeface="Arial" panose="020B0604020202020204" pitchFamily="34" charset="0"/>
            </a:endParaRPr>
          </a:p>
          <a:p>
            <a:r>
              <a:rPr lang="en-US" altLang="en-US" dirty="0">
                <a:latin typeface="Arial" panose="020B0604020202020204" pitchFamily="34" charset="0"/>
              </a:rPr>
              <a:t>EJB and Hibernate implement persistence by mapping java object and database table</a:t>
            </a:r>
          </a:p>
          <a:p>
            <a:r>
              <a:rPr lang="en-US" altLang="en-US" b="1" dirty="0">
                <a:latin typeface="Arial" panose="020B0604020202020204" pitchFamily="34" charset="0"/>
              </a:rPr>
              <a:t>Basic Steps to JDBC Operations</a:t>
            </a:r>
          </a:p>
          <a:p>
            <a:r>
              <a:rPr lang="en-US" altLang="en-US" dirty="0">
                <a:latin typeface="Arial" panose="020B0604020202020204" pitchFamily="34" charset="0"/>
              </a:rPr>
              <a:t>1. Load driver or obtain </a:t>
            </a:r>
            <a:r>
              <a:rPr lang="en-US" altLang="en-US" dirty="0" err="1">
                <a:latin typeface="Arial" panose="020B0604020202020204" pitchFamily="34" charset="0"/>
              </a:rPr>
              <a:t>datasource</a:t>
            </a:r>
            <a:endParaRPr lang="en-US" altLang="en-US" dirty="0">
              <a:latin typeface="Arial" panose="020B0604020202020204" pitchFamily="34" charset="0"/>
            </a:endParaRPr>
          </a:p>
          <a:p>
            <a:r>
              <a:rPr lang="en-US" altLang="en-US" dirty="0">
                <a:latin typeface="Arial" panose="020B0604020202020204" pitchFamily="34" charset="0"/>
              </a:rPr>
              <a:t>2. Establish connection using a JDBC URL</a:t>
            </a:r>
          </a:p>
          <a:p>
            <a:r>
              <a:rPr lang="en-US" altLang="en-US" dirty="0">
                <a:latin typeface="Arial" panose="020B0604020202020204" pitchFamily="34" charset="0"/>
              </a:rPr>
              <a:t>3.Create statement</a:t>
            </a:r>
          </a:p>
          <a:p>
            <a:r>
              <a:rPr lang="en-US" altLang="en-US" dirty="0">
                <a:latin typeface="Arial" panose="020B0604020202020204" pitchFamily="34" charset="0"/>
              </a:rPr>
              <a:t>4. Execute statement</a:t>
            </a:r>
          </a:p>
          <a:p>
            <a:r>
              <a:rPr lang="en-US" altLang="en-US" dirty="0">
                <a:latin typeface="Arial" panose="020B0604020202020204" pitchFamily="34" charset="0"/>
              </a:rPr>
              <a:t>5. Optionally, process results in result set</a:t>
            </a:r>
          </a:p>
          <a:p>
            <a:r>
              <a:rPr lang="en-US" altLang="en-US" dirty="0">
                <a:latin typeface="Arial" panose="020B0604020202020204" pitchFamily="34" charset="0"/>
              </a:rPr>
              <a:t>6. Close database resources</a:t>
            </a:r>
          </a:p>
          <a:p>
            <a:r>
              <a:rPr lang="en-US" altLang="en-US" dirty="0">
                <a:latin typeface="Arial" panose="020B0604020202020204" pitchFamily="34" charset="0"/>
              </a:rPr>
              <a:t>7. Optionally, commit/rollback transaction</a:t>
            </a: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How to load a Manufacturer that has a list of products</a:t>
            </a:r>
          </a:p>
          <a:p>
            <a:r>
              <a:rPr lang="en-US" altLang="en-US" dirty="0">
                <a:latin typeface="Arial" panose="020B0604020202020204" pitchFamily="34" charset="0"/>
              </a:rPr>
              <a:t>Persistent: Map java objects with database table and make it state (data) synchronous with database</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5D7FC3-C29D-4229-877B-6BE946402D11}" type="slidenum">
              <a:rPr lang="en-US" altLang="en-US"/>
              <a:pPr eaLnBrk="1" hangingPunct="1"/>
              <a:t>13</a:t>
            </a:fld>
            <a:endParaRPr lang="en-US" altLang="en-US"/>
          </a:p>
        </p:txBody>
      </p:sp>
    </p:spTree>
    <p:extLst>
      <p:ext uri="{BB962C8B-B14F-4D97-AF65-F5344CB8AC3E}">
        <p14:creationId xmlns:p14="http://schemas.microsoft.com/office/powerpoint/2010/main" val="344529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serialization</a:t>
            </a:r>
            <a:r>
              <a:rPr lang="en-US" altLang="en-US">
                <a:latin typeface="Arial" panose="020B0604020202020204" pitchFamily="34" charset="0"/>
              </a:rPr>
              <a:t> is the process of converting a </a:t>
            </a:r>
            <a:r>
              <a:rPr lang="en-US" altLang="en-US">
                <a:latin typeface="Arial" panose="020B0604020202020204" pitchFamily="34" charset="0"/>
                <a:hlinkClick r:id="rId3" tooltip="Data structure"/>
              </a:rPr>
              <a:t>data structure</a:t>
            </a:r>
            <a:r>
              <a:rPr lang="en-US" altLang="en-US">
                <a:latin typeface="Arial" panose="020B0604020202020204" pitchFamily="34" charset="0"/>
              </a:rPr>
              <a:t> or </a:t>
            </a:r>
            <a:r>
              <a:rPr lang="en-US" altLang="en-US">
                <a:latin typeface="Arial" panose="020B0604020202020204" pitchFamily="34" charset="0"/>
                <a:hlinkClick r:id="rId4" tooltip="Object (computer science)"/>
              </a:rPr>
              <a:t>object</a:t>
            </a:r>
            <a:r>
              <a:rPr lang="en-US" altLang="en-US">
                <a:latin typeface="Arial" panose="020B0604020202020204" pitchFamily="34" charset="0"/>
              </a:rPr>
              <a:t> state into a format that can be stored (for example, in a </a:t>
            </a:r>
            <a:r>
              <a:rPr lang="en-US" altLang="en-US">
                <a:latin typeface="Arial" panose="020B0604020202020204" pitchFamily="34" charset="0"/>
                <a:hlinkClick r:id="rId5" tooltip="Computer file"/>
              </a:rPr>
              <a:t>file</a:t>
            </a:r>
            <a:r>
              <a:rPr lang="en-US" altLang="en-US">
                <a:latin typeface="Arial" panose="020B0604020202020204" pitchFamily="34" charset="0"/>
              </a:rPr>
              <a:t> or memory buffer, or transmitted across a </a:t>
            </a:r>
            <a:r>
              <a:rPr lang="en-US" altLang="en-US">
                <a:latin typeface="Arial" panose="020B0604020202020204" pitchFamily="34" charset="0"/>
                <a:hlinkClick r:id="rId6" tooltip="Computer network"/>
              </a:rPr>
              <a:t>network</a:t>
            </a:r>
            <a:r>
              <a:rPr lang="en-US" altLang="en-US">
                <a:latin typeface="Arial" panose="020B0604020202020204" pitchFamily="34" charset="0"/>
              </a:rPr>
              <a:t> connection link)</a:t>
            </a:r>
          </a:p>
          <a:p>
            <a:endParaRPr lang="en-US" altLang="en-US">
              <a:latin typeface="Arial" panose="020B0604020202020204" pitchFamily="34" charset="0"/>
            </a:endParaRPr>
          </a:p>
          <a:p>
            <a:r>
              <a:rPr lang="en-US" altLang="en-US" b="1">
                <a:latin typeface="Arial" panose="020B0604020202020204" pitchFamily="34" charset="0"/>
              </a:rPr>
              <a:t>Java Abstract classes</a:t>
            </a:r>
            <a:r>
              <a:rPr lang="en-US" altLang="en-US">
                <a:latin typeface="Arial" panose="020B0604020202020204" pitchFamily="34" charset="0"/>
              </a:rPr>
              <a:t> are used to declare common characteristics of subclasses. An abstract class cannot be instantiated. </a:t>
            </a:r>
            <a:r>
              <a:rPr lang="en-US" altLang="en-US">
                <a:latin typeface="Arial" panose="020B0604020202020204" pitchFamily="34" charset="0"/>
                <a:sym typeface="Wingdings" panose="05000000000000000000" pitchFamily="2" charset="2"/>
              </a:rPr>
              <a:t> It can be new()</a:t>
            </a:r>
            <a:endParaRPr lang="en-US" altLang="en-US">
              <a:latin typeface="Arial" panose="020B0604020202020204" pitchFamily="34" charset="0"/>
            </a:endParaRPr>
          </a:p>
          <a:p>
            <a:r>
              <a:rPr lang="en-US" altLang="en-US">
                <a:latin typeface="Arial" panose="020B0604020202020204" pitchFamily="34" charset="0"/>
              </a:rPr>
              <a:t>Pojo: plain old java object, include properties and their getter/setter method</a:t>
            </a:r>
            <a:endParaRPr lang="vi-VN" altLang="en-US">
              <a:latin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477001-A1CA-42DB-A078-39D47E18D045}" type="slidenum">
              <a:rPr lang="en-US" altLang="en-US"/>
              <a:pPr eaLnBrk="1" hangingPunct="1"/>
              <a:t>14</a:t>
            </a:fld>
            <a:endParaRPr lang="en-US" altLang="en-US"/>
          </a:p>
        </p:txBody>
      </p:sp>
    </p:spTree>
    <p:extLst>
      <p:ext uri="{BB962C8B-B14F-4D97-AF65-F5344CB8AC3E}">
        <p14:creationId xmlns:p14="http://schemas.microsoft.com/office/powerpoint/2010/main" val="323828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Manufacture has many product</a:t>
            </a:r>
          </a:p>
          <a:p>
            <a:pPr marL="0" lvl="1"/>
            <a:r>
              <a:rPr lang="en-US" altLang="en-US">
                <a:latin typeface="Arial" panose="020B0604020202020204" pitchFamily="34" charset="0"/>
              </a:rPr>
              <a:t>Hibernate implements many sophisticated performance optimizations, such as caching</a:t>
            </a:r>
          </a:p>
          <a:p>
            <a:r>
              <a:rPr lang="en-US" altLang="en-US">
                <a:latin typeface="Arial" panose="020B0604020202020204" pitchFamily="34" charset="0"/>
              </a:rPr>
              <a:t>Hibernate3 uses lazy select fetching for collections</a:t>
            </a:r>
          </a:p>
          <a:p>
            <a:r>
              <a:rPr lang="en-US" altLang="en-US">
                <a:latin typeface="Arial" panose="020B0604020202020204" pitchFamily="34" charset="0"/>
              </a:rPr>
              <a:t>Optimize SQL</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109D66-1A00-4584-AC82-84472BAB501A}" type="slidenum">
              <a:rPr lang="en-US" altLang="en-US"/>
              <a:pPr eaLnBrk="1" hangingPunct="1"/>
              <a:t>15</a:t>
            </a:fld>
            <a:endParaRPr lang="en-US" altLang="en-US"/>
          </a:p>
        </p:txBody>
      </p:sp>
    </p:spTree>
    <p:extLst>
      <p:ext uri="{BB962C8B-B14F-4D97-AF65-F5344CB8AC3E}">
        <p14:creationId xmlns:p14="http://schemas.microsoft.com/office/powerpoint/2010/main" val="82354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Hibernate 1.0 2002</a:t>
            </a:r>
          </a:p>
          <a:p>
            <a:r>
              <a:rPr lang="en-US" altLang="en-US">
                <a:latin typeface="Arial" panose="020B0604020202020204" pitchFamily="34" charset="0"/>
              </a:rPr>
              <a:t>Hibernate 2.0 final on 2003-06-10</a:t>
            </a:r>
          </a:p>
          <a:p>
            <a:r>
              <a:rPr lang="en-US" altLang="en-US">
                <a:latin typeface="Arial" panose="020B0604020202020204" pitchFamily="34" charset="0"/>
              </a:rPr>
              <a:t>Hibernate 3.0 final on 2005-03-31</a:t>
            </a:r>
          </a:p>
          <a:p>
            <a:r>
              <a:rPr lang="en-US" altLang="en-US">
                <a:latin typeface="Arial" panose="020B0604020202020204" pitchFamily="34" charset="0"/>
              </a:rPr>
              <a:t>Hibernate 3.6.7 final on 2011-08-17 </a:t>
            </a:r>
          </a:p>
          <a:p>
            <a:r>
              <a:rPr lang="en-US" altLang="en-US">
                <a:latin typeface="Arial" panose="020B0604020202020204" pitchFamily="34" charset="0"/>
              </a:rPr>
              <a:t>Hibernate 4.0.0.CR1 on 2011-09-01</a:t>
            </a:r>
          </a:p>
          <a:p>
            <a:endParaRPr lang="en-US" alt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44AA8-F2FF-457D-99E5-8A07E9C39E75}" type="slidenum">
              <a:rPr lang="en-US" altLang="en-US"/>
              <a:pPr eaLnBrk="1" hangingPunct="1"/>
              <a:t>16</a:t>
            </a:fld>
            <a:endParaRPr lang="en-US" altLang="en-US"/>
          </a:p>
        </p:txBody>
      </p:sp>
    </p:spTree>
    <p:extLst>
      <p:ext uri="{BB962C8B-B14F-4D97-AF65-F5344CB8AC3E}">
        <p14:creationId xmlns:p14="http://schemas.microsoft.com/office/powerpoint/2010/main" val="305789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06521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93669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0" y="457200"/>
            <a:ext cx="2101850" cy="2544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457200"/>
            <a:ext cx="6156325" cy="254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4293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254786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70949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390253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5965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4020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68292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89910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918370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49862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0407791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72104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0" y="457200"/>
            <a:ext cx="2101850" cy="2544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457200"/>
            <a:ext cx="6156325" cy="254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31007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5009788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90739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07517434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34377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14131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042789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0540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115235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725292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565538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28828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0" y="457200"/>
            <a:ext cx="2101850" cy="2544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457200"/>
            <a:ext cx="6156325" cy="254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24827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7068288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7032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28632159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60333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56517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6187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412875"/>
            <a:ext cx="4127500"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60103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63735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9888177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7463303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46091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0" y="457200"/>
            <a:ext cx="2101850" cy="2544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457200"/>
            <a:ext cx="6156325" cy="254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75950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3909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3106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4623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8861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066089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ext Box 66"/>
          <p:cNvSpPr txBox="1">
            <a:spLocks noChangeArrowheads="1"/>
          </p:cNvSpPr>
          <p:nvPr/>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Arial" panose="020B0604020202020204" pitchFamily="34" charset="0"/>
              <a:buNone/>
              <a:defRPr/>
            </a:pPr>
            <a:r>
              <a:rPr lang="en-US" altLang="en-US" sz="1100">
                <a:solidFill>
                  <a:srgbClr val="777777"/>
                </a:solidFill>
              </a:rPr>
              <a:t>CSC Proprietary and Confidential</a:t>
            </a:r>
          </a:p>
        </p:txBody>
      </p:sp>
      <p:grpSp>
        <p:nvGrpSpPr>
          <p:cNvPr id="1029" name="Group 5"/>
          <p:cNvGrpSpPr>
            <a:grpSpLocks/>
          </p:cNvGrpSpPr>
          <p:nvPr/>
        </p:nvGrpSpPr>
        <p:grpSpPr bwMode="auto">
          <a:xfrm>
            <a:off x="366713" y="6240463"/>
            <a:ext cx="460375" cy="255587"/>
            <a:chOff x="0" y="0"/>
            <a:chExt cx="616" cy="343"/>
          </a:xfrm>
        </p:grpSpPr>
        <p:sp>
          <p:nvSpPr>
            <p:cNvPr id="1032"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3" name="Freeform 4"/>
            <p:cNvSpPr>
              <a:spLocks/>
            </p:cNvSpPr>
            <p:nvPr/>
          </p:nvSpPr>
          <p:spPr bwMode="auto">
            <a:xfrm>
              <a:off x="74" y="89"/>
              <a:ext cx="151" cy="166"/>
            </a:xfrm>
            <a:custGeom>
              <a:avLst/>
              <a:gdLst>
                <a:gd name="T0" fmla="*/ 125 w 21600"/>
                <a:gd name="T1" fmla="*/ 110 h 21600"/>
                <a:gd name="T2" fmla="*/ 124 w 21600"/>
                <a:gd name="T3" fmla="*/ 111 h 21600"/>
                <a:gd name="T4" fmla="*/ 84 w 21600"/>
                <a:gd name="T5" fmla="*/ 129 h 21600"/>
                <a:gd name="T6" fmla="*/ 55 w 21600"/>
                <a:gd name="T7" fmla="*/ 119 h 21600"/>
                <a:gd name="T8" fmla="*/ 41 w 21600"/>
                <a:gd name="T9" fmla="*/ 83 h 21600"/>
                <a:gd name="T10" fmla="*/ 41 w 21600"/>
                <a:gd name="T11" fmla="*/ 82 h 21600"/>
                <a:gd name="T12" fmla="*/ 84 w 21600"/>
                <a:gd name="T13" fmla="*/ 36 h 21600"/>
                <a:gd name="T14" fmla="*/ 123 w 21600"/>
                <a:gd name="T15" fmla="*/ 52 h 21600"/>
                <a:gd name="T16" fmla="*/ 150 w 21600"/>
                <a:gd name="T17" fmla="*/ 26 h 21600"/>
                <a:gd name="T18" fmla="*/ 148 w 21600"/>
                <a:gd name="T19" fmla="*/ 24 h 21600"/>
                <a:gd name="T20" fmla="*/ 84 w 21600"/>
                <a:gd name="T21" fmla="*/ 0 h 21600"/>
                <a:gd name="T22" fmla="*/ 0 w 21600"/>
                <a:gd name="T23" fmla="*/ 83 h 21600"/>
                <a:gd name="T24" fmla="*/ 28 w 21600"/>
                <a:gd name="T25" fmla="*/ 146 h 21600"/>
                <a:gd name="T26" fmla="*/ 83 w 21600"/>
                <a:gd name="T27" fmla="*/ 166 h 21600"/>
                <a:gd name="T28" fmla="*/ 150 w 21600"/>
                <a:gd name="T29" fmla="*/ 137 h 21600"/>
                <a:gd name="T30" fmla="*/ 151 w 21600"/>
                <a:gd name="T31" fmla="*/ 135 h 21600"/>
                <a:gd name="T32" fmla="*/ 125 w 21600"/>
                <a:gd name="T33" fmla="*/ 110 h 21600"/>
                <a:gd name="T34" fmla="*/ 125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 name="Freeform 5"/>
            <p:cNvSpPr>
              <a:spLocks/>
            </p:cNvSpPr>
            <p:nvPr/>
          </p:nvSpPr>
          <p:spPr bwMode="auto">
            <a:xfrm>
              <a:off x="387" y="89"/>
              <a:ext cx="149" cy="166"/>
            </a:xfrm>
            <a:custGeom>
              <a:avLst/>
              <a:gdLst>
                <a:gd name="T0" fmla="*/ 125 w 21600"/>
                <a:gd name="T1" fmla="*/ 110 h 21600"/>
                <a:gd name="T2" fmla="*/ 122 w 21600"/>
                <a:gd name="T3" fmla="*/ 111 h 21600"/>
                <a:gd name="T4" fmla="*/ 84 w 21600"/>
                <a:gd name="T5" fmla="*/ 129 h 21600"/>
                <a:gd name="T6" fmla="*/ 56 w 21600"/>
                <a:gd name="T7" fmla="*/ 119 h 21600"/>
                <a:gd name="T8" fmla="*/ 41 w 21600"/>
                <a:gd name="T9" fmla="*/ 83 h 21600"/>
                <a:gd name="T10" fmla="*/ 41 w 21600"/>
                <a:gd name="T11" fmla="*/ 82 h 21600"/>
                <a:gd name="T12" fmla="*/ 84 w 21600"/>
                <a:gd name="T13" fmla="*/ 36 h 21600"/>
                <a:gd name="T14" fmla="*/ 121 w 21600"/>
                <a:gd name="T15" fmla="*/ 52 h 21600"/>
                <a:gd name="T16" fmla="*/ 148 w 21600"/>
                <a:gd name="T17" fmla="*/ 26 h 21600"/>
                <a:gd name="T18" fmla="*/ 146 w 21600"/>
                <a:gd name="T19" fmla="*/ 24 h 21600"/>
                <a:gd name="T20" fmla="*/ 84 w 21600"/>
                <a:gd name="T21" fmla="*/ 0 h 21600"/>
                <a:gd name="T22" fmla="*/ 0 w 21600"/>
                <a:gd name="T23" fmla="*/ 83 h 21600"/>
                <a:gd name="T24" fmla="*/ 28 w 21600"/>
                <a:gd name="T25" fmla="*/ 146 h 21600"/>
                <a:gd name="T26" fmla="*/ 83 w 21600"/>
                <a:gd name="T27" fmla="*/ 166 h 21600"/>
                <a:gd name="T28" fmla="*/ 148 w 21600"/>
                <a:gd name="T29" fmla="*/ 137 h 21600"/>
                <a:gd name="T30" fmla="*/ 149 w 21600"/>
                <a:gd name="T31" fmla="*/ 135 h 21600"/>
                <a:gd name="T32" fmla="*/ 125 w 21600"/>
                <a:gd name="T33" fmla="*/ 110 h 21600"/>
                <a:gd name="T34" fmla="*/ 125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 name="Freeform 6"/>
            <p:cNvSpPr>
              <a:spLocks/>
            </p:cNvSpPr>
            <p:nvPr/>
          </p:nvSpPr>
          <p:spPr bwMode="auto">
            <a:xfrm>
              <a:off x="240" y="89"/>
              <a:ext cx="127" cy="164"/>
            </a:xfrm>
            <a:custGeom>
              <a:avLst/>
              <a:gdLst>
                <a:gd name="T0" fmla="*/ 127 w 21600"/>
                <a:gd name="T1" fmla="*/ 113 h 21600"/>
                <a:gd name="T2" fmla="*/ 79 w 21600"/>
                <a:gd name="T3" fmla="*/ 65 h 21600"/>
                <a:gd name="T4" fmla="*/ 73 w 21600"/>
                <a:gd name="T5" fmla="*/ 64 h 21600"/>
                <a:gd name="T6" fmla="*/ 45 w 21600"/>
                <a:gd name="T7" fmla="*/ 47 h 21600"/>
                <a:gd name="T8" fmla="*/ 45 w 21600"/>
                <a:gd name="T9" fmla="*/ 46 h 21600"/>
                <a:gd name="T10" fmla="*/ 63 w 21600"/>
                <a:gd name="T11" fmla="*/ 36 h 21600"/>
                <a:gd name="T12" fmla="*/ 93 w 21600"/>
                <a:gd name="T13" fmla="*/ 44 h 21600"/>
                <a:gd name="T14" fmla="*/ 97 w 21600"/>
                <a:gd name="T15" fmla="*/ 47 h 21600"/>
                <a:gd name="T16" fmla="*/ 123 w 21600"/>
                <a:gd name="T17" fmla="*/ 22 h 21600"/>
                <a:gd name="T18" fmla="*/ 122 w 21600"/>
                <a:gd name="T19" fmla="*/ 20 h 21600"/>
                <a:gd name="T20" fmla="*/ 118 w 21600"/>
                <a:gd name="T21" fmla="*/ 18 h 21600"/>
                <a:gd name="T22" fmla="*/ 63 w 21600"/>
                <a:gd name="T23" fmla="*/ 0 h 21600"/>
                <a:gd name="T24" fmla="*/ 8 w 21600"/>
                <a:gd name="T25" fmla="*/ 50 h 21600"/>
                <a:gd name="T26" fmla="*/ 43 w 21600"/>
                <a:gd name="T27" fmla="*/ 94 h 21600"/>
                <a:gd name="T28" fmla="*/ 49 w 21600"/>
                <a:gd name="T29" fmla="*/ 97 h 21600"/>
                <a:gd name="T30" fmla="*/ 59 w 21600"/>
                <a:gd name="T31" fmla="*/ 99 h 21600"/>
                <a:gd name="T32" fmla="*/ 88 w 21600"/>
                <a:gd name="T33" fmla="*/ 117 h 21600"/>
                <a:gd name="T34" fmla="*/ 69 w 21600"/>
                <a:gd name="T35" fmla="*/ 130 h 21600"/>
                <a:gd name="T36" fmla="*/ 30 w 21600"/>
                <a:gd name="T37" fmla="*/ 116 h 21600"/>
                <a:gd name="T38" fmla="*/ 25 w 21600"/>
                <a:gd name="T39" fmla="*/ 112 h 21600"/>
                <a:gd name="T40" fmla="*/ 0 w 21600"/>
                <a:gd name="T41" fmla="*/ 137 h 21600"/>
                <a:gd name="T42" fmla="*/ 1 w 21600"/>
                <a:gd name="T43" fmla="*/ 139 h 21600"/>
                <a:gd name="T44" fmla="*/ 5 w 21600"/>
                <a:gd name="T45" fmla="*/ 141 h 21600"/>
                <a:gd name="T46" fmla="*/ 68 w 21600"/>
                <a:gd name="T47" fmla="*/ 164 h 21600"/>
                <a:gd name="T48" fmla="*/ 127 w 21600"/>
                <a:gd name="T49" fmla="*/ 114 h 21600"/>
                <a:gd name="T50" fmla="*/ 127 w 21600"/>
                <a:gd name="T51" fmla="*/ 113 h 21600"/>
                <a:gd name="T52" fmla="*/ 127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1034" name="Text Box 115"/>
          <p:cNvSpPr txBox="1">
            <a:spLocks noChangeArrowheads="1"/>
          </p:cNvSpPr>
          <p:nvPr/>
        </p:nvSpPr>
        <p:spPr bwMode="auto">
          <a:xfrm>
            <a:off x="8426450" y="6599238"/>
            <a:ext cx="3651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F9195647-D7BA-4A3E-937E-E1A65D846D4F}" type="slidenum">
              <a:rPr lang="en-US" altLang="en-US" sz="1000" smtClean="0">
                <a:solidFill>
                  <a:srgbClr val="777777"/>
                </a:solidFill>
              </a:rPr>
              <a:pPr algn="r">
                <a:spcBef>
                  <a:spcPct val="50000"/>
                </a:spcBef>
                <a:buFont typeface="Arial" panose="020B0604020202020204" pitchFamily="34" charset="0"/>
                <a:buNone/>
                <a:defRPr/>
              </a:pPr>
              <a:t>‹#›</a:t>
            </a:fld>
            <a:r>
              <a:rPr lang="en-US" altLang="en-US" sz="1000">
                <a:solidFill>
                  <a:srgbClr val="777777"/>
                </a:solidFill>
              </a:rPr>
              <a:t>    </a:t>
            </a:r>
          </a:p>
        </p:txBody>
      </p:sp>
      <p:sp>
        <p:nvSpPr>
          <p:cNvPr id="1035" name="Text Box 115"/>
          <p:cNvSpPr txBox="1">
            <a:spLocks noChangeArrowheads="1"/>
          </p:cNvSpPr>
          <p:nvPr/>
        </p:nvSpPr>
        <p:spPr bwMode="auto">
          <a:xfrm>
            <a:off x="6564313" y="6599238"/>
            <a:ext cx="18288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55579C7A-E8AB-497C-AB51-2D6B520DBED9}" type="datetime4">
              <a:rPr lang="en-US" altLang="en-US" sz="1000" smtClean="0">
                <a:solidFill>
                  <a:srgbClr val="777777"/>
                </a:solidFill>
              </a:rPr>
              <a:pPr algn="r">
                <a:spcBef>
                  <a:spcPct val="50000"/>
                </a:spcBef>
                <a:buFont typeface="Arial" panose="020B0604020202020204" pitchFamily="34" charset="0"/>
                <a:buNone/>
                <a:defRPr/>
              </a:pPr>
              <a:t>October 6, 2016</a:t>
            </a:fld>
            <a:endParaRPr lang="en-US" altLang="en-US" sz="1000">
              <a:solidFill>
                <a:srgbClr val="777777"/>
              </a:solidFill>
            </a:endParaRPr>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ransition/>
  <p:txStyles>
    <p:titleStyle>
      <a:lvl1pPr algn="l" defTabSz="944563" rtl="0" eaLnBrk="0" fontAlgn="base" hangingPunct="0">
        <a:lnSpc>
          <a:spcPct val="90000"/>
        </a:lnSpc>
        <a:spcBef>
          <a:spcPct val="40000"/>
        </a:spcBef>
        <a:spcAft>
          <a:spcPct val="0"/>
        </a:spcAft>
        <a:defRPr sz="2200" b="1" kern="1200">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5pPr>
      <a:lvl6pPr marL="4572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6pPr>
      <a:lvl7pPr marL="9144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7pPr>
      <a:lvl8pPr marL="13716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8pPr>
      <a:lvl9pPr marL="18288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kern="12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Char char="–"/>
        <a:defRPr kern="1200">
          <a:solidFill>
            <a:schemeClr val="tx1"/>
          </a:solidFill>
          <a:latin typeface="+mn-lt"/>
          <a:ea typeface="+mn-ea"/>
          <a:cs typeface="+mn-cs"/>
        </a:defRPr>
      </a:lvl2pPr>
      <a:lvl3pPr marL="506413" indent="-163513"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3pPr>
      <a:lvl4pPr marL="688975" indent="-18097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4pPr>
      <a:lvl5pPr marL="852488" indent="-16192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P:\p2\008_Presentations\Presentation Formats\0002-17 New Brand Template\Support\PowerPoint images\bookBlue_Cover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Group 3"/>
          <p:cNvGrpSpPr>
            <a:grpSpLocks/>
          </p:cNvGrpSpPr>
          <p:nvPr userDrawn="1"/>
        </p:nvGrpSpPr>
        <p:grpSpPr bwMode="auto">
          <a:xfrm>
            <a:off x="352425" y="327025"/>
            <a:ext cx="977900" cy="544513"/>
            <a:chOff x="0" y="0"/>
            <a:chExt cx="616" cy="343"/>
          </a:xfrm>
        </p:grpSpPr>
        <p:sp>
          <p:nvSpPr>
            <p:cNvPr id="205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2056" name="Text Box 66"/>
          <p:cNvSpPr txBox="1">
            <a:spLocks noChangeArrowheads="1"/>
          </p:cNvSpPr>
          <p:nvPr userDrawn="1"/>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Arial" panose="020B0604020202020204" pitchFamily="34" charset="0"/>
              <a:buNone/>
              <a:defRPr/>
            </a:pPr>
            <a:r>
              <a:rPr lang="en-US" altLang="en-US" sz="1100">
                <a:solidFill>
                  <a:schemeClr val="bg1"/>
                </a:solidFill>
              </a:rPr>
              <a:t>CSC Proprietary and Confidential</a:t>
            </a:r>
          </a:p>
        </p:txBody>
      </p:sp>
      <p:sp>
        <p:nvSpPr>
          <p:cNvPr id="2053"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2054" name="Rectangle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ransition/>
  <p:txStyles>
    <p:titleStyle>
      <a:lvl1pPr algn="l" defTabSz="944563" rtl="0" eaLnBrk="0" fontAlgn="base" hangingPunct="0">
        <a:lnSpc>
          <a:spcPct val="90000"/>
        </a:lnSpc>
        <a:spcBef>
          <a:spcPct val="40000"/>
        </a:spcBef>
        <a:spcAft>
          <a:spcPct val="0"/>
        </a:spcAft>
        <a:defRPr sz="2200" b="1" kern="1200">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5pPr>
      <a:lvl6pPr marL="4572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6pPr>
      <a:lvl7pPr marL="9144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7pPr>
      <a:lvl8pPr marL="13716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8pPr>
      <a:lvl9pPr marL="18288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kern="12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Char char="–"/>
        <a:defRPr kern="1200">
          <a:solidFill>
            <a:schemeClr val="tx1"/>
          </a:solidFill>
          <a:latin typeface="+mn-lt"/>
          <a:ea typeface="+mn-ea"/>
          <a:cs typeface="+mn-cs"/>
        </a:defRPr>
      </a:lvl2pPr>
      <a:lvl3pPr marL="506413" indent="-163513"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3pPr>
      <a:lvl4pPr marL="688975" indent="-18097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4pPr>
      <a:lvl5pPr marL="852488" indent="-16192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1" descr="P:\p2\008_Presentations\Presentation Formats\0002-17 New Brand Template\Support\PowerPoint images\bookBlue_Cover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 name="Group 3"/>
          <p:cNvGrpSpPr>
            <a:grpSpLocks/>
          </p:cNvGrpSpPr>
          <p:nvPr userDrawn="1"/>
        </p:nvGrpSpPr>
        <p:grpSpPr bwMode="auto">
          <a:xfrm>
            <a:off x="352425" y="327025"/>
            <a:ext cx="977900" cy="544513"/>
            <a:chOff x="0" y="0"/>
            <a:chExt cx="616" cy="343"/>
          </a:xfrm>
        </p:grpSpPr>
        <p:sp>
          <p:nvSpPr>
            <p:cNvPr id="2"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083"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084"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3080" name="Text Box 66"/>
          <p:cNvSpPr txBox="1">
            <a:spLocks noChangeArrowheads="1"/>
          </p:cNvSpPr>
          <p:nvPr userDrawn="1"/>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Arial" panose="020B0604020202020204" pitchFamily="34" charset="0"/>
              <a:buNone/>
              <a:defRPr/>
            </a:pPr>
            <a:r>
              <a:rPr lang="en-US" altLang="en-US" sz="1100">
                <a:solidFill>
                  <a:schemeClr val="bg1"/>
                </a:solidFill>
              </a:rPr>
              <a:t>CSC Proprietary and Confidential</a:t>
            </a:r>
          </a:p>
        </p:txBody>
      </p:sp>
      <p:sp>
        <p:nvSpPr>
          <p:cNvPr id="3081" name="Text Box 115"/>
          <p:cNvSpPr txBox="1">
            <a:spLocks noChangeArrowheads="1"/>
          </p:cNvSpPr>
          <p:nvPr userDrawn="1"/>
        </p:nvSpPr>
        <p:spPr bwMode="auto">
          <a:xfrm>
            <a:off x="8426450" y="6599238"/>
            <a:ext cx="3651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DB98B6D3-9527-4DB3-9D2C-CAA962EDCFC5}" type="slidenum">
              <a:rPr lang="en-US" altLang="en-US" sz="1000" smtClean="0">
                <a:solidFill>
                  <a:schemeClr val="bg1"/>
                </a:solidFill>
              </a:rPr>
              <a:pPr algn="r">
                <a:spcBef>
                  <a:spcPct val="50000"/>
                </a:spcBef>
                <a:buFont typeface="Arial" panose="020B0604020202020204" pitchFamily="34" charset="0"/>
                <a:buNone/>
                <a:defRPr/>
              </a:pPr>
              <a:t>‹#›</a:t>
            </a:fld>
            <a:r>
              <a:rPr lang="en-US" altLang="en-US" sz="1000">
                <a:solidFill>
                  <a:schemeClr val="bg1"/>
                </a:solidFill>
              </a:rPr>
              <a:t>    </a:t>
            </a:r>
          </a:p>
        </p:txBody>
      </p:sp>
      <p:sp>
        <p:nvSpPr>
          <p:cNvPr id="3082" name="Text Box 115"/>
          <p:cNvSpPr txBox="1">
            <a:spLocks noChangeArrowheads="1"/>
          </p:cNvSpPr>
          <p:nvPr userDrawn="1"/>
        </p:nvSpPr>
        <p:spPr bwMode="auto">
          <a:xfrm>
            <a:off x="6564313" y="6599238"/>
            <a:ext cx="18288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78B7AD17-3C78-4DE6-BDC4-9E057F84EF93}" type="datetime4">
              <a:rPr lang="en-US" altLang="en-US" sz="1000" smtClean="0">
                <a:solidFill>
                  <a:schemeClr val="bg1"/>
                </a:solidFill>
              </a:rPr>
              <a:pPr algn="r">
                <a:spcBef>
                  <a:spcPct val="50000"/>
                </a:spcBef>
                <a:buFont typeface="Arial" panose="020B0604020202020204" pitchFamily="34" charset="0"/>
                <a:buNone/>
                <a:defRPr/>
              </a:pPr>
              <a:t>October 6, 2016</a:t>
            </a:fld>
            <a:endParaRPr lang="en-US" altLang="en-US" sz="1000">
              <a:solidFill>
                <a:schemeClr val="bg1"/>
              </a:solidFill>
            </a:endParaRPr>
          </a:p>
        </p:txBody>
      </p:sp>
      <p:sp>
        <p:nvSpPr>
          <p:cNvPr id="3079"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4" name="Text Placeholder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ransition/>
  <p:txStyles>
    <p:titleStyle>
      <a:lvl1pPr algn="l" defTabSz="944563" rtl="0" eaLnBrk="0" fontAlgn="base" hangingPunct="0">
        <a:lnSpc>
          <a:spcPct val="90000"/>
        </a:lnSpc>
        <a:spcBef>
          <a:spcPct val="40000"/>
        </a:spcBef>
        <a:spcAft>
          <a:spcPct val="0"/>
        </a:spcAft>
        <a:defRPr sz="2200" b="1" kern="1200">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5pPr>
      <a:lvl6pPr marL="4572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6pPr>
      <a:lvl7pPr marL="9144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7pPr>
      <a:lvl8pPr marL="13716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8pPr>
      <a:lvl9pPr marL="18288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kern="12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Char char="–"/>
        <a:defRPr kern="1200">
          <a:solidFill>
            <a:schemeClr val="tx1"/>
          </a:solidFill>
          <a:latin typeface="+mn-lt"/>
          <a:ea typeface="+mn-ea"/>
          <a:cs typeface="+mn-cs"/>
        </a:defRPr>
      </a:lvl2pPr>
      <a:lvl3pPr marL="506413" indent="-163513"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3pPr>
      <a:lvl4pPr marL="688975" indent="-18097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4pPr>
      <a:lvl5pPr marL="852488" indent="-16192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ext Box 66"/>
          <p:cNvSpPr txBox="1">
            <a:spLocks noChangeArrowheads="1"/>
          </p:cNvSpPr>
          <p:nvPr/>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Arial" panose="020B0604020202020204" pitchFamily="34" charset="0"/>
              <a:buNone/>
              <a:defRPr/>
            </a:pPr>
            <a:r>
              <a:rPr lang="en-US" altLang="en-US" sz="1100">
                <a:solidFill>
                  <a:srgbClr val="777777"/>
                </a:solidFill>
              </a:rPr>
              <a:t>CSC Proprietary and Confidential</a:t>
            </a:r>
          </a:p>
        </p:txBody>
      </p:sp>
      <p:grpSp>
        <p:nvGrpSpPr>
          <p:cNvPr id="4099" name="Group 3"/>
          <p:cNvGrpSpPr>
            <a:grpSpLocks/>
          </p:cNvGrpSpPr>
          <p:nvPr/>
        </p:nvGrpSpPr>
        <p:grpSpPr bwMode="auto">
          <a:xfrm>
            <a:off x="366713" y="6240463"/>
            <a:ext cx="460375" cy="255587"/>
            <a:chOff x="0" y="0"/>
            <a:chExt cx="616" cy="343"/>
          </a:xfrm>
        </p:grpSpPr>
        <p:sp>
          <p:nvSpPr>
            <p:cNvPr id="4110"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11" name="Freeform 4"/>
            <p:cNvSpPr>
              <a:spLocks/>
            </p:cNvSpPr>
            <p:nvPr/>
          </p:nvSpPr>
          <p:spPr bwMode="auto">
            <a:xfrm>
              <a:off x="74" y="89"/>
              <a:ext cx="151" cy="166"/>
            </a:xfrm>
            <a:custGeom>
              <a:avLst/>
              <a:gdLst>
                <a:gd name="T0" fmla="*/ 125 w 21600"/>
                <a:gd name="T1" fmla="*/ 110 h 21600"/>
                <a:gd name="T2" fmla="*/ 124 w 21600"/>
                <a:gd name="T3" fmla="*/ 111 h 21600"/>
                <a:gd name="T4" fmla="*/ 84 w 21600"/>
                <a:gd name="T5" fmla="*/ 129 h 21600"/>
                <a:gd name="T6" fmla="*/ 55 w 21600"/>
                <a:gd name="T7" fmla="*/ 119 h 21600"/>
                <a:gd name="T8" fmla="*/ 41 w 21600"/>
                <a:gd name="T9" fmla="*/ 83 h 21600"/>
                <a:gd name="T10" fmla="*/ 41 w 21600"/>
                <a:gd name="T11" fmla="*/ 82 h 21600"/>
                <a:gd name="T12" fmla="*/ 84 w 21600"/>
                <a:gd name="T13" fmla="*/ 36 h 21600"/>
                <a:gd name="T14" fmla="*/ 123 w 21600"/>
                <a:gd name="T15" fmla="*/ 52 h 21600"/>
                <a:gd name="T16" fmla="*/ 150 w 21600"/>
                <a:gd name="T17" fmla="*/ 26 h 21600"/>
                <a:gd name="T18" fmla="*/ 148 w 21600"/>
                <a:gd name="T19" fmla="*/ 24 h 21600"/>
                <a:gd name="T20" fmla="*/ 84 w 21600"/>
                <a:gd name="T21" fmla="*/ 0 h 21600"/>
                <a:gd name="T22" fmla="*/ 0 w 21600"/>
                <a:gd name="T23" fmla="*/ 83 h 21600"/>
                <a:gd name="T24" fmla="*/ 28 w 21600"/>
                <a:gd name="T25" fmla="*/ 146 h 21600"/>
                <a:gd name="T26" fmla="*/ 83 w 21600"/>
                <a:gd name="T27" fmla="*/ 166 h 21600"/>
                <a:gd name="T28" fmla="*/ 150 w 21600"/>
                <a:gd name="T29" fmla="*/ 137 h 21600"/>
                <a:gd name="T30" fmla="*/ 151 w 21600"/>
                <a:gd name="T31" fmla="*/ 135 h 21600"/>
                <a:gd name="T32" fmla="*/ 125 w 21600"/>
                <a:gd name="T33" fmla="*/ 110 h 21600"/>
                <a:gd name="T34" fmla="*/ 125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12" name="Freeform 5"/>
            <p:cNvSpPr>
              <a:spLocks/>
            </p:cNvSpPr>
            <p:nvPr/>
          </p:nvSpPr>
          <p:spPr bwMode="auto">
            <a:xfrm>
              <a:off x="387" y="89"/>
              <a:ext cx="149" cy="166"/>
            </a:xfrm>
            <a:custGeom>
              <a:avLst/>
              <a:gdLst>
                <a:gd name="T0" fmla="*/ 125 w 21600"/>
                <a:gd name="T1" fmla="*/ 110 h 21600"/>
                <a:gd name="T2" fmla="*/ 122 w 21600"/>
                <a:gd name="T3" fmla="*/ 111 h 21600"/>
                <a:gd name="T4" fmla="*/ 84 w 21600"/>
                <a:gd name="T5" fmla="*/ 129 h 21600"/>
                <a:gd name="T6" fmla="*/ 56 w 21600"/>
                <a:gd name="T7" fmla="*/ 119 h 21600"/>
                <a:gd name="T8" fmla="*/ 41 w 21600"/>
                <a:gd name="T9" fmla="*/ 83 h 21600"/>
                <a:gd name="T10" fmla="*/ 41 w 21600"/>
                <a:gd name="T11" fmla="*/ 82 h 21600"/>
                <a:gd name="T12" fmla="*/ 84 w 21600"/>
                <a:gd name="T13" fmla="*/ 36 h 21600"/>
                <a:gd name="T14" fmla="*/ 121 w 21600"/>
                <a:gd name="T15" fmla="*/ 52 h 21600"/>
                <a:gd name="T16" fmla="*/ 148 w 21600"/>
                <a:gd name="T17" fmla="*/ 26 h 21600"/>
                <a:gd name="T18" fmla="*/ 146 w 21600"/>
                <a:gd name="T19" fmla="*/ 24 h 21600"/>
                <a:gd name="T20" fmla="*/ 84 w 21600"/>
                <a:gd name="T21" fmla="*/ 0 h 21600"/>
                <a:gd name="T22" fmla="*/ 0 w 21600"/>
                <a:gd name="T23" fmla="*/ 83 h 21600"/>
                <a:gd name="T24" fmla="*/ 28 w 21600"/>
                <a:gd name="T25" fmla="*/ 146 h 21600"/>
                <a:gd name="T26" fmla="*/ 83 w 21600"/>
                <a:gd name="T27" fmla="*/ 166 h 21600"/>
                <a:gd name="T28" fmla="*/ 148 w 21600"/>
                <a:gd name="T29" fmla="*/ 137 h 21600"/>
                <a:gd name="T30" fmla="*/ 149 w 21600"/>
                <a:gd name="T31" fmla="*/ 135 h 21600"/>
                <a:gd name="T32" fmla="*/ 125 w 21600"/>
                <a:gd name="T33" fmla="*/ 110 h 21600"/>
                <a:gd name="T34" fmla="*/ 125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13" name="Freeform 6"/>
            <p:cNvSpPr>
              <a:spLocks/>
            </p:cNvSpPr>
            <p:nvPr/>
          </p:nvSpPr>
          <p:spPr bwMode="auto">
            <a:xfrm>
              <a:off x="240" y="89"/>
              <a:ext cx="127" cy="164"/>
            </a:xfrm>
            <a:custGeom>
              <a:avLst/>
              <a:gdLst>
                <a:gd name="T0" fmla="*/ 127 w 21600"/>
                <a:gd name="T1" fmla="*/ 113 h 21600"/>
                <a:gd name="T2" fmla="*/ 79 w 21600"/>
                <a:gd name="T3" fmla="*/ 65 h 21600"/>
                <a:gd name="T4" fmla="*/ 73 w 21600"/>
                <a:gd name="T5" fmla="*/ 64 h 21600"/>
                <a:gd name="T6" fmla="*/ 45 w 21600"/>
                <a:gd name="T7" fmla="*/ 47 h 21600"/>
                <a:gd name="T8" fmla="*/ 45 w 21600"/>
                <a:gd name="T9" fmla="*/ 46 h 21600"/>
                <a:gd name="T10" fmla="*/ 63 w 21600"/>
                <a:gd name="T11" fmla="*/ 36 h 21600"/>
                <a:gd name="T12" fmla="*/ 93 w 21600"/>
                <a:gd name="T13" fmla="*/ 44 h 21600"/>
                <a:gd name="T14" fmla="*/ 97 w 21600"/>
                <a:gd name="T15" fmla="*/ 47 h 21600"/>
                <a:gd name="T16" fmla="*/ 123 w 21600"/>
                <a:gd name="T17" fmla="*/ 22 h 21600"/>
                <a:gd name="T18" fmla="*/ 122 w 21600"/>
                <a:gd name="T19" fmla="*/ 20 h 21600"/>
                <a:gd name="T20" fmla="*/ 118 w 21600"/>
                <a:gd name="T21" fmla="*/ 18 h 21600"/>
                <a:gd name="T22" fmla="*/ 63 w 21600"/>
                <a:gd name="T23" fmla="*/ 0 h 21600"/>
                <a:gd name="T24" fmla="*/ 8 w 21600"/>
                <a:gd name="T25" fmla="*/ 50 h 21600"/>
                <a:gd name="T26" fmla="*/ 43 w 21600"/>
                <a:gd name="T27" fmla="*/ 94 h 21600"/>
                <a:gd name="T28" fmla="*/ 49 w 21600"/>
                <a:gd name="T29" fmla="*/ 97 h 21600"/>
                <a:gd name="T30" fmla="*/ 59 w 21600"/>
                <a:gd name="T31" fmla="*/ 99 h 21600"/>
                <a:gd name="T32" fmla="*/ 88 w 21600"/>
                <a:gd name="T33" fmla="*/ 117 h 21600"/>
                <a:gd name="T34" fmla="*/ 69 w 21600"/>
                <a:gd name="T35" fmla="*/ 130 h 21600"/>
                <a:gd name="T36" fmla="*/ 30 w 21600"/>
                <a:gd name="T37" fmla="*/ 116 h 21600"/>
                <a:gd name="T38" fmla="*/ 25 w 21600"/>
                <a:gd name="T39" fmla="*/ 112 h 21600"/>
                <a:gd name="T40" fmla="*/ 0 w 21600"/>
                <a:gd name="T41" fmla="*/ 137 h 21600"/>
                <a:gd name="T42" fmla="*/ 1 w 21600"/>
                <a:gd name="T43" fmla="*/ 139 h 21600"/>
                <a:gd name="T44" fmla="*/ 5 w 21600"/>
                <a:gd name="T45" fmla="*/ 141 h 21600"/>
                <a:gd name="T46" fmla="*/ 68 w 21600"/>
                <a:gd name="T47" fmla="*/ 164 h 21600"/>
                <a:gd name="T48" fmla="*/ 127 w 21600"/>
                <a:gd name="T49" fmla="*/ 114 h 21600"/>
                <a:gd name="T50" fmla="*/ 127 w 21600"/>
                <a:gd name="T51" fmla="*/ 113 h 21600"/>
                <a:gd name="T52" fmla="*/ 127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4104" name="Text Box 115"/>
          <p:cNvSpPr txBox="1">
            <a:spLocks noChangeArrowheads="1"/>
          </p:cNvSpPr>
          <p:nvPr/>
        </p:nvSpPr>
        <p:spPr bwMode="auto">
          <a:xfrm>
            <a:off x="8426450" y="6599238"/>
            <a:ext cx="3651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22832B3B-2873-448E-AC3C-99F1D59F0E84}" type="slidenum">
              <a:rPr lang="en-US" altLang="en-US" sz="1000" smtClean="0">
                <a:solidFill>
                  <a:srgbClr val="777777"/>
                </a:solidFill>
              </a:rPr>
              <a:pPr algn="r">
                <a:spcBef>
                  <a:spcPct val="50000"/>
                </a:spcBef>
                <a:buFont typeface="Arial" panose="020B0604020202020204" pitchFamily="34" charset="0"/>
                <a:buNone/>
                <a:defRPr/>
              </a:pPr>
              <a:t>‹#›</a:t>
            </a:fld>
            <a:r>
              <a:rPr lang="en-US" altLang="en-US" sz="1000">
                <a:solidFill>
                  <a:srgbClr val="777777"/>
                </a:solidFill>
              </a:rPr>
              <a:t>    </a:t>
            </a:r>
          </a:p>
        </p:txBody>
      </p:sp>
      <p:sp>
        <p:nvSpPr>
          <p:cNvPr id="4105" name="Text Box 115"/>
          <p:cNvSpPr txBox="1">
            <a:spLocks noChangeArrowheads="1"/>
          </p:cNvSpPr>
          <p:nvPr/>
        </p:nvSpPr>
        <p:spPr bwMode="auto">
          <a:xfrm>
            <a:off x="6564313" y="6599238"/>
            <a:ext cx="18288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r">
              <a:spcBef>
                <a:spcPct val="50000"/>
              </a:spcBef>
              <a:buFont typeface="Arial" panose="020B0604020202020204" pitchFamily="34" charset="0"/>
              <a:buNone/>
              <a:defRPr/>
            </a:pPr>
            <a:fld id="{CDB65B88-96C1-480B-B534-45E2B1CD468E}" type="datetime4">
              <a:rPr lang="en-US" altLang="en-US" sz="1000" smtClean="0">
                <a:solidFill>
                  <a:srgbClr val="777777"/>
                </a:solidFill>
              </a:rPr>
              <a:pPr algn="r">
                <a:spcBef>
                  <a:spcPct val="50000"/>
                </a:spcBef>
                <a:buFont typeface="Arial" panose="020B0604020202020204" pitchFamily="34" charset="0"/>
                <a:buNone/>
                <a:defRPr/>
              </a:pPr>
              <a:t>October 6, 2016</a:t>
            </a:fld>
            <a:endParaRPr lang="en-US" altLang="en-US" sz="1000">
              <a:solidFill>
                <a:srgbClr val="777777"/>
              </a:solidFill>
            </a:endParaRPr>
          </a:p>
        </p:txBody>
      </p:sp>
      <p:sp>
        <p:nvSpPr>
          <p:cNvPr id="4106" name="Rectangle 12"/>
          <p:cNvSpPr>
            <a:spLocks noChangeArrowheads="1"/>
          </p:cNvSpPr>
          <p:nvPr userDrawn="1"/>
        </p:nvSpPr>
        <p:spPr bwMode="auto">
          <a:xfrm>
            <a:off x="350838" y="5986463"/>
            <a:ext cx="8442325" cy="519112"/>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5080" bIns="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a:lnSpc>
                <a:spcPct val="90000"/>
              </a:lnSpc>
              <a:spcBef>
                <a:spcPts val="400"/>
              </a:spcBef>
              <a:buFont typeface="Arial" panose="020B0604020202020204" pitchFamily="34" charset="0"/>
              <a:buNone/>
              <a:defRPr/>
            </a:pPr>
            <a:endParaRPr lang="en-US" altLang="en-US" sz="1400">
              <a:latin typeface="Arial Bold" panose="020B0704020202020204" pitchFamily="34" charset="0"/>
              <a:ea typeface="Gotham Book"/>
              <a:cs typeface="Gotham Book"/>
              <a:sym typeface="Gotham Book"/>
            </a:endParaRPr>
          </a:p>
        </p:txBody>
      </p:sp>
      <p:grpSp>
        <p:nvGrpSpPr>
          <p:cNvPr id="4103" name="Group 11"/>
          <p:cNvGrpSpPr>
            <a:grpSpLocks/>
          </p:cNvGrpSpPr>
          <p:nvPr userDrawn="1"/>
        </p:nvGrpSpPr>
        <p:grpSpPr bwMode="auto">
          <a:xfrm>
            <a:off x="352425" y="327025"/>
            <a:ext cx="977900" cy="544513"/>
            <a:chOff x="0" y="0"/>
            <a:chExt cx="616" cy="343"/>
          </a:xfrm>
        </p:grpSpPr>
        <p:sp>
          <p:nvSpPr>
            <p:cNvPr id="2"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3" name="Title Placeholder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4" name="Text Placeholder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ransition/>
  <p:txStyles>
    <p:titleStyle>
      <a:lvl1pPr algn="l" defTabSz="944563" rtl="0" eaLnBrk="0" fontAlgn="base" hangingPunct="0">
        <a:lnSpc>
          <a:spcPct val="90000"/>
        </a:lnSpc>
        <a:spcBef>
          <a:spcPct val="40000"/>
        </a:spcBef>
        <a:spcAft>
          <a:spcPct val="0"/>
        </a:spcAft>
        <a:defRPr sz="2200" b="1" kern="1200">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5pPr>
      <a:lvl6pPr marL="4572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6pPr>
      <a:lvl7pPr marL="9144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7pPr>
      <a:lvl8pPr marL="13716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8pPr>
      <a:lvl9pPr marL="1828800" algn="l" defTabSz="944563" rtl="0" eaLnBrk="0" fontAlgn="base" hangingPunct="0">
        <a:lnSpc>
          <a:spcPct val="90000"/>
        </a:lnSpc>
        <a:spcBef>
          <a:spcPct val="40000"/>
        </a:spcBef>
        <a:spcAft>
          <a:spcPct val="0"/>
        </a:spcAft>
        <a:defRPr sz="2200" b="1">
          <a:solidFill>
            <a:srgbClr val="7F7F7F"/>
          </a:solidFill>
          <a:latin typeface="Arial" panose="020B0604020202020204"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kern="12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Char char="–"/>
        <a:defRPr kern="1200">
          <a:solidFill>
            <a:schemeClr val="tx1"/>
          </a:solidFill>
          <a:latin typeface="+mn-lt"/>
          <a:ea typeface="+mn-ea"/>
          <a:cs typeface="+mn-cs"/>
        </a:defRPr>
      </a:lvl2pPr>
      <a:lvl3pPr marL="506413" indent="-163513"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3pPr>
      <a:lvl4pPr marL="688975" indent="-18097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4pPr>
      <a:lvl5pPr marL="852488" indent="-16192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jcp.org/en/jsr/detail?id=317" TargetMode="External"/><Relationship Id="rId3" Type="http://schemas.openxmlformats.org/officeDocument/2006/relationships/hyperlink" Target="https://en.wikipedia.org/wiki/JBoss_(company)" TargetMode="External"/><Relationship Id="rId7" Type="http://schemas.openxmlformats.org/officeDocument/2006/relationships/hyperlink" Target="https://en.wikipedia.org/wiki/Java_Persistence_API#JPA_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Metadata" TargetMode="External"/><Relationship Id="rId5" Type="http://schemas.openxmlformats.org/officeDocument/2006/relationships/hyperlink" Target="https://en.wikipedia.org/wiki/Java_annotation" TargetMode="External"/><Relationship Id="rId4" Type="http://schemas.openxmlformats.org/officeDocument/2006/relationships/hyperlink" Target="https://en.wikipedia.org/wiki/Red_Hat" TargetMode="External"/><Relationship Id="rId9" Type="http://schemas.openxmlformats.org/officeDocument/2006/relationships/hyperlink" Target="https://en.wikipedia.org/wiki/Hibernate_(framework)#cite_note-2"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Java_Persistence_API#JPA_2.1" TargetMode="External"/><Relationship Id="rId3" Type="http://schemas.openxmlformats.org/officeDocument/2006/relationships/hyperlink" Target="https://en.wikipedia.org/wiki/Internationalization_and_localization" TargetMode="External"/><Relationship Id="rId7" Type="http://schemas.openxmlformats.org/officeDocument/2006/relationships/hyperlink" Target="https://en.wikipedia.org/wiki/Hibernate_(framework)#cite_note-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Hibernate_(framework)#cite_note-5" TargetMode="External"/><Relationship Id="rId5" Type="http://schemas.openxmlformats.org/officeDocument/2006/relationships/hyperlink" Target="https://en.wikipedia.org/wiki/Hibernate_(framework)#cite_note-4" TargetMode="External"/><Relationship Id="rId4" Type="http://schemas.openxmlformats.org/officeDocument/2006/relationships/hyperlink" Target="https://en.wikipedia.org/wiki/Hibernate_(framework)#cite_note-3" TargetMode="External"/><Relationship Id="rId9" Type="http://schemas.openxmlformats.org/officeDocument/2006/relationships/hyperlink" Target="https://en.wikipedia.org/wiki/Hibernate_(framework)#cite_note-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7"/>
          <p:cNvSpPr>
            <a:spLocks noGrp="1"/>
          </p:cNvSpPr>
          <p:nvPr>
            <p:ph type="ctrTitle" idx="4294967295"/>
          </p:nvPr>
        </p:nvSpPr>
        <p:spPr>
          <a:xfrm>
            <a:off x="4013200" y="3697288"/>
            <a:ext cx="4579938" cy="723900"/>
          </a:xfrm>
        </p:spPr>
        <p:txBody>
          <a:bodyPr/>
          <a:lstStyle/>
          <a:p>
            <a:pPr algn="r" eaLnBrk="1" hangingPunct="1"/>
            <a:r>
              <a:rPr lang="en-US" dirty="0">
                <a:solidFill>
                  <a:schemeClr val="bg1"/>
                </a:solidFill>
              </a:rPr>
              <a:t>Hibernate Fundamentals</a:t>
            </a:r>
            <a:endParaRPr lang="en-US" altLang="en-US" sz="2400" dirty="0">
              <a:solidFill>
                <a:schemeClr val="bg1"/>
              </a:solidFill>
            </a:endParaRPr>
          </a:p>
        </p:txBody>
      </p:sp>
      <p:sp>
        <p:nvSpPr>
          <p:cNvPr id="7171" name="Subtitle 19"/>
          <p:cNvSpPr>
            <a:spLocks noGrp="1"/>
          </p:cNvSpPr>
          <p:nvPr>
            <p:ph type="subTitle" idx="4294967295"/>
          </p:nvPr>
        </p:nvSpPr>
        <p:spPr>
          <a:xfrm>
            <a:off x="5232400" y="4595813"/>
            <a:ext cx="3368675" cy="668337"/>
          </a:xfrm>
        </p:spPr>
        <p:txBody>
          <a:bodyPr/>
          <a:lstStyle/>
          <a:p>
            <a:pPr marL="0" indent="0" algn="r" eaLnBrk="1" hangingPunct="1">
              <a:buFontTx/>
              <a:buNone/>
            </a:pPr>
            <a:r>
              <a:rPr lang="en-US" altLang="en-US" sz="1400" dirty="0">
                <a:solidFill>
                  <a:schemeClr val="bg1"/>
                </a:solidFill>
              </a:rPr>
              <a:t>Duong Ly</a:t>
            </a:r>
            <a:br>
              <a:rPr lang="en-US" altLang="en-US" sz="1400" dirty="0">
                <a:solidFill>
                  <a:schemeClr val="bg1"/>
                </a:solidFill>
              </a:rPr>
            </a:br>
            <a:r>
              <a:rPr lang="en-US" altLang="en-US" sz="1400" dirty="0">
                <a:solidFill>
                  <a:schemeClr val="bg1"/>
                </a:solidFill>
              </a:rPr>
              <a:t>Software Engineer</a:t>
            </a:r>
          </a:p>
          <a:p>
            <a:pPr marL="0" indent="0" algn="r" eaLnBrk="1" hangingPunct="1">
              <a:buFontTx/>
              <a:buNone/>
            </a:pPr>
            <a:r>
              <a:rPr lang="en-US" altLang="en-US" sz="1400" dirty="0">
                <a:solidFill>
                  <a:schemeClr val="bg1"/>
                </a:solidFill>
              </a:rPr>
              <a:t>Oct 2016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and why is Hibernate?</a:t>
            </a:r>
          </a:p>
        </p:txBody>
      </p:sp>
      <p:sp>
        <p:nvSpPr>
          <p:cNvPr id="3" name="Content Placeholder 2"/>
          <p:cNvSpPr>
            <a:spLocks noGrp="1"/>
          </p:cNvSpPr>
          <p:nvPr>
            <p:ph idx="1"/>
          </p:nvPr>
        </p:nvSpPr>
        <p:spPr>
          <a:xfrm>
            <a:off x="365125" y="1412875"/>
            <a:ext cx="8407400" cy="1661993"/>
          </a:xfrm>
        </p:spPr>
        <p:txBody>
          <a:bodyPr/>
          <a:lstStyle/>
          <a:p>
            <a:r>
              <a:rPr lang="en-US" dirty="0"/>
              <a:t>Hibernate ORM (object-relational mapping ) is an object-relational mapping framework for the Java language. It provides a framework for mapping an object-oriented domain model to a relational database. Hibernate solves object-relational impedance mismatch problems by replacing direct, persistent database accesses with high-level object handling functions.</a:t>
            </a:r>
          </a:p>
        </p:txBody>
      </p:sp>
      <p:sp>
        <p:nvSpPr>
          <p:cNvPr id="4" name="Rectangle 3"/>
          <p:cNvSpPr txBox="1">
            <a:spLocks noChangeArrowheads="1"/>
          </p:cNvSpPr>
          <p:nvPr/>
        </p:nvSpPr>
        <p:spPr bwMode="auto">
          <a:xfrm>
            <a:off x="344488" y="3245224"/>
            <a:ext cx="8455025" cy="2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0" fontAlgn="base" hangingPunct="0">
              <a:lnSpc>
                <a:spcPct val="90000"/>
              </a:lnSpc>
              <a:spcBef>
                <a:spcPct val="40000"/>
              </a:spcBef>
              <a:spcAft>
                <a:spcPct val="0"/>
              </a:spcAft>
              <a:buClr>
                <a:schemeClr val="tx2"/>
              </a:buClr>
              <a:buChar char="•"/>
              <a:defRPr sz="2000" kern="12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Char char="–"/>
              <a:defRPr kern="1200">
                <a:solidFill>
                  <a:schemeClr val="tx1"/>
                </a:solidFill>
                <a:latin typeface="+mn-lt"/>
                <a:ea typeface="+mn-ea"/>
                <a:cs typeface="+mn-cs"/>
              </a:defRPr>
            </a:lvl2pPr>
            <a:lvl3pPr marL="506413" indent="-163513"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3pPr>
            <a:lvl4pPr marL="688975" indent="-18097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4pPr>
            <a:lvl5pPr marL="852488" indent="-161925" algn="l" defTabSz="944563" rtl="0" eaLnBrk="0" fontAlgn="base" hangingPunct="0">
              <a:lnSpc>
                <a:spcPct val="90000"/>
              </a:lnSpc>
              <a:spcBef>
                <a:spcPct val="4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Hibernate is database independent</a:t>
            </a:r>
          </a:p>
          <a:p>
            <a:pPr>
              <a:defRPr/>
            </a:pPr>
            <a:r>
              <a:rPr lang="en-US" dirty="0">
                <a:cs typeface="Arial" panose="020B0604020202020204" pitchFamily="34" charset="0"/>
              </a:rPr>
              <a:t>Object-relational mapping, you will map a database table with java object called "Entity".</a:t>
            </a:r>
          </a:p>
          <a:p>
            <a:pPr>
              <a:defRPr/>
            </a:pPr>
            <a:r>
              <a:rPr lang="en-US" dirty="0"/>
              <a:t>Caching mechanism </a:t>
            </a:r>
            <a:r>
              <a:rPr lang="en-US" dirty="0">
                <a:cs typeface="Arial" panose="020B0604020202020204" pitchFamily="34" charset="0"/>
              </a:rPr>
              <a:t> </a:t>
            </a:r>
          </a:p>
          <a:p>
            <a:pPr>
              <a:defRPr/>
            </a:pPr>
            <a:r>
              <a:rPr lang="en-US" dirty="0">
                <a:latin typeface="Calibri" panose="020F0502020204030204" pitchFamily="34" charset="0"/>
              </a:rPr>
              <a:t>Supports </a:t>
            </a:r>
            <a:r>
              <a:rPr lang="en-US" b="1" dirty="0">
                <a:latin typeface="Calibri" panose="020F0502020204030204" pitchFamily="34" charset="0"/>
              </a:rPr>
              <a:t>Lazy loading</a:t>
            </a:r>
            <a:r>
              <a:rPr lang="en-US" dirty="0">
                <a:latin typeface="Calibri" panose="020F0502020204030204" pitchFamily="34" charset="0"/>
              </a:rPr>
              <a:t> </a:t>
            </a:r>
            <a:endParaRPr lang="en-US" dirty="0">
              <a:cs typeface="Arial" panose="020B0604020202020204" pitchFamily="34" charset="0"/>
            </a:endParaRPr>
          </a:p>
          <a:p>
            <a:pPr marL="168275" lvl="1" indent="0">
              <a:buFontTx/>
              <a:buNone/>
              <a:defRPr/>
            </a:pPr>
            <a:endParaRPr lang="en-US" sz="1800" dirty="0"/>
          </a:p>
        </p:txBody>
      </p:sp>
    </p:spTree>
    <p:extLst>
      <p:ext uri="{BB962C8B-B14F-4D97-AF65-F5344CB8AC3E}">
        <p14:creationId xmlns:p14="http://schemas.microsoft.com/office/powerpoint/2010/main" val="24877148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Programming relate to relational database</a:t>
            </a:r>
          </a:p>
        </p:txBody>
      </p:sp>
      <p:sp>
        <p:nvSpPr>
          <p:cNvPr id="12291" name="Rectangle 3"/>
          <p:cNvSpPr>
            <a:spLocks noGrp="1" noChangeArrowheads="1"/>
          </p:cNvSpPr>
          <p:nvPr>
            <p:ph type="body" idx="1"/>
          </p:nvPr>
        </p:nvSpPr>
        <p:spPr>
          <a:xfrm>
            <a:off x="344488" y="1295400"/>
            <a:ext cx="8455025" cy="3678238"/>
          </a:xfrm>
        </p:spPr>
        <p:txBody>
          <a:bodyPr/>
          <a:lstStyle/>
          <a:p>
            <a:r>
              <a:rPr lang="en-US" altLang="en-US" dirty="0"/>
              <a:t>What do relational DBs do well?</a:t>
            </a:r>
          </a:p>
          <a:p>
            <a:pPr lvl="1"/>
            <a:r>
              <a:rPr lang="en-US" altLang="en-US" dirty="0"/>
              <a:t>Work with large amount of data</a:t>
            </a:r>
          </a:p>
          <a:p>
            <a:pPr lvl="2"/>
            <a:r>
              <a:rPr lang="en-US" altLang="en-US" dirty="0"/>
              <a:t>Searching, sorting</a:t>
            </a:r>
          </a:p>
          <a:p>
            <a:pPr lvl="1"/>
            <a:r>
              <a:rPr lang="en-US" altLang="en-US" dirty="0"/>
              <a:t>Work with sets of data</a:t>
            </a:r>
          </a:p>
          <a:p>
            <a:pPr lvl="2"/>
            <a:r>
              <a:rPr lang="en-US" altLang="en-US" dirty="0">
                <a:ea typeface="Verdana" panose="020B0604030504040204" pitchFamily="34" charset="0"/>
                <a:cs typeface="Verdana" panose="020B0604030504040204" pitchFamily="34" charset="0"/>
              </a:rPr>
              <a:t>Joining, aggregating</a:t>
            </a:r>
            <a:endParaRPr lang="en-US" altLang="en-US" dirty="0"/>
          </a:p>
          <a:p>
            <a:pPr lvl="1"/>
            <a:r>
              <a:rPr lang="en-US" altLang="en-US" dirty="0"/>
              <a:t>Sharing</a:t>
            </a:r>
          </a:p>
          <a:p>
            <a:pPr lvl="2"/>
            <a:r>
              <a:rPr lang="en-US" altLang="en-US" dirty="0"/>
              <a:t>Concurrency (Transactions)</a:t>
            </a:r>
          </a:p>
          <a:p>
            <a:pPr lvl="1"/>
            <a:r>
              <a:rPr lang="en-US" altLang="en-US" dirty="0"/>
              <a:t>Integrity</a:t>
            </a:r>
          </a:p>
          <a:p>
            <a:pPr lvl="2"/>
            <a:r>
              <a:rPr lang="en-US" altLang="en-US" dirty="0"/>
              <a:t>Constrains</a:t>
            </a:r>
          </a:p>
          <a:p>
            <a:pPr lvl="2"/>
            <a:endParaRPr lang="en-US" altLang="en-US" dirty="0"/>
          </a:p>
          <a:p>
            <a:pPr lvl="1"/>
            <a:endParaRPr lang="en-US" altLang="en-US" dirty="0"/>
          </a:p>
        </p:txBody>
      </p:sp>
    </p:spTree>
    <p:extLst>
      <p:ext uri="{BB962C8B-B14F-4D97-AF65-F5344CB8AC3E}">
        <p14:creationId xmlns:p14="http://schemas.microsoft.com/office/powerpoint/2010/main" val="160710156"/>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Programming relate to relational database</a:t>
            </a:r>
          </a:p>
        </p:txBody>
      </p:sp>
      <p:sp>
        <p:nvSpPr>
          <p:cNvPr id="13315" name="Rectangle 3"/>
          <p:cNvSpPr>
            <a:spLocks noGrp="1" noChangeArrowheads="1"/>
          </p:cNvSpPr>
          <p:nvPr>
            <p:ph type="body" idx="1"/>
          </p:nvPr>
        </p:nvSpPr>
        <p:spPr>
          <a:xfrm>
            <a:off x="344488" y="1295400"/>
            <a:ext cx="8455025" cy="3238500"/>
          </a:xfrm>
        </p:spPr>
        <p:txBody>
          <a:bodyPr/>
          <a:lstStyle/>
          <a:p>
            <a:r>
              <a:rPr lang="en-US" altLang="en-US"/>
              <a:t>What do relational DBs do badly?</a:t>
            </a:r>
          </a:p>
          <a:p>
            <a:pPr lvl="1"/>
            <a:r>
              <a:rPr lang="en-US" altLang="en-US"/>
              <a:t>Modeling</a:t>
            </a:r>
          </a:p>
          <a:p>
            <a:pPr lvl="2"/>
            <a:r>
              <a:rPr lang="en-US" altLang="en-US">
                <a:ea typeface="Verdana" panose="020B0604030504040204" pitchFamily="34" charset="0"/>
                <a:cs typeface="Verdana" panose="020B0604030504040204" pitchFamily="34" charset="0"/>
              </a:rPr>
              <a:t>No polymorphism/inheritance</a:t>
            </a:r>
          </a:p>
          <a:p>
            <a:pPr lvl="2"/>
            <a:r>
              <a:rPr lang="en-US" altLang="en-US">
                <a:ea typeface="Verdana" panose="020B0604030504040204" pitchFamily="34" charset="0"/>
                <a:cs typeface="Verdana" panose="020B0604030504040204" pitchFamily="34" charset="0"/>
              </a:rPr>
              <a:t>No support for automatic conversion to objects</a:t>
            </a:r>
          </a:p>
          <a:p>
            <a:pPr lvl="1"/>
            <a:r>
              <a:rPr lang="en-US" altLang="en-US">
                <a:ea typeface="Verdana" panose="020B0604030504040204" pitchFamily="34" charset="0"/>
                <a:cs typeface="Verdana" panose="020B0604030504040204" pitchFamily="34" charset="0"/>
              </a:rPr>
              <a:t>Business logic</a:t>
            </a:r>
          </a:p>
          <a:p>
            <a:pPr lvl="2"/>
            <a:r>
              <a:rPr lang="en-US" altLang="en-US">
                <a:ea typeface="Verdana" panose="020B0604030504040204" pitchFamily="34" charset="0"/>
                <a:cs typeface="Verdana" panose="020B0604030504040204" pitchFamily="34" charset="0"/>
              </a:rPr>
              <a:t>There ‘s stored procedures, but:</a:t>
            </a:r>
            <a:endParaRPr lang="en-US" altLang="en-US" sz="1200">
              <a:ea typeface="Verdana" panose="020B0604030504040204" pitchFamily="34" charset="0"/>
              <a:cs typeface="Verdana" panose="020B0604030504040204" pitchFamily="34" charset="0"/>
            </a:endParaRPr>
          </a:p>
          <a:p>
            <a:pPr lvl="3"/>
            <a:r>
              <a:rPr lang="en-US" altLang="en-US" sz="1400">
                <a:ea typeface="Verdana" panose="020B0604030504040204" pitchFamily="34" charset="0"/>
                <a:cs typeface="Verdana" panose="020B0604030504040204" pitchFamily="34" charset="0"/>
              </a:rPr>
              <a:t>Very database specific</a:t>
            </a:r>
          </a:p>
          <a:p>
            <a:pPr lvl="3"/>
            <a:r>
              <a:rPr lang="en-US" altLang="en-US" sz="1400">
                <a:ea typeface="Verdana" panose="020B0604030504040204" pitchFamily="34" charset="0"/>
                <a:cs typeface="Verdana" panose="020B0604030504040204" pitchFamily="34" charset="0"/>
              </a:rPr>
              <a:t>Very coupled with data, really belongs in the application domain</a:t>
            </a:r>
          </a:p>
          <a:p>
            <a:pPr lvl="1"/>
            <a:endParaRPr lang="en-US" altLang="en-US">
              <a:ea typeface="Verdana" panose="020B0604030504040204" pitchFamily="34" charset="0"/>
              <a:cs typeface="Verdana" panose="020B0604030504040204" pitchFamily="34" charset="0"/>
            </a:endParaRPr>
          </a:p>
          <a:p>
            <a:pPr lvl="1"/>
            <a:endParaRPr lang="en-US" altLang="en-US"/>
          </a:p>
        </p:txBody>
      </p:sp>
    </p:spTree>
    <p:extLst>
      <p:ext uri="{BB962C8B-B14F-4D97-AF65-F5344CB8AC3E}">
        <p14:creationId xmlns:p14="http://schemas.microsoft.com/office/powerpoint/2010/main" val="2704298833"/>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Java Persistence</a:t>
            </a:r>
          </a:p>
        </p:txBody>
      </p:sp>
      <p:sp>
        <p:nvSpPr>
          <p:cNvPr id="14339" name="Rectangle 3"/>
          <p:cNvSpPr>
            <a:spLocks noGrp="1" noChangeArrowheads="1"/>
          </p:cNvSpPr>
          <p:nvPr>
            <p:ph type="body" idx="1"/>
          </p:nvPr>
        </p:nvSpPr>
        <p:spPr>
          <a:xfrm>
            <a:off x="344488" y="1295400"/>
            <a:ext cx="8455025" cy="1646605"/>
          </a:xfrm>
        </p:spPr>
        <p:txBody>
          <a:bodyPr/>
          <a:lstStyle/>
          <a:p>
            <a:r>
              <a:rPr lang="en-US" altLang="en-US"/>
              <a:t>Storing Java objects to relational databases</a:t>
            </a:r>
          </a:p>
          <a:p>
            <a:r>
              <a:rPr lang="en-US" altLang="en-US">
                <a:ea typeface="Verdana" panose="020B0604030504040204" pitchFamily="34" charset="0"/>
                <a:cs typeface="Verdana" panose="020B0604030504040204" pitchFamily="34" charset="0"/>
              </a:rPr>
              <a:t>Persistent classes:</a:t>
            </a:r>
          </a:p>
          <a:p>
            <a:pPr lvl="1"/>
            <a:r>
              <a:rPr lang="en-US" altLang="en-US"/>
              <a:t>Persistent classes are classes in an application that implement the entities of the business problem (ex: Customer, Product…) </a:t>
            </a:r>
            <a:endParaRPr lang="en-US" altLang="en-US">
              <a:ea typeface="Verdana" panose="020B0604030504040204" pitchFamily="34" charset="0"/>
              <a:cs typeface="Verdana" panose="020B0604030504040204" pitchFamily="34" charset="0"/>
            </a:endParaRPr>
          </a:p>
          <a:p>
            <a:pPr lvl="1"/>
            <a:endParaRPr lang="en-US" altLang="en-US"/>
          </a:p>
        </p:txBody>
      </p:sp>
    </p:spTree>
    <p:extLst>
      <p:ext uri="{BB962C8B-B14F-4D97-AF65-F5344CB8AC3E}">
        <p14:creationId xmlns:p14="http://schemas.microsoft.com/office/powerpoint/2010/main" val="2041742630"/>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ea typeface="Verdana" panose="020B0604030504040204" pitchFamily="34" charset="0"/>
                <a:cs typeface="Verdana" panose="020B0604030504040204" pitchFamily="34" charset="0"/>
              </a:rPr>
              <a:t>The Hibernate solution</a:t>
            </a:r>
            <a:endParaRPr lang="en-US" altLang="en-US"/>
          </a:p>
        </p:txBody>
      </p:sp>
      <p:sp>
        <p:nvSpPr>
          <p:cNvPr id="15363" name="Rectangle 3"/>
          <p:cNvSpPr>
            <a:spLocks noGrp="1" noChangeArrowheads="1"/>
          </p:cNvSpPr>
          <p:nvPr>
            <p:ph type="body" idx="1"/>
          </p:nvPr>
        </p:nvSpPr>
        <p:spPr>
          <a:xfrm>
            <a:off x="344488" y="1295400"/>
            <a:ext cx="8455025" cy="4275016"/>
          </a:xfrm>
        </p:spPr>
        <p:txBody>
          <a:bodyPr/>
          <a:lstStyle/>
          <a:p>
            <a:r>
              <a:rPr lang="en-US" altLang="en-US" dirty="0"/>
              <a:t>Hibernate is framework for mapping an object-oriented domain model to a relational database</a:t>
            </a:r>
            <a:endParaRPr lang="vi-VN" altLang="en-US" dirty="0">
              <a:ea typeface="Verdana" panose="020B0604030504040204" pitchFamily="34" charset="0"/>
              <a:cs typeface="Verdana" panose="020B0604030504040204" pitchFamily="34" charset="0"/>
            </a:endParaRPr>
          </a:p>
          <a:p>
            <a:r>
              <a:rPr lang="en-US" altLang="en-US" dirty="0">
                <a:ea typeface="Verdana" panose="020B0604030504040204" pitchFamily="34" charset="0"/>
                <a:cs typeface="Verdana" panose="020B0604030504040204" pitchFamily="34" charset="0"/>
              </a:rPr>
              <a:t>Easy to develop:</a:t>
            </a:r>
          </a:p>
          <a:p>
            <a:pPr lvl="1"/>
            <a:r>
              <a:rPr lang="en-US" altLang="en-US" dirty="0">
                <a:ea typeface="Verdana" panose="020B0604030504040204" pitchFamily="34" charset="0"/>
                <a:cs typeface="Verdana" panose="020B0604030504040204" pitchFamily="34" charset="0"/>
              </a:rPr>
              <a:t>Persistent classes (entities) are POJOs</a:t>
            </a:r>
          </a:p>
          <a:p>
            <a:pPr lvl="2"/>
            <a:r>
              <a:rPr lang="en-US" altLang="en-US" dirty="0">
                <a:ea typeface="Verdana" panose="020B0604030504040204" pitchFamily="34" charset="0"/>
                <a:cs typeface="Verdana" panose="020B0604030504040204" pitchFamily="34" charset="0"/>
              </a:rPr>
              <a:t>Easy to write and refactor</a:t>
            </a:r>
          </a:p>
          <a:p>
            <a:pPr lvl="3"/>
            <a:r>
              <a:rPr lang="en-US" altLang="en-US" dirty="0">
                <a:ea typeface="Verdana" panose="020B0604030504040204" pitchFamily="34" charset="0"/>
                <a:cs typeface="Verdana" panose="020B0604030504040204" pitchFamily="34" charset="0"/>
              </a:rPr>
              <a:t>Can be serialized</a:t>
            </a:r>
          </a:p>
          <a:p>
            <a:pPr lvl="2"/>
            <a:r>
              <a:rPr lang="en-US" altLang="en-US" dirty="0">
                <a:ea typeface="Verdana" panose="020B0604030504040204" pitchFamily="34" charset="0"/>
                <a:cs typeface="Verdana" panose="020B0604030504040204" pitchFamily="34" charset="0"/>
              </a:rPr>
              <a:t>Can execute outside the container (Junit)</a:t>
            </a:r>
          </a:p>
          <a:p>
            <a:pPr lvl="1"/>
            <a:r>
              <a:rPr lang="en-US" altLang="en-US" dirty="0">
                <a:ea typeface="Verdana" panose="020B0604030504040204" pitchFamily="34" charset="0"/>
                <a:cs typeface="Verdana" panose="020B0604030504040204" pitchFamily="34" charset="0"/>
              </a:rPr>
              <a:t>POJO programming model</a:t>
            </a:r>
          </a:p>
          <a:p>
            <a:pPr lvl="2"/>
            <a:r>
              <a:rPr lang="en-US" altLang="en-US" dirty="0">
                <a:ea typeface="Verdana" panose="020B0604030504040204" pitchFamily="34" charset="0"/>
                <a:cs typeface="Verdana" panose="020B0604030504040204" pitchFamily="34" charset="0"/>
              </a:rPr>
              <a:t>Persistent properties are not abstract</a:t>
            </a:r>
          </a:p>
          <a:p>
            <a:pPr lvl="2"/>
            <a:r>
              <a:rPr lang="en-US" altLang="en-US" dirty="0">
                <a:ea typeface="Verdana" panose="020B0604030504040204" pitchFamily="34" charset="0"/>
                <a:cs typeface="Verdana" panose="020B0604030504040204" pitchFamily="34" charset="0"/>
              </a:rPr>
              <a:t>Can instantiate POJOs using new()</a:t>
            </a:r>
          </a:p>
          <a:p>
            <a:pPr lvl="1"/>
            <a:r>
              <a:rPr lang="en-US" altLang="en-US" dirty="0">
                <a:ea typeface="Verdana" panose="020B0604030504040204" pitchFamily="34" charset="0"/>
                <a:cs typeface="Verdana" panose="020B0604030504040204" pitchFamily="34" charset="0"/>
              </a:rPr>
              <a:t>Session Interface</a:t>
            </a:r>
          </a:p>
          <a:p>
            <a:pPr lvl="2"/>
            <a:r>
              <a:rPr lang="en-US" altLang="en-US" dirty="0">
                <a:ea typeface="Verdana" panose="020B0604030504040204" pitchFamily="34" charset="0"/>
                <a:cs typeface="Verdana" panose="020B0604030504040204" pitchFamily="34" charset="0"/>
              </a:rPr>
              <a:t>Session interface is provided for persistence operations</a:t>
            </a:r>
          </a:p>
          <a:p>
            <a:pPr lvl="1">
              <a:buFont typeface="Arial" panose="020B0604020202020204" pitchFamily="34" charset="0"/>
              <a:buNone/>
            </a:pPr>
            <a:endParaRPr lang="en-US" altLang="en-US" sz="1600" dirty="0"/>
          </a:p>
        </p:txBody>
      </p:sp>
    </p:spTree>
    <p:extLst>
      <p:ext uri="{BB962C8B-B14F-4D97-AF65-F5344CB8AC3E}">
        <p14:creationId xmlns:p14="http://schemas.microsoft.com/office/powerpoint/2010/main" val="3930927721"/>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ea typeface="Verdana" panose="020B0604030504040204" pitchFamily="34" charset="0"/>
                <a:cs typeface="Verdana" panose="020B0604030504040204" pitchFamily="34" charset="0"/>
              </a:rPr>
              <a:t>The Hibernate solution</a:t>
            </a:r>
            <a:endParaRPr lang="en-US" altLang="en-US"/>
          </a:p>
        </p:txBody>
      </p:sp>
      <p:sp>
        <p:nvSpPr>
          <p:cNvPr id="16387" name="Rectangle 3"/>
          <p:cNvSpPr>
            <a:spLocks noGrp="1" noChangeArrowheads="1"/>
          </p:cNvSpPr>
          <p:nvPr>
            <p:ph type="body" idx="1"/>
          </p:nvPr>
        </p:nvSpPr>
        <p:spPr>
          <a:xfrm>
            <a:off x="344488" y="1295400"/>
            <a:ext cx="8455025" cy="3477875"/>
          </a:xfrm>
        </p:spPr>
        <p:txBody>
          <a:bodyPr/>
          <a:lstStyle/>
          <a:p>
            <a:r>
              <a:rPr lang="en-US" altLang="en-US">
                <a:ea typeface="Verdana" panose="020B0604030504040204" pitchFamily="34" charset="0"/>
                <a:cs typeface="Verdana" panose="020B0604030504040204" pitchFamily="34" charset="0"/>
              </a:rPr>
              <a:t>Convenience:</a:t>
            </a:r>
          </a:p>
          <a:p>
            <a:pPr lvl="1"/>
            <a:r>
              <a:rPr lang="en-US" altLang="en-US">
                <a:ea typeface="Verdana" panose="020B0604030504040204" pitchFamily="34" charset="0"/>
                <a:cs typeface="Verdana" panose="020B0604030504040204" pitchFamily="34" charset="0"/>
              </a:rPr>
              <a:t>Truly object-oriented </a:t>
            </a:r>
          </a:p>
          <a:p>
            <a:pPr lvl="2"/>
            <a:r>
              <a:rPr lang="en-US" altLang="en-US">
                <a:ea typeface="Verdana" panose="020B0604030504040204" pitchFamily="34" charset="0"/>
                <a:cs typeface="Verdana" panose="020B0604030504040204" pitchFamily="34" charset="0"/>
              </a:rPr>
              <a:t>Inheritance</a:t>
            </a:r>
          </a:p>
          <a:p>
            <a:pPr lvl="2"/>
            <a:r>
              <a:rPr lang="en-US" altLang="en-US">
                <a:ea typeface="Verdana" panose="020B0604030504040204" pitchFamily="34" charset="0"/>
                <a:cs typeface="Verdana" panose="020B0604030504040204" pitchFamily="34" charset="0"/>
              </a:rPr>
              <a:t>Polymorphism</a:t>
            </a:r>
          </a:p>
          <a:p>
            <a:pPr lvl="2"/>
            <a:r>
              <a:rPr lang="en-US" altLang="en-US">
                <a:ea typeface="Verdana" panose="020B0604030504040204" pitchFamily="34" charset="0"/>
                <a:cs typeface="Verdana" panose="020B0604030504040204" pitchFamily="34" charset="0"/>
              </a:rPr>
              <a:t>Association</a:t>
            </a:r>
          </a:p>
          <a:p>
            <a:pPr lvl="2"/>
            <a:r>
              <a:rPr lang="en-US" altLang="en-US">
                <a:ea typeface="Verdana" panose="020B0604030504040204" pitchFamily="34" charset="0"/>
                <a:cs typeface="Verdana" panose="020B0604030504040204" pitchFamily="34" charset="0"/>
              </a:rPr>
              <a:t>Collections API for “many” relationships</a:t>
            </a:r>
          </a:p>
          <a:p>
            <a:r>
              <a:rPr lang="en-US" altLang="en-US"/>
              <a:t>Reduce application code.</a:t>
            </a:r>
          </a:p>
          <a:p>
            <a:r>
              <a:rPr lang="en-US" altLang="en-US"/>
              <a:t>Improve performance</a:t>
            </a:r>
          </a:p>
          <a:p>
            <a:pPr lvl="1"/>
            <a:endParaRPr lang="en-US" altLang="en-US">
              <a:ea typeface="Verdana" panose="020B0604030504040204" pitchFamily="34" charset="0"/>
              <a:cs typeface="Verdana" panose="020B0604030504040204" pitchFamily="34" charset="0"/>
            </a:endParaRPr>
          </a:p>
          <a:p>
            <a:pPr lvl="1"/>
            <a:endParaRPr lang="en-US" altLang="en-US" sz="2000"/>
          </a:p>
        </p:txBody>
      </p:sp>
    </p:spTree>
    <p:extLst>
      <p:ext uri="{BB962C8B-B14F-4D97-AF65-F5344CB8AC3E}">
        <p14:creationId xmlns:p14="http://schemas.microsoft.com/office/powerpoint/2010/main" val="2265816006"/>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2000" dirty="0"/>
              <a:t>Hibernate development history</a:t>
            </a:r>
            <a:endParaRPr lang="en-US" altLang="en-US" dirty="0"/>
          </a:p>
        </p:txBody>
      </p:sp>
      <p:sp>
        <p:nvSpPr>
          <p:cNvPr id="17411" name="Rectangle 3"/>
          <p:cNvSpPr>
            <a:spLocks noGrp="1" noChangeArrowheads="1"/>
          </p:cNvSpPr>
          <p:nvPr>
            <p:ph type="body" idx="1"/>
          </p:nvPr>
        </p:nvSpPr>
        <p:spPr>
          <a:xfrm>
            <a:off x="344488" y="1295400"/>
            <a:ext cx="8455025" cy="4370427"/>
          </a:xfrm>
        </p:spPr>
        <p:txBody>
          <a:bodyPr/>
          <a:lstStyle/>
          <a:p>
            <a:r>
              <a:rPr lang="en-US" dirty="0"/>
              <a:t>Hibernate was started in 2001 by Gavin King with colleagues from Cirrus Technologies as an alternative to using EJB2-style entity beans..</a:t>
            </a:r>
          </a:p>
          <a:p>
            <a:r>
              <a:rPr lang="en-US" dirty="0"/>
              <a:t>In early 2003, the Hibernate development team began Hibernate2 releases, which offered many significant improvements over the first release.</a:t>
            </a:r>
          </a:p>
          <a:p>
            <a:r>
              <a:rPr lang="en-US" dirty="0" err="1">
                <a:hlinkClick r:id="rId3" tooltip="JBoss (company)"/>
              </a:rPr>
              <a:t>JBoss</a:t>
            </a:r>
            <a:r>
              <a:rPr lang="en-US" dirty="0">
                <a:hlinkClick r:id="rId3" tooltip="JBoss (company)"/>
              </a:rPr>
              <a:t>, Inc.</a:t>
            </a:r>
            <a:r>
              <a:rPr lang="en-US" dirty="0"/>
              <a:t> (now part of </a:t>
            </a:r>
            <a:r>
              <a:rPr lang="en-US" dirty="0">
                <a:hlinkClick r:id="rId4" tooltip="Red Hat"/>
              </a:rPr>
              <a:t>Red Hat</a:t>
            </a:r>
            <a:r>
              <a:rPr lang="en-US" dirty="0"/>
              <a:t>) later hired the lead Hibernate developers in order to further its development.</a:t>
            </a:r>
          </a:p>
          <a:p>
            <a:r>
              <a:rPr lang="en-US" dirty="0"/>
              <a:t>In 2005, Hibernate version 3.0 was released. Key features included a new Interceptor/Callback architecture, user defined filters, and JDK 5.0 </a:t>
            </a:r>
            <a:r>
              <a:rPr lang="en-US" dirty="0">
                <a:hlinkClick r:id="rId5" tooltip="Java annotation"/>
              </a:rPr>
              <a:t>Annotations</a:t>
            </a:r>
            <a:r>
              <a:rPr lang="en-US" dirty="0"/>
              <a:t> (Java's </a:t>
            </a:r>
            <a:r>
              <a:rPr lang="en-US" dirty="0">
                <a:hlinkClick r:id="rId6" tooltip="Metadata"/>
              </a:rPr>
              <a:t>metadata</a:t>
            </a:r>
            <a:r>
              <a:rPr lang="en-US" dirty="0"/>
              <a:t> feature). As of 2010, Hibernate 3 (version 3.5.0 and up) was a certified implementation of the </a:t>
            </a:r>
            <a:r>
              <a:rPr lang="en-US" dirty="0">
                <a:hlinkClick r:id="rId7" tooltip="Java Persistence API"/>
              </a:rPr>
              <a:t>Java Persistence API 2.0</a:t>
            </a:r>
            <a:r>
              <a:rPr lang="en-US" dirty="0"/>
              <a:t> specification via a wrapper for the Core module which provides conformity with the </a:t>
            </a:r>
            <a:r>
              <a:rPr lang="en-US" dirty="0">
                <a:hlinkClick r:id="rId8"/>
              </a:rPr>
              <a:t>JSR 317</a:t>
            </a:r>
            <a:r>
              <a:rPr lang="en-US" dirty="0"/>
              <a:t> standard.</a:t>
            </a:r>
            <a:r>
              <a:rPr lang="en-US" baseline="30000" dirty="0">
                <a:hlinkClick r:id="rId9"/>
              </a:rPr>
              <a:t>[2]</a:t>
            </a:r>
            <a:endParaRPr lang="en-US" dirty="0"/>
          </a:p>
          <a:p>
            <a:pPr lvl="1"/>
            <a:endParaRPr lang="en-US" altLang="en-US" sz="2000" dirty="0"/>
          </a:p>
        </p:txBody>
      </p:sp>
    </p:spTree>
    <p:extLst>
      <p:ext uri="{BB962C8B-B14F-4D97-AF65-F5344CB8AC3E}">
        <p14:creationId xmlns:p14="http://schemas.microsoft.com/office/powerpoint/2010/main" val="1796531418"/>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2000" dirty="0"/>
              <a:t>Hibernate development history</a:t>
            </a:r>
            <a:endParaRPr lang="en-US" altLang="en-US" dirty="0"/>
          </a:p>
        </p:txBody>
      </p:sp>
      <p:sp>
        <p:nvSpPr>
          <p:cNvPr id="17411" name="Rectangle 3"/>
          <p:cNvSpPr>
            <a:spLocks noGrp="1" noChangeArrowheads="1"/>
          </p:cNvSpPr>
          <p:nvPr>
            <p:ph type="body" idx="1"/>
          </p:nvPr>
        </p:nvSpPr>
        <p:spPr>
          <a:xfrm>
            <a:off x="344488" y="1295400"/>
            <a:ext cx="8455025" cy="4493538"/>
          </a:xfrm>
        </p:spPr>
        <p:txBody>
          <a:bodyPr/>
          <a:lstStyle/>
          <a:p>
            <a:r>
              <a:rPr lang="en-US" dirty="0"/>
              <a:t>In Dec 2011, Hibernate Core 4.0.0 Final was released. This includes new features such as multi-tenancy support, introduction of </a:t>
            </a:r>
            <a:r>
              <a:rPr lang="en-US" dirty="0" err="1"/>
              <a:t>ServiceRegistry</a:t>
            </a:r>
            <a:r>
              <a:rPr lang="en-US" dirty="0"/>
              <a:t> (a major change in how Hibernate builds and manages "services"), better session opening from </a:t>
            </a:r>
            <a:r>
              <a:rPr lang="en-US" dirty="0" err="1"/>
              <a:t>SessionFactory</a:t>
            </a:r>
            <a:r>
              <a:rPr lang="en-US" dirty="0"/>
              <a:t>, improved integration via </a:t>
            </a:r>
            <a:r>
              <a:rPr lang="en-US" i="1" dirty="0" err="1"/>
              <a:t>org.hibernate.integrator.spi.Integrator</a:t>
            </a:r>
            <a:r>
              <a:rPr lang="en-US" dirty="0"/>
              <a:t> and auto discovery, </a:t>
            </a:r>
            <a:r>
              <a:rPr lang="en-US" dirty="0">
                <a:hlinkClick r:id="rId3" tooltip="Internationalization and localization"/>
              </a:rPr>
              <a:t>internationalization</a:t>
            </a:r>
            <a:r>
              <a:rPr lang="en-US" dirty="0"/>
              <a:t> support, message codes in logging, and a more distinction between the API, SPI or implementation classes.</a:t>
            </a:r>
            <a:r>
              <a:rPr lang="en-US" baseline="30000" dirty="0">
                <a:hlinkClick r:id="rId4"/>
              </a:rPr>
              <a:t>[3]</a:t>
            </a:r>
            <a:endParaRPr lang="en-US" dirty="0"/>
          </a:p>
          <a:p>
            <a:r>
              <a:rPr lang="en-US" dirty="0"/>
              <a:t>In Dec 2012, Hibernate ORM 4.1.9 Final was released.</a:t>
            </a:r>
            <a:r>
              <a:rPr lang="en-US" baseline="30000" dirty="0">
                <a:hlinkClick r:id="rId5"/>
              </a:rPr>
              <a:t>[4]</a:t>
            </a:r>
            <a:endParaRPr lang="en-US" dirty="0"/>
          </a:p>
          <a:p>
            <a:r>
              <a:rPr lang="en-US" dirty="0"/>
              <a:t>In Mar 2013, Hibernate ORM 4.2 Final was released.</a:t>
            </a:r>
            <a:r>
              <a:rPr lang="en-US" baseline="30000" dirty="0">
                <a:hlinkClick r:id="rId6"/>
              </a:rPr>
              <a:t>[5]</a:t>
            </a:r>
            <a:endParaRPr lang="en-US" dirty="0"/>
          </a:p>
          <a:p>
            <a:r>
              <a:rPr lang="en-US" dirty="0"/>
              <a:t>In Dec 2013, Hibernate ORM 4.3.0 Final was released.</a:t>
            </a:r>
            <a:r>
              <a:rPr lang="en-US" baseline="30000" dirty="0">
                <a:hlinkClick r:id="rId7"/>
              </a:rPr>
              <a:t>[6]</a:t>
            </a:r>
            <a:r>
              <a:rPr lang="en-US" dirty="0"/>
              <a:t> It features </a:t>
            </a:r>
            <a:r>
              <a:rPr lang="en-US" dirty="0">
                <a:hlinkClick r:id="rId8" tooltip="Java Persistence API"/>
              </a:rPr>
              <a:t>Java Persistence API 2.1</a:t>
            </a:r>
            <a:r>
              <a:rPr lang="en-US" dirty="0"/>
              <a:t>.</a:t>
            </a:r>
            <a:r>
              <a:rPr lang="en-US" baseline="30000" dirty="0">
                <a:hlinkClick r:id="rId9"/>
              </a:rPr>
              <a:t>[7]</a:t>
            </a:r>
            <a:endParaRPr lang="en-US" dirty="0"/>
          </a:p>
          <a:p>
            <a:r>
              <a:rPr lang="en-US" dirty="0"/>
              <a:t>In Sep 2015, Hibernate ORM 5.0.2 Final was released. It has improved bootstrapping, hibernate-java8, hibernate-spatial, </a:t>
            </a:r>
            <a:r>
              <a:rPr lang="en-US" dirty="0" err="1"/>
              <a:t>Karaf</a:t>
            </a:r>
            <a:r>
              <a:rPr lang="en-US" dirty="0"/>
              <a:t> support.</a:t>
            </a:r>
          </a:p>
          <a:p>
            <a:pPr lvl="1"/>
            <a:endParaRPr lang="en-US" altLang="en-US" sz="2000" dirty="0"/>
          </a:p>
        </p:txBody>
      </p:sp>
    </p:spTree>
    <p:extLst>
      <p:ext uri="{BB962C8B-B14F-4D97-AF65-F5344CB8AC3E}">
        <p14:creationId xmlns:p14="http://schemas.microsoft.com/office/powerpoint/2010/main" val="1054136754"/>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Points to remember</a:t>
            </a:r>
            <a:endParaRPr lang="vi-VN" altLang="en-US" dirty="0"/>
          </a:p>
        </p:txBody>
      </p:sp>
      <p:sp>
        <p:nvSpPr>
          <p:cNvPr id="18435" name="Rectangle 3"/>
          <p:cNvSpPr>
            <a:spLocks noGrp="1" noChangeArrowheads="1"/>
          </p:cNvSpPr>
          <p:nvPr>
            <p:ph type="body" idx="1"/>
          </p:nvPr>
        </p:nvSpPr>
        <p:spPr>
          <a:xfrm>
            <a:off x="344488" y="1295400"/>
            <a:ext cx="8455025" cy="677863"/>
          </a:xfrm>
        </p:spPr>
        <p:txBody>
          <a:bodyPr/>
          <a:lstStyle/>
          <a:p>
            <a:endParaRPr lang="en-US" altLang="en-US">
              <a:ea typeface="Verdana" panose="020B0604030504040204" pitchFamily="34" charset="0"/>
              <a:cs typeface="Verdana" panose="020B0604030504040204" pitchFamily="34" charset="0"/>
            </a:endParaRPr>
          </a:p>
          <a:p>
            <a:pPr lvl="1"/>
            <a:endParaRPr lang="en-US" altLang="en-US" sz="2000"/>
          </a:p>
        </p:txBody>
      </p:sp>
      <p:pic>
        <p:nvPicPr>
          <p:cNvPr id="4" name="Picture 3" descr="man_question_mar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05000"/>
            <a:ext cx="25019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572000" y="1752600"/>
            <a:ext cx="1143000" cy="609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accent3"/>
                </a:solidFill>
                <a:latin typeface="Aharoni" pitchFamily="2" charset="-79"/>
                <a:cs typeface="Aharoni" pitchFamily="2" charset="-79"/>
              </a:rPr>
              <a:t>Why?</a:t>
            </a:r>
            <a:endParaRPr lang="en-US" b="1" dirty="0">
              <a:solidFill>
                <a:schemeClr val="accent3"/>
              </a:solidFill>
              <a:latin typeface="Aharoni" pitchFamily="2" charset="-79"/>
              <a:cs typeface="Aharoni" pitchFamily="2" charset="-79"/>
            </a:endParaRPr>
          </a:p>
        </p:txBody>
      </p:sp>
    </p:spTree>
    <p:extLst>
      <p:ext uri="{BB962C8B-B14F-4D97-AF65-F5344CB8AC3E}">
        <p14:creationId xmlns:p14="http://schemas.microsoft.com/office/powerpoint/2010/main" val="364666853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bg/>
                                          </p:spTgt>
                                        </p:tgtEl>
                                        <p:attrNameLst>
                                          <p:attrName>style.visibility</p:attrName>
                                        </p:attrNameLst>
                                      </p:cBhvr>
                                      <p:to>
                                        <p:strVal val="visible"/>
                                      </p:to>
                                    </p:set>
                                    <p:animEffect transition="in" filter="fade">
                                      <p:cBhvr>
                                        <p:cTn id="11" dur="2000"/>
                                        <p:tgtEl>
                                          <p:spTgt spid="5">
                                            <p:bg/>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idx="4294967295"/>
          </p:nvPr>
        </p:nvSpPr>
        <p:spPr>
          <a:xfrm>
            <a:off x="4013200" y="3697288"/>
            <a:ext cx="4579938" cy="723900"/>
          </a:xfrm>
        </p:spPr>
        <p:txBody>
          <a:bodyPr/>
          <a:lstStyle/>
          <a:p>
            <a:pPr algn="r" eaLnBrk="1" hangingPunct="1"/>
            <a:r>
              <a:rPr lang="en-US" sz="2400" dirty="0">
                <a:solidFill>
                  <a:schemeClr val="bg1"/>
                </a:solidFill>
                <a:ea typeface="Verdana" pitchFamily="34" charset="0"/>
                <a:cs typeface="Verdana" pitchFamily="34" charset="0"/>
              </a:rPr>
              <a:t>Hibernate architecture</a:t>
            </a:r>
            <a:endParaRPr lang="en-US" altLang="en-US" sz="2400" dirty="0">
              <a:solidFill>
                <a:schemeClr val="bg1"/>
              </a:solidFill>
            </a:endParaRPr>
          </a:p>
        </p:txBody>
      </p:sp>
      <p:sp>
        <p:nvSpPr>
          <p:cNvPr id="13315" name="Subtitle 1"/>
          <p:cNvSpPr>
            <a:spLocks noGrp="1"/>
          </p:cNvSpPr>
          <p:nvPr>
            <p:ph type="subTitle" idx="4294967295"/>
          </p:nvPr>
        </p:nvSpPr>
        <p:spPr>
          <a:xfrm>
            <a:off x="5232400" y="4595813"/>
            <a:ext cx="3368675" cy="193675"/>
          </a:xfrm>
        </p:spPr>
        <p:txBody>
          <a:bodyPr/>
          <a:lstStyle/>
          <a:p>
            <a:pPr marL="0" indent="0" algn="r">
              <a:buFontTx/>
              <a:buNone/>
            </a:pPr>
            <a:endParaRPr lang="en-US" altLang="en-US" sz="1400">
              <a:solidFill>
                <a:schemeClr val="bg1"/>
              </a:solidFill>
            </a:endParaRPr>
          </a:p>
        </p:txBody>
      </p:sp>
    </p:spTree>
    <p:extLst>
      <p:ext uri="{BB962C8B-B14F-4D97-AF65-F5344CB8AC3E}">
        <p14:creationId xmlns:p14="http://schemas.microsoft.com/office/powerpoint/2010/main" val="301177553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Introduction</a:t>
            </a:r>
          </a:p>
        </p:txBody>
      </p:sp>
      <p:sp>
        <p:nvSpPr>
          <p:cNvPr id="6147" name="Content Placeholder 2"/>
          <p:cNvSpPr>
            <a:spLocks noGrp="1"/>
          </p:cNvSpPr>
          <p:nvPr>
            <p:ph idx="1"/>
          </p:nvPr>
        </p:nvSpPr>
        <p:spPr>
          <a:xfrm>
            <a:off x="366713" y="1412875"/>
            <a:ext cx="8408987" cy="1076325"/>
          </a:xfrm>
        </p:spPr>
        <p:txBody>
          <a:bodyPr/>
          <a:lstStyle/>
          <a:p>
            <a:r>
              <a:rPr lang="en-US" altLang="en-US"/>
              <a:t>Your role</a:t>
            </a:r>
          </a:p>
          <a:p>
            <a:r>
              <a:rPr lang="en-US" altLang="en-US"/>
              <a:t>Your background and experience in the subject</a:t>
            </a:r>
          </a:p>
          <a:p>
            <a:r>
              <a:rPr lang="en-US" altLang="en-US"/>
              <a:t>What do you want from this course</a:t>
            </a:r>
          </a:p>
        </p:txBody>
      </p:sp>
    </p:spTree>
    <p:extLst>
      <p:ext uri="{BB962C8B-B14F-4D97-AF65-F5344CB8AC3E}">
        <p14:creationId xmlns:p14="http://schemas.microsoft.com/office/powerpoint/2010/main" val="311611981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architecture</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167939" name="Rectangle 3"/>
          <p:cNvSpPr>
            <a:spLocks noGrp="1" noChangeArrowheads="1"/>
          </p:cNvSpPr>
          <p:nvPr>
            <p:ph type="body" idx="1"/>
          </p:nvPr>
        </p:nvSpPr>
        <p:spPr>
          <a:xfrm>
            <a:off x="344488" y="1295400"/>
            <a:ext cx="8455025" cy="1477963"/>
          </a:xfrm>
        </p:spPr>
        <p:txBody>
          <a:bodyPr/>
          <a:lstStyle/>
          <a:p>
            <a:pPr>
              <a:defRPr/>
            </a:pPr>
            <a:r>
              <a:rPr lang="en-US" dirty="0">
                <a:solidFill>
                  <a:schemeClr val="tx1">
                    <a:lumMod val="95000"/>
                    <a:lumOff val="5000"/>
                  </a:schemeClr>
                </a:solidFill>
                <a:ea typeface="Verdana" pitchFamily="34" charset="0"/>
                <a:cs typeface="Verdana" pitchFamily="34" charset="0"/>
              </a:rPr>
              <a:t>Hibernate architecture overview</a:t>
            </a:r>
          </a:p>
          <a:p>
            <a:pPr>
              <a:defRPr/>
            </a:pPr>
            <a:r>
              <a:rPr lang="en-US" dirty="0">
                <a:solidFill>
                  <a:schemeClr val="tx1">
                    <a:lumMod val="95000"/>
                    <a:lumOff val="5000"/>
                  </a:schemeClr>
                </a:solidFill>
                <a:ea typeface="Verdana" pitchFamily="34" charset="0"/>
                <a:cs typeface="Verdana" pitchFamily="34" charset="0"/>
              </a:rPr>
              <a:t>Hibernate main classes and interface API </a:t>
            </a:r>
          </a:p>
          <a:p>
            <a:pPr>
              <a:defRPr/>
            </a:pPr>
            <a:r>
              <a:rPr lang="en-US" dirty="0">
                <a:solidFill>
                  <a:schemeClr val="tx1">
                    <a:lumMod val="95000"/>
                    <a:lumOff val="5000"/>
                  </a:schemeClr>
                </a:solidFill>
                <a:ea typeface="Verdana" pitchFamily="34" charset="0"/>
                <a:cs typeface="Verdana" pitchFamily="34" charset="0"/>
              </a:rPr>
              <a:t>Working with Session interface</a:t>
            </a:r>
          </a:p>
          <a:p>
            <a:pPr lvl="1">
              <a:buFont typeface="Arial" charset="0"/>
              <a:buChar char="–"/>
              <a:defRPr/>
            </a:pPr>
            <a:endParaRPr lang="en-US" sz="2000" dirty="0"/>
          </a:p>
        </p:txBody>
      </p:sp>
    </p:spTree>
    <p:extLst>
      <p:ext uri="{BB962C8B-B14F-4D97-AF65-F5344CB8AC3E}">
        <p14:creationId xmlns:p14="http://schemas.microsoft.com/office/powerpoint/2010/main" val="647389791"/>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44488" y="1295400"/>
            <a:ext cx="8455025" cy="4305300"/>
          </a:xfrm>
        </p:spPr>
        <p:txBody>
          <a:bodyPr/>
          <a:lstStyle/>
          <a:p>
            <a:r>
              <a:rPr lang="en-US" altLang="en-US">
                <a:ea typeface="Verdana" panose="020B0604030504040204" pitchFamily="34" charset="0"/>
                <a:cs typeface="Verdana" panose="020B0604030504040204" pitchFamily="34" charset="0"/>
              </a:rPr>
              <a:t>High-level view of the Hibernate architecture</a:t>
            </a:r>
            <a:endParaRPr lang="en-US" altLang="en-US" sz="24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pPr lvl="1"/>
            <a:endParaRPr lang="en-US" altLang="en-US" sz="2000"/>
          </a:p>
        </p:txBody>
      </p:sp>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architecture overview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799" y="1905000"/>
            <a:ext cx="4674079" cy="379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3164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architecture overview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1507" name="Rectangle 3"/>
          <p:cNvSpPr>
            <a:spLocks noGrp="1" noChangeArrowheads="1"/>
          </p:cNvSpPr>
          <p:nvPr>
            <p:ph type="body" idx="1"/>
          </p:nvPr>
        </p:nvSpPr>
        <p:spPr>
          <a:xfrm>
            <a:off x="344488" y="1295400"/>
            <a:ext cx="8455025" cy="553998"/>
          </a:xfrm>
        </p:spPr>
        <p:txBody>
          <a:bodyPr/>
          <a:lstStyle/>
          <a:p>
            <a:r>
              <a:rPr lang="en-US" altLang="en-US">
                <a:ea typeface="Verdana" panose="020B0604030504040204" pitchFamily="34" charset="0"/>
                <a:cs typeface="Verdana" panose="020B0604030504040204" pitchFamily="34" charset="0"/>
              </a:rPr>
              <a:t>Hibernate abstracts the application away from the underlying JDBC/JTA APIs and allows Hibernate to manage the details</a:t>
            </a:r>
            <a:endParaRPr lang="en-US" altLang="en-US" sz="3200"/>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4498675" cy="418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904857"/>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architecture overview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2531" name="Rectangle 3"/>
          <p:cNvSpPr>
            <a:spLocks noGrp="1" noChangeArrowheads="1"/>
          </p:cNvSpPr>
          <p:nvPr>
            <p:ph type="body" idx="1"/>
          </p:nvPr>
        </p:nvSpPr>
        <p:spPr>
          <a:xfrm>
            <a:off x="366713" y="1243013"/>
            <a:ext cx="8455025" cy="2936188"/>
          </a:xfrm>
        </p:spPr>
        <p:txBody>
          <a:bodyPr/>
          <a:lstStyle/>
          <a:p>
            <a:r>
              <a:rPr lang="en-US" altLang="en-US">
                <a:ea typeface="Verdana" panose="020B0604030504040204" pitchFamily="34" charset="0"/>
                <a:cs typeface="Verdana" panose="020B0604030504040204" pitchFamily="34" charset="0"/>
              </a:rPr>
              <a:t>Hibernate architecture has three main components:</a:t>
            </a:r>
            <a:r>
              <a:rPr lang="en-US" altLang="en-US" sz="1800">
                <a:ea typeface="Verdana" panose="020B0604030504040204" pitchFamily="34" charset="0"/>
                <a:cs typeface="Verdana" panose="020B0604030504040204" pitchFamily="34" charset="0"/>
              </a:rPr>
              <a:t> </a:t>
            </a:r>
            <a:endParaRPr lang="vi-VN" altLang="en-US" sz="1800">
              <a:ea typeface="Verdana" panose="020B0604030504040204" pitchFamily="34" charset="0"/>
              <a:cs typeface="Verdana" panose="020B0604030504040204" pitchFamily="34" charset="0"/>
            </a:endParaRPr>
          </a:p>
          <a:p>
            <a:pPr lvl="1"/>
            <a:r>
              <a:rPr lang="en-US" altLang="en-US" b="1">
                <a:ea typeface="Verdana" panose="020B0604030504040204" pitchFamily="34" charset="0"/>
                <a:cs typeface="Verdana" panose="020B0604030504040204" pitchFamily="34" charset="0"/>
              </a:rPr>
              <a:t>Connection Management </a:t>
            </a:r>
            <a:endParaRPr lang="vi-VN" altLang="en-US" b="1">
              <a:ea typeface="Verdana" panose="020B0604030504040204" pitchFamily="34" charset="0"/>
              <a:cs typeface="Verdana" panose="020B0604030504040204" pitchFamily="34" charset="0"/>
            </a:endParaRPr>
          </a:p>
          <a:p>
            <a:pPr lvl="2"/>
            <a:r>
              <a:rPr lang="en-US" altLang="en-US" sz="1800">
                <a:ea typeface="Verdana" panose="020B0604030504040204" pitchFamily="34" charset="0"/>
                <a:cs typeface="Verdana" panose="020B0604030504040204" pitchFamily="34" charset="0"/>
              </a:rPr>
              <a:t>Provides efficient management of the database connections. </a:t>
            </a:r>
          </a:p>
          <a:p>
            <a:pPr lvl="1"/>
            <a:r>
              <a:rPr lang="en-US" altLang="en-US" b="1">
                <a:ea typeface="Verdana" panose="020B0604030504040204" pitchFamily="34" charset="0"/>
                <a:cs typeface="Verdana" panose="020B0604030504040204" pitchFamily="34" charset="0"/>
              </a:rPr>
              <a:t>Transaction management </a:t>
            </a:r>
          </a:p>
          <a:p>
            <a:pPr lvl="2"/>
            <a:r>
              <a:rPr lang="en-US" altLang="en-US" sz="1800">
                <a:ea typeface="Verdana" panose="020B0604030504040204" pitchFamily="34" charset="0"/>
                <a:cs typeface="Verdana" panose="020B0604030504040204" pitchFamily="34" charset="0"/>
              </a:rPr>
              <a:t>Provides the ability to the user to execute more than one database statements at a time. </a:t>
            </a:r>
          </a:p>
          <a:p>
            <a:pPr lvl="1"/>
            <a:r>
              <a:rPr lang="en-US" altLang="en-US" b="1">
                <a:ea typeface="Verdana" panose="020B0604030504040204" pitchFamily="34" charset="0"/>
                <a:cs typeface="Verdana" panose="020B0604030504040204" pitchFamily="34" charset="0"/>
              </a:rPr>
              <a:t>Object relational mapping</a:t>
            </a:r>
            <a:endParaRPr lang="vi-VN" altLang="en-US" b="1">
              <a:ea typeface="Verdana" panose="020B0604030504040204" pitchFamily="34" charset="0"/>
              <a:cs typeface="Verdana" panose="020B0604030504040204" pitchFamily="34" charset="0"/>
            </a:endParaRPr>
          </a:p>
          <a:p>
            <a:pPr lvl="2"/>
            <a:r>
              <a:rPr lang="en-US" altLang="en-US" sz="1800">
                <a:ea typeface="Verdana" panose="020B0604030504040204" pitchFamily="34" charset="0"/>
                <a:cs typeface="Verdana" panose="020B0604030504040204" pitchFamily="34" charset="0"/>
              </a:rPr>
              <a:t>Is a technique of mapping the data representation from an object model to a relational data model.</a:t>
            </a:r>
            <a:r>
              <a:rPr lang="en-US" altLang="en-US">
                <a:ea typeface="Verdana" panose="020B0604030504040204" pitchFamily="34" charset="0"/>
                <a:cs typeface="Verdana" panose="020B0604030504040204" pitchFamily="34" charset="0"/>
              </a:rPr>
              <a:t> </a:t>
            </a:r>
            <a:endParaRPr lang="vi-VN" altLang="en-US" sz="180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00709314"/>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3555" name="Rectangle 3"/>
          <p:cNvSpPr>
            <a:spLocks noGrp="1" noChangeArrowheads="1"/>
          </p:cNvSpPr>
          <p:nvPr>
            <p:ph type="body" idx="1"/>
          </p:nvPr>
        </p:nvSpPr>
        <p:spPr>
          <a:xfrm>
            <a:off x="344488" y="1295400"/>
            <a:ext cx="8455025" cy="2517612"/>
          </a:xfrm>
        </p:spPr>
        <p:txBody>
          <a:bodyPr/>
          <a:lstStyle/>
          <a:p>
            <a:r>
              <a:rPr lang="en-US" altLang="en-US">
                <a:ea typeface="Verdana" panose="020B0604030504040204" pitchFamily="34" charset="0"/>
                <a:cs typeface="Verdana" panose="020B0604030504040204" pitchFamily="34" charset="0"/>
              </a:rPr>
              <a:t>The main Hibernate API are given below: </a:t>
            </a:r>
          </a:p>
          <a:p>
            <a:pPr lvl="2">
              <a:buFontTx/>
              <a:buNone/>
            </a:pPr>
            <a:r>
              <a:rPr lang="en-US" altLang="en-US" sz="1800">
                <a:ea typeface="Verdana" panose="020B0604030504040204" pitchFamily="34" charset="0"/>
                <a:cs typeface="Verdana" panose="020B0604030504040204" pitchFamily="34" charset="0"/>
              </a:rPr>
              <a:t>-</a:t>
            </a:r>
            <a:r>
              <a:rPr lang="en-US" altLang="en-US" sz="2000">
                <a:ea typeface="Verdana" panose="020B0604030504040204" pitchFamily="34" charset="0"/>
                <a:cs typeface="Verdana" panose="020B0604030504040204" pitchFamily="34" charset="0"/>
              </a:rPr>
              <a:t> </a:t>
            </a:r>
            <a:r>
              <a:rPr lang="en-US" altLang="en-US" sz="1800">
                <a:ea typeface="Verdana" panose="020B0604030504040204" pitchFamily="34" charset="0"/>
                <a:cs typeface="Verdana" panose="020B0604030504040204" pitchFamily="34" charset="0"/>
              </a:rPr>
              <a:t>org.hibernate.Hibernate 	         - org.hibernate.Criteria </a:t>
            </a:r>
          </a:p>
          <a:p>
            <a:pPr lvl="2">
              <a:buFontTx/>
              <a:buNone/>
            </a:pPr>
            <a:r>
              <a:rPr lang="en-US" altLang="en-US" sz="1800">
                <a:ea typeface="Verdana" panose="020B0604030504040204" pitchFamily="34" charset="0"/>
                <a:cs typeface="Verdana" panose="020B0604030504040204" pitchFamily="34" charset="0"/>
              </a:rPr>
              <a:t>- org.hibernate.cfg.Configuration           - org.hibernate.ScrollableResults </a:t>
            </a:r>
          </a:p>
          <a:p>
            <a:pPr lvl="2">
              <a:buFontTx/>
              <a:buNone/>
            </a:pPr>
            <a:r>
              <a:rPr lang="en-US" altLang="en-US" sz="1800">
                <a:ea typeface="Verdana" panose="020B0604030504040204" pitchFamily="34" charset="0"/>
                <a:cs typeface="Verdana" panose="020B0604030504040204" pitchFamily="34" charset="0"/>
              </a:rPr>
              <a:t>- org.hibernate.SessionFactory             - org.hibernate.expression.Expression </a:t>
            </a:r>
          </a:p>
          <a:p>
            <a:pPr lvl="2">
              <a:buFontTx/>
              <a:buNone/>
            </a:pPr>
            <a:r>
              <a:rPr lang="en-US" altLang="en-US" sz="1800">
                <a:ea typeface="Verdana" panose="020B0604030504040204" pitchFamily="34" charset="0"/>
                <a:cs typeface="Verdana" panose="020B0604030504040204" pitchFamily="34" charset="0"/>
              </a:rPr>
              <a:t>- org.hibernate.Session                         - org.hibernate.Query 	</a:t>
            </a:r>
          </a:p>
          <a:p>
            <a:pPr lvl="2">
              <a:buFontTx/>
              <a:buNone/>
            </a:pPr>
            <a:r>
              <a:rPr lang="en-US" altLang="en-US" sz="1800">
                <a:ea typeface="Verdana" panose="020B0604030504040204" pitchFamily="34" charset="0"/>
                <a:cs typeface="Verdana" panose="020B0604030504040204" pitchFamily="34" charset="0"/>
              </a:rPr>
              <a:t>- org.hibernate.Transaction                   - org.hibernate.expression.Order </a:t>
            </a:r>
            <a:endParaRPr lang="en-US" altLang="en-US">
              <a:ea typeface="Verdana" panose="020B0604030504040204" pitchFamily="34" charset="0"/>
              <a:cs typeface="Verdana" panose="020B0604030504040204" pitchFamily="34" charset="0"/>
            </a:endParaRPr>
          </a:p>
          <a:p>
            <a:endParaRPr lang="vi-VN" alt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4313563"/>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4579" name="Rectangle 3"/>
          <p:cNvSpPr>
            <a:spLocks noGrp="1" noChangeArrowheads="1"/>
          </p:cNvSpPr>
          <p:nvPr>
            <p:ph type="body" idx="1"/>
          </p:nvPr>
        </p:nvSpPr>
        <p:spPr>
          <a:xfrm>
            <a:off x="366713" y="1032164"/>
            <a:ext cx="8455025" cy="5693866"/>
          </a:xfrm>
        </p:spPr>
        <p:txBody>
          <a:bodyPr/>
          <a:lstStyle/>
          <a:p>
            <a:r>
              <a:rPr lang="en-US" altLang="en-US">
                <a:ea typeface="Verdana" panose="020B0604030504040204" pitchFamily="34" charset="0"/>
                <a:cs typeface="Verdana" panose="020B0604030504040204" pitchFamily="34" charset="0"/>
              </a:rPr>
              <a:t>Configuration </a:t>
            </a:r>
          </a:p>
          <a:p>
            <a:pPr lvl="1"/>
            <a:r>
              <a:rPr lang="en-US" altLang="en-US">
                <a:ea typeface="Verdana" panose="020B0604030504040204" pitchFamily="34" charset="0"/>
                <a:cs typeface="Verdana" panose="020B0604030504040204" pitchFamily="34" charset="0"/>
              </a:rPr>
              <a:t>Reads and establishes the properties that Hibernate uses to connect to a database and configure itself for work. </a:t>
            </a:r>
          </a:p>
          <a:p>
            <a:pPr lvl="2"/>
            <a:r>
              <a:rPr lang="en-US" altLang="en-US"/>
              <a:t>Database Connection</a:t>
            </a:r>
          </a:p>
          <a:p>
            <a:pPr lvl="2"/>
            <a:r>
              <a:rPr lang="en-US" altLang="en-US"/>
              <a:t>Class Mapping Setup</a:t>
            </a:r>
            <a:endParaRPr lang="en-US" altLang="en-US" sz="1800"/>
          </a:p>
          <a:p>
            <a:pPr lvl="1"/>
            <a:r>
              <a:rPr lang="en-US" altLang="en-US">
                <a:ea typeface="Verdana" panose="020B0604030504040204" pitchFamily="34" charset="0"/>
                <a:cs typeface="Verdana" panose="020B0604030504040204" pitchFamily="34" charset="0"/>
              </a:rPr>
              <a:t>Used to create a SessionFactory and then is typically discarded. </a:t>
            </a:r>
          </a:p>
          <a:p>
            <a:r>
              <a:rPr lang="en-US" altLang="en-US">
                <a:ea typeface="Verdana" panose="020B0604030504040204" pitchFamily="34" charset="0"/>
                <a:cs typeface="Verdana" panose="020B0604030504040204" pitchFamily="34" charset="0"/>
              </a:rPr>
              <a:t>SessionFactory 	</a:t>
            </a:r>
          </a:p>
          <a:p>
            <a:pPr lvl="1"/>
            <a:r>
              <a:rPr lang="en-US" altLang="en-US">
                <a:ea typeface="Verdana" panose="020B0604030504040204" pitchFamily="34" charset="0"/>
                <a:cs typeface="Verdana" panose="020B0604030504040204" pitchFamily="34" charset="0"/>
              </a:rPr>
              <a:t>The SessionFactory object is a factory for Session objects and is an expensive object to create. </a:t>
            </a:r>
          </a:p>
          <a:p>
            <a:pPr lvl="1"/>
            <a:r>
              <a:rPr lang="en-US" altLang="en-US">
                <a:ea typeface="Verdana" panose="020B0604030504040204" pitchFamily="34" charset="0"/>
                <a:cs typeface="Verdana" panose="020B0604030504040204" pitchFamily="34" charset="0"/>
              </a:rPr>
              <a:t>It is usually created once during application start up like the Configuration object and retained for later use </a:t>
            </a:r>
            <a:r>
              <a:rPr lang="en-US" altLang="en-US" sz="2000">
                <a:ea typeface="Verdana" panose="020B0604030504040204" pitchFamily="34" charset="0"/>
                <a:cs typeface="Verdana" panose="020B0604030504040204" pitchFamily="34" charset="0"/>
              </a:rPr>
              <a:t>	</a:t>
            </a:r>
          </a:p>
          <a:p>
            <a:r>
              <a:rPr lang="en-US" altLang="en-US">
                <a:ea typeface="Verdana" panose="020B0604030504040204" pitchFamily="34" charset="0"/>
                <a:cs typeface="Verdana" panose="020B0604030504040204" pitchFamily="34" charset="0"/>
              </a:rPr>
              <a:t>Session</a:t>
            </a:r>
          </a:p>
          <a:p>
            <a:pPr lvl="1"/>
            <a:r>
              <a:rPr lang="en-US" altLang="en-US">
                <a:ea typeface="Verdana" panose="020B0604030504040204" pitchFamily="34" charset="0"/>
                <a:cs typeface="Verdana" panose="020B0604030504040204" pitchFamily="34" charset="0"/>
              </a:rPr>
              <a:t>Provides the main interface to accomplish work with the database. </a:t>
            </a:r>
          </a:p>
          <a:p>
            <a:pPr lvl="1"/>
            <a:r>
              <a:rPr lang="en-US" altLang="en-US">
                <a:ea typeface="Verdana" panose="020B0604030504040204" pitchFamily="34" charset="0"/>
                <a:cs typeface="Verdana" panose="020B0604030504040204" pitchFamily="34" charset="0"/>
              </a:rPr>
              <a:t>A Session object is lightweight and inexpensive to create</a:t>
            </a:r>
          </a:p>
          <a:p>
            <a:pPr lvl="1"/>
            <a:r>
              <a:rPr lang="en-US" altLang="en-US">
                <a:ea typeface="Verdana" panose="020B0604030504040204" pitchFamily="34" charset="0"/>
                <a:cs typeface="Verdana" panose="020B0604030504040204" pitchFamily="34" charset="0"/>
              </a:rPr>
              <a:t>A Session object establishes a physical connection to the database. </a:t>
            </a:r>
            <a:endParaRPr lang="en-US" altLang="en-US" sz="2400">
              <a:ea typeface="Verdana" panose="020B0604030504040204" pitchFamily="34" charset="0"/>
              <a:cs typeface="Verdana" panose="020B0604030504040204" pitchFamily="34" charset="0"/>
            </a:endParaRPr>
          </a:p>
          <a:p>
            <a:pPr>
              <a:buFontTx/>
              <a:buNone/>
            </a:pPr>
            <a:r>
              <a:rPr lang="en-US" altLang="en-US" sz="2800"/>
              <a:t>	</a:t>
            </a:r>
            <a:endParaRPr lang="vi-VN" altLang="en-US" sz="240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0446558"/>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5603" name="Rectangle 3"/>
          <p:cNvSpPr>
            <a:spLocks noGrp="1" noChangeArrowheads="1"/>
          </p:cNvSpPr>
          <p:nvPr>
            <p:ph type="body" idx="1"/>
          </p:nvPr>
        </p:nvSpPr>
        <p:spPr>
          <a:xfrm>
            <a:off x="344488" y="1295400"/>
            <a:ext cx="8455025" cy="1714315"/>
          </a:xfrm>
        </p:spPr>
        <p:txBody>
          <a:bodyPr/>
          <a:lstStyle/>
          <a:p>
            <a:r>
              <a:rPr lang="en-US" altLang="en-US">
                <a:ea typeface="Verdana" panose="020B0604030504040204" pitchFamily="34" charset="0"/>
                <a:cs typeface="Verdana" panose="020B0604030504040204" pitchFamily="34" charset="0"/>
              </a:rPr>
              <a:t>Transaction</a:t>
            </a:r>
          </a:p>
          <a:p>
            <a:pPr lvl="1"/>
            <a:r>
              <a:rPr lang="en-US" altLang="en-US">
                <a:ea typeface="Verdana" panose="020B0604030504040204" pitchFamily="34" charset="0"/>
                <a:cs typeface="Verdana" panose="020B0604030504040204" pitchFamily="34" charset="0"/>
              </a:rPr>
              <a:t>The Hibernate Transaction object absolves the developer from having to deal with the underlying transaction manager/transaction.</a:t>
            </a:r>
            <a:r>
              <a:rPr lang="en-US" altLang="en-US" sz="2000">
                <a:ea typeface="Verdana" panose="020B0604030504040204" pitchFamily="34" charset="0"/>
                <a:cs typeface="Verdana" panose="020B0604030504040204" pitchFamily="34" charset="0"/>
              </a:rPr>
              <a:t> 	</a:t>
            </a:r>
          </a:p>
          <a:p>
            <a:r>
              <a:rPr lang="en-US" altLang="en-US">
                <a:ea typeface="Verdana" panose="020B0604030504040204" pitchFamily="34" charset="0"/>
                <a:cs typeface="Verdana" panose="020B0604030504040204" pitchFamily="34" charset="0"/>
              </a:rPr>
              <a:t>Query and Criteria 	</a:t>
            </a:r>
          </a:p>
          <a:p>
            <a:pPr lvl="1"/>
            <a:r>
              <a:rPr lang="en-US" altLang="en-US">
                <a:ea typeface="Verdana" panose="020B0604030504040204" pitchFamily="34" charset="0"/>
                <a:cs typeface="Verdana" panose="020B0604030504040204" pitchFamily="34" charset="0"/>
              </a:rPr>
              <a:t>Query and Criteria objects are used to retrieve (and recreate) persistent objects</a:t>
            </a:r>
            <a:endParaRPr lang="vi-VN" altLang="en-US" sz="200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9655004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6627" name="Rectangle 3"/>
          <p:cNvSpPr>
            <a:spLocks noGrp="1" noChangeArrowheads="1"/>
          </p:cNvSpPr>
          <p:nvPr>
            <p:ph type="body" idx="1"/>
          </p:nvPr>
        </p:nvSpPr>
        <p:spPr>
          <a:xfrm>
            <a:off x="344488" y="1295400"/>
            <a:ext cx="8455025" cy="276225"/>
          </a:xfrm>
        </p:spPr>
        <p:txBody>
          <a:bodyPr/>
          <a:lstStyle/>
          <a:p>
            <a:r>
              <a:rPr lang="en-US" altLang="en-US">
                <a:ea typeface="Verdana" panose="020B0604030504040204" pitchFamily="34" charset="0"/>
                <a:cs typeface="Verdana" panose="020B0604030504040204" pitchFamily="34" charset="0"/>
              </a:rPr>
              <a:t>Classes and interfaces illustrations</a:t>
            </a:r>
            <a:endParaRPr lang="vi-VN" altLang="en-US">
              <a:ea typeface="Verdana" panose="020B0604030504040204" pitchFamily="34" charset="0"/>
              <a:cs typeface="Verdana" panose="020B0604030504040204" pitchFamily="34" charset="0"/>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609699" cy="362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846093"/>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9699" name="Rectangle 3"/>
          <p:cNvSpPr>
            <a:spLocks noGrp="1" noChangeArrowheads="1"/>
          </p:cNvSpPr>
          <p:nvPr>
            <p:ph type="body" idx="1"/>
          </p:nvPr>
        </p:nvSpPr>
        <p:spPr>
          <a:xfrm>
            <a:off x="343693" y="1122692"/>
            <a:ext cx="8455025" cy="1036638"/>
          </a:xfrm>
        </p:spPr>
        <p:txBody>
          <a:bodyPr/>
          <a:lstStyle/>
          <a:p>
            <a:r>
              <a:rPr lang="en-US" altLang="en-US" dirty="0">
                <a:ea typeface="Verdana" panose="020B0604030504040204" pitchFamily="34" charset="0"/>
                <a:cs typeface="Verdana" panose="020B0604030504040204" pitchFamily="34" charset="0"/>
              </a:rPr>
              <a:t>Structure:</a:t>
            </a:r>
          </a:p>
          <a:p>
            <a:endParaRPr lang="en-US" altLang="en-US" sz="1800" dirty="0">
              <a:ea typeface="Verdana" panose="020B0604030504040204" pitchFamily="34" charset="0"/>
              <a:cs typeface="Verdana" panose="020B0604030504040204" pitchFamily="34" charset="0"/>
            </a:endParaRPr>
          </a:p>
          <a:p>
            <a:endParaRPr lang="vi-VN" altLang="en-US" dirty="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stretch>
            <a:fillRect/>
          </a:stretch>
        </p:blipFill>
        <p:spPr>
          <a:xfrm>
            <a:off x="366713" y="1433977"/>
            <a:ext cx="4285969" cy="4468052"/>
          </a:xfrm>
          <a:prstGeom prst="rect">
            <a:avLst/>
          </a:prstGeom>
        </p:spPr>
      </p:pic>
    </p:spTree>
    <p:extLst>
      <p:ext uri="{BB962C8B-B14F-4D97-AF65-F5344CB8AC3E}">
        <p14:creationId xmlns:p14="http://schemas.microsoft.com/office/powerpoint/2010/main" val="132168142"/>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29699" name="Rectangle 3"/>
          <p:cNvSpPr>
            <a:spLocks noGrp="1" noChangeArrowheads="1"/>
          </p:cNvSpPr>
          <p:nvPr>
            <p:ph type="body" idx="1"/>
          </p:nvPr>
        </p:nvSpPr>
        <p:spPr>
          <a:xfrm>
            <a:off x="343693" y="1192064"/>
            <a:ext cx="8455025" cy="1036638"/>
          </a:xfrm>
        </p:spPr>
        <p:txBody>
          <a:bodyPr/>
          <a:lstStyle/>
          <a:p>
            <a:r>
              <a:rPr lang="en-US" altLang="en-US">
                <a:ea typeface="Verdana" panose="020B0604030504040204" pitchFamily="34" charset="0"/>
                <a:cs typeface="Verdana" panose="020B0604030504040204" pitchFamily="34" charset="0"/>
              </a:rPr>
              <a:t>Step 1: Create a POJO with the name Student</a:t>
            </a:r>
          </a:p>
          <a:p>
            <a:endParaRPr lang="en-US" altLang="en-US" sz="1800">
              <a:ea typeface="Verdana" panose="020B0604030504040204" pitchFamily="34" charset="0"/>
              <a:cs typeface="Verdana" panose="020B0604030504040204" pitchFamily="34" charset="0"/>
            </a:endParaRPr>
          </a:p>
          <a:p>
            <a:endParaRPr lang="vi-VN" altLang="en-US">
              <a:ea typeface="Verdana" panose="020B0604030504040204" pitchFamily="34" charset="0"/>
              <a:cs typeface="Verdana" panose="020B0604030504040204" pitchFamily="34" charset="0"/>
            </a:endParaRPr>
          </a:p>
        </p:txBody>
      </p:sp>
      <p:pic>
        <p:nvPicPr>
          <p:cNvPr id="297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951" y="1600200"/>
            <a:ext cx="47244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23680"/>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Duration and Course Timetable</a:t>
            </a:r>
          </a:p>
        </p:txBody>
      </p:sp>
      <p:sp>
        <p:nvSpPr>
          <p:cNvPr id="11267" name="Content Placeholder 2"/>
          <p:cNvSpPr>
            <a:spLocks noGrp="1"/>
          </p:cNvSpPr>
          <p:nvPr>
            <p:ph idx="1"/>
          </p:nvPr>
        </p:nvSpPr>
        <p:spPr>
          <a:xfrm>
            <a:off x="366713" y="1412875"/>
            <a:ext cx="8408987" cy="677108"/>
          </a:xfrm>
        </p:spPr>
        <p:txBody>
          <a:bodyPr/>
          <a:lstStyle/>
          <a:p>
            <a:r>
              <a:rPr lang="en-US" altLang="en-US" dirty="0"/>
              <a:t>Course Duration: 6 </a:t>
            </a:r>
            <a:r>
              <a:rPr lang="en-US" altLang="en-US" dirty="0" err="1"/>
              <a:t>hrs</a:t>
            </a:r>
            <a:endParaRPr lang="en-US" altLang="en-US" dirty="0"/>
          </a:p>
          <a:p>
            <a:endParaRPr lang="en-US" altLang="en-US" dirty="0"/>
          </a:p>
        </p:txBody>
      </p:sp>
    </p:spTree>
    <p:extLst>
      <p:ext uri="{BB962C8B-B14F-4D97-AF65-F5344CB8AC3E}">
        <p14:creationId xmlns:p14="http://schemas.microsoft.com/office/powerpoint/2010/main" val="398778688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0723" name="Rectangle 3"/>
          <p:cNvSpPr>
            <a:spLocks noGrp="1" noChangeArrowheads="1"/>
          </p:cNvSpPr>
          <p:nvPr>
            <p:ph type="body" idx="1"/>
          </p:nvPr>
        </p:nvSpPr>
        <p:spPr>
          <a:xfrm>
            <a:off x="320675" y="1157558"/>
            <a:ext cx="8455025" cy="1077913"/>
          </a:xfrm>
        </p:spPr>
        <p:txBody>
          <a:bodyPr/>
          <a:lstStyle/>
          <a:p>
            <a:r>
              <a:rPr lang="en-US" altLang="en-US">
                <a:ea typeface="Verdana" panose="020B0604030504040204" pitchFamily="34" charset="0"/>
                <a:cs typeface="Verdana" panose="020B0604030504040204" pitchFamily="34" charset="0"/>
              </a:rPr>
              <a:t>Step 2: Create a table in SQL database with the name Student</a:t>
            </a:r>
          </a:p>
          <a:p>
            <a:endParaRPr lang="en-US" altLang="en-US">
              <a:ea typeface="Verdana" panose="020B0604030504040204" pitchFamily="34" charset="0"/>
              <a:cs typeface="Verdana" panose="020B0604030504040204" pitchFamily="34" charset="0"/>
            </a:endParaRPr>
          </a:p>
          <a:p>
            <a:endParaRPr lang="vi-VN" altLang="en-US">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stretch>
            <a:fillRect/>
          </a:stretch>
        </p:blipFill>
        <p:spPr>
          <a:xfrm>
            <a:off x="320675" y="1407697"/>
            <a:ext cx="8698367" cy="3056263"/>
          </a:xfrm>
          <a:prstGeom prst="rect">
            <a:avLst/>
          </a:prstGeom>
        </p:spPr>
      </p:pic>
    </p:spTree>
    <p:extLst>
      <p:ext uri="{BB962C8B-B14F-4D97-AF65-F5344CB8AC3E}">
        <p14:creationId xmlns:p14="http://schemas.microsoft.com/office/powerpoint/2010/main" val="2701706517"/>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1747" name="Rectangle 3"/>
          <p:cNvSpPr>
            <a:spLocks noGrp="1" noChangeArrowheads="1"/>
          </p:cNvSpPr>
          <p:nvPr>
            <p:ph type="body" idx="1"/>
          </p:nvPr>
        </p:nvSpPr>
        <p:spPr>
          <a:xfrm>
            <a:off x="344488" y="1295400"/>
            <a:ext cx="8455025" cy="1754326"/>
          </a:xfrm>
        </p:spPr>
        <p:txBody>
          <a:bodyPr/>
          <a:lstStyle/>
          <a:p>
            <a:r>
              <a:rPr lang="en-US" altLang="en-US" dirty="0">
                <a:ea typeface="Verdana" panose="020B0604030504040204" pitchFamily="34" charset="0"/>
                <a:cs typeface="Verdana" panose="020B0604030504040204" pitchFamily="34" charset="0"/>
              </a:rPr>
              <a:t>Step 3: Map the Student object to the database Student table by creating Student.hbm.xml file</a:t>
            </a:r>
          </a:p>
          <a:p>
            <a:endParaRPr lang="en-US" altLang="en-US" dirty="0">
              <a:ea typeface="Verdana" panose="020B0604030504040204" pitchFamily="34" charset="0"/>
              <a:cs typeface="Verdana" panose="020B0604030504040204" pitchFamily="34" charset="0"/>
            </a:endParaRPr>
          </a:p>
          <a:p>
            <a:endParaRPr lang="en-US" altLang="en-US" dirty="0">
              <a:ea typeface="Verdana" panose="020B0604030504040204" pitchFamily="34" charset="0"/>
              <a:cs typeface="Verdana" panose="020B0604030504040204" pitchFamily="34" charset="0"/>
            </a:endParaRPr>
          </a:p>
          <a:p>
            <a:endParaRPr lang="vi-VN" altLang="en-US" dirty="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stretch>
            <a:fillRect/>
          </a:stretch>
        </p:blipFill>
        <p:spPr>
          <a:xfrm>
            <a:off x="232796" y="2172563"/>
            <a:ext cx="8676819" cy="2577799"/>
          </a:xfrm>
          <a:prstGeom prst="rect">
            <a:avLst/>
          </a:prstGeom>
        </p:spPr>
      </p:pic>
    </p:spTree>
    <p:extLst>
      <p:ext uri="{BB962C8B-B14F-4D97-AF65-F5344CB8AC3E}">
        <p14:creationId xmlns:p14="http://schemas.microsoft.com/office/powerpoint/2010/main" val="1880987608"/>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2771" name="Rectangle 3"/>
          <p:cNvSpPr>
            <a:spLocks noGrp="1" noChangeArrowheads="1"/>
          </p:cNvSpPr>
          <p:nvPr>
            <p:ph type="body" idx="1"/>
          </p:nvPr>
        </p:nvSpPr>
        <p:spPr>
          <a:xfrm>
            <a:off x="344488" y="1295400"/>
            <a:ext cx="8455025" cy="677108"/>
          </a:xfrm>
        </p:spPr>
        <p:txBody>
          <a:bodyPr/>
          <a:lstStyle/>
          <a:p>
            <a:r>
              <a:rPr lang="en-US" altLang="en-US">
                <a:ea typeface="Verdana" panose="020B0604030504040204" pitchFamily="34" charset="0"/>
                <a:cs typeface="Verdana" panose="020B0604030504040204" pitchFamily="34" charset="0"/>
              </a:rPr>
              <a:t>Step 4: Create Hibernate configuration file (hibernate.cfg.xml)</a:t>
            </a:r>
          </a:p>
          <a:p>
            <a:endParaRPr lang="vi-VN" altLang="en-US">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stretch>
            <a:fillRect/>
          </a:stretch>
        </p:blipFill>
        <p:spPr>
          <a:xfrm>
            <a:off x="344488" y="1633954"/>
            <a:ext cx="8523809" cy="4561905"/>
          </a:xfrm>
          <a:prstGeom prst="rect">
            <a:avLst/>
          </a:prstGeom>
        </p:spPr>
      </p:pic>
    </p:spTree>
    <p:extLst>
      <p:ext uri="{BB962C8B-B14F-4D97-AF65-F5344CB8AC3E}">
        <p14:creationId xmlns:p14="http://schemas.microsoft.com/office/powerpoint/2010/main" val="2946845535"/>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3795" name="Rectangle 3"/>
          <p:cNvSpPr>
            <a:spLocks noGrp="1" noChangeArrowheads="1"/>
          </p:cNvSpPr>
          <p:nvPr>
            <p:ph type="body" idx="1"/>
          </p:nvPr>
        </p:nvSpPr>
        <p:spPr>
          <a:xfrm>
            <a:off x="344488" y="1295400"/>
            <a:ext cx="8455025" cy="1797415"/>
          </a:xfrm>
        </p:spPr>
        <p:txBody>
          <a:bodyPr/>
          <a:lstStyle/>
          <a:p>
            <a:r>
              <a:rPr lang="en-US" altLang="en-US">
                <a:ea typeface="Verdana" panose="020B0604030504040204" pitchFamily="34" charset="0"/>
                <a:cs typeface="Verdana" panose="020B0604030504040204" pitchFamily="34" charset="0"/>
              </a:rPr>
              <a:t>Step 5: Develop a Hibernate Util class</a:t>
            </a:r>
          </a:p>
          <a:p>
            <a:pPr lvl="1"/>
            <a:endParaRPr lang="en-US" altLang="en-US" sz="1600">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vi-VN" altLang="en-US">
              <a:ea typeface="Verdana" panose="020B0604030504040204" pitchFamily="34" charset="0"/>
              <a:cs typeface="Verdana" panose="020B0604030504040204" pitchFamily="34" charset="0"/>
            </a:endParaRPr>
          </a:p>
        </p:txBody>
      </p:sp>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77946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839303"/>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4819" name="Rectangle 3"/>
          <p:cNvSpPr>
            <a:spLocks noGrp="1" noChangeArrowheads="1"/>
          </p:cNvSpPr>
          <p:nvPr>
            <p:ph type="body" idx="1"/>
          </p:nvPr>
        </p:nvSpPr>
        <p:spPr>
          <a:xfrm>
            <a:off x="344488" y="1295400"/>
            <a:ext cx="8455025" cy="1797415"/>
          </a:xfrm>
        </p:spPr>
        <p:txBody>
          <a:bodyPr/>
          <a:lstStyle/>
          <a:p>
            <a:r>
              <a:rPr lang="en-US" altLang="en-US">
                <a:ea typeface="Verdana" panose="020B0604030504040204" pitchFamily="34" charset="0"/>
                <a:cs typeface="Verdana" panose="020B0604030504040204" pitchFamily="34" charset="0"/>
              </a:rPr>
              <a:t>Step 6: Develop the Insert or update method</a:t>
            </a:r>
          </a:p>
          <a:p>
            <a:pPr lvl="1"/>
            <a:endParaRPr lang="en-US" altLang="en-US" sz="1600">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vi-VN" altLang="en-US">
              <a:ea typeface="Verdana" panose="020B0604030504040204" pitchFamily="34" charset="0"/>
              <a:cs typeface="Verdana" panose="020B0604030504040204" pitchFamily="34" charset="0"/>
            </a:endParaRP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6705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669473"/>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main classes and interface API</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5843" name="Rectangle 3"/>
          <p:cNvSpPr>
            <a:spLocks noGrp="1" noChangeArrowheads="1"/>
          </p:cNvSpPr>
          <p:nvPr>
            <p:ph type="body" idx="1"/>
          </p:nvPr>
        </p:nvSpPr>
        <p:spPr>
          <a:xfrm>
            <a:off x="344488" y="1295400"/>
            <a:ext cx="8455025" cy="1797050"/>
          </a:xfrm>
        </p:spPr>
        <p:txBody>
          <a:bodyPr/>
          <a:lstStyle/>
          <a:p>
            <a:r>
              <a:rPr lang="en-US" altLang="en-US" sz="1800"/>
              <a:t>Flow of Hibernate application</a:t>
            </a:r>
            <a:endParaRPr lang="vi-VN" altLang="en-US" sz="1800"/>
          </a:p>
          <a:p>
            <a:pPr lvl="1"/>
            <a:endParaRPr lang="en-US" altLang="en-US" sz="1600">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en-US" altLang="en-US">
              <a:ea typeface="Verdana" panose="020B0604030504040204" pitchFamily="34" charset="0"/>
              <a:cs typeface="Verdana" panose="020B0604030504040204" pitchFamily="34" charset="0"/>
            </a:endParaRPr>
          </a:p>
          <a:p>
            <a:endParaRPr lang="vi-VN" altLang="en-US">
              <a:ea typeface="Verdana" panose="020B0604030504040204" pitchFamily="34" charset="0"/>
              <a:cs typeface="Verdana" panose="020B0604030504040204" pitchFamily="34" charset="0"/>
            </a:endParaRPr>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2481263"/>
            <a:ext cx="104933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514600"/>
            <a:ext cx="1238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963" y="2557463"/>
            <a:ext cx="1182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563" y="2557463"/>
            <a:ext cx="8334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ight Arrow 11"/>
          <p:cNvSpPr/>
          <p:nvPr/>
        </p:nvSpPr>
        <p:spPr>
          <a:xfrm>
            <a:off x="1833563" y="2862263"/>
            <a:ext cx="990600" cy="11747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a:xfrm>
            <a:off x="3281363" y="2862263"/>
            <a:ext cx="990600" cy="11747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5"/>
          <p:cNvSpPr/>
          <p:nvPr/>
        </p:nvSpPr>
        <p:spPr>
          <a:xfrm>
            <a:off x="5414963" y="2862263"/>
            <a:ext cx="990600" cy="11747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85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971800"/>
            <a:ext cx="7620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93457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36870"/>
                                        </p:tgtEl>
                                        <p:attrNameLst>
                                          <p:attrName>style.visibility</p:attrName>
                                        </p:attrNameLst>
                                      </p:cBhvr>
                                      <p:to>
                                        <p:strVal val="visible"/>
                                      </p:to>
                                    </p:set>
                                    <p:animEffect transition="in" filter="wipe(down)">
                                      <p:cBhvr>
                                        <p:cTn id="16" dur="500"/>
                                        <p:tgtEl>
                                          <p:spTgt spid="368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36871"/>
                                        </p:tgtEl>
                                        <p:attrNameLst>
                                          <p:attrName>style.visibility</p:attrName>
                                        </p:attrNameLst>
                                      </p:cBhvr>
                                      <p:to>
                                        <p:strVal val="visible"/>
                                      </p:to>
                                    </p:set>
                                    <p:animEffect transition="in" filter="wipe(down)">
                                      <p:cBhvr>
                                        <p:cTn id="25" dur="500"/>
                                        <p:tgtEl>
                                          <p:spTgt spid="368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par>
                          <p:cTn id="31" fill="hold" nodeType="afterGroup">
                            <p:stCondLst>
                              <p:cond delay="500"/>
                            </p:stCondLst>
                            <p:childTnLst>
                              <p:par>
                                <p:cTn id="32" presetID="22" presetClass="entr" presetSubtype="4" fill="hold" nodeType="afterEffect">
                                  <p:stCondLst>
                                    <p:cond delay="0"/>
                                  </p:stCondLst>
                                  <p:childTnLst>
                                    <p:set>
                                      <p:cBhvr>
                                        <p:cTn id="33" dur="1" fill="hold">
                                          <p:stCondLst>
                                            <p:cond delay="0"/>
                                          </p:stCondLst>
                                        </p:cTn>
                                        <p:tgtEl>
                                          <p:spTgt spid="35852"/>
                                        </p:tgtEl>
                                        <p:attrNameLst>
                                          <p:attrName>style.visibility</p:attrName>
                                        </p:attrNameLst>
                                      </p:cBhvr>
                                      <p:to>
                                        <p:strVal val="visible"/>
                                      </p:to>
                                    </p:set>
                                    <p:animEffect transition="in" filter="wipe(down)">
                                      <p:cBhvr>
                                        <p:cTn id="34" dur="500"/>
                                        <p:tgtEl>
                                          <p:spTgt spid="35852"/>
                                        </p:tgtEl>
                                      </p:cBhvr>
                                    </p:animEffect>
                                  </p:childTnLst>
                                </p:cTn>
                              </p:par>
                            </p:childTnLst>
                          </p:cTn>
                        </p:par>
                        <p:par>
                          <p:cTn id="35" fill="hold" nodeType="afterGroup">
                            <p:stCondLst>
                              <p:cond delay="1000"/>
                            </p:stCondLst>
                            <p:childTnLst>
                              <p:par>
                                <p:cTn id="36" presetID="22" presetClass="entr" presetSubtype="4" fill="hold" nodeType="afterEffect">
                                  <p:stCondLst>
                                    <p:cond delay="0"/>
                                  </p:stCondLst>
                                  <p:childTnLst>
                                    <p:set>
                                      <p:cBhvr>
                                        <p:cTn id="37" dur="1" fill="hold">
                                          <p:stCondLst>
                                            <p:cond delay="0"/>
                                          </p:stCondLst>
                                        </p:cTn>
                                        <p:tgtEl>
                                          <p:spTgt spid="36873"/>
                                        </p:tgtEl>
                                        <p:attrNameLst>
                                          <p:attrName>style.visibility</p:attrName>
                                        </p:attrNameLst>
                                      </p:cBhvr>
                                      <p:to>
                                        <p:strVal val="visible"/>
                                      </p:to>
                                    </p:set>
                                    <p:animEffect transition="in" filter="wipe(down)">
                                      <p:cBhvr>
                                        <p:cTn id="38"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Annotation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7347" name="Rectangle 3"/>
          <p:cNvSpPr>
            <a:spLocks noGrp="1" noChangeArrowheads="1"/>
          </p:cNvSpPr>
          <p:nvPr>
            <p:ph type="body" idx="1"/>
          </p:nvPr>
        </p:nvSpPr>
        <p:spPr>
          <a:xfrm>
            <a:off x="344488" y="1295400"/>
            <a:ext cx="8455025" cy="5435334"/>
          </a:xfrm>
        </p:spPr>
        <p:txBody>
          <a:bodyPr/>
          <a:lstStyle/>
          <a:p>
            <a:pPr>
              <a:defRPr/>
            </a:pPr>
            <a:r>
              <a:rPr lang="en-US" dirty="0"/>
              <a:t>Make sure you have Java 5.0 or higher version is installed </a:t>
            </a:r>
          </a:p>
          <a:p>
            <a:pPr>
              <a:defRPr/>
            </a:pPr>
            <a:r>
              <a:rPr lang="en-US" dirty="0"/>
              <a:t>Hibernate Core 3.2.0 and above</a:t>
            </a:r>
          </a:p>
          <a:p>
            <a:pPr>
              <a:defRPr/>
            </a:pPr>
            <a:r>
              <a:rPr lang="en-US" dirty="0"/>
              <a:t>In addition to the already existing jar files you need to add the following jar files to the </a:t>
            </a:r>
            <a:r>
              <a:rPr lang="en-US" dirty="0" err="1"/>
              <a:t>classpath</a:t>
            </a:r>
            <a:endParaRPr lang="en-US" dirty="0"/>
          </a:p>
          <a:p>
            <a:pPr lvl="1">
              <a:buFont typeface="Arial" charset="0"/>
              <a:buChar char="–"/>
              <a:defRPr/>
            </a:pPr>
            <a:r>
              <a:rPr lang="en-US" dirty="0">
                <a:ea typeface="+mn-ea"/>
                <a:cs typeface="+mn-cs"/>
              </a:rPr>
              <a:t> hibernate-commons-annotations.jar </a:t>
            </a:r>
          </a:p>
          <a:p>
            <a:pPr lvl="1">
              <a:buFont typeface="Arial" charset="0"/>
              <a:buChar char="–"/>
              <a:defRPr/>
            </a:pPr>
            <a:r>
              <a:rPr lang="en-US" dirty="0">
                <a:ea typeface="+mn-ea"/>
                <a:cs typeface="+mn-cs"/>
              </a:rPr>
              <a:t> ejb3-persistence.jar </a:t>
            </a:r>
          </a:p>
          <a:p>
            <a:pPr lvl="1">
              <a:buFont typeface="Arial" charset="0"/>
              <a:buChar char="–"/>
              <a:defRPr/>
            </a:pPr>
            <a:r>
              <a:rPr lang="en-US" dirty="0">
                <a:ea typeface="+mn-ea"/>
                <a:cs typeface="+mn-cs"/>
              </a:rPr>
              <a:t> hibernate-annotations.jar </a:t>
            </a:r>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None/>
              <a:defRPr/>
            </a:pPr>
            <a:endParaRPr lang="en-US" sz="1400" dirty="0">
              <a:ea typeface="Verdana" pitchFamily="34" charset="0"/>
              <a:cs typeface="Verdana" pitchFamily="34" charset="0"/>
            </a:endParaRPr>
          </a:p>
          <a:p>
            <a:pPr>
              <a:defRPr/>
            </a:pPr>
            <a:endParaRPr lang="en-US" dirty="0"/>
          </a:p>
          <a:p>
            <a:pPr>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4142585078"/>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Annotation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7347" name="Rectangle 3"/>
          <p:cNvSpPr>
            <a:spLocks noGrp="1" noChangeArrowheads="1"/>
          </p:cNvSpPr>
          <p:nvPr>
            <p:ph type="body" idx="1"/>
          </p:nvPr>
        </p:nvSpPr>
        <p:spPr>
          <a:xfrm>
            <a:off x="344488" y="1295400"/>
            <a:ext cx="8455025" cy="10492103"/>
          </a:xfrm>
        </p:spPr>
        <p:txBody>
          <a:bodyPr/>
          <a:lstStyle/>
          <a:p>
            <a:pPr>
              <a:defRPr/>
            </a:pPr>
            <a:r>
              <a:rPr lang="en-US" dirty="0"/>
              <a:t>Some common annotation attributes</a:t>
            </a:r>
          </a:p>
          <a:p>
            <a:pPr lvl="1">
              <a:buFont typeface="Arial" charset="0"/>
              <a:buChar char="–"/>
              <a:defRPr/>
            </a:pPr>
            <a:r>
              <a:rPr lang="en-US" sz="1600" b="1" dirty="0"/>
              <a:t>@Entity</a:t>
            </a:r>
            <a:r>
              <a:rPr lang="en-US" sz="1600" dirty="0"/>
              <a:t>: Identifies an entity and allows attributes, such as its name, to be overridden from the defaults </a:t>
            </a:r>
          </a:p>
          <a:p>
            <a:pPr lvl="1">
              <a:buFont typeface="Arial" charset="0"/>
              <a:buChar char="–"/>
              <a:defRPr/>
            </a:pPr>
            <a:r>
              <a:rPr lang="en-US" sz="1600" b="1" dirty="0"/>
              <a:t>@Table </a:t>
            </a:r>
            <a:r>
              <a:rPr lang="en-US" sz="1600" dirty="0"/>
              <a:t>: Allows the default details of an entity’s primary table to be overridden. </a:t>
            </a:r>
          </a:p>
          <a:p>
            <a:pPr lvl="1">
              <a:buFont typeface="Arial" charset="0"/>
              <a:buChar char="–"/>
              <a:defRPr/>
            </a:pPr>
            <a:r>
              <a:rPr lang="en-US" sz="1600" b="1" dirty="0"/>
              <a:t>@Column</a:t>
            </a:r>
            <a:r>
              <a:rPr lang="en-US" sz="1600" dirty="0"/>
              <a:t>: Associates a field or property of the class with a column in the mapped table. 	</a:t>
            </a:r>
          </a:p>
          <a:p>
            <a:pPr lvl="1">
              <a:buFont typeface="Arial" charset="0"/>
              <a:buChar char="–"/>
              <a:defRPr/>
            </a:pPr>
            <a:r>
              <a:rPr lang="en-US" sz="1600" b="1" dirty="0"/>
              <a:t>@Id</a:t>
            </a:r>
            <a:r>
              <a:rPr lang="en-US" sz="1600" dirty="0"/>
              <a:t>: Identifies the primary key of the entity. Placement of the @Id attribute also determines whether the default access mode for the entity class is field or property access. </a:t>
            </a:r>
          </a:p>
          <a:p>
            <a:pPr lvl="1">
              <a:buFont typeface="Arial" charset="0"/>
              <a:buChar char="–"/>
              <a:defRPr/>
            </a:pPr>
            <a:r>
              <a:rPr lang="en-US" sz="1600" b="1" dirty="0"/>
              <a:t>@</a:t>
            </a:r>
            <a:r>
              <a:rPr lang="en-US" sz="1600" b="1" dirty="0" err="1"/>
              <a:t>GeneratedValue</a:t>
            </a:r>
            <a:r>
              <a:rPr lang="en-US" sz="1600" dirty="0"/>
              <a:t>: Allows generation strategies to be specified for the marked entity’s primary key value(s). </a:t>
            </a:r>
          </a:p>
          <a:p>
            <a:pPr lvl="1">
              <a:buFont typeface="Arial" charset="0"/>
              <a:buChar char="–"/>
              <a:defRPr/>
            </a:pPr>
            <a:r>
              <a:rPr lang="en-US" sz="1600" b="1" dirty="0"/>
              <a:t>@Transient</a:t>
            </a:r>
            <a:r>
              <a:rPr lang="en-US" sz="1600" dirty="0"/>
              <a:t> : Allows a field or property to be marked so that it will not be persisted. 	</a:t>
            </a:r>
          </a:p>
          <a:p>
            <a:pPr lvl="1">
              <a:buFont typeface="Arial" charset="0"/>
              <a:buChar char="–"/>
              <a:defRPr/>
            </a:pPr>
            <a:r>
              <a:rPr lang="en-US" sz="1600" b="1" dirty="0"/>
              <a:t>@</a:t>
            </a:r>
            <a:r>
              <a:rPr lang="en-US" sz="1600" b="1" dirty="0" err="1"/>
              <a:t>OneToOne</a:t>
            </a:r>
            <a:r>
              <a:rPr lang="en-US" sz="1600" dirty="0"/>
              <a:t> : Allows a one-to-one association to be defined between entities. 	</a:t>
            </a:r>
          </a:p>
          <a:p>
            <a:pPr lvl="1">
              <a:buFont typeface="Arial" charset="0"/>
              <a:buChar char="–"/>
              <a:defRPr/>
            </a:pPr>
            <a:r>
              <a:rPr lang="en-US" sz="1600" b="1" dirty="0"/>
              <a:t>@</a:t>
            </a:r>
            <a:r>
              <a:rPr lang="en-US" sz="1600" b="1" dirty="0" err="1"/>
              <a:t>OneToMany</a:t>
            </a:r>
            <a:r>
              <a:rPr lang="en-US" sz="1600" dirty="0"/>
              <a:t> : Allows a one-to-many association to be defined between entities. 	</a:t>
            </a:r>
          </a:p>
          <a:p>
            <a:pPr lvl="1">
              <a:buFont typeface="Arial" charset="0"/>
              <a:buChar char="–"/>
              <a:defRPr/>
            </a:pPr>
            <a:r>
              <a:rPr lang="en-US" sz="1600" b="1" dirty="0"/>
              <a:t>@</a:t>
            </a:r>
            <a:r>
              <a:rPr lang="en-US" sz="1600" b="1" dirty="0" err="1"/>
              <a:t>ManyToMany</a:t>
            </a:r>
            <a:r>
              <a:rPr lang="en-US" sz="1600" dirty="0"/>
              <a:t> : Allows a many-to-many association to be defined between entities. 	</a:t>
            </a:r>
          </a:p>
          <a:p>
            <a:pPr>
              <a:defRPr/>
            </a:pPr>
            <a:endParaRPr lang="en-US" sz="1800" dirty="0"/>
          </a:p>
          <a:p>
            <a:pPr>
              <a:defRPr/>
            </a:pPr>
            <a:endParaRPr lang="en-US" sz="1400" dirty="0"/>
          </a:p>
          <a:p>
            <a:pPr>
              <a:buFontTx/>
              <a:buNone/>
              <a:defRPr/>
            </a:pPr>
            <a:r>
              <a:rPr lang="en-US" sz="1400" dirty="0"/>
              <a:t>	</a:t>
            </a:r>
          </a:p>
          <a:p>
            <a:pPr>
              <a:defRPr/>
            </a:pPr>
            <a:endParaRPr lang="en-US" sz="1400" dirty="0"/>
          </a:p>
          <a:p>
            <a:pPr>
              <a:defRPr/>
            </a:pPr>
            <a:endParaRPr lang="en-US" sz="1400" dirty="0"/>
          </a:p>
          <a:p>
            <a:pPr>
              <a:defRPr/>
            </a:pPr>
            <a:endParaRPr lang="en-US" sz="1400" dirty="0"/>
          </a:p>
          <a:p>
            <a:pPr>
              <a:defRPr/>
            </a:pPr>
            <a:endParaRPr lang="en-US" sz="1400" dirty="0"/>
          </a:p>
          <a:p>
            <a:pPr>
              <a:defRPr/>
            </a:pPr>
            <a:endParaRPr lang="en-US" sz="1400" dirty="0"/>
          </a:p>
          <a:p>
            <a:pP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None/>
              <a:defRPr/>
            </a:pPr>
            <a:endParaRPr lang="en-US" sz="1400" dirty="0">
              <a:ea typeface="Verdana" pitchFamily="34" charset="0"/>
              <a:cs typeface="Verdana" pitchFamily="34" charset="0"/>
            </a:endParaRPr>
          </a:p>
          <a:p>
            <a:pPr>
              <a:defRPr/>
            </a:pPr>
            <a:endParaRPr lang="en-US" dirty="0"/>
          </a:p>
          <a:p>
            <a:pPr>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27943794"/>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Annotation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8371" name="Rectangle 3"/>
          <p:cNvSpPr>
            <a:spLocks noGrp="1" noChangeArrowheads="1"/>
          </p:cNvSpPr>
          <p:nvPr>
            <p:ph type="body" idx="1"/>
          </p:nvPr>
        </p:nvSpPr>
        <p:spPr>
          <a:xfrm>
            <a:off x="344488" y="1295400"/>
            <a:ext cx="8455025" cy="3077766"/>
          </a:xfrm>
        </p:spPr>
        <p:txBody>
          <a:bodyPr/>
          <a:lstStyle/>
          <a:p>
            <a:pPr lvl="1"/>
            <a:r>
              <a:rPr lang="en-US" altLang="en-US" sz="2000" dirty="0"/>
              <a:t>Creating the </a:t>
            </a:r>
            <a:r>
              <a:rPr lang="en-US" altLang="en-US" sz="2000" i="1" dirty="0"/>
              <a:t>User</a:t>
            </a:r>
            <a:r>
              <a:rPr lang="en-US" altLang="en-US" sz="2000" dirty="0"/>
              <a:t> class with annotations</a:t>
            </a:r>
          </a:p>
          <a:p>
            <a:pPr lvl="1"/>
            <a:endParaRPr lang="en-US" altLang="en-US" sz="2000" dirty="0"/>
          </a:p>
          <a:p>
            <a:pPr lvl="4"/>
            <a:r>
              <a:rPr lang="en-US" altLang="en-US" sz="1200" dirty="0"/>
              <a:t>                                                                                                          </a:t>
            </a:r>
          </a:p>
          <a:p>
            <a:pPr lvl="1"/>
            <a:endParaRPr lang="en-US" altLang="en-US" sz="1400" dirty="0"/>
          </a:p>
          <a:p>
            <a:pPr lvl="1">
              <a:buFont typeface="Arial" panose="020B0604020202020204" pitchFamily="34" charset="0"/>
              <a:buNone/>
            </a:pPr>
            <a:endParaRPr lang="en-US" altLang="en-US" sz="1400" dirty="0">
              <a:ea typeface="Verdana" panose="020B0604030504040204" pitchFamily="34" charset="0"/>
              <a:cs typeface="Verdana" panose="020B0604030504040204" pitchFamily="34" charset="0"/>
            </a:endParaRPr>
          </a:p>
          <a:p>
            <a:endParaRPr lang="en-US" altLang="en-US" dirty="0"/>
          </a:p>
          <a:p>
            <a:endParaRPr lang="en-US" altLang="en-US" dirty="0"/>
          </a:p>
          <a:p>
            <a:endParaRPr lang="en-US" altLang="en-US" dirty="0"/>
          </a:p>
          <a:p>
            <a:endParaRPr lang="en-US" altLang="en-US" dirty="0"/>
          </a:p>
        </p:txBody>
      </p:sp>
      <p:pic>
        <p:nvPicPr>
          <p:cNvPr id="2" name="Picture 1"/>
          <p:cNvPicPr>
            <a:picLocks noChangeAspect="1"/>
          </p:cNvPicPr>
          <p:nvPr/>
        </p:nvPicPr>
        <p:blipFill>
          <a:blip r:embed="rId3"/>
          <a:stretch>
            <a:fillRect/>
          </a:stretch>
        </p:blipFill>
        <p:spPr>
          <a:xfrm>
            <a:off x="796328" y="1731070"/>
            <a:ext cx="4236132" cy="4551559"/>
          </a:xfrm>
          <a:prstGeom prst="rect">
            <a:avLst/>
          </a:prstGeom>
        </p:spPr>
      </p:pic>
    </p:spTree>
    <p:extLst>
      <p:ext uri="{BB962C8B-B14F-4D97-AF65-F5344CB8AC3E}">
        <p14:creationId xmlns:p14="http://schemas.microsoft.com/office/powerpoint/2010/main" val="1169174135"/>
      </p:ext>
    </p:extLst>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Annotation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8371" name="Rectangle 3"/>
          <p:cNvSpPr>
            <a:spLocks noGrp="1" noChangeArrowheads="1"/>
          </p:cNvSpPr>
          <p:nvPr>
            <p:ph type="body" idx="1"/>
          </p:nvPr>
        </p:nvSpPr>
        <p:spPr>
          <a:xfrm>
            <a:off x="343693" y="1090671"/>
            <a:ext cx="8455025" cy="2930033"/>
          </a:xfrm>
        </p:spPr>
        <p:txBody>
          <a:bodyPr/>
          <a:lstStyle/>
          <a:p>
            <a:pPr lvl="1"/>
            <a:r>
              <a:rPr lang="en-US" altLang="en-US" sz="2000" dirty="0"/>
              <a:t>Creating the </a:t>
            </a:r>
            <a:r>
              <a:rPr lang="en-US" altLang="en-US" sz="2000" i="1" dirty="0"/>
              <a:t>User</a:t>
            </a:r>
            <a:r>
              <a:rPr lang="en-US" altLang="en-US" sz="2000" dirty="0"/>
              <a:t> class with annotations</a:t>
            </a:r>
          </a:p>
          <a:p>
            <a:pPr lvl="1"/>
            <a:endParaRPr lang="en-US" altLang="en-US" sz="1400" dirty="0"/>
          </a:p>
          <a:p>
            <a:pPr lvl="4"/>
            <a:r>
              <a:rPr lang="en-US" altLang="en-US" sz="1200" dirty="0"/>
              <a:t>                                                                                                          </a:t>
            </a:r>
          </a:p>
          <a:p>
            <a:pPr lvl="1"/>
            <a:endParaRPr lang="en-US" altLang="en-US" sz="1400" dirty="0"/>
          </a:p>
          <a:p>
            <a:pPr lvl="1">
              <a:buFont typeface="Arial" panose="020B0604020202020204" pitchFamily="34" charset="0"/>
              <a:buNone/>
            </a:pPr>
            <a:endParaRPr lang="en-US" altLang="en-US" sz="1400" dirty="0">
              <a:ea typeface="Verdana" panose="020B0604030504040204" pitchFamily="34" charset="0"/>
              <a:cs typeface="Verdana" panose="020B0604030504040204" pitchFamily="34" charset="0"/>
            </a:endParaRPr>
          </a:p>
          <a:p>
            <a:endParaRPr lang="en-US" altLang="en-US" dirty="0"/>
          </a:p>
          <a:p>
            <a:endParaRPr lang="en-US" altLang="en-US" dirty="0"/>
          </a:p>
          <a:p>
            <a:endParaRPr lang="en-US" altLang="en-US" dirty="0"/>
          </a:p>
          <a:p>
            <a:endParaRPr lang="en-US" altLang="en-US" dirty="0"/>
          </a:p>
        </p:txBody>
      </p:sp>
      <p:pic>
        <p:nvPicPr>
          <p:cNvPr id="2" name="Picture 1"/>
          <p:cNvPicPr>
            <a:picLocks noChangeAspect="1"/>
          </p:cNvPicPr>
          <p:nvPr/>
        </p:nvPicPr>
        <p:blipFill>
          <a:blip r:embed="rId3"/>
          <a:stretch>
            <a:fillRect/>
          </a:stretch>
        </p:blipFill>
        <p:spPr>
          <a:xfrm>
            <a:off x="754764" y="1564816"/>
            <a:ext cx="4236132" cy="4551559"/>
          </a:xfrm>
          <a:prstGeom prst="rect">
            <a:avLst/>
          </a:prstGeom>
        </p:spPr>
      </p:pic>
    </p:spTree>
    <p:extLst>
      <p:ext uri="{BB962C8B-B14F-4D97-AF65-F5344CB8AC3E}">
        <p14:creationId xmlns:p14="http://schemas.microsoft.com/office/powerpoint/2010/main" val="3994068688"/>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366713" y="455613"/>
            <a:ext cx="8408987" cy="785812"/>
          </a:xfrm>
        </p:spPr>
        <p:txBody>
          <a:bodyPr/>
          <a:lstStyle/>
          <a:p>
            <a:pPr eaLnBrk="1" hangingPunct="1"/>
            <a:r>
              <a:rPr lang="en-US" altLang="en-US"/>
              <a:t>Assessment Disciplines</a:t>
            </a:r>
            <a:br>
              <a:rPr lang="en-US" altLang="en-US">
                <a:sym typeface="Gotham Book"/>
              </a:rPr>
            </a:br>
            <a:endParaRPr lang="en-US" altLang="en-US"/>
          </a:p>
        </p:txBody>
      </p:sp>
      <p:sp>
        <p:nvSpPr>
          <p:cNvPr id="12291" name="Rectangle 2"/>
          <p:cNvSpPr>
            <a:spLocks noGrp="1" noChangeArrowheads="1"/>
          </p:cNvSpPr>
          <p:nvPr>
            <p:ph idx="4294967295"/>
          </p:nvPr>
        </p:nvSpPr>
        <p:spPr>
          <a:xfrm>
            <a:off x="366713" y="1412875"/>
            <a:ext cx="8353425" cy="1077218"/>
          </a:xfrm>
        </p:spPr>
        <p:txBody>
          <a:bodyPr/>
          <a:lstStyle/>
          <a:p>
            <a:r>
              <a:rPr lang="en-US" altLang="en-US" dirty="0"/>
              <a:t>Class Participation: at least 100% of course time</a:t>
            </a:r>
          </a:p>
          <a:p>
            <a:r>
              <a:rPr lang="en-US" altLang="en-US" dirty="0"/>
              <a:t>Final Exam: 70%</a:t>
            </a:r>
          </a:p>
          <a:p>
            <a:pPr marL="0" indent="0">
              <a:buNone/>
            </a:pPr>
            <a:endParaRPr lang="en-US" alt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Working with Session interface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6867" name="Rectangle 3"/>
          <p:cNvSpPr>
            <a:spLocks noGrp="1" noChangeArrowheads="1"/>
          </p:cNvSpPr>
          <p:nvPr>
            <p:ph type="body" idx="1"/>
          </p:nvPr>
        </p:nvSpPr>
        <p:spPr>
          <a:xfrm>
            <a:off x="344488" y="1295400"/>
            <a:ext cx="8455025" cy="2394502"/>
          </a:xfrm>
        </p:spPr>
        <p:txBody>
          <a:bodyPr/>
          <a:lstStyle/>
          <a:p>
            <a:r>
              <a:rPr lang="en-US" altLang="en-US">
                <a:ea typeface="Verdana" panose="020B0604030504040204" pitchFamily="34" charset="0"/>
                <a:cs typeface="Verdana" panose="020B0604030504040204" pitchFamily="34" charset="0"/>
              </a:rPr>
              <a:t>Session is the main runtime interface between a Java application and Hibernate</a:t>
            </a:r>
          </a:p>
          <a:p>
            <a:r>
              <a:rPr lang="en-US" altLang="en-US">
                <a:ea typeface="Verdana" panose="020B0604030504040204" pitchFamily="34" charset="0"/>
                <a:cs typeface="Verdana" panose="020B0604030504040204" pitchFamily="34" charset="0"/>
              </a:rPr>
              <a:t>The main functions of the Session are:</a:t>
            </a:r>
          </a:p>
          <a:p>
            <a:pPr lvl="1"/>
            <a:r>
              <a:rPr lang="en-US" altLang="en-US">
                <a:ea typeface="Verdana" panose="020B0604030504040204" pitchFamily="34" charset="0"/>
                <a:cs typeface="Verdana" panose="020B0604030504040204" pitchFamily="34" charset="0"/>
              </a:rPr>
              <a:t>Load instances</a:t>
            </a:r>
          </a:p>
          <a:p>
            <a:pPr lvl="1"/>
            <a:r>
              <a:rPr lang="en-US" altLang="en-US">
                <a:ea typeface="Verdana" panose="020B0604030504040204" pitchFamily="34" charset="0"/>
                <a:cs typeface="Verdana" panose="020B0604030504040204" pitchFamily="34" charset="0"/>
              </a:rPr>
              <a:t>Create instances</a:t>
            </a:r>
          </a:p>
          <a:p>
            <a:pPr lvl="1"/>
            <a:r>
              <a:rPr lang="en-US" altLang="en-US">
                <a:ea typeface="Verdana" panose="020B0604030504040204" pitchFamily="34" charset="0"/>
                <a:cs typeface="Verdana" panose="020B0604030504040204" pitchFamily="34" charset="0"/>
              </a:rPr>
              <a:t>Update instances</a:t>
            </a:r>
          </a:p>
          <a:p>
            <a:pPr lvl="1"/>
            <a:r>
              <a:rPr lang="en-US" altLang="en-US">
                <a:ea typeface="Verdana" panose="020B0604030504040204" pitchFamily="34" charset="0"/>
                <a:cs typeface="Verdana" panose="020B0604030504040204" pitchFamily="34" charset="0"/>
              </a:rPr>
              <a:t>Delete instances</a:t>
            </a:r>
            <a:endParaRPr lang="en-US" altLang="en-US" sz="140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34819050"/>
      </p:ext>
    </p:extLst>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Working with Session interface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7891" name="Rectangle 3"/>
          <p:cNvSpPr>
            <a:spLocks noGrp="1" noChangeArrowheads="1"/>
          </p:cNvSpPr>
          <p:nvPr>
            <p:ph type="body" idx="1"/>
          </p:nvPr>
        </p:nvSpPr>
        <p:spPr>
          <a:xfrm>
            <a:off x="344488" y="1295400"/>
            <a:ext cx="8455025" cy="276999"/>
          </a:xfrm>
        </p:spPr>
        <p:txBody>
          <a:bodyPr/>
          <a:lstStyle/>
          <a:p>
            <a:r>
              <a:rPr lang="en-US" altLang="en-US">
                <a:ea typeface="Verdana" panose="020B0604030504040204" pitchFamily="34" charset="0"/>
                <a:cs typeface="Verdana" panose="020B0604030504040204" pitchFamily="34" charset="0"/>
              </a:rPr>
              <a:t>Some important methods of Session interface:</a:t>
            </a:r>
            <a:endParaRPr lang="vi-VN" altLang="en-US">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02051473"/>
              </p:ext>
            </p:extLst>
          </p:nvPr>
        </p:nvGraphicFramePr>
        <p:xfrm>
          <a:off x="525463" y="1724603"/>
          <a:ext cx="8274050" cy="4025718"/>
        </p:xfrm>
        <a:graphic>
          <a:graphicData uri="http://schemas.openxmlformats.org/drawingml/2006/table">
            <a:tbl>
              <a:tblPr firstRow="1" bandRow="1">
                <a:tableStyleId>{5C22544A-7EE6-4342-B048-85BDC9FD1C3A}</a:tableStyleId>
              </a:tblPr>
              <a:tblGrid>
                <a:gridCol w="2635467">
                  <a:extLst>
                    <a:ext uri="{9D8B030D-6E8A-4147-A177-3AD203B41FA5}">
                      <a16:colId xmlns:a16="http://schemas.microsoft.com/office/drawing/2014/main" val="20000"/>
                    </a:ext>
                  </a:extLst>
                </a:gridCol>
                <a:gridCol w="5638583">
                  <a:extLst>
                    <a:ext uri="{9D8B030D-6E8A-4147-A177-3AD203B41FA5}">
                      <a16:colId xmlns:a16="http://schemas.microsoft.com/office/drawing/2014/main" val="20001"/>
                    </a:ext>
                  </a:extLst>
                </a:gridCol>
              </a:tblGrid>
              <a:tr h="370780">
                <a:tc>
                  <a:txBody>
                    <a:bodyPr/>
                    <a:lstStyle/>
                    <a:p>
                      <a:r>
                        <a:rPr lang="en-US" sz="1800" dirty="0"/>
                        <a:t>Method</a:t>
                      </a:r>
                      <a:endParaRPr lang="vi-VN" sz="1800" dirty="0"/>
                    </a:p>
                  </a:txBody>
                  <a:tcPr marL="91436" marR="91436" marT="45713" marB="45713"/>
                </a:tc>
                <a:tc>
                  <a:txBody>
                    <a:bodyPr/>
                    <a:lstStyle/>
                    <a:p>
                      <a:r>
                        <a:rPr lang="en-US" sz="1400" dirty="0"/>
                        <a:t>Description</a:t>
                      </a:r>
                      <a:endParaRPr lang="vi-VN" sz="1400" dirty="0"/>
                    </a:p>
                  </a:txBody>
                  <a:tcPr marL="91436" marR="91436" marT="45713" marB="45713"/>
                </a:tc>
                <a:extLst>
                  <a:ext uri="{0D108BD9-81ED-4DB2-BD59-A6C34878D82A}">
                    <a16:rowId xmlns:a16="http://schemas.microsoft.com/office/drawing/2014/main" val="10000"/>
                  </a:ext>
                </a:extLst>
              </a:tr>
              <a:tr h="370780">
                <a:tc>
                  <a:txBody>
                    <a:bodyPr/>
                    <a:lstStyle/>
                    <a:p>
                      <a:r>
                        <a:rPr lang="en-US" sz="1400" dirty="0"/>
                        <a:t>connection()</a:t>
                      </a:r>
                      <a:endParaRPr lang="vi-VN" sz="1400" dirty="0"/>
                    </a:p>
                  </a:txBody>
                  <a:tcPr marL="91436" marR="91436" marT="45713" marB="45713"/>
                </a:tc>
                <a:tc>
                  <a:txBody>
                    <a:bodyPr/>
                    <a:lstStyle/>
                    <a:p>
                      <a:r>
                        <a:rPr lang="en-US" sz="1400" dirty="0"/>
                        <a:t>Get the JDBC connection of this Session</a:t>
                      </a:r>
                      <a:endParaRPr lang="vi-VN" sz="1400" dirty="0"/>
                    </a:p>
                  </a:txBody>
                  <a:tcPr marL="91436" marR="91436" marT="45713" marB="45713"/>
                </a:tc>
                <a:extLst>
                  <a:ext uri="{0D108BD9-81ED-4DB2-BD59-A6C34878D82A}">
                    <a16:rowId xmlns:a16="http://schemas.microsoft.com/office/drawing/2014/main" val="10001"/>
                  </a:ext>
                </a:extLst>
              </a:tr>
              <a:tr h="436809">
                <a:tc>
                  <a:txBody>
                    <a:bodyPr/>
                    <a:lstStyle/>
                    <a:p>
                      <a:r>
                        <a:rPr lang="en-US" sz="1400" dirty="0"/>
                        <a:t>contains(Object object)</a:t>
                      </a:r>
                      <a:endParaRPr lang="vi-VN" sz="1400" dirty="0"/>
                    </a:p>
                  </a:txBody>
                  <a:tcPr marL="91436" marR="91436" marT="45713" marB="45713"/>
                </a:tc>
                <a:tc>
                  <a:txBody>
                    <a:bodyPr/>
                    <a:lstStyle/>
                    <a:p>
                      <a:r>
                        <a:rPr lang="en-US" sz="1400" dirty="0"/>
                        <a:t>Check if the instance is associated with the</a:t>
                      </a:r>
                      <a:r>
                        <a:rPr lang="en-US" sz="1400" baseline="0" dirty="0"/>
                        <a:t> Session</a:t>
                      </a:r>
                      <a:endParaRPr lang="vi-VN" sz="1400" dirty="0"/>
                    </a:p>
                  </a:txBody>
                  <a:tcPr marL="91436" marR="91436" marT="45713" marB="45713"/>
                </a:tc>
                <a:extLst>
                  <a:ext uri="{0D108BD9-81ED-4DB2-BD59-A6C34878D82A}">
                    <a16:rowId xmlns:a16="http://schemas.microsoft.com/office/drawing/2014/main" val="10002"/>
                  </a:ext>
                </a:extLst>
              </a:tr>
              <a:tr h="518076">
                <a:tc>
                  <a:txBody>
                    <a:bodyPr/>
                    <a:lstStyle/>
                    <a:p>
                      <a:r>
                        <a:rPr lang="en-US" sz="1400" b="0" dirty="0"/>
                        <a:t>merge(Object object)</a:t>
                      </a:r>
                      <a:endParaRPr lang="vi-VN" sz="1400" b="0" dirty="0"/>
                    </a:p>
                  </a:txBody>
                  <a:tcPr marL="91436" marR="91436" marT="45713" marB="45713"/>
                </a:tc>
                <a:tc>
                  <a:txBody>
                    <a:bodyPr/>
                    <a:lstStyle/>
                    <a:p>
                      <a:r>
                        <a:rPr lang="en-US" sz="1400" b="0" dirty="0"/>
                        <a:t>Copy the state</a:t>
                      </a:r>
                      <a:r>
                        <a:rPr lang="en-US" sz="1400" b="0" baseline="0" dirty="0"/>
                        <a:t> of the given object to the persistent object with the same identifier</a:t>
                      </a:r>
                      <a:endParaRPr lang="vi-VN" sz="1400" b="0" dirty="0"/>
                    </a:p>
                  </a:txBody>
                  <a:tcPr marL="91436" marR="91436" marT="45713" marB="45713"/>
                </a:tc>
                <a:extLst>
                  <a:ext uri="{0D108BD9-81ED-4DB2-BD59-A6C34878D82A}">
                    <a16:rowId xmlns:a16="http://schemas.microsoft.com/office/drawing/2014/main" val="10003"/>
                  </a:ext>
                </a:extLst>
              </a:tr>
              <a:tr h="370780">
                <a:tc>
                  <a:txBody>
                    <a:bodyPr/>
                    <a:lstStyle/>
                    <a:p>
                      <a:r>
                        <a:rPr lang="en-US" sz="1400" dirty="0"/>
                        <a:t>save(Object object)</a:t>
                      </a:r>
                      <a:endParaRPr lang="vi-VN" sz="1400" dirty="0"/>
                    </a:p>
                  </a:txBody>
                  <a:tcPr marL="91436" marR="91436" marT="45713" marB="45713"/>
                </a:tc>
                <a:tc>
                  <a:txBody>
                    <a:bodyPr/>
                    <a:lstStyle/>
                    <a:p>
                      <a:r>
                        <a:rPr lang="en-US" sz="1400" dirty="0"/>
                        <a:t>Persist the give transient</a:t>
                      </a:r>
                      <a:r>
                        <a:rPr lang="en-US" sz="1400" baseline="0" dirty="0"/>
                        <a:t> instance, first assigning generated identifier</a:t>
                      </a:r>
                      <a:endParaRPr lang="vi-VN" sz="1400" dirty="0"/>
                    </a:p>
                  </a:txBody>
                  <a:tcPr marL="91436" marR="91436" marT="45713" marB="45713"/>
                </a:tc>
                <a:extLst>
                  <a:ext uri="{0D108BD9-81ED-4DB2-BD59-A6C34878D82A}">
                    <a16:rowId xmlns:a16="http://schemas.microsoft.com/office/drawing/2014/main" val="10004"/>
                  </a:ext>
                </a:extLst>
              </a:tr>
              <a:tr h="475303">
                <a:tc>
                  <a:txBody>
                    <a:bodyPr/>
                    <a:lstStyle/>
                    <a:p>
                      <a:r>
                        <a:rPr lang="en-US" sz="1400" b="0" dirty="0"/>
                        <a:t>update(Object object)</a:t>
                      </a:r>
                      <a:endParaRPr lang="vi-VN" sz="1400" b="0" dirty="0"/>
                    </a:p>
                  </a:txBody>
                  <a:tcPr marL="91436" marR="91436" marT="45713" marB="45713"/>
                </a:tc>
                <a:tc>
                  <a:txBody>
                    <a:bodyPr/>
                    <a:lstStyle/>
                    <a:p>
                      <a:r>
                        <a:rPr lang="en-US" sz="1400" dirty="0"/>
                        <a:t>Update the persistent instance</a:t>
                      </a:r>
                      <a:r>
                        <a:rPr lang="en-US" sz="1400" baseline="0" dirty="0"/>
                        <a:t> with the given detached instance</a:t>
                      </a:r>
                      <a:endParaRPr lang="vi-VN" sz="1400" dirty="0"/>
                    </a:p>
                  </a:txBody>
                  <a:tcPr marL="91436" marR="91436" marT="45713" marB="45713"/>
                </a:tc>
                <a:extLst>
                  <a:ext uri="{0D108BD9-81ED-4DB2-BD59-A6C34878D82A}">
                    <a16:rowId xmlns:a16="http://schemas.microsoft.com/office/drawing/2014/main" val="10005"/>
                  </a:ext>
                </a:extLst>
              </a:tr>
              <a:tr h="370780">
                <a:tc>
                  <a:txBody>
                    <a:bodyPr/>
                    <a:lstStyle/>
                    <a:p>
                      <a:r>
                        <a:rPr lang="en-US" sz="1400" b="0" dirty="0"/>
                        <a:t>delete(Object object)</a:t>
                      </a:r>
                      <a:endParaRPr lang="vi-VN" sz="1400" b="0" dirty="0"/>
                    </a:p>
                  </a:txBody>
                  <a:tcPr marL="91436" marR="91436" marT="45713" marB="45713"/>
                </a:tc>
                <a:tc>
                  <a:txBody>
                    <a:bodyPr/>
                    <a:lstStyle/>
                    <a:p>
                      <a:r>
                        <a:rPr lang="en-US" sz="1400" dirty="0"/>
                        <a:t>Remove the persistent instance</a:t>
                      </a:r>
                      <a:r>
                        <a:rPr lang="en-US" sz="1400" baseline="0" dirty="0"/>
                        <a:t> from data store</a:t>
                      </a:r>
                      <a:endParaRPr lang="vi-VN" sz="1400" dirty="0"/>
                    </a:p>
                  </a:txBody>
                  <a:tcPr marL="91436" marR="91436" marT="45713" marB="45713"/>
                </a:tc>
                <a:extLst>
                  <a:ext uri="{0D108BD9-81ED-4DB2-BD59-A6C34878D82A}">
                    <a16:rowId xmlns:a16="http://schemas.microsoft.com/office/drawing/2014/main" val="10006"/>
                  </a:ext>
                </a:extLst>
              </a:tr>
              <a:tr h="370780">
                <a:tc>
                  <a:txBody>
                    <a:bodyPr/>
                    <a:lstStyle/>
                    <a:p>
                      <a:r>
                        <a:rPr lang="en-US" sz="1400" dirty="0" err="1"/>
                        <a:t>createSQLQuery</a:t>
                      </a:r>
                      <a:r>
                        <a:rPr lang="en-US" sz="1400" dirty="0"/>
                        <a:t>(String query)</a:t>
                      </a:r>
                      <a:endParaRPr lang="vi-VN" sz="1400" dirty="0"/>
                    </a:p>
                  </a:txBody>
                  <a:tcPr marL="91436" marR="91436" marT="45713" marB="45713"/>
                </a:tc>
                <a:tc>
                  <a:txBody>
                    <a:bodyPr/>
                    <a:lstStyle/>
                    <a:p>
                      <a:r>
                        <a:rPr lang="en-US" sz="1400" dirty="0"/>
                        <a:t>Create a new instance</a:t>
                      </a:r>
                      <a:r>
                        <a:rPr lang="en-US" sz="1400" baseline="0" dirty="0"/>
                        <a:t> of </a:t>
                      </a:r>
                      <a:r>
                        <a:rPr lang="en-US" sz="1400" baseline="0" dirty="0" err="1"/>
                        <a:t>SQLQuery</a:t>
                      </a:r>
                      <a:r>
                        <a:rPr lang="en-US" sz="1400" baseline="0" dirty="0"/>
                        <a:t> for the given SQL query string</a:t>
                      </a:r>
                      <a:endParaRPr lang="vi-VN" sz="1400" dirty="0"/>
                    </a:p>
                  </a:txBody>
                  <a:tcPr marL="91436" marR="91436" marT="45713" marB="45713"/>
                </a:tc>
                <a:extLst>
                  <a:ext uri="{0D108BD9-81ED-4DB2-BD59-A6C34878D82A}">
                    <a16:rowId xmlns:a16="http://schemas.microsoft.com/office/drawing/2014/main" val="10007"/>
                  </a:ext>
                </a:extLst>
              </a:tr>
              <a:tr h="370780">
                <a:tc>
                  <a:txBody>
                    <a:bodyPr/>
                    <a:lstStyle/>
                    <a:p>
                      <a:r>
                        <a:rPr lang="en-US" sz="1400" dirty="0"/>
                        <a:t>disconnect()</a:t>
                      </a:r>
                      <a:endParaRPr lang="vi-VN" sz="1400" dirty="0"/>
                    </a:p>
                  </a:txBody>
                  <a:tcPr marL="91436" marR="91436" marT="45713" marB="45713"/>
                </a:tc>
                <a:tc>
                  <a:txBody>
                    <a:bodyPr/>
                    <a:lstStyle/>
                    <a:p>
                      <a:r>
                        <a:rPr lang="en-US" sz="1400" dirty="0"/>
                        <a:t>Disconnect</a:t>
                      </a:r>
                      <a:r>
                        <a:rPr lang="en-US" sz="1400" baseline="0" dirty="0"/>
                        <a:t> the Session from the current JDBC connection</a:t>
                      </a:r>
                      <a:endParaRPr lang="vi-VN" sz="1400" dirty="0"/>
                    </a:p>
                  </a:txBody>
                  <a:tcPr marL="91436" marR="91436" marT="45713" marB="45713"/>
                </a:tc>
                <a:extLst>
                  <a:ext uri="{0D108BD9-81ED-4DB2-BD59-A6C34878D82A}">
                    <a16:rowId xmlns:a16="http://schemas.microsoft.com/office/drawing/2014/main" val="10008"/>
                  </a:ext>
                </a:extLst>
              </a:tr>
              <a:tr h="370780">
                <a:tc>
                  <a:txBody>
                    <a:bodyPr/>
                    <a:lstStyle/>
                    <a:p>
                      <a:r>
                        <a:rPr lang="en-US" sz="1400" dirty="0" err="1"/>
                        <a:t>getTransaction</a:t>
                      </a:r>
                      <a:r>
                        <a:rPr lang="en-US" sz="1400" dirty="0"/>
                        <a:t>()</a:t>
                      </a:r>
                      <a:endParaRPr lang="vi-VN" sz="1400" dirty="0"/>
                    </a:p>
                  </a:txBody>
                  <a:tcPr marL="91436" marR="91436" marT="45713" marB="45713"/>
                </a:tc>
                <a:tc>
                  <a:txBody>
                    <a:bodyPr/>
                    <a:lstStyle/>
                    <a:p>
                      <a:r>
                        <a:rPr lang="en-US" sz="1400" dirty="0"/>
                        <a:t>Get the Transaction</a:t>
                      </a:r>
                      <a:r>
                        <a:rPr lang="en-US" sz="1400" baseline="0" dirty="0"/>
                        <a:t> instance associated with this Session</a:t>
                      </a:r>
                      <a:endParaRPr lang="vi-VN" sz="1400" dirty="0"/>
                    </a:p>
                  </a:txBody>
                  <a:tcPr marL="91436" marR="91436" marT="45713" marB="45713"/>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86012611"/>
      </p:ext>
    </p:extLst>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Working with Session interface </a:t>
            </a:r>
            <a:br>
              <a:rPr lang="en-US" sz="2000" dirty="0">
                <a:solidFill>
                  <a:schemeClr val="tx1">
                    <a:lumMod val="95000"/>
                    <a:lumOff val="5000"/>
                  </a:schemeClr>
                </a:solidFill>
                <a:latin typeface="Verdana" pitchFamily="34" charset="0"/>
                <a:ea typeface="Verdana" pitchFamily="34" charset="0"/>
                <a:cs typeface="Verdana" pitchFamily="34" charset="0"/>
              </a:rPr>
            </a:br>
            <a:endParaRPr lang="en-US" dirty="0"/>
          </a:p>
        </p:txBody>
      </p:sp>
      <p:sp>
        <p:nvSpPr>
          <p:cNvPr id="38915" name="Rectangle 3"/>
          <p:cNvSpPr>
            <a:spLocks noGrp="1" noChangeArrowheads="1"/>
          </p:cNvSpPr>
          <p:nvPr>
            <p:ph type="body" idx="1"/>
          </p:nvPr>
        </p:nvSpPr>
        <p:spPr>
          <a:xfrm>
            <a:off x="344488" y="1295400"/>
            <a:ext cx="8455025" cy="1357295"/>
          </a:xfrm>
        </p:spPr>
        <p:txBody>
          <a:bodyPr/>
          <a:lstStyle/>
          <a:p>
            <a:r>
              <a:rPr lang="en-US" altLang="en-US">
                <a:ea typeface="Verdana" panose="020B0604030504040204" pitchFamily="34" charset="0"/>
                <a:cs typeface="Verdana" panose="020B0604030504040204" pitchFamily="34" charset="0"/>
              </a:rPr>
              <a:t>Instances may exist in one of three states:</a:t>
            </a:r>
          </a:p>
          <a:p>
            <a:pPr lvl="1"/>
            <a:r>
              <a:rPr lang="en-US" altLang="en-US"/>
              <a:t>T</a:t>
            </a:r>
            <a:r>
              <a:rPr lang="en-US" altLang="en-US" i="1">
                <a:ea typeface="Verdana" panose="020B0604030504040204" pitchFamily="34" charset="0"/>
                <a:cs typeface="Verdana" panose="020B0604030504040204" pitchFamily="34" charset="0"/>
              </a:rPr>
              <a:t>ransient: never persistent, not associated with any Session </a:t>
            </a:r>
          </a:p>
          <a:p>
            <a:pPr lvl="1"/>
            <a:r>
              <a:rPr lang="en-US" altLang="en-US" i="1">
                <a:ea typeface="Verdana" panose="020B0604030504040204" pitchFamily="34" charset="0"/>
                <a:cs typeface="Verdana" panose="020B0604030504040204" pitchFamily="34" charset="0"/>
              </a:rPr>
              <a:t>Persistent: associated with a unique Session </a:t>
            </a:r>
          </a:p>
          <a:p>
            <a:pPr lvl="1"/>
            <a:r>
              <a:rPr lang="en-US" altLang="en-US" i="1">
                <a:ea typeface="Verdana" panose="020B0604030504040204" pitchFamily="34" charset="0"/>
                <a:cs typeface="Verdana" panose="020B0604030504040204" pitchFamily="34" charset="0"/>
              </a:rPr>
              <a:t>Detached: previously persistent, not associated with any Session</a:t>
            </a:r>
            <a:endParaRPr lang="vi-VN" altLang="en-US">
              <a:ea typeface="Verdana" panose="020B0604030504040204" pitchFamily="34" charset="0"/>
              <a:cs typeface="Verdana" panose="020B0604030504040204" pitchFamily="34" charset="0"/>
            </a:endParaRPr>
          </a:p>
        </p:txBody>
      </p:sp>
      <p:pic>
        <p:nvPicPr>
          <p:cNvPr id="389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18" y="2705082"/>
            <a:ext cx="625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757593"/>
      </p:ext>
    </p:extLst>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Points to remember</a:t>
            </a:r>
          </a:p>
        </p:txBody>
      </p:sp>
      <p:sp>
        <p:nvSpPr>
          <p:cNvPr id="39939" name="Rectangle 3"/>
          <p:cNvSpPr>
            <a:spLocks noGrp="1" noChangeArrowheads="1"/>
          </p:cNvSpPr>
          <p:nvPr>
            <p:ph type="body" idx="1"/>
          </p:nvPr>
        </p:nvSpPr>
        <p:spPr>
          <a:xfrm>
            <a:off x="344488" y="1295400"/>
            <a:ext cx="8455025" cy="458788"/>
          </a:xfrm>
        </p:spPr>
        <p:txBody>
          <a:bodyPr/>
          <a:lstStyle/>
          <a:p>
            <a:endParaRPr lang="en-US" altLang="en-US" sz="1000">
              <a:ea typeface="Verdana" panose="020B0604030504040204" pitchFamily="34" charset="0"/>
              <a:cs typeface="Verdana" panose="020B0604030504040204" pitchFamily="34" charset="0"/>
            </a:endParaRPr>
          </a:p>
          <a:p>
            <a:endParaRPr lang="vi-VN" altLang="en-US" sz="1600">
              <a:ea typeface="Verdana" panose="020B0604030504040204" pitchFamily="34" charset="0"/>
              <a:cs typeface="Verdana" panose="020B0604030504040204" pitchFamily="34" charset="0"/>
            </a:endParaRPr>
          </a:p>
        </p:txBody>
      </p:sp>
      <p:pic>
        <p:nvPicPr>
          <p:cNvPr id="4" name="Picture 11" descr="D:\Projects\SOA &amp; WS\Figures\software_archit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34290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6"/>
          <p:cNvSpPr/>
          <p:nvPr/>
        </p:nvSpPr>
        <p:spPr>
          <a:xfrm>
            <a:off x="3429000" y="1371600"/>
            <a:ext cx="3352800" cy="1143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defRPr/>
            </a:pPr>
            <a:r>
              <a:rPr lang="en-US" sz="1600" dirty="0"/>
              <a:t> </a:t>
            </a:r>
            <a:r>
              <a:rPr lang="en-US" sz="1600" b="1" dirty="0"/>
              <a:t>Flow of Hibernate application</a:t>
            </a:r>
          </a:p>
          <a:p>
            <a:pPr>
              <a:buFontTx/>
              <a:buChar char="-"/>
              <a:defRPr/>
            </a:pPr>
            <a:r>
              <a:rPr lang="en-US" sz="1600" b="1" dirty="0"/>
              <a:t> Hibernate API</a:t>
            </a:r>
          </a:p>
          <a:p>
            <a:pPr>
              <a:buFontTx/>
              <a:buChar char="-"/>
              <a:defRPr/>
            </a:pPr>
            <a:r>
              <a:rPr lang="en-US" sz="1600" b="1" dirty="0"/>
              <a:t> Session interface</a:t>
            </a:r>
          </a:p>
          <a:p>
            <a:pPr>
              <a:buFontTx/>
              <a:buChar char="-"/>
              <a:defRPr/>
            </a:pPr>
            <a:r>
              <a:rPr lang="en-US" sz="1600" b="1" dirty="0"/>
              <a:t> Instance states</a:t>
            </a:r>
          </a:p>
        </p:txBody>
      </p:sp>
    </p:spTree>
    <p:extLst>
      <p:ext uri="{BB962C8B-B14F-4D97-AF65-F5344CB8AC3E}">
        <p14:creationId xmlns:p14="http://schemas.microsoft.com/office/powerpoint/2010/main" val="1844037719"/>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down)">
                                      <p:cBhvr>
                                        <p:cTn id="12" dur="500"/>
                                        <p:tgtEl>
                                          <p:spTgt spid="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down)">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down)">
                                      <p:cBhvr>
                                        <p:cTn id="27" dur="500"/>
                                        <p:tgtEl>
                                          <p:spTgt spid="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down)">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ctrTitle" idx="4294967295"/>
          </p:nvPr>
        </p:nvSpPr>
        <p:spPr>
          <a:xfrm>
            <a:off x="4013200" y="3697288"/>
            <a:ext cx="4579938" cy="723900"/>
          </a:xfrm>
        </p:spPr>
        <p:txBody>
          <a:bodyPr/>
          <a:lstStyle/>
          <a:p>
            <a:r>
              <a:rPr lang="en-US" sz="2400" dirty="0">
                <a:solidFill>
                  <a:schemeClr val="bg1"/>
                </a:solidFill>
              </a:rPr>
              <a:t>Hibernate Object Relational mapping</a:t>
            </a:r>
          </a:p>
        </p:txBody>
      </p:sp>
      <p:sp>
        <p:nvSpPr>
          <p:cNvPr id="30723" name="Subtitle 1"/>
          <p:cNvSpPr>
            <a:spLocks noGrp="1"/>
          </p:cNvSpPr>
          <p:nvPr>
            <p:ph type="subTitle" idx="4294967295"/>
          </p:nvPr>
        </p:nvSpPr>
        <p:spPr>
          <a:xfrm>
            <a:off x="5232400" y="4595813"/>
            <a:ext cx="3368675" cy="193675"/>
          </a:xfrm>
        </p:spPr>
        <p:txBody>
          <a:bodyPr/>
          <a:lstStyle/>
          <a:p>
            <a:pPr marL="0" indent="0" algn="r">
              <a:buFontTx/>
              <a:buNone/>
            </a:pPr>
            <a:endParaRPr lang="en-US" altLang="en-US" sz="1400" dirty="0">
              <a:solidFill>
                <a:schemeClr val="bg1"/>
              </a:solidFill>
            </a:endParaRP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Hibernate Object Relational mapping</a:t>
            </a:r>
            <a:endParaRPr lang="en-US" dirty="0"/>
          </a:p>
        </p:txBody>
      </p:sp>
      <p:sp>
        <p:nvSpPr>
          <p:cNvPr id="167939" name="Rectangle 3"/>
          <p:cNvSpPr>
            <a:spLocks noGrp="1" noChangeArrowheads="1"/>
          </p:cNvSpPr>
          <p:nvPr>
            <p:ph type="body" idx="1"/>
          </p:nvPr>
        </p:nvSpPr>
        <p:spPr>
          <a:xfrm>
            <a:off x="344488" y="1295400"/>
            <a:ext cx="8455025" cy="2917825"/>
          </a:xfrm>
        </p:spPr>
        <p:txBody>
          <a:bodyPr/>
          <a:lstStyle/>
          <a:p>
            <a:pPr>
              <a:defRPr/>
            </a:pPr>
            <a:r>
              <a:rPr lang="en-US" dirty="0">
                <a:solidFill>
                  <a:schemeClr val="tx1">
                    <a:lumMod val="95000"/>
                    <a:lumOff val="5000"/>
                  </a:schemeClr>
                </a:solidFill>
                <a:ea typeface="Verdana" pitchFamily="34" charset="0"/>
                <a:cs typeface="Verdana" pitchFamily="34" charset="0"/>
              </a:rPr>
              <a:t>Why Object Relational Mapping?</a:t>
            </a:r>
          </a:p>
          <a:p>
            <a:pPr>
              <a:defRPr/>
            </a:pPr>
            <a:r>
              <a:rPr lang="en-US" dirty="0">
                <a:solidFill>
                  <a:schemeClr val="tx1">
                    <a:lumMod val="95000"/>
                    <a:lumOff val="5000"/>
                  </a:schemeClr>
                </a:solidFill>
                <a:ea typeface="Verdana" pitchFamily="34" charset="0"/>
                <a:cs typeface="Verdana" pitchFamily="34" charset="0"/>
              </a:rPr>
              <a:t>Ways to map</a:t>
            </a:r>
          </a:p>
          <a:p>
            <a:pPr>
              <a:defRPr/>
            </a:pPr>
            <a:r>
              <a:rPr lang="en-US" dirty="0">
                <a:solidFill>
                  <a:schemeClr val="tx1">
                    <a:lumMod val="95000"/>
                    <a:lumOff val="5000"/>
                  </a:schemeClr>
                </a:solidFill>
                <a:ea typeface="Verdana" pitchFamily="34" charset="0"/>
                <a:cs typeface="Verdana" pitchFamily="34" charset="0"/>
              </a:rPr>
              <a:t>Types of mappings</a:t>
            </a:r>
          </a:p>
          <a:p>
            <a:pPr>
              <a:defRPr/>
            </a:pPr>
            <a:r>
              <a:rPr lang="en-US" dirty="0">
                <a:solidFill>
                  <a:schemeClr val="tx1">
                    <a:lumMod val="95000"/>
                    <a:lumOff val="5000"/>
                  </a:schemeClr>
                </a:solidFill>
                <a:ea typeface="Verdana" pitchFamily="34" charset="0"/>
                <a:cs typeface="Verdana" pitchFamily="34" charset="0"/>
              </a:rPr>
              <a:t>Inheritance</a:t>
            </a:r>
          </a:p>
          <a:p>
            <a:pPr>
              <a:defRPr/>
            </a:pPr>
            <a:r>
              <a:rPr lang="en-US" dirty="0">
                <a:solidFill>
                  <a:schemeClr val="tx1">
                    <a:lumMod val="95000"/>
                    <a:lumOff val="5000"/>
                  </a:schemeClr>
                </a:solidFill>
                <a:ea typeface="Verdana" pitchFamily="34" charset="0"/>
                <a:cs typeface="Verdana" pitchFamily="34" charset="0"/>
              </a:rPr>
              <a:t>Annotation mappings</a:t>
            </a:r>
          </a:p>
          <a:p>
            <a:pPr>
              <a:defRPr/>
            </a:pPr>
            <a:r>
              <a:rPr lang="en-US" dirty="0">
                <a:solidFill>
                  <a:schemeClr val="tx1">
                    <a:lumMod val="95000"/>
                    <a:lumOff val="5000"/>
                  </a:schemeClr>
                </a:solidFill>
                <a:ea typeface="Verdana" pitchFamily="34" charset="0"/>
                <a:cs typeface="Verdana" pitchFamily="34" charset="0"/>
              </a:rPr>
              <a:t>Hibernate data types</a:t>
            </a:r>
            <a:endParaRPr lang="en-US" sz="1800" dirty="0">
              <a:solidFill>
                <a:schemeClr val="tx1">
                  <a:lumMod val="95000"/>
                  <a:lumOff val="5000"/>
                </a:schemeClr>
              </a:solidFill>
              <a:ea typeface="Verdana" pitchFamily="34" charset="0"/>
              <a:cs typeface="Verdana" pitchFamily="34" charset="0"/>
            </a:endParaRPr>
          </a:p>
          <a:p>
            <a:pPr>
              <a:defRPr/>
            </a:pPr>
            <a:endParaRPr lang="en-US" sz="1600" dirty="0">
              <a:ea typeface="Verdana" pitchFamily="34" charset="0"/>
              <a:cs typeface="Verdana" pitchFamily="34" charset="0"/>
            </a:endParaRPr>
          </a:p>
          <a:p>
            <a:pPr>
              <a:defRPr/>
            </a:pPr>
            <a:endParaRPr lang="vi-VN" sz="1600" dirty="0">
              <a:ea typeface="Verdana" pitchFamily="34" charset="0"/>
              <a:cs typeface="Verdana" pitchFamily="34" charset="0"/>
            </a:endParaRPr>
          </a:p>
        </p:txBody>
      </p:sp>
    </p:spTree>
    <p:extLst>
      <p:ext uri="{BB962C8B-B14F-4D97-AF65-F5344CB8AC3E}">
        <p14:creationId xmlns:p14="http://schemas.microsoft.com/office/powerpoint/2010/main" val="4189454986"/>
      </p:ext>
    </p:extLst>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solidFill>
                  <a:schemeClr val="tx1">
                    <a:lumMod val="95000"/>
                    <a:lumOff val="5000"/>
                  </a:schemeClr>
                </a:solidFill>
                <a:ea typeface="Verdana" pitchFamily="34" charset="0"/>
                <a:cs typeface="Verdana" pitchFamily="34" charset="0"/>
              </a:rPr>
              <a:t>Why Object Relational Mapping?</a:t>
            </a:r>
            <a:endParaRPr lang="en-US" dirty="0"/>
          </a:p>
        </p:txBody>
      </p:sp>
      <p:sp>
        <p:nvSpPr>
          <p:cNvPr id="41987" name="Rectangle 3"/>
          <p:cNvSpPr>
            <a:spLocks noGrp="1" noChangeArrowheads="1"/>
          </p:cNvSpPr>
          <p:nvPr>
            <p:ph type="body" idx="1"/>
          </p:nvPr>
        </p:nvSpPr>
        <p:spPr>
          <a:xfrm>
            <a:off x="344488" y="1295400"/>
            <a:ext cx="8455025" cy="1877437"/>
          </a:xfrm>
        </p:spPr>
        <p:txBody>
          <a:bodyPr/>
          <a:lstStyle/>
          <a:p>
            <a:r>
              <a:rPr lang="en-US" altLang="en-US"/>
              <a:t>Structural mapping more robust</a:t>
            </a:r>
          </a:p>
          <a:p>
            <a:r>
              <a:rPr lang="en-US" altLang="en-US"/>
              <a:t>Less error-prone code</a:t>
            </a:r>
          </a:p>
          <a:p>
            <a:r>
              <a:rPr lang="en-US" altLang="en-US">
                <a:ea typeface="Verdana" panose="020B0604030504040204" pitchFamily="34" charset="0"/>
                <a:cs typeface="Verdana" panose="020B0604030504040204" pitchFamily="34" charset="0"/>
              </a:rPr>
              <a:t>Optimized performance all the time</a:t>
            </a:r>
          </a:p>
          <a:p>
            <a:r>
              <a:rPr lang="en-US" altLang="en-US">
                <a:ea typeface="Verdana" panose="020B0604030504040204" pitchFamily="34" charset="0"/>
                <a:cs typeface="Verdana" panose="020B0604030504040204" pitchFamily="34" charset="0"/>
              </a:rPr>
              <a:t>Vendor independence</a:t>
            </a:r>
          </a:p>
          <a:p>
            <a:r>
              <a:rPr lang="en-US" altLang="en-US"/>
              <a:t>The mapping document is designed to be readable and hand-editable.</a:t>
            </a:r>
            <a:endParaRPr lang="vi-VN" altLang="en-US">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554433"/>
      </p:ext>
    </p:extLst>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j-lt"/>
                <a:ea typeface="Verdana" pitchFamily="34" charset="0"/>
                <a:cs typeface="Verdana" pitchFamily="34" charset="0"/>
              </a:rPr>
              <a:t>Ways to map</a:t>
            </a:r>
          </a:p>
        </p:txBody>
      </p:sp>
      <p:sp>
        <p:nvSpPr>
          <p:cNvPr id="43011" name="Rectangle 3"/>
          <p:cNvSpPr>
            <a:spLocks noGrp="1" noChangeArrowheads="1"/>
          </p:cNvSpPr>
          <p:nvPr>
            <p:ph type="body" idx="1"/>
          </p:nvPr>
        </p:nvSpPr>
        <p:spPr>
          <a:xfrm>
            <a:off x="344488" y="1295400"/>
            <a:ext cx="8455025" cy="2754600"/>
          </a:xfrm>
        </p:spPr>
        <p:txBody>
          <a:bodyPr/>
          <a:lstStyle/>
          <a:p>
            <a:r>
              <a:rPr lang="en-US" altLang="en-US">
                <a:ea typeface="Verdana" panose="020B0604030504040204" pitchFamily="34" charset="0"/>
                <a:cs typeface="Verdana" panose="020B0604030504040204" pitchFamily="34" charset="0"/>
              </a:rPr>
              <a:t>XML Mappings</a:t>
            </a:r>
          </a:p>
          <a:p>
            <a:pPr lvl="1"/>
            <a:r>
              <a:rPr lang="en-US" altLang="en-US"/>
              <a:t>The technique that has been available the longest is the use of XML mapping files. </a:t>
            </a:r>
          </a:p>
          <a:p>
            <a:pPr lvl="1"/>
            <a:r>
              <a:rPr lang="en-US" altLang="en-US"/>
              <a:t>These files can be created directly with a text editor or with the help of various tools created by the Hibernate team and others </a:t>
            </a:r>
          </a:p>
          <a:p>
            <a:r>
              <a:rPr lang="en-US" altLang="en-US">
                <a:ea typeface="Verdana" panose="020B0604030504040204" pitchFamily="34" charset="0"/>
                <a:cs typeface="Verdana" panose="020B0604030504040204" pitchFamily="34" charset="0"/>
              </a:rPr>
              <a:t>Annotation</a:t>
            </a:r>
          </a:p>
          <a:p>
            <a:pPr lvl="1"/>
            <a:r>
              <a:rPr lang="en-US" altLang="en-US"/>
              <a:t>Hibernate now also supports the Annotations feature introduced in Java 5. This permits the use of a special syntax to include metadata directly in the source code for the application </a:t>
            </a:r>
            <a:endParaRPr lang="vi-VN" altLang="en-US">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94034849"/>
      </p:ext>
    </p:extLst>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4035" name="Rectangle 3"/>
          <p:cNvSpPr>
            <a:spLocks noGrp="1" noChangeArrowheads="1"/>
          </p:cNvSpPr>
          <p:nvPr>
            <p:ph type="body" idx="1"/>
          </p:nvPr>
        </p:nvSpPr>
        <p:spPr>
          <a:xfrm>
            <a:off x="344488" y="1295400"/>
            <a:ext cx="8455025" cy="2437590"/>
          </a:xfrm>
        </p:spPr>
        <p:txBody>
          <a:bodyPr/>
          <a:lstStyle/>
          <a:p>
            <a:r>
              <a:rPr lang="en-US" altLang="en-US">
                <a:ea typeface="Verdana" panose="020B0604030504040204" pitchFamily="34" charset="0"/>
                <a:cs typeface="Verdana" panose="020B0604030504040204" pitchFamily="34" charset="0"/>
              </a:rPr>
              <a:t>Many-to-One Association</a:t>
            </a:r>
          </a:p>
          <a:p>
            <a:pPr lvl="1"/>
            <a:r>
              <a:rPr lang="en-US" altLang="en-US">
                <a:ea typeface="Verdana" panose="020B0604030504040204" pitchFamily="34" charset="0"/>
                <a:cs typeface="Verdana" panose="020B0604030504040204" pitchFamily="34" charset="0"/>
              </a:rPr>
              <a:t>Consider the following relationship between Student and Address entity.</a:t>
            </a:r>
            <a:endParaRPr lang="en-US" altLang="en-US" sz="2400">
              <a:ea typeface="Verdana" panose="020B0604030504040204" pitchFamily="34" charset="0"/>
              <a:cs typeface="Verdana" panose="020B0604030504040204" pitchFamily="34" charset="0"/>
            </a:endParaRPr>
          </a:p>
          <a:p>
            <a:endParaRPr lang="en-US" altLang="en-US" sz="2400"/>
          </a:p>
          <a:p>
            <a:endParaRPr lang="en-US" altLang="en-US"/>
          </a:p>
          <a:p>
            <a:endParaRPr lang="en-US" altLang="en-US"/>
          </a:p>
          <a:p>
            <a:endParaRPr lang="en-US" altLang="en-US"/>
          </a:p>
        </p:txBody>
      </p:sp>
      <p:pic>
        <p:nvPicPr>
          <p:cNvPr id="440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5016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91000"/>
            <a:ext cx="3530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own Arrow 5"/>
          <p:cNvSpPr/>
          <p:nvPr/>
        </p:nvSpPr>
        <p:spPr>
          <a:xfrm>
            <a:off x="34290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6077947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up)">
                                      <p:cBhvr>
                                        <p:cTn id="12"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5059" name="Rectangle 3"/>
          <p:cNvSpPr>
            <a:spLocks noGrp="1" noChangeArrowheads="1"/>
          </p:cNvSpPr>
          <p:nvPr>
            <p:ph type="body" idx="1"/>
          </p:nvPr>
        </p:nvSpPr>
        <p:spPr>
          <a:xfrm>
            <a:off x="344488" y="1295400"/>
            <a:ext cx="8455025" cy="2237536"/>
          </a:xfrm>
        </p:spPr>
        <p:txBody>
          <a:bodyPr/>
          <a:lstStyle/>
          <a:p>
            <a:r>
              <a:rPr lang="en-US" altLang="en-US">
                <a:ea typeface="Verdana" panose="020B0604030504040204" pitchFamily="34" charset="0"/>
                <a:cs typeface="Verdana" panose="020B0604030504040204" pitchFamily="34" charset="0"/>
              </a:rPr>
              <a:t>Many-to-One Association</a:t>
            </a:r>
            <a:endParaRPr lang="en-US" altLang="en-US" sz="3200">
              <a:ea typeface="Verdana" panose="020B0604030504040204" pitchFamily="34" charset="0"/>
              <a:cs typeface="Verdana" panose="020B0604030504040204" pitchFamily="34" charset="0"/>
            </a:endParaRPr>
          </a:p>
          <a:p>
            <a:pPr lvl="1"/>
            <a:r>
              <a:rPr lang="en-US" altLang="en-US">
                <a:ea typeface="Verdana" panose="020B0604030504040204" pitchFamily="34" charset="0"/>
                <a:cs typeface="Verdana" panose="020B0604030504040204" pitchFamily="34" charset="0"/>
              </a:rPr>
              <a:t>Student Java and mapping files:</a:t>
            </a:r>
          </a:p>
          <a:p>
            <a:endParaRPr lang="en-US" altLang="en-US"/>
          </a:p>
          <a:p>
            <a:endParaRPr lang="en-US" altLang="en-US"/>
          </a:p>
          <a:p>
            <a:endParaRPr lang="en-US" altLang="en-US"/>
          </a:p>
          <a:p>
            <a:endParaRPr lang="en-US" altLang="en-US"/>
          </a:p>
        </p:txBody>
      </p:sp>
      <p:pic>
        <p:nvPicPr>
          <p:cNvPr id="450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2185568"/>
            <a:ext cx="52197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81" y="3872345"/>
            <a:ext cx="86296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35052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3142305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wipe(up)">
                                      <p:cBhvr>
                                        <p:cTn id="12"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Course Administration </a:t>
            </a:r>
          </a:p>
        </p:txBody>
      </p:sp>
      <p:sp>
        <p:nvSpPr>
          <p:cNvPr id="11267" name="Content Placeholder 2"/>
          <p:cNvSpPr>
            <a:spLocks noGrp="1"/>
          </p:cNvSpPr>
          <p:nvPr>
            <p:ph idx="1"/>
          </p:nvPr>
        </p:nvSpPr>
        <p:spPr>
          <a:xfrm>
            <a:off x="366713" y="1412875"/>
            <a:ext cx="8408987" cy="1757404"/>
          </a:xfrm>
        </p:spPr>
        <p:txBody>
          <a:bodyPr/>
          <a:lstStyle/>
          <a:p>
            <a:r>
              <a:rPr lang="en-US" altLang="en-US" dirty="0"/>
              <a:t>In order to complete the course you must:</a:t>
            </a:r>
          </a:p>
          <a:p>
            <a:pPr lvl="1"/>
            <a:r>
              <a:rPr lang="en-US" altLang="en-US" dirty="0"/>
              <a:t>Sign in the Class Attendance List</a:t>
            </a:r>
          </a:p>
          <a:p>
            <a:pPr lvl="1"/>
            <a:r>
              <a:rPr lang="en-US" altLang="en-US" dirty="0"/>
              <a:t>Participate in the course</a:t>
            </a:r>
          </a:p>
          <a:p>
            <a:pPr lvl="1"/>
            <a:r>
              <a:rPr lang="en-US" altLang="en-US" dirty="0"/>
              <a:t>Provide your feedback in the End of Course Evaluation</a:t>
            </a:r>
          </a:p>
          <a:p>
            <a:endParaRPr lang="en-US" altLang="en-US" dirty="0"/>
          </a:p>
        </p:txBody>
      </p:sp>
    </p:spTree>
    <p:extLst>
      <p:ext uri="{BB962C8B-B14F-4D97-AF65-F5344CB8AC3E}">
        <p14:creationId xmlns:p14="http://schemas.microsoft.com/office/powerpoint/2010/main" val="42426169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6083" name="Rectangle 3"/>
          <p:cNvSpPr>
            <a:spLocks noGrp="1" noChangeArrowheads="1"/>
          </p:cNvSpPr>
          <p:nvPr>
            <p:ph type="body" idx="1"/>
          </p:nvPr>
        </p:nvSpPr>
        <p:spPr>
          <a:xfrm>
            <a:off x="344488" y="1295400"/>
            <a:ext cx="8455025" cy="5198346"/>
          </a:xfrm>
        </p:spPr>
        <p:txBody>
          <a:bodyPr/>
          <a:lstStyle/>
          <a:p>
            <a:r>
              <a:rPr lang="en-US" altLang="en-US">
                <a:ea typeface="Verdana" panose="020B0604030504040204" pitchFamily="34" charset="0"/>
                <a:cs typeface="Verdana" panose="020B0604030504040204" pitchFamily="34" charset="0"/>
              </a:rPr>
              <a:t>One-to-One Association</a:t>
            </a:r>
          </a:p>
          <a:p>
            <a:pPr lvl="1"/>
            <a:r>
              <a:rPr lang="en-US" altLang="en-US"/>
              <a:t>Consider the following relationship between Student and Address entity</a:t>
            </a:r>
          </a:p>
          <a:p>
            <a:pPr lvl="1"/>
            <a:endParaRPr lang="en-US" altLang="en-US" sz="20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endParaRPr lang="en-US" altLang="en-US"/>
          </a:p>
          <a:p>
            <a:endParaRPr lang="en-US" altLang="en-US"/>
          </a:p>
          <a:p>
            <a:endParaRPr lang="en-US" altLang="en-US"/>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507365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38600"/>
            <a:ext cx="40608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35052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62739189"/>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wipe(up)">
                                      <p:cBhvr>
                                        <p:cTn id="12"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7107" name="Rectangle 3"/>
          <p:cNvSpPr>
            <a:spLocks noGrp="1" noChangeArrowheads="1"/>
          </p:cNvSpPr>
          <p:nvPr>
            <p:ph type="body" idx="1"/>
          </p:nvPr>
        </p:nvSpPr>
        <p:spPr>
          <a:xfrm>
            <a:off x="344488" y="1295400"/>
            <a:ext cx="8455025" cy="3917996"/>
          </a:xfrm>
        </p:spPr>
        <p:txBody>
          <a:bodyPr/>
          <a:lstStyle/>
          <a:p>
            <a:r>
              <a:rPr lang="en-US" altLang="en-US">
                <a:ea typeface="Verdana" panose="020B0604030504040204" pitchFamily="34" charset="0"/>
                <a:cs typeface="Verdana" panose="020B0604030504040204" pitchFamily="34" charset="0"/>
              </a:rPr>
              <a:t>One-to-One Association</a:t>
            </a:r>
          </a:p>
          <a:p>
            <a:pPr lvl="1"/>
            <a:r>
              <a:rPr lang="en-US" altLang="en-US">
                <a:ea typeface="Verdana" panose="020B0604030504040204" pitchFamily="34" charset="0"/>
                <a:cs typeface="Verdana" panose="020B0604030504040204" pitchFamily="34" charset="0"/>
              </a:rPr>
              <a:t>Student Java  and mapping files:</a:t>
            </a:r>
            <a:endParaRPr lang="en-US" altLang="en-US" sz="2400">
              <a:ea typeface="Verdana" panose="020B0604030504040204" pitchFamily="34" charset="0"/>
              <a:cs typeface="Verdana" panose="020B0604030504040204" pitchFamily="34" charset="0"/>
            </a:endParaRPr>
          </a:p>
          <a:p>
            <a:endParaRPr lang="en-US" altLang="en-US" sz="14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endParaRPr lang="en-US" altLang="en-US" sz="2000">
              <a:ea typeface="Verdana" panose="020B0604030504040204" pitchFamily="34" charset="0"/>
              <a:cs typeface="Verdana" panose="020B0604030504040204" pitchFamily="34" charset="0"/>
            </a:endParaRPr>
          </a:p>
          <a:p>
            <a:endParaRPr lang="en-US" altLang="en-US"/>
          </a:p>
          <a:p>
            <a:endParaRPr lang="en-US" altLang="en-US"/>
          </a:p>
          <a:p>
            <a:endParaRPr lang="en-US" altLang="en-US"/>
          </a:p>
        </p:txBody>
      </p:sp>
      <p:pic>
        <p:nvPicPr>
          <p:cNvPr id="471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91" y="2254204"/>
            <a:ext cx="51244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14800"/>
            <a:ext cx="81534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3429000" y="33528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5071613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wipe(up)">
                                      <p:cBhvr>
                                        <p:cTn id="1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8131" name="Rectangle 3"/>
          <p:cNvSpPr>
            <a:spLocks noGrp="1" noChangeArrowheads="1"/>
          </p:cNvSpPr>
          <p:nvPr>
            <p:ph type="body" idx="1"/>
          </p:nvPr>
        </p:nvSpPr>
        <p:spPr>
          <a:xfrm>
            <a:off x="344488" y="1295400"/>
            <a:ext cx="8455025" cy="3717941"/>
          </a:xfrm>
        </p:spPr>
        <p:txBody>
          <a:bodyPr/>
          <a:lstStyle/>
          <a:p>
            <a:r>
              <a:rPr lang="en-US" altLang="en-US">
                <a:ea typeface="Verdana" panose="020B0604030504040204" pitchFamily="34" charset="0"/>
                <a:cs typeface="Verdana" panose="020B0604030504040204" pitchFamily="34" charset="0"/>
              </a:rPr>
              <a:t>One-to-Many Association</a:t>
            </a:r>
          </a:p>
          <a:p>
            <a:pPr lvl="1"/>
            <a:r>
              <a:rPr lang="en-US" altLang="en-US"/>
              <a:t>Consider the following relationship between </a:t>
            </a:r>
            <a:r>
              <a:rPr lang="en-US" altLang="en-US" i="1"/>
              <a:t>Student</a:t>
            </a:r>
            <a:r>
              <a:rPr lang="en-US" altLang="en-US"/>
              <a:t> and </a:t>
            </a:r>
            <a:r>
              <a:rPr lang="en-US" altLang="en-US" i="1"/>
              <a:t>Phone</a:t>
            </a:r>
            <a:r>
              <a:rPr lang="en-US" altLang="en-US"/>
              <a:t> entity</a:t>
            </a:r>
          </a:p>
          <a:p>
            <a:pPr lvl="1"/>
            <a:endParaRPr lang="en-US" altLang="en-US"/>
          </a:p>
          <a:p>
            <a:pPr lvl="1"/>
            <a:endParaRPr lang="en-US" altLang="en-US"/>
          </a:p>
          <a:p>
            <a:pPr lvl="1"/>
            <a:endParaRPr lang="en-US" altLang="en-US" sz="1400"/>
          </a:p>
          <a:p>
            <a:pPr lvl="1"/>
            <a:endParaRPr lang="en-US" altLang="en-US" sz="1400"/>
          </a:p>
          <a:p>
            <a:pPr lvl="1"/>
            <a:endParaRPr lang="en-US" altLang="en-US" sz="1400"/>
          </a:p>
          <a:p>
            <a:pPr lvl="1"/>
            <a:endParaRPr lang="en-US" altLang="en-US" sz="1400"/>
          </a:p>
          <a:p>
            <a:pPr lvl="1"/>
            <a:endParaRPr lang="en-US" altLang="en-US" sz="1400"/>
          </a:p>
          <a:p>
            <a:pPr lvl="1"/>
            <a:endParaRPr lang="en-US" altLang="en-US" sz="1400"/>
          </a:p>
          <a:p>
            <a:pPr>
              <a:buFontTx/>
              <a:buNone/>
            </a:pPr>
            <a:endParaRPr lang="en-US" altLang="en-US" sz="1400">
              <a:ea typeface="Verdana" panose="020B0604030504040204" pitchFamily="34" charset="0"/>
              <a:cs typeface="Verdana" panose="020B0604030504040204" pitchFamily="34" charset="0"/>
            </a:endParaRPr>
          </a:p>
          <a:p>
            <a:endParaRPr lang="en-US" altLang="en-US"/>
          </a:p>
        </p:txBody>
      </p:sp>
      <p:pic>
        <p:nvPicPr>
          <p:cNvPr id="460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10000"/>
            <a:ext cx="51435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6057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3124200" y="29718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24963344"/>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up)">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49155" name="Rectangle 3"/>
          <p:cNvSpPr>
            <a:spLocks noGrp="1" noChangeArrowheads="1"/>
          </p:cNvSpPr>
          <p:nvPr>
            <p:ph type="body" idx="1"/>
          </p:nvPr>
        </p:nvSpPr>
        <p:spPr>
          <a:xfrm>
            <a:off x="344488" y="1295400"/>
            <a:ext cx="8455025" cy="3277820"/>
          </a:xfrm>
        </p:spPr>
        <p:txBody>
          <a:bodyPr/>
          <a:lstStyle/>
          <a:p>
            <a:r>
              <a:rPr lang="en-US" altLang="en-US">
                <a:ea typeface="Verdana" panose="020B0604030504040204" pitchFamily="34" charset="0"/>
                <a:cs typeface="Verdana" panose="020B0604030504040204" pitchFamily="34" charset="0"/>
              </a:rPr>
              <a:t>One-to-Many Association</a:t>
            </a:r>
          </a:p>
          <a:p>
            <a:pPr lvl="1"/>
            <a:r>
              <a:rPr lang="en-US" altLang="en-US">
                <a:ea typeface="Verdana" panose="020B0604030504040204" pitchFamily="34" charset="0"/>
                <a:cs typeface="Verdana" panose="020B0604030504040204" pitchFamily="34" charset="0"/>
              </a:rPr>
              <a:t>Student and Phone Java files:</a:t>
            </a:r>
            <a:endParaRPr lang="en-US" altLang="en-US"/>
          </a:p>
          <a:p>
            <a:pPr lvl="1"/>
            <a:endParaRPr lang="en-US" altLang="en-US" sz="1400"/>
          </a:p>
          <a:p>
            <a:pPr lvl="1"/>
            <a:endParaRPr lang="en-US" altLang="en-US" sz="1400"/>
          </a:p>
          <a:p>
            <a:pPr lvl="1"/>
            <a:endParaRPr lang="en-US" altLang="en-US" sz="1400"/>
          </a:p>
          <a:p>
            <a:pPr lvl="1"/>
            <a:endParaRPr lang="en-US" altLang="en-US" sz="1400"/>
          </a:p>
          <a:p>
            <a:pPr lvl="1"/>
            <a:endParaRPr lang="en-US" altLang="en-US" sz="1400"/>
          </a:p>
          <a:p>
            <a:pPr lvl="1"/>
            <a:endParaRPr lang="en-US" altLang="en-US" sz="1400"/>
          </a:p>
          <a:p>
            <a:pPr lvl="1"/>
            <a:endParaRPr lang="en-US" altLang="en-US" sz="1400"/>
          </a:p>
          <a:p>
            <a:pPr>
              <a:buFontTx/>
              <a:buNone/>
            </a:pPr>
            <a:endParaRPr lang="en-US" altLang="en-US" sz="1400">
              <a:ea typeface="Verdana" panose="020B0604030504040204" pitchFamily="34" charset="0"/>
              <a:cs typeface="Verdana" panose="020B0604030504040204" pitchFamily="34" charset="0"/>
            </a:endParaRPr>
          </a:p>
          <a:p>
            <a:endParaRPr lang="en-US" altLang="en-US"/>
          </a:p>
        </p:txBody>
      </p:sp>
      <p:pic>
        <p:nvPicPr>
          <p:cNvPr id="491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64" y="1983581"/>
            <a:ext cx="6629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856" y="4059480"/>
            <a:ext cx="71247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35052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40784221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up)">
                                      <p:cBhvr>
                                        <p:cTn id="1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0179" name="Rectangle 3"/>
          <p:cNvSpPr>
            <a:spLocks noGrp="1" noChangeArrowheads="1"/>
          </p:cNvSpPr>
          <p:nvPr>
            <p:ph type="body" idx="1"/>
          </p:nvPr>
        </p:nvSpPr>
        <p:spPr>
          <a:xfrm>
            <a:off x="344488" y="1295400"/>
            <a:ext cx="8455025" cy="4358116"/>
          </a:xfrm>
        </p:spPr>
        <p:txBody>
          <a:bodyPr/>
          <a:lstStyle/>
          <a:p>
            <a:r>
              <a:rPr lang="en-US" altLang="en-US">
                <a:ea typeface="Verdana" panose="020B0604030504040204" pitchFamily="34" charset="0"/>
                <a:cs typeface="Verdana" panose="020B0604030504040204" pitchFamily="34" charset="0"/>
              </a:rPr>
              <a:t>Many-to-Many Association</a:t>
            </a:r>
          </a:p>
          <a:p>
            <a:pPr lvl="1"/>
            <a:r>
              <a:rPr lang="en-US" altLang="en-US"/>
              <a:t>Consider the following relationship between </a:t>
            </a:r>
            <a:r>
              <a:rPr lang="en-US" altLang="en-US" b="1" i="1"/>
              <a:t>Student</a:t>
            </a:r>
            <a:r>
              <a:rPr lang="en-US" altLang="en-US"/>
              <a:t> and </a:t>
            </a:r>
            <a:r>
              <a:rPr lang="en-US" altLang="en-US" b="1" i="1"/>
              <a:t>Course</a:t>
            </a:r>
            <a:r>
              <a:rPr lang="en-US" altLang="en-US"/>
              <a:t> entity</a:t>
            </a:r>
          </a:p>
          <a:p>
            <a:pPr lvl="1"/>
            <a:endParaRPr lang="en-US" altLang="en-US"/>
          </a:p>
          <a:p>
            <a:pPr lvl="1"/>
            <a:endParaRPr lang="en-US" altLang="en-US"/>
          </a:p>
          <a:p>
            <a:pPr lvl="1"/>
            <a:endParaRPr lang="en-US" altLang="en-US" sz="1400"/>
          </a:p>
          <a:p>
            <a:pPr lvl="1"/>
            <a:endParaRPr lang="en-US" altLang="en-US" sz="1400"/>
          </a:p>
          <a:p>
            <a:pPr lvl="1"/>
            <a:endParaRPr lang="en-US" altLang="en-US" sz="1400"/>
          </a:p>
          <a:p>
            <a:pPr lvl="1"/>
            <a:endParaRPr lang="en-US" altLang="en-US" sz="1400"/>
          </a:p>
          <a:p>
            <a:pPr lvl="1">
              <a:buFont typeface="Arial" panose="020B0604020202020204" pitchFamily="34" charset="0"/>
              <a:buNone/>
            </a:pPr>
            <a:endParaRPr lang="en-US" altLang="en-US" sz="1400">
              <a:ea typeface="Verdana" panose="020B0604030504040204" pitchFamily="34" charset="0"/>
              <a:cs typeface="Verdana" panose="020B0604030504040204" pitchFamily="34" charset="0"/>
            </a:endParaRPr>
          </a:p>
          <a:p>
            <a:endParaRPr lang="en-US" altLang="en-US"/>
          </a:p>
          <a:p>
            <a:endParaRPr lang="en-US" altLang="en-US"/>
          </a:p>
          <a:p>
            <a:endParaRPr lang="en-US" altLang="en-US"/>
          </a:p>
          <a:p>
            <a:endParaRPr lang="en-US" altLang="en-US"/>
          </a:p>
        </p:txBody>
      </p:sp>
      <p:pic>
        <p:nvPicPr>
          <p:cNvPr id="5018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50641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59436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32004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6754157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wipe(up)">
                                      <p:cBhvr>
                                        <p:cTn id="12"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a typeface="Verdana" pitchFamily="34" charset="0"/>
                <a:cs typeface="Verdana" pitchFamily="34" charset="0"/>
              </a:rPr>
              <a:t>Types of association mappings</a:t>
            </a:r>
            <a:endParaRPr lang="en-US" dirty="0">
              <a:solidFill>
                <a:schemeClr val="tx1">
                  <a:lumMod val="95000"/>
                  <a:lumOff val="5000"/>
                </a:schemeClr>
              </a:solidFill>
              <a:latin typeface="+mj-lt"/>
              <a:ea typeface="Verdana" pitchFamily="34" charset="0"/>
              <a:cs typeface="Verdana" pitchFamily="34" charset="0"/>
            </a:endParaRPr>
          </a:p>
        </p:txBody>
      </p:sp>
      <p:sp>
        <p:nvSpPr>
          <p:cNvPr id="51203" name="Rectangle 3"/>
          <p:cNvSpPr>
            <a:spLocks noGrp="1" noChangeArrowheads="1"/>
          </p:cNvSpPr>
          <p:nvPr>
            <p:ph type="body" idx="1"/>
          </p:nvPr>
        </p:nvSpPr>
        <p:spPr>
          <a:xfrm>
            <a:off x="344488" y="1295400"/>
            <a:ext cx="8455025" cy="3998018"/>
          </a:xfrm>
        </p:spPr>
        <p:txBody>
          <a:bodyPr/>
          <a:lstStyle/>
          <a:p>
            <a:r>
              <a:rPr lang="en-US" altLang="en-US">
                <a:ea typeface="Verdana" panose="020B0604030504040204" pitchFamily="34" charset="0"/>
                <a:cs typeface="Verdana" panose="020B0604030504040204" pitchFamily="34" charset="0"/>
              </a:rPr>
              <a:t>Many-to-Many Association</a:t>
            </a:r>
          </a:p>
          <a:p>
            <a:pPr lvl="1"/>
            <a:r>
              <a:rPr lang="en-US" altLang="en-US">
                <a:ea typeface="Verdana" panose="020B0604030504040204" pitchFamily="34" charset="0"/>
                <a:cs typeface="Verdana" panose="020B0604030504040204" pitchFamily="34" charset="0"/>
              </a:rPr>
              <a:t>Student and Course Java files:</a:t>
            </a:r>
            <a:endParaRPr lang="en-US" altLang="en-US"/>
          </a:p>
          <a:p>
            <a:pPr lvl="1"/>
            <a:endParaRPr lang="en-US" altLang="en-US"/>
          </a:p>
          <a:p>
            <a:pPr lvl="1"/>
            <a:endParaRPr lang="en-US" altLang="en-US" sz="1400"/>
          </a:p>
          <a:p>
            <a:pPr lvl="1"/>
            <a:endParaRPr lang="en-US" altLang="en-US" sz="1400"/>
          </a:p>
          <a:p>
            <a:pPr lvl="1"/>
            <a:endParaRPr lang="en-US" altLang="en-US" sz="1400"/>
          </a:p>
          <a:p>
            <a:pPr lvl="1"/>
            <a:endParaRPr lang="en-US" altLang="en-US" sz="1400"/>
          </a:p>
          <a:p>
            <a:pPr lvl="1">
              <a:buFont typeface="Arial" panose="020B0604020202020204" pitchFamily="34" charset="0"/>
              <a:buNone/>
            </a:pPr>
            <a:endParaRPr lang="en-US" altLang="en-US" sz="1400">
              <a:ea typeface="Verdana" panose="020B0604030504040204" pitchFamily="34" charset="0"/>
              <a:cs typeface="Verdana" panose="020B0604030504040204" pitchFamily="34" charset="0"/>
            </a:endParaRPr>
          </a:p>
          <a:p>
            <a:endParaRPr lang="en-US" altLang="en-US"/>
          </a:p>
          <a:p>
            <a:endParaRPr lang="en-US" altLang="en-US"/>
          </a:p>
          <a:p>
            <a:endParaRPr lang="en-US" altLang="en-US"/>
          </a:p>
          <a:p>
            <a:endParaRPr lang="en-US" altLang="en-US"/>
          </a:p>
        </p:txBody>
      </p:sp>
      <p:pic>
        <p:nvPicPr>
          <p:cNvPr id="512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53054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0"/>
            <a:ext cx="79724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3276600" y="31242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9472862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wipe(up)">
                                      <p:cBhvr>
                                        <p:cTn id="12"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Inheritance</a:t>
            </a:r>
            <a:endParaRPr lang="en-US" dirty="0">
              <a:solidFill>
                <a:schemeClr val="tx1">
                  <a:lumMod val="95000"/>
                  <a:lumOff val="5000"/>
                </a:schemeClr>
              </a:solidFill>
              <a:latin typeface="+mj-lt"/>
              <a:ea typeface="Verdana" pitchFamily="34" charset="0"/>
              <a:cs typeface="Verdana" pitchFamily="34" charset="0"/>
            </a:endParaRPr>
          </a:p>
        </p:txBody>
      </p:sp>
      <p:sp>
        <p:nvSpPr>
          <p:cNvPr id="52227" name="Rectangle 3"/>
          <p:cNvSpPr>
            <a:spLocks noGrp="1" noChangeArrowheads="1"/>
          </p:cNvSpPr>
          <p:nvPr>
            <p:ph type="body" idx="1"/>
          </p:nvPr>
        </p:nvSpPr>
        <p:spPr>
          <a:xfrm>
            <a:off x="344488" y="1295400"/>
            <a:ext cx="8455025" cy="2517775"/>
          </a:xfrm>
        </p:spPr>
        <p:txBody>
          <a:bodyPr/>
          <a:lstStyle/>
          <a:p>
            <a:r>
              <a:rPr lang="en-US" altLang="en-US"/>
              <a:t>Hibernate also handles inheritance associations</a:t>
            </a:r>
          </a:p>
          <a:p>
            <a:r>
              <a:rPr lang="en-US" altLang="en-US"/>
              <a:t>Three strategies with regard to inheritance mapping</a:t>
            </a:r>
          </a:p>
          <a:p>
            <a:pPr lvl="1"/>
            <a:r>
              <a:rPr lang="en-US" altLang="en-US"/>
              <a:t>Table per concrete class</a:t>
            </a:r>
          </a:p>
          <a:p>
            <a:pPr lvl="1"/>
            <a:r>
              <a:rPr lang="en-US" altLang="en-US"/>
              <a:t>Table per subclass</a:t>
            </a:r>
          </a:p>
          <a:p>
            <a:pPr lvl="1"/>
            <a:r>
              <a:rPr lang="en-US" altLang="en-US"/>
              <a:t>Table per class hierarchy</a:t>
            </a:r>
          </a:p>
          <a:p>
            <a:pPr lvl="1"/>
            <a:endParaRPr lang="en-US" altLang="en-US"/>
          </a:p>
          <a:p>
            <a:endParaRPr lang="en-US" altLang="en-US"/>
          </a:p>
        </p:txBody>
      </p:sp>
    </p:spTree>
    <p:extLst>
      <p:ext uri="{BB962C8B-B14F-4D97-AF65-F5344CB8AC3E}">
        <p14:creationId xmlns:p14="http://schemas.microsoft.com/office/powerpoint/2010/main" val="204083143"/>
      </p:ext>
    </p:extLst>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Inheritance</a:t>
            </a:r>
            <a:endParaRPr lang="en-US" dirty="0">
              <a:solidFill>
                <a:schemeClr val="tx1">
                  <a:lumMod val="95000"/>
                  <a:lumOff val="5000"/>
                </a:schemeClr>
              </a:solidFill>
              <a:latin typeface="+mj-lt"/>
              <a:ea typeface="Verdana" pitchFamily="34" charset="0"/>
              <a:cs typeface="Verdana" pitchFamily="34" charset="0"/>
            </a:endParaRPr>
          </a:p>
        </p:txBody>
      </p:sp>
      <p:sp>
        <p:nvSpPr>
          <p:cNvPr id="53251" name="Rectangle 3"/>
          <p:cNvSpPr>
            <a:spLocks noGrp="1" noChangeArrowheads="1"/>
          </p:cNvSpPr>
          <p:nvPr>
            <p:ph type="body" idx="1"/>
          </p:nvPr>
        </p:nvSpPr>
        <p:spPr>
          <a:xfrm>
            <a:off x="344488" y="1295400"/>
            <a:ext cx="8455025" cy="1036638"/>
          </a:xfrm>
        </p:spPr>
        <p:txBody>
          <a:bodyPr/>
          <a:lstStyle/>
          <a:p>
            <a:r>
              <a:rPr lang="en-US" altLang="en-US"/>
              <a:t>Table per concrete class</a:t>
            </a:r>
          </a:p>
          <a:p>
            <a:pPr lvl="1"/>
            <a:endParaRPr lang="en-US" altLang="en-US"/>
          </a:p>
          <a:p>
            <a:endParaRPr lang="en-US" altLang="en-US"/>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05000"/>
            <a:ext cx="2590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825" y="3841750"/>
            <a:ext cx="4095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3778250"/>
            <a:ext cx="4095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572000"/>
            <a:ext cx="46815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495800"/>
            <a:ext cx="3841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31731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up)">
                                      <p:cBhvr>
                                        <p:cTn id="12" dur="5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0291"/>
                                        </p:tgtEl>
                                        <p:attrNameLst>
                                          <p:attrName>style.visibility</p:attrName>
                                        </p:attrNameLst>
                                      </p:cBhvr>
                                      <p:to>
                                        <p:strVal val="visible"/>
                                      </p:to>
                                    </p:set>
                                    <p:animEffect transition="in" filter="wipe(up)">
                                      <p:cBhvr>
                                        <p:cTn id="17" dur="500"/>
                                        <p:tgtEl>
                                          <p:spTgt spid="140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0292"/>
                                        </p:tgtEl>
                                        <p:attrNameLst>
                                          <p:attrName>style.visibility</p:attrName>
                                        </p:attrNameLst>
                                      </p:cBhvr>
                                      <p:to>
                                        <p:strVal val="visible"/>
                                      </p:to>
                                    </p:set>
                                    <p:animEffect transition="in" filter="wipe(up)">
                                      <p:cBhvr>
                                        <p:cTn id="22"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Inheritance</a:t>
            </a:r>
            <a:endParaRPr lang="en-US" dirty="0">
              <a:solidFill>
                <a:schemeClr val="tx1">
                  <a:lumMod val="95000"/>
                  <a:lumOff val="5000"/>
                </a:schemeClr>
              </a:solidFill>
              <a:latin typeface="+mj-lt"/>
              <a:ea typeface="Verdana" pitchFamily="34" charset="0"/>
              <a:cs typeface="Verdana" pitchFamily="34" charset="0"/>
            </a:endParaRPr>
          </a:p>
        </p:txBody>
      </p:sp>
      <p:sp>
        <p:nvSpPr>
          <p:cNvPr id="54275" name="Rectangle 3"/>
          <p:cNvSpPr>
            <a:spLocks noGrp="1" noChangeArrowheads="1"/>
          </p:cNvSpPr>
          <p:nvPr>
            <p:ph type="body" idx="1"/>
          </p:nvPr>
        </p:nvSpPr>
        <p:spPr>
          <a:xfrm>
            <a:off x="344488" y="1295400"/>
            <a:ext cx="8455025" cy="1036638"/>
          </a:xfrm>
        </p:spPr>
        <p:txBody>
          <a:bodyPr/>
          <a:lstStyle/>
          <a:p>
            <a:r>
              <a:rPr lang="en-US" altLang="en-US"/>
              <a:t>Table per subclass</a:t>
            </a:r>
          </a:p>
          <a:p>
            <a:pPr lvl="1"/>
            <a:endParaRPr lang="en-US" altLang="en-US"/>
          </a:p>
          <a:p>
            <a:endParaRPr lang="en-US" altLang="en-US"/>
          </a:p>
        </p:txBody>
      </p:sp>
      <p:pic>
        <p:nvPicPr>
          <p:cNvPr id="141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1828800"/>
            <a:ext cx="34194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105400"/>
            <a:ext cx="3095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029200"/>
            <a:ext cx="2286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95475"/>
            <a:ext cx="14097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0" y="4191000"/>
            <a:ext cx="723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11480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1752600"/>
            <a:ext cx="31242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25994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wipe(left)">
                                      <p:cBhvr>
                                        <p:cTn id="7" dur="500"/>
                                        <p:tgtEl>
                                          <p:spTgt spid="141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4"/>
                                        </p:tgtEl>
                                        <p:attrNameLst>
                                          <p:attrName>style.visibility</p:attrName>
                                        </p:attrNameLst>
                                      </p:cBhvr>
                                      <p:to>
                                        <p:strVal val="visible"/>
                                      </p:to>
                                    </p:set>
                                    <p:animEffect transition="in" filter="wipe(left)">
                                      <p:cBhvr>
                                        <p:cTn id="12" dur="500"/>
                                        <p:tgtEl>
                                          <p:spTgt spid="14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1319"/>
                                        </p:tgtEl>
                                        <p:attrNameLst>
                                          <p:attrName>style.visibility</p:attrName>
                                        </p:attrNameLst>
                                      </p:cBhvr>
                                      <p:to>
                                        <p:strVal val="visible"/>
                                      </p:to>
                                    </p:set>
                                    <p:animEffect transition="in" filter="wipe(up)">
                                      <p:cBhvr>
                                        <p:cTn id="17" dur="500"/>
                                        <p:tgtEl>
                                          <p:spTgt spid="141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Effect transition="in" filter="wipe(up)">
                                      <p:cBhvr>
                                        <p:cTn id="22" dur="500"/>
                                        <p:tgtEl>
                                          <p:spTgt spid="141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1318"/>
                                        </p:tgtEl>
                                        <p:attrNameLst>
                                          <p:attrName>style.visibility</p:attrName>
                                        </p:attrNameLst>
                                      </p:cBhvr>
                                      <p:to>
                                        <p:strVal val="visible"/>
                                      </p:to>
                                    </p:set>
                                    <p:animEffect transition="in" filter="wipe(down)">
                                      <p:cBhvr>
                                        <p:cTn id="27" dur="500"/>
                                        <p:tgtEl>
                                          <p:spTgt spid="141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1315"/>
                                        </p:tgtEl>
                                        <p:attrNameLst>
                                          <p:attrName>style.visibility</p:attrName>
                                        </p:attrNameLst>
                                      </p:cBhvr>
                                      <p:to>
                                        <p:strVal val="visible"/>
                                      </p:to>
                                    </p:set>
                                    <p:animEffect transition="in" filter="wipe(up)">
                                      <p:cBhvr>
                                        <p:cTn id="32" dur="5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Inheritance</a:t>
            </a:r>
            <a:endParaRPr lang="en-US" dirty="0">
              <a:solidFill>
                <a:schemeClr val="tx1">
                  <a:lumMod val="95000"/>
                  <a:lumOff val="5000"/>
                </a:schemeClr>
              </a:solidFill>
              <a:latin typeface="+mj-lt"/>
              <a:ea typeface="Verdana" pitchFamily="34" charset="0"/>
              <a:cs typeface="Verdana" pitchFamily="34" charset="0"/>
            </a:endParaRPr>
          </a:p>
        </p:txBody>
      </p:sp>
      <p:sp>
        <p:nvSpPr>
          <p:cNvPr id="55299" name="Rectangle 3"/>
          <p:cNvSpPr>
            <a:spLocks noGrp="1" noChangeArrowheads="1"/>
          </p:cNvSpPr>
          <p:nvPr>
            <p:ph type="body" idx="1"/>
          </p:nvPr>
        </p:nvSpPr>
        <p:spPr>
          <a:xfrm>
            <a:off x="344488" y="1295400"/>
            <a:ext cx="8455025" cy="1036638"/>
          </a:xfrm>
        </p:spPr>
        <p:txBody>
          <a:bodyPr/>
          <a:lstStyle/>
          <a:p>
            <a:r>
              <a:rPr lang="en-US" altLang="en-US"/>
              <a:t>Table per class hierarchy</a:t>
            </a:r>
          </a:p>
          <a:p>
            <a:pPr lvl="1"/>
            <a:endParaRPr lang="en-US" altLang="en-US"/>
          </a:p>
          <a:p>
            <a:endParaRPr lang="en-US" altLang="en-US"/>
          </a:p>
        </p:txBody>
      </p:sp>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4648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876800"/>
            <a:ext cx="6053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2313" y="3505200"/>
            <a:ext cx="16906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3429000"/>
            <a:ext cx="911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24101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wipe(up)">
                                      <p:cBhvr>
                                        <p:cTn id="7" dur="500"/>
                                        <p:tgtEl>
                                          <p:spTgt spid="142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up)">
                                      <p:cBhvr>
                                        <p:cTn id="12" dur="500"/>
                                        <p:tgtEl>
                                          <p:spTgt spid="142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wipe(up)">
                                      <p:cBhvr>
                                        <p:cTn id="1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66713" y="455613"/>
            <a:ext cx="8408987" cy="785812"/>
          </a:xfrm>
        </p:spPr>
        <p:txBody>
          <a:bodyPr/>
          <a:lstStyle/>
          <a:p>
            <a:r>
              <a:rPr lang="en-US" altLang="en-US"/>
              <a:t>Course Objectives</a:t>
            </a:r>
          </a:p>
        </p:txBody>
      </p:sp>
      <p:sp>
        <p:nvSpPr>
          <p:cNvPr id="8195" name="Content Placeholder 2"/>
          <p:cNvSpPr>
            <a:spLocks noGrp="1"/>
          </p:cNvSpPr>
          <p:nvPr>
            <p:ph idx="1"/>
          </p:nvPr>
        </p:nvSpPr>
        <p:spPr>
          <a:xfrm>
            <a:off x="366713" y="1412875"/>
            <a:ext cx="8408987" cy="5407634"/>
          </a:xfrm>
        </p:spPr>
        <p:txBody>
          <a:bodyPr/>
          <a:lstStyle/>
          <a:p>
            <a:r>
              <a:rPr lang="en-US" altLang="en-US" dirty="0"/>
              <a:t>At the end of the course, you will have acquired sufficient knowledge </a:t>
            </a:r>
            <a:r>
              <a:rPr lang="en-US" altLang="en-US"/>
              <a:t>to:</a:t>
            </a:r>
          </a:p>
          <a:p>
            <a:pPr lvl="1"/>
            <a:r>
              <a:rPr lang="en-US"/>
              <a:t>Understand the benefits of Hibernate</a:t>
            </a:r>
          </a:p>
          <a:p>
            <a:pPr lvl="1"/>
            <a:r>
              <a:rPr lang="en-US"/>
              <a:t>Understand the Hibernate architecture</a:t>
            </a:r>
          </a:p>
          <a:p>
            <a:pPr lvl="1"/>
            <a:r>
              <a:rPr lang="en-US" altLang="en-US"/>
              <a:t>Create Hibernate based applications</a:t>
            </a:r>
          </a:p>
          <a:p>
            <a:pPr lvl="1"/>
            <a:r>
              <a:rPr lang="en-US" altLang="en-US"/>
              <a:t>Understand and use Hibernate mapping to map persistent objects to the database</a:t>
            </a:r>
          </a:p>
          <a:p>
            <a:pPr lvl="1"/>
            <a:r>
              <a:rPr lang="en-US" altLang="en-US"/>
              <a:t>Understand and work with collections and associations</a:t>
            </a:r>
          </a:p>
          <a:p>
            <a:pPr lvl="1"/>
            <a:r>
              <a:rPr lang="en-US" altLang="en-US"/>
              <a:t>Map inheritance hierarchies using Hibernate</a:t>
            </a:r>
          </a:p>
          <a:p>
            <a:pPr lvl="1"/>
            <a:r>
              <a:rPr lang="en-US" altLang="en-US"/>
              <a:t>Work with Hibernate queries, HQL, and Criteria</a:t>
            </a:r>
          </a:p>
          <a:p>
            <a:pPr lvl="1"/>
            <a:r>
              <a:rPr lang="en-US" altLang="en-US"/>
              <a:t>Performance tune your Hibernate applications</a:t>
            </a:r>
          </a:p>
          <a:p>
            <a:pPr lvl="1"/>
            <a:r>
              <a:rPr lang="en-US" altLang="en-US"/>
              <a:t>Understand Hibernate transaction support</a:t>
            </a:r>
          </a:p>
          <a:p>
            <a:pPr lvl="1"/>
            <a:r>
              <a:rPr lang="en-US" altLang="en-US"/>
              <a:t>Use the new Hibernate annotations to do OR mapping</a:t>
            </a:r>
          </a:p>
          <a:p>
            <a:endParaRPr lang="en-US" altLang="en-US"/>
          </a:p>
          <a:p>
            <a:pPr lvl="1"/>
            <a:endParaRPr lang="en-US" altLang="en-US" dirty="0"/>
          </a:p>
          <a:p>
            <a:pPr marL="339725" lvl="2" indent="0">
              <a:buNone/>
            </a:pPr>
            <a:r>
              <a:rPr lang="en-US" altLang="en-US"/>
              <a:t>.</a:t>
            </a:r>
            <a:endParaRPr lang="en-US"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j-lt"/>
                <a:ea typeface="Verdana" pitchFamily="34" charset="0"/>
                <a:cs typeface="Verdana" pitchFamily="34" charset="0"/>
              </a:rPr>
              <a:t>Hibernate data types</a:t>
            </a:r>
          </a:p>
        </p:txBody>
      </p:sp>
      <p:sp>
        <p:nvSpPr>
          <p:cNvPr id="59395" name="Rectangle 3"/>
          <p:cNvSpPr>
            <a:spLocks noGrp="1" noChangeArrowheads="1"/>
          </p:cNvSpPr>
          <p:nvPr>
            <p:ph type="body" idx="1"/>
          </p:nvPr>
        </p:nvSpPr>
        <p:spPr>
          <a:xfrm>
            <a:off x="344488" y="1295400"/>
            <a:ext cx="8455025" cy="5198346"/>
          </a:xfrm>
        </p:spPr>
        <p:txBody>
          <a:bodyPr/>
          <a:lstStyle/>
          <a:p>
            <a:r>
              <a:rPr lang="en-US" altLang="en-US"/>
              <a:t>Support all Java primitives and many JDK classes.</a:t>
            </a:r>
          </a:p>
          <a:p>
            <a:r>
              <a:rPr lang="en-US" altLang="en-US"/>
              <a:t>Hibernate supports user-defined custom types.</a:t>
            </a:r>
          </a:p>
          <a:p>
            <a:pPr lvl="1"/>
            <a:r>
              <a:rPr lang="en-US" altLang="en-US"/>
              <a:t>int, long, String, java.io.Serialize, java.util.Calendar,….. (Java Types)</a:t>
            </a:r>
          </a:p>
          <a:p>
            <a:pPr lvl="1"/>
            <a:r>
              <a:rPr lang="en-US" altLang="en-US"/>
              <a:t>Collection, List, ArrayList,…. (Java Collection)</a:t>
            </a:r>
          </a:p>
          <a:p>
            <a:pPr lvl="1"/>
            <a:r>
              <a:rPr lang="en-US" altLang="en-US"/>
              <a:t>Personel, PlayerInfo,…. (Custom Types)</a:t>
            </a:r>
            <a:endParaRPr lang="en-US" altLang="en-US" sz="1600"/>
          </a:p>
          <a:p>
            <a:pPr lvl="1"/>
            <a:endParaRPr lang="en-US" altLang="en-US"/>
          </a:p>
          <a:p>
            <a:pPr lvl="1"/>
            <a:endParaRPr lang="en-US" altLang="en-US"/>
          </a:p>
          <a:p>
            <a:pPr lvl="1"/>
            <a:endParaRPr lang="en-US" altLang="en-US" sz="1400"/>
          </a:p>
          <a:p>
            <a:pPr lvl="1"/>
            <a:endParaRPr lang="en-US" altLang="en-US" sz="1400"/>
          </a:p>
          <a:p>
            <a:pPr lvl="1"/>
            <a:endParaRPr lang="en-US" altLang="en-US" sz="1400"/>
          </a:p>
          <a:p>
            <a:pPr lvl="1">
              <a:buFont typeface="Arial" panose="020B0604020202020204" pitchFamily="34" charset="0"/>
              <a:buNone/>
            </a:pPr>
            <a:endParaRPr lang="en-US" altLang="en-US" sz="1400">
              <a:ea typeface="Verdana" panose="020B0604030504040204" pitchFamily="34" charset="0"/>
              <a:cs typeface="Verdana" panose="020B0604030504040204" pitchFamily="34" charset="0"/>
            </a:endParaRPr>
          </a:p>
          <a:p>
            <a:endParaRPr lang="en-US" altLang="en-US"/>
          </a:p>
          <a:p>
            <a:endParaRPr lang="en-US" altLang="en-US"/>
          </a:p>
          <a:p>
            <a:endParaRPr lang="en-US" altLang="en-US"/>
          </a:p>
          <a:p>
            <a:endParaRPr lang="en-US" altLang="en-US"/>
          </a:p>
        </p:txBody>
      </p:sp>
    </p:spTree>
    <p:extLst>
      <p:ext uri="{BB962C8B-B14F-4D97-AF65-F5344CB8AC3E}">
        <p14:creationId xmlns:p14="http://schemas.microsoft.com/office/powerpoint/2010/main" val="2226222550"/>
      </p:ext>
    </p:extLst>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endParaRPr lang="en-US" dirty="0">
              <a:solidFill>
                <a:schemeClr val="tx1">
                  <a:lumMod val="95000"/>
                  <a:lumOff val="5000"/>
                </a:schemeClr>
              </a:solidFill>
              <a:latin typeface="+mj-lt"/>
              <a:ea typeface="Verdana" pitchFamily="34" charset="0"/>
              <a:cs typeface="Verdana" pitchFamily="34" charset="0"/>
            </a:endParaRPr>
          </a:p>
        </p:txBody>
      </p:sp>
      <p:sp>
        <p:nvSpPr>
          <p:cNvPr id="60419" name="Rectangle 3"/>
          <p:cNvSpPr>
            <a:spLocks noGrp="1" noChangeArrowheads="1"/>
          </p:cNvSpPr>
          <p:nvPr>
            <p:ph type="body" idx="1"/>
          </p:nvPr>
        </p:nvSpPr>
        <p:spPr>
          <a:xfrm>
            <a:off x="344488" y="1295400"/>
            <a:ext cx="8455025" cy="2635250"/>
          </a:xfrm>
        </p:spPr>
        <p:txBody>
          <a:bodyPr/>
          <a:lstStyle/>
          <a:p>
            <a:pPr lvl="1"/>
            <a:endParaRPr lang="en-US" altLang="en-US" sz="1400"/>
          </a:p>
          <a:p>
            <a:pPr lvl="1"/>
            <a:endParaRPr lang="en-US" altLang="en-US" sz="1400"/>
          </a:p>
          <a:p>
            <a:pPr lvl="1"/>
            <a:endParaRPr lang="en-US" altLang="en-US" sz="1400"/>
          </a:p>
          <a:p>
            <a:pPr lvl="1">
              <a:buFont typeface="Arial" panose="020B0604020202020204" pitchFamily="34" charset="0"/>
              <a:buNone/>
            </a:pPr>
            <a:endParaRPr lang="en-US" altLang="en-US" sz="1400">
              <a:ea typeface="Verdana" panose="020B0604030504040204" pitchFamily="34" charset="0"/>
              <a:cs typeface="Verdana" panose="020B0604030504040204" pitchFamily="34" charset="0"/>
            </a:endParaRPr>
          </a:p>
          <a:p>
            <a:endParaRPr lang="en-US" altLang="en-US"/>
          </a:p>
          <a:p>
            <a:endParaRPr lang="en-US" altLang="en-US"/>
          </a:p>
          <a:p>
            <a:endParaRPr lang="en-US" altLang="en-US"/>
          </a:p>
          <a:p>
            <a:endParaRPr lang="en-US" altLang="en-US"/>
          </a:p>
        </p:txBody>
      </p:sp>
      <p:pic>
        <p:nvPicPr>
          <p:cNvPr id="4" name="Picture 11" descr="D:\Projects\SOA &amp; WS\Figures\software_archit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34290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4343400" y="990600"/>
            <a:ext cx="2667000" cy="990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 Ways of mappings</a:t>
            </a:r>
          </a:p>
          <a:p>
            <a:pPr>
              <a:defRPr/>
            </a:pPr>
            <a:r>
              <a:rPr lang="en-US" dirty="0"/>
              <a:t>- Types of mappings</a:t>
            </a:r>
          </a:p>
          <a:p>
            <a:pPr>
              <a:defRPr/>
            </a:pPr>
            <a:r>
              <a:rPr lang="en-US" dirty="0"/>
              <a:t>- Inheritance</a:t>
            </a:r>
          </a:p>
        </p:txBody>
      </p:sp>
    </p:spTree>
    <p:extLst>
      <p:ext uri="{BB962C8B-B14F-4D97-AF65-F5344CB8AC3E}">
        <p14:creationId xmlns:p14="http://schemas.microsoft.com/office/powerpoint/2010/main" val="1975720099"/>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2000"/>
                                        <p:tgtEl>
                                          <p:spTgt spid="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ctrTitle" idx="4294967295"/>
          </p:nvPr>
        </p:nvSpPr>
        <p:spPr>
          <a:xfrm>
            <a:off x="4013200" y="3697288"/>
            <a:ext cx="4579938" cy="723900"/>
          </a:xfrm>
        </p:spPr>
        <p:txBody>
          <a:bodyPr/>
          <a:lstStyle/>
          <a:p>
            <a:r>
              <a:rPr lang="en-US" sz="2400" dirty="0">
                <a:solidFill>
                  <a:schemeClr val="bg1"/>
                </a:solidFill>
              </a:rPr>
              <a:t>Querying in Hibernate</a:t>
            </a:r>
          </a:p>
        </p:txBody>
      </p:sp>
      <p:sp>
        <p:nvSpPr>
          <p:cNvPr id="30723" name="Subtitle 1"/>
          <p:cNvSpPr>
            <a:spLocks noGrp="1"/>
          </p:cNvSpPr>
          <p:nvPr>
            <p:ph type="subTitle" idx="4294967295"/>
          </p:nvPr>
        </p:nvSpPr>
        <p:spPr>
          <a:xfrm>
            <a:off x="5232400" y="4595813"/>
            <a:ext cx="3368675" cy="193675"/>
          </a:xfrm>
        </p:spPr>
        <p:txBody>
          <a:bodyPr/>
          <a:lstStyle/>
          <a:p>
            <a:pPr marL="0" indent="0" algn="r">
              <a:buFontTx/>
              <a:buNone/>
            </a:pPr>
            <a:endParaRPr lang="en-US" altLang="en-US" sz="1400" dirty="0">
              <a:solidFill>
                <a:schemeClr val="bg1"/>
              </a:solidFill>
            </a:endParaRPr>
          </a:p>
        </p:txBody>
      </p:sp>
    </p:spTree>
    <p:extLst>
      <p:ext uri="{BB962C8B-B14F-4D97-AF65-F5344CB8AC3E}">
        <p14:creationId xmlns:p14="http://schemas.microsoft.com/office/powerpoint/2010/main" val="3069716929"/>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effectLst>
                  <a:outerShdw blurRad="38100" dist="38100" dir="2700000" algn="tl">
                    <a:srgbClr val="C0C0C0"/>
                  </a:outerShdw>
                </a:effectLst>
                <a:latin typeface="+mn-lt"/>
                <a:ea typeface="Verdana" pitchFamily="34" charset="0"/>
                <a:cs typeface="Verdana" pitchFamily="34" charset="0"/>
              </a:rPr>
              <a:t>Querying in Hibernate</a:t>
            </a:r>
            <a:endParaRPr lang="en-US" dirty="0">
              <a:solidFill>
                <a:schemeClr val="tx1">
                  <a:lumMod val="95000"/>
                  <a:lumOff val="5000"/>
                </a:schemeClr>
              </a:solidFill>
              <a:latin typeface="+mn-lt"/>
              <a:ea typeface="Verdana" pitchFamily="34" charset="0"/>
              <a:cs typeface="Verdana" pitchFamily="34" charset="0"/>
            </a:endParaRPr>
          </a:p>
        </p:txBody>
      </p:sp>
      <p:sp>
        <p:nvSpPr>
          <p:cNvPr id="167939" name="Rectangle 3"/>
          <p:cNvSpPr>
            <a:spLocks noGrp="1" noChangeArrowheads="1"/>
          </p:cNvSpPr>
          <p:nvPr>
            <p:ph type="body" idx="1"/>
          </p:nvPr>
        </p:nvSpPr>
        <p:spPr>
          <a:xfrm>
            <a:off x="344488" y="1295400"/>
            <a:ext cx="8455025" cy="4078288"/>
          </a:xfrm>
        </p:spPr>
        <p:txBody>
          <a:bodyPr/>
          <a:lstStyle/>
          <a:p>
            <a:pPr>
              <a:defRPr/>
            </a:pPr>
            <a:r>
              <a:rPr lang="en-US" dirty="0">
                <a:solidFill>
                  <a:schemeClr val="tx1">
                    <a:lumMod val="95000"/>
                    <a:lumOff val="5000"/>
                  </a:schemeClr>
                </a:solidFill>
                <a:ea typeface="Verdana" pitchFamily="34" charset="0"/>
                <a:cs typeface="Verdana" pitchFamily="34" charset="0"/>
              </a:rPr>
              <a:t>Hibernate Query Language</a:t>
            </a:r>
          </a:p>
          <a:p>
            <a:pPr>
              <a:defRPr/>
            </a:pPr>
            <a:r>
              <a:rPr lang="en-US" dirty="0">
                <a:solidFill>
                  <a:schemeClr val="tx1">
                    <a:lumMod val="95000"/>
                    <a:lumOff val="5000"/>
                  </a:schemeClr>
                </a:solidFill>
                <a:ea typeface="Verdana" pitchFamily="34" charset="0"/>
                <a:cs typeface="Verdana" pitchFamily="34" charset="0"/>
              </a:rPr>
              <a:t>The Criteria Query API</a:t>
            </a:r>
          </a:p>
          <a:p>
            <a:pPr>
              <a:defRPr/>
            </a:pPr>
            <a:r>
              <a:rPr lang="en-US" dirty="0">
                <a:solidFill>
                  <a:schemeClr val="tx1">
                    <a:lumMod val="95000"/>
                    <a:lumOff val="5000"/>
                  </a:schemeClr>
                </a:solidFill>
                <a:ea typeface="Verdana" pitchFamily="34" charset="0"/>
                <a:cs typeface="Verdana" pitchFamily="34" charset="0"/>
              </a:rPr>
              <a:t>Native SQL</a:t>
            </a:r>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Char char="–"/>
              <a:defRPr/>
            </a:pPr>
            <a:endParaRPr lang="en-US" sz="1400" dirty="0"/>
          </a:p>
          <a:p>
            <a:pPr lvl="1">
              <a:buFont typeface="Arial" charset="0"/>
              <a:buNone/>
              <a:defRPr/>
            </a:pPr>
            <a:endParaRPr lang="en-US" sz="1400" dirty="0">
              <a:ea typeface="Verdana" pitchFamily="34" charset="0"/>
              <a:cs typeface="Verdana" pitchFamily="34" charset="0"/>
            </a:endParaRPr>
          </a:p>
          <a:p>
            <a:pPr>
              <a:defRPr/>
            </a:pPr>
            <a:endParaRPr lang="en-US" dirty="0"/>
          </a:p>
          <a:p>
            <a:pPr>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55510351"/>
      </p:ext>
    </p:extLst>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2467" name="Rectangle 3"/>
          <p:cNvSpPr>
            <a:spLocks noGrp="1" noChangeArrowheads="1"/>
          </p:cNvSpPr>
          <p:nvPr>
            <p:ph type="body" idx="1"/>
          </p:nvPr>
        </p:nvSpPr>
        <p:spPr>
          <a:xfrm>
            <a:off x="366713" y="1018309"/>
            <a:ext cx="8455025" cy="7999113"/>
          </a:xfrm>
        </p:spPr>
        <p:txBody>
          <a:bodyPr/>
          <a:lstStyle/>
          <a:p>
            <a:r>
              <a:rPr lang="en-US" altLang="en-US"/>
              <a:t>Make SQL be object oriented</a:t>
            </a:r>
          </a:p>
          <a:p>
            <a:pPr lvl="1"/>
            <a:r>
              <a:rPr lang="en-US" altLang="en-US"/>
              <a:t>Classes and properties instead of tables and columns</a:t>
            </a:r>
          </a:p>
          <a:p>
            <a:pPr lvl="1"/>
            <a:r>
              <a:rPr lang="en-US" altLang="en-US"/>
              <a:t>Polymorphism</a:t>
            </a:r>
          </a:p>
          <a:p>
            <a:pPr lvl="1"/>
            <a:r>
              <a:rPr lang="en-US" altLang="en-US"/>
              <a:t>Associations</a:t>
            </a:r>
          </a:p>
          <a:p>
            <a:pPr lvl="1"/>
            <a:r>
              <a:rPr lang="en-US" altLang="en-US"/>
              <a:t>Much less verbose than SQL</a:t>
            </a:r>
          </a:p>
          <a:p>
            <a:r>
              <a:rPr lang="en-US" altLang="en-US"/>
              <a:t>Full support for relational operations</a:t>
            </a:r>
          </a:p>
          <a:p>
            <a:pPr lvl="1"/>
            <a:r>
              <a:rPr lang="en-US" altLang="en-US"/>
              <a:t>Inner/outer/full joins</a:t>
            </a:r>
          </a:p>
          <a:p>
            <a:pPr lvl="1"/>
            <a:r>
              <a:rPr lang="en-US" altLang="en-US"/>
              <a:t>Projection</a:t>
            </a:r>
          </a:p>
          <a:p>
            <a:pPr lvl="1"/>
            <a:r>
              <a:rPr lang="en-US" altLang="en-US"/>
              <a:t>Aggregation (max, avg) and grouping</a:t>
            </a:r>
          </a:p>
          <a:p>
            <a:pPr lvl="1"/>
            <a:r>
              <a:rPr lang="en-US" altLang="en-US"/>
              <a:t>Ordering</a:t>
            </a:r>
          </a:p>
          <a:p>
            <a:pPr lvl="1"/>
            <a:r>
              <a:rPr lang="en-US" altLang="en-US"/>
              <a:t>Subqueries</a:t>
            </a:r>
          </a:p>
          <a:p>
            <a:pPr lvl="1"/>
            <a:r>
              <a:rPr lang="en-US" altLang="en-US"/>
              <a:t>SQL functions calls</a:t>
            </a:r>
            <a:endParaRPr lang="en-US" altLang="en-US" sz="2000"/>
          </a:p>
          <a:p>
            <a:r>
              <a:rPr lang="en-US" altLang="en-US"/>
              <a:t>Database independent</a:t>
            </a:r>
          </a:p>
          <a:p>
            <a:pPr lvl="1"/>
            <a:r>
              <a:rPr lang="en-US" altLang="en-US">
                <a:ea typeface="Verdana" panose="020B0604030504040204" pitchFamily="34" charset="0"/>
                <a:cs typeface="Verdana" panose="020B0604030504040204" pitchFamily="34" charset="0"/>
              </a:rPr>
              <a:t>Queries written in HQL are database independent</a:t>
            </a:r>
            <a:endParaRPr lang="en-US" altLang="en-US"/>
          </a:p>
          <a:p>
            <a:pPr lvl="1">
              <a:buFont typeface="Arial" panose="020B0604020202020204" pitchFamily="34" charset="0"/>
              <a:buNone/>
            </a:pPr>
            <a:endParaRPr lang="en-US" altLang="en-US"/>
          </a:p>
          <a:p>
            <a:endParaRPr lang="en-US" altLang="en-US" sz="1800">
              <a:ea typeface="Verdana" panose="020B0604030504040204" pitchFamily="34" charset="0"/>
              <a:cs typeface="Verdana" panose="020B0604030504040204" pitchFamily="34" charset="0"/>
            </a:endParaRPr>
          </a:p>
          <a:p>
            <a:pPr>
              <a:buFontTx/>
              <a:buNone/>
            </a:pPr>
            <a:endParaRPr lang="en-US" altLang="en-US" sz="1600">
              <a:ea typeface="Verdana" panose="020B0604030504040204" pitchFamily="34" charset="0"/>
              <a:cs typeface="Verdana" panose="020B0604030504040204" pitchFamily="34" charset="0"/>
            </a:endParaRPr>
          </a:p>
          <a:p>
            <a:pPr lvl="1">
              <a:buFont typeface="Arial" panose="020B0604020202020204" pitchFamily="34" charset="0"/>
              <a:buNone/>
            </a:pPr>
            <a:r>
              <a:rPr lang="en-US" altLang="en-US" sz="1400">
                <a:ea typeface="Verdana" panose="020B0604030504040204" pitchFamily="34" charset="0"/>
                <a:cs typeface="Verdana" panose="020B0604030504040204" pitchFamily="34" charset="0"/>
              </a:rPr>
              <a:t>	</a:t>
            </a:r>
          </a:p>
          <a:p>
            <a:endParaRPr lang="en-US" altLang="en-US"/>
          </a:p>
          <a:p>
            <a:endParaRPr lang="en-US" altLang="en-US"/>
          </a:p>
          <a:p>
            <a:endParaRPr lang="en-US" altLang="en-US"/>
          </a:p>
          <a:p>
            <a:endParaRPr lang="en-US" altLang="en-US"/>
          </a:p>
        </p:txBody>
      </p:sp>
    </p:spTree>
    <p:extLst>
      <p:ext uri="{BB962C8B-B14F-4D97-AF65-F5344CB8AC3E}">
        <p14:creationId xmlns:p14="http://schemas.microsoft.com/office/powerpoint/2010/main" val="2089659579"/>
      </p:ext>
    </p:extLst>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3491" name="Rectangle 3"/>
          <p:cNvSpPr>
            <a:spLocks noGrp="1" noChangeArrowheads="1"/>
          </p:cNvSpPr>
          <p:nvPr>
            <p:ph type="body" idx="1"/>
          </p:nvPr>
        </p:nvSpPr>
        <p:spPr>
          <a:xfrm>
            <a:off x="344488" y="1295400"/>
            <a:ext cx="8455025" cy="2117503"/>
          </a:xfrm>
        </p:spPr>
        <p:txBody>
          <a:bodyPr/>
          <a:lstStyle/>
          <a:p>
            <a:r>
              <a:rPr lang="en-US" altLang="en-US"/>
              <a:t>Support: Select, From, Where, Order by, Group by and Having clause</a:t>
            </a:r>
          </a:p>
          <a:p>
            <a:r>
              <a:rPr lang="en-US" altLang="en-US"/>
              <a:t>Simple query</a:t>
            </a:r>
          </a:p>
          <a:p>
            <a:pPr lvl="3"/>
            <a:endParaRPr lang="en-US" altLang="en-US" sz="1200" b="1"/>
          </a:p>
          <a:p>
            <a:pPr lvl="3"/>
            <a:endParaRPr lang="en-US" altLang="en-US" sz="1200" b="1"/>
          </a:p>
          <a:p>
            <a:endParaRPr lang="en-US" altLang="en-US" sz="1600"/>
          </a:p>
          <a:p>
            <a:r>
              <a:rPr lang="en-US" altLang="en-US"/>
              <a:t>Aggregation query</a:t>
            </a:r>
          </a:p>
          <a:p>
            <a:pPr lvl="3">
              <a:buFont typeface="Arial" panose="020B0604020202020204" pitchFamily="34" charset="0"/>
              <a:buNone/>
            </a:pPr>
            <a:endParaRPr lang="en-US" altLang="en-US" sz="1200"/>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81" y="3412902"/>
            <a:ext cx="56388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2011251"/>
            <a:ext cx="6483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4301"/>
      </p:ext>
    </p:extLst>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4515" name="Rectangle 3"/>
          <p:cNvSpPr>
            <a:spLocks noGrp="1" noChangeArrowheads="1"/>
          </p:cNvSpPr>
          <p:nvPr>
            <p:ph type="body" idx="1"/>
          </p:nvPr>
        </p:nvSpPr>
        <p:spPr>
          <a:xfrm>
            <a:off x="344488" y="1295400"/>
            <a:ext cx="8455025" cy="1117229"/>
          </a:xfrm>
        </p:spPr>
        <p:txBody>
          <a:bodyPr/>
          <a:lstStyle/>
          <a:p>
            <a:r>
              <a:rPr lang="en-US" altLang="en-US"/>
              <a:t>Paging Through the Result Set </a:t>
            </a:r>
            <a:endParaRPr lang="en-US" altLang="en-US" sz="1800"/>
          </a:p>
          <a:p>
            <a:pPr lvl="1"/>
            <a:r>
              <a:rPr lang="en-US" altLang="en-US"/>
              <a:t>setFirstResult(): set the first row to retrieve</a:t>
            </a:r>
          </a:p>
          <a:p>
            <a:pPr lvl="1"/>
            <a:r>
              <a:rPr lang="en-US" altLang="en-US"/>
              <a:t>setMaxResults(): set the maximum number of rows to retrieve</a:t>
            </a:r>
            <a:endParaRPr lang="en-US" altLang="en-US" sz="2400"/>
          </a:p>
        </p:txBody>
      </p:sp>
      <p:pic>
        <p:nvPicPr>
          <p:cNvPr id="645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7" y="2680854"/>
            <a:ext cx="807243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643122"/>
      </p:ext>
    </p:extLst>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5539" name="Rectangle 3"/>
          <p:cNvSpPr>
            <a:spLocks noGrp="1" noChangeArrowheads="1"/>
          </p:cNvSpPr>
          <p:nvPr>
            <p:ph type="body" idx="1"/>
          </p:nvPr>
        </p:nvSpPr>
        <p:spPr>
          <a:xfrm>
            <a:off x="366713" y="1019479"/>
            <a:ext cx="8455025" cy="5838521"/>
          </a:xfrm>
        </p:spPr>
        <p:txBody>
          <a:bodyPr/>
          <a:lstStyle/>
          <a:p>
            <a:r>
              <a:rPr lang="en-US" altLang="en-US"/>
              <a:t>Associations and joins</a:t>
            </a:r>
          </a:p>
          <a:p>
            <a:pPr lvl="1"/>
            <a:r>
              <a:rPr lang="en-US" altLang="en-US"/>
              <a:t>Allows to use more than one class in HQL query</a:t>
            </a:r>
          </a:p>
          <a:p>
            <a:pPr lvl="2"/>
            <a:r>
              <a:rPr lang="en-US" altLang="en-US"/>
              <a:t>inner join</a:t>
            </a:r>
          </a:p>
          <a:p>
            <a:pPr lvl="2"/>
            <a:r>
              <a:rPr lang="en-US" altLang="en-US"/>
              <a:t>cross join</a:t>
            </a:r>
          </a:p>
          <a:p>
            <a:pPr lvl="2"/>
            <a:r>
              <a:rPr lang="en-US" altLang="en-US"/>
              <a:t>left outer join</a:t>
            </a:r>
          </a:p>
          <a:p>
            <a:pPr lvl="2"/>
            <a:r>
              <a:rPr lang="en-US" altLang="en-US"/>
              <a:t>right outer join</a:t>
            </a:r>
          </a:p>
          <a:p>
            <a:pPr lvl="2"/>
            <a:r>
              <a:rPr lang="en-US" altLang="en-US"/>
              <a:t>Full join (not usually useful)</a:t>
            </a:r>
          </a:p>
          <a:p>
            <a:r>
              <a:rPr lang="en-US" altLang="en-US"/>
              <a:t>Aggregate functions</a:t>
            </a:r>
          </a:p>
          <a:p>
            <a:pPr lvl="1"/>
            <a:r>
              <a:rPr lang="en-US" altLang="en-US"/>
              <a:t>They work the same way in HQL as they do in SQL</a:t>
            </a:r>
          </a:p>
          <a:p>
            <a:pPr lvl="2"/>
            <a:r>
              <a:rPr lang="en-US" altLang="en-US"/>
              <a:t>avg(…)</a:t>
            </a:r>
          </a:p>
          <a:p>
            <a:pPr lvl="2"/>
            <a:r>
              <a:rPr lang="en-US" altLang="en-US"/>
              <a:t>sum(…)</a:t>
            </a:r>
          </a:p>
          <a:p>
            <a:pPr lvl="2"/>
            <a:r>
              <a:rPr lang="en-US" altLang="en-US"/>
              <a:t>min(…)</a:t>
            </a:r>
          </a:p>
          <a:p>
            <a:pPr lvl="2"/>
            <a:r>
              <a:rPr lang="en-US" altLang="en-US"/>
              <a:t>max(…)</a:t>
            </a:r>
          </a:p>
          <a:p>
            <a:pPr lvl="2"/>
            <a:r>
              <a:rPr lang="en-US" altLang="en-US"/>
              <a:t>count(*)</a:t>
            </a:r>
          </a:p>
          <a:p>
            <a:pPr lvl="2"/>
            <a:r>
              <a:rPr lang="en-US" altLang="en-US"/>
              <a:t>count(…)</a:t>
            </a:r>
          </a:p>
          <a:p>
            <a:pPr lvl="2"/>
            <a:r>
              <a:rPr lang="en-US" altLang="en-US"/>
              <a:t>count(distinct…)</a:t>
            </a:r>
          </a:p>
          <a:p>
            <a:pPr lvl="2"/>
            <a:r>
              <a:rPr lang="en-US" altLang="en-US"/>
              <a:t>count(all…)</a:t>
            </a:r>
          </a:p>
          <a:p>
            <a:pPr lvl="1">
              <a:buFont typeface="Arial" panose="020B0604020202020204" pitchFamily="34" charset="0"/>
              <a:buNone/>
            </a:pPr>
            <a:endParaRPr lang="en-US" altLang="en-US" sz="1400"/>
          </a:p>
        </p:txBody>
      </p:sp>
    </p:spTree>
    <p:extLst>
      <p:ext uri="{BB962C8B-B14F-4D97-AF65-F5344CB8AC3E}">
        <p14:creationId xmlns:p14="http://schemas.microsoft.com/office/powerpoint/2010/main" val="2766034930"/>
      </p:ext>
    </p:extLst>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6563" name="Rectangle 3"/>
          <p:cNvSpPr>
            <a:spLocks noGrp="1" noChangeArrowheads="1"/>
          </p:cNvSpPr>
          <p:nvPr>
            <p:ph type="body" idx="1"/>
          </p:nvPr>
        </p:nvSpPr>
        <p:spPr>
          <a:xfrm>
            <a:off x="344488" y="1295400"/>
            <a:ext cx="8455025" cy="3807196"/>
          </a:xfrm>
        </p:spPr>
        <p:txBody>
          <a:bodyPr/>
          <a:lstStyle/>
          <a:p>
            <a:r>
              <a:rPr lang="en-US" altLang="en-US"/>
              <a:t>Expressions</a:t>
            </a:r>
          </a:p>
          <a:p>
            <a:pPr lvl="1"/>
            <a:r>
              <a:rPr lang="en-US" altLang="en-US" sz="2000"/>
              <a:t> </a:t>
            </a:r>
            <a:r>
              <a:rPr lang="en-US" altLang="en-US"/>
              <a:t>Allowed in the where clause include most of the operations that you could perform in SQL:</a:t>
            </a:r>
          </a:p>
          <a:p>
            <a:pPr lvl="2"/>
            <a:r>
              <a:rPr lang="en-US" altLang="en-US"/>
              <a:t>Mathematical operators +, -, *, / </a:t>
            </a:r>
          </a:p>
          <a:p>
            <a:pPr lvl="2"/>
            <a:r>
              <a:rPr lang="en-US" altLang="en-US"/>
              <a:t> Binary comparison operators =, &gt;=, &lt;=, &lt;&gt;, !=, like </a:t>
            </a:r>
          </a:p>
          <a:p>
            <a:pPr lvl="2"/>
            <a:r>
              <a:rPr lang="en-US" altLang="en-US"/>
              <a:t>Logical operations and, or, not </a:t>
            </a:r>
          </a:p>
          <a:p>
            <a:pPr lvl="2"/>
            <a:r>
              <a:rPr lang="en-US" altLang="en-US"/>
              <a:t>String concatenation || </a:t>
            </a:r>
          </a:p>
          <a:p>
            <a:pPr lvl="2"/>
            <a:r>
              <a:rPr lang="en-US" altLang="en-US"/>
              <a:t>SQL scalar functions such as upper() and lower() </a:t>
            </a:r>
          </a:p>
          <a:p>
            <a:pPr lvl="2"/>
            <a:r>
              <a:rPr lang="en-US" altLang="en-US"/>
              <a:t>Parentheses ( ) indicate grouping </a:t>
            </a:r>
          </a:p>
          <a:p>
            <a:pPr lvl="2"/>
            <a:r>
              <a:rPr lang="en-US" altLang="en-US"/>
              <a:t>in, between, is null </a:t>
            </a:r>
          </a:p>
          <a:p>
            <a:pPr lvl="2"/>
            <a:r>
              <a:rPr lang="en-US" altLang="en-US"/>
              <a:t>JDBC IN parameters ? </a:t>
            </a:r>
          </a:p>
          <a:p>
            <a:pPr lvl="2"/>
            <a:r>
              <a:rPr lang="en-US" altLang="en-US"/>
              <a:t>named parameters :name, :start_date, :x1 </a:t>
            </a:r>
            <a:endParaRPr lang="en-US" altLang="en-US" sz="1200"/>
          </a:p>
        </p:txBody>
      </p:sp>
    </p:spTree>
    <p:extLst>
      <p:ext uri="{BB962C8B-B14F-4D97-AF65-F5344CB8AC3E}">
        <p14:creationId xmlns:p14="http://schemas.microsoft.com/office/powerpoint/2010/main" val="3335571380"/>
      </p:ext>
    </p:extLst>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Hibernate Query Language</a:t>
            </a:r>
          </a:p>
        </p:txBody>
      </p:sp>
      <p:sp>
        <p:nvSpPr>
          <p:cNvPr id="67587" name="Rectangle 3"/>
          <p:cNvSpPr>
            <a:spLocks noGrp="1" noChangeArrowheads="1"/>
          </p:cNvSpPr>
          <p:nvPr>
            <p:ph type="body" idx="1"/>
          </p:nvPr>
        </p:nvSpPr>
        <p:spPr>
          <a:xfrm>
            <a:off x="320675" y="1103561"/>
            <a:ext cx="8455025" cy="4078039"/>
          </a:xfrm>
        </p:spPr>
        <p:txBody>
          <a:bodyPr/>
          <a:lstStyle/>
          <a:p>
            <a:r>
              <a:rPr lang="en-US" altLang="en-US"/>
              <a:t>Bulk Updates and Deletes: </a:t>
            </a:r>
            <a:endParaRPr lang="en-US" altLang="en-US" sz="1800"/>
          </a:p>
          <a:p>
            <a:pPr lvl="1"/>
            <a:r>
              <a:rPr lang="en-US" altLang="en-US"/>
              <a:t>Bulk Updates:</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Bulk Deletes:</a:t>
            </a:r>
          </a:p>
          <a:p>
            <a:pPr lvl="2"/>
            <a:endParaRPr lang="en-US" altLang="en-US" sz="1400"/>
          </a:p>
          <a:p>
            <a:pPr lvl="2"/>
            <a:endParaRPr lang="en-US" altLang="en-US" sz="14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905000"/>
            <a:ext cx="82645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4098821"/>
            <a:ext cx="72088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7515742"/>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Group 2"/>
          <p:cNvGraphicFramePr>
            <a:graphicFrameLocks noGrp="1"/>
          </p:cNvGraphicFramePr>
          <p:nvPr>
            <p:extLst>
              <p:ext uri="{D42A27DB-BD31-4B8C-83A1-F6EECF244321}">
                <p14:modId xmlns:p14="http://schemas.microsoft.com/office/powerpoint/2010/main" val="978408194"/>
              </p:ext>
            </p:extLst>
          </p:nvPr>
        </p:nvGraphicFramePr>
        <p:xfrm>
          <a:off x="3257550" y="2547938"/>
          <a:ext cx="5538788" cy="2595564"/>
        </p:xfrm>
        <a:graphic>
          <a:graphicData uri="http://schemas.openxmlformats.org/drawingml/2006/table">
            <a:tbl>
              <a:tblPr/>
              <a:tblGrid>
                <a:gridCol w="819384">
                  <a:extLst>
                    <a:ext uri="{9D8B030D-6E8A-4147-A177-3AD203B41FA5}">
                      <a16:colId xmlns:a16="http://schemas.microsoft.com/office/drawing/2014/main" val="20000"/>
                    </a:ext>
                  </a:extLst>
                </a:gridCol>
                <a:gridCol w="4027055">
                  <a:extLst>
                    <a:ext uri="{9D8B030D-6E8A-4147-A177-3AD203B41FA5}">
                      <a16:colId xmlns:a16="http://schemas.microsoft.com/office/drawing/2014/main" val="20001"/>
                    </a:ext>
                  </a:extLst>
                </a:gridCol>
                <a:gridCol w="692349">
                  <a:extLst>
                    <a:ext uri="{9D8B030D-6E8A-4147-A177-3AD203B41FA5}">
                      <a16:colId xmlns:a16="http://schemas.microsoft.com/office/drawing/2014/main" val="20002"/>
                    </a:ext>
                  </a:extLst>
                </a:gridCol>
              </a:tblGrid>
              <a:tr h="371475">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I.</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lang="en-US" sz="1400" b="1" dirty="0"/>
                        <a:t>Introduction to Hibernate </a:t>
                      </a:r>
                      <a:r>
                        <a:rPr kumimoji="0" lang="en-US" altLang="en-US" sz="1400" b="1"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 </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08</a:t>
                      </a:r>
                      <a:endParaRPr kumimoji="0" lang="en-US" altLang="en-US" sz="1400" b="1"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endParaRP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II.</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Hibernate architecture</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18</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71475">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III.</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Hibernate Object Relational mapping</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43</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69888">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IV.</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Querying in Hibernate</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61</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V.</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Hibernate new features</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76</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69888">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VI.</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Hibernate demo</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86</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71475">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ea typeface="MS PGothic" panose="020B0600070205080204" pitchFamily="34" charset="-128"/>
                        </a:rPr>
                        <a:t>VII.</a:t>
                      </a:r>
                    </a:p>
                  </a:txBody>
                  <a:tcPr marL="91457" marR="91457" marT="45714" marB="45714"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r>
                        <a:rPr lang="en-US" sz="1400" b="1" dirty="0"/>
                        <a:t>Hibernate practice</a:t>
                      </a:r>
                    </a:p>
                  </a:txBody>
                  <a:tcPr marL="91457" marR="91457" marT="45714" marB="45714" anchor="ctr" horzOverflow="overflow">
                    <a:lnL>
                      <a:noFill/>
                    </a:lnL>
                    <a:lnR>
                      <a:noFill/>
                    </a:lnR>
                    <a:lnT>
                      <a:noFill/>
                    </a:lnT>
                    <a:lnB>
                      <a:noFill/>
                    </a:lnB>
                    <a:lnTlToBr>
                      <a:noFill/>
                    </a:lnTlToBr>
                    <a:lnBlToTr>
                      <a:noFill/>
                    </a:lnBlToTr>
                    <a:solidFill>
                      <a:schemeClr val="bg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r" defTabSz="944563"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Bold" panose="020B0704020202020204" pitchFamily="34" charset="0"/>
                          <a:ea typeface="Arial Bold" panose="020B0704020202020204" pitchFamily="34" charset="0"/>
                          <a:cs typeface="Arial Bold" panose="020B0704020202020204" pitchFamily="34" charset="0"/>
                        </a:rPr>
                        <a:t>87</a:t>
                      </a:r>
                    </a:p>
                  </a:txBody>
                  <a:tcPr marL="91457" marR="91457" marT="45714" marB="4571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9249" name="Title 13"/>
          <p:cNvSpPr>
            <a:spLocks noGrp="1"/>
          </p:cNvSpPr>
          <p:nvPr>
            <p:ph type="title" idx="4294967295"/>
          </p:nvPr>
        </p:nvSpPr>
        <p:spPr>
          <a:xfrm>
            <a:off x="1600200" y="457200"/>
            <a:ext cx="7175500" cy="785813"/>
          </a:xfrm>
        </p:spPr>
        <p:txBody>
          <a:bodyPr/>
          <a:lstStyle/>
          <a:p>
            <a:pPr algn="r" eaLnBrk="1" hangingPunct="1"/>
            <a:r>
              <a:rPr lang="en-US" altLang="en-US">
                <a:solidFill>
                  <a:srgbClr val="939598"/>
                </a:solidFill>
              </a:rPr>
              <a:t>Agenda</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n-lt"/>
                <a:ea typeface="Verdana" pitchFamily="34" charset="0"/>
                <a:cs typeface="Verdana" pitchFamily="34" charset="0"/>
              </a:rPr>
              <a:t>The Criteria Query API</a:t>
            </a:r>
          </a:p>
        </p:txBody>
      </p:sp>
      <p:sp>
        <p:nvSpPr>
          <p:cNvPr id="68611" name="Rectangle 3"/>
          <p:cNvSpPr>
            <a:spLocks noGrp="1" noChangeArrowheads="1"/>
          </p:cNvSpPr>
          <p:nvPr>
            <p:ph type="body" idx="1"/>
          </p:nvPr>
        </p:nvSpPr>
        <p:spPr>
          <a:xfrm>
            <a:off x="344488" y="1295400"/>
            <a:ext cx="8455025" cy="2874633"/>
          </a:xfrm>
        </p:spPr>
        <p:txBody>
          <a:bodyPr/>
          <a:lstStyle/>
          <a:p>
            <a:r>
              <a:rPr lang="en-US" altLang="en-US">
                <a:ea typeface="Verdana" panose="020B0604030504040204" pitchFamily="34" charset="0"/>
                <a:cs typeface="Verdana" panose="020B0604030504040204" pitchFamily="34" charset="0"/>
              </a:rPr>
              <a:t>Provides way of generating queries through method calls</a:t>
            </a:r>
          </a:p>
          <a:p>
            <a:r>
              <a:rPr lang="en-US" altLang="en-US"/>
              <a:t>Provide a compile-time syntax-checking that is not possible with a query language</a:t>
            </a:r>
            <a:endParaRPr lang="en-US" altLang="en-US">
              <a:ea typeface="Verdana" panose="020B0604030504040204" pitchFamily="34" charset="0"/>
              <a:cs typeface="Verdana" panose="020B0604030504040204" pitchFamily="34" charset="0"/>
            </a:endParaRPr>
          </a:p>
          <a:p>
            <a:r>
              <a:rPr lang="en-US" altLang="en-US">
                <a:ea typeface="Verdana" panose="020B0604030504040204" pitchFamily="34" charset="0"/>
                <a:cs typeface="Verdana" panose="020B0604030504040204" pitchFamily="34" charset="0"/>
              </a:rPr>
              <a:t>Lets you build nested, structured query expressions in Java</a:t>
            </a:r>
          </a:p>
          <a:p>
            <a:r>
              <a:rPr lang="en-US" altLang="en-US">
                <a:ea typeface="Verdana" panose="020B0604030504040204" pitchFamily="34" charset="0"/>
                <a:cs typeface="Verdana" panose="020B0604030504040204" pitchFamily="34" charset="0"/>
              </a:rPr>
              <a:t>The Criteria API also includes </a:t>
            </a:r>
            <a:r>
              <a:rPr lang="en-US" altLang="en-US" i="1">
                <a:ea typeface="Verdana" panose="020B0604030504040204" pitchFamily="34" charset="0"/>
                <a:cs typeface="Verdana" panose="020B0604030504040204" pitchFamily="34" charset="0"/>
              </a:rPr>
              <a:t>query by example (QBE) functionality</a:t>
            </a:r>
          </a:p>
          <a:p>
            <a:pPr lvl="1">
              <a:buFontTx/>
              <a:buNone/>
            </a:pPr>
            <a:endParaRPr lang="en-US" altLang="en-US" sz="1600"/>
          </a:p>
          <a:p>
            <a:pPr lvl="1">
              <a:buFontTx/>
              <a:buNone/>
            </a:pPr>
            <a:r>
              <a:rPr lang="en-US" altLang="en-US" sz="1600"/>
              <a:t>Criteria Query example:</a:t>
            </a:r>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p:txBody>
      </p:sp>
      <p:pic>
        <p:nvPicPr>
          <p:cNvPr id="686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7543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936777"/>
      </p:ext>
    </p:extLst>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n-lt"/>
                <a:ea typeface="Verdana" pitchFamily="34" charset="0"/>
                <a:cs typeface="Verdana" pitchFamily="34" charset="0"/>
              </a:rPr>
              <a:t>The Criteria Query API</a:t>
            </a:r>
          </a:p>
        </p:txBody>
      </p:sp>
      <p:sp>
        <p:nvSpPr>
          <p:cNvPr id="69635" name="Rectangle 3"/>
          <p:cNvSpPr>
            <a:spLocks noGrp="1" noChangeArrowheads="1"/>
          </p:cNvSpPr>
          <p:nvPr>
            <p:ph type="body" idx="1"/>
          </p:nvPr>
        </p:nvSpPr>
        <p:spPr>
          <a:xfrm>
            <a:off x="344488" y="1295400"/>
            <a:ext cx="8455025" cy="5278368"/>
          </a:xfrm>
        </p:spPr>
        <p:txBody>
          <a:bodyPr/>
          <a:lstStyle/>
          <a:p>
            <a:r>
              <a:rPr lang="en-US" altLang="en-US">
                <a:ea typeface="Verdana" panose="020B0604030504040204" pitchFamily="34" charset="0"/>
                <a:cs typeface="Verdana" panose="020B0604030504040204" pitchFamily="34" charset="0"/>
              </a:rPr>
              <a:t>Using the Restrictions</a:t>
            </a:r>
          </a:p>
          <a:p>
            <a:pPr lvl="1">
              <a:buFont typeface="Arial" panose="020B0604020202020204" pitchFamily="34" charset="0"/>
              <a:buNone/>
            </a:pPr>
            <a:r>
              <a:rPr lang="en-US" altLang="en-US" b="1">
                <a:ea typeface="Verdana" panose="020B0604030504040204" pitchFamily="34" charset="0"/>
                <a:cs typeface="Verdana" panose="020B0604030504040204" pitchFamily="34" charset="0"/>
              </a:rPr>
              <a:t>eq(…): </a:t>
            </a:r>
            <a:r>
              <a:rPr lang="en-US" altLang="en-US">
                <a:ea typeface="Verdana" panose="020B0604030504040204" pitchFamily="34" charset="0"/>
                <a:cs typeface="Verdana" panose="020B0604030504040204" pitchFamily="34" charset="0"/>
              </a:rPr>
              <a:t>   Apply an "equal" constraint to the named property </a:t>
            </a:r>
          </a:p>
          <a:p>
            <a:pPr lvl="1">
              <a:buFont typeface="Arial" panose="020B0604020202020204" pitchFamily="34" charset="0"/>
              <a:buNone/>
            </a:pPr>
            <a:r>
              <a:rPr lang="en-US" altLang="en-US" b="1">
                <a:ea typeface="Verdana" panose="020B0604030504040204" pitchFamily="34" charset="0"/>
                <a:cs typeface="Verdana" panose="020B0604030504040204" pitchFamily="34" charset="0"/>
              </a:rPr>
              <a:t>ge(…) :   </a:t>
            </a:r>
            <a:r>
              <a:rPr lang="en-US" altLang="en-US">
                <a:ea typeface="Verdana" panose="020B0604030504040204" pitchFamily="34" charset="0"/>
                <a:cs typeface="Verdana" panose="020B0604030504040204" pitchFamily="34" charset="0"/>
              </a:rPr>
              <a:t>Apply a "greater than or equal" constraint to the named property</a:t>
            </a:r>
          </a:p>
          <a:p>
            <a:pPr lvl="1">
              <a:buFont typeface="Arial" panose="020B0604020202020204" pitchFamily="34" charset="0"/>
              <a:buNone/>
            </a:pPr>
            <a:r>
              <a:rPr lang="en-US" altLang="en-US" b="1" i="1">
                <a:ea typeface="Verdana" panose="020B0604030504040204" pitchFamily="34" charset="0"/>
                <a:cs typeface="Verdana" panose="020B0604030504040204" pitchFamily="34" charset="0"/>
              </a:rPr>
              <a:t>gt(…): </a:t>
            </a:r>
            <a:r>
              <a:rPr lang="en-US" altLang="en-US">
                <a:ea typeface="Verdana" panose="020B0604030504040204" pitchFamily="34" charset="0"/>
                <a:cs typeface="Verdana" panose="020B0604030504040204" pitchFamily="34" charset="0"/>
              </a:rPr>
              <a:t>    Apply a "greater than" constraint to the named property</a:t>
            </a:r>
          </a:p>
          <a:p>
            <a:pPr lvl="1">
              <a:buFont typeface="Arial" panose="020B0604020202020204" pitchFamily="34" charset="0"/>
              <a:buNone/>
            </a:pPr>
            <a:r>
              <a:rPr lang="en-US" altLang="en-US" b="1" i="1">
                <a:ea typeface="Verdana" panose="020B0604030504040204" pitchFamily="34" charset="0"/>
                <a:cs typeface="Verdana" panose="020B0604030504040204" pitchFamily="34" charset="0"/>
              </a:rPr>
              <a:t>like(…):  </a:t>
            </a:r>
            <a:r>
              <a:rPr lang="en-US" altLang="en-US">
                <a:ea typeface="Verdana" panose="020B0604030504040204" pitchFamily="34" charset="0"/>
                <a:cs typeface="Verdana" panose="020B0604030504040204" pitchFamily="34" charset="0"/>
              </a:rPr>
              <a:t>Apply a "like" constraint to the named property</a:t>
            </a:r>
          </a:p>
          <a:p>
            <a:pPr lvl="1">
              <a:buFont typeface="Arial" panose="020B0604020202020204" pitchFamily="34" charset="0"/>
              <a:buNone/>
            </a:pPr>
            <a:r>
              <a:rPr lang="en-US" altLang="en-US" b="1" i="1">
                <a:ea typeface="Verdana" panose="020B0604030504040204" pitchFamily="34" charset="0"/>
                <a:cs typeface="Verdana" panose="020B0604030504040204" pitchFamily="34" charset="0"/>
              </a:rPr>
              <a:t>ne(…): </a:t>
            </a:r>
            <a:r>
              <a:rPr lang="en-US" altLang="en-US">
                <a:ea typeface="Verdana" panose="020B0604030504040204" pitchFamily="34" charset="0"/>
                <a:cs typeface="Verdana" panose="020B0604030504040204" pitchFamily="34" charset="0"/>
              </a:rPr>
              <a:t>   Apply a "not equal" constraint to the named property</a:t>
            </a:r>
          </a:p>
          <a:p>
            <a:pPr lvl="1">
              <a:buFont typeface="Arial" panose="020B0604020202020204" pitchFamily="34" charset="0"/>
              <a:buNone/>
            </a:pPr>
            <a:r>
              <a:rPr lang="en-US" altLang="en-US" b="1">
                <a:ea typeface="Verdana" panose="020B0604030504040204" pitchFamily="34" charset="0"/>
                <a:cs typeface="Verdana" panose="020B0604030504040204" pitchFamily="34" charset="0"/>
              </a:rPr>
              <a:t>and(…): </a:t>
            </a:r>
            <a:r>
              <a:rPr lang="en-US" altLang="en-US">
                <a:ea typeface="Verdana" panose="020B0604030504040204" pitchFamily="34" charset="0"/>
                <a:cs typeface="Verdana" panose="020B0604030504040204" pitchFamily="34" charset="0"/>
              </a:rPr>
              <a:t> Return the conjunction of two expressions</a:t>
            </a:r>
          </a:p>
          <a:p>
            <a:pPr lvl="1">
              <a:buFont typeface="Arial" panose="020B0604020202020204" pitchFamily="34" charset="0"/>
              <a:buNone/>
            </a:pPr>
            <a:r>
              <a:rPr lang="en-US" altLang="en-US" sz="2000" b="1">
                <a:ea typeface="Verdana" panose="020B0604030504040204" pitchFamily="34" charset="0"/>
                <a:cs typeface="Verdana" panose="020B0604030504040204" pitchFamily="34" charset="0"/>
              </a:rPr>
              <a:t>or(…):     </a:t>
            </a:r>
            <a:r>
              <a:rPr lang="en-US" altLang="en-US" sz="2000">
                <a:ea typeface="Verdana" panose="020B0604030504040204" pitchFamily="34" charset="0"/>
                <a:cs typeface="Verdana" panose="020B0604030504040204" pitchFamily="34" charset="0"/>
              </a:rPr>
              <a:t>Return the disjunction of two expressions</a:t>
            </a:r>
          </a:p>
          <a:p>
            <a:pPr lvl="1"/>
            <a:r>
              <a:rPr lang="en-US" altLang="en-US" b="1"/>
              <a:t>Criteria AND:</a:t>
            </a:r>
            <a:endParaRPr lang="en-US" altLang="en-US" sz="2000" b="1"/>
          </a:p>
          <a:p>
            <a:pPr lvl="2"/>
            <a:endParaRPr lang="en-US" altLang="en-US" sz="1200"/>
          </a:p>
          <a:p>
            <a:pPr lvl="2"/>
            <a:endParaRPr lang="en-US" altLang="en-US" sz="1200"/>
          </a:p>
          <a:p>
            <a:pPr lvl="2"/>
            <a:endParaRPr lang="en-US" altLang="en-US" sz="1200"/>
          </a:p>
          <a:p>
            <a:pPr lvl="2"/>
            <a:endParaRPr lang="en-US" altLang="en-US" sz="1200"/>
          </a:p>
          <a:p>
            <a:pPr lvl="1"/>
            <a:r>
              <a:rPr lang="en-US" altLang="en-US" b="1"/>
              <a:t>Criteria OR:</a:t>
            </a:r>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p:txBody>
      </p:sp>
      <p:pic>
        <p:nvPicPr>
          <p:cNvPr id="696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4625035"/>
            <a:ext cx="6162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Picture 7"/>
          <p:cNvSpPr>
            <a:spLocks noChangeAspect="1" noChangeArrowheads="1"/>
          </p:cNvSpPr>
          <p:nvPr/>
        </p:nvSpPr>
        <p:spPr bwMode="auto">
          <a:xfrm>
            <a:off x="741363" y="4948238"/>
            <a:ext cx="6538912"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242330454"/>
      </p:ext>
    </p:extLst>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n-lt"/>
                <a:ea typeface="Verdana" pitchFamily="34" charset="0"/>
                <a:cs typeface="Verdana" pitchFamily="34" charset="0"/>
              </a:rPr>
              <a:t>The Criteria Query API</a:t>
            </a:r>
          </a:p>
        </p:txBody>
      </p:sp>
      <p:sp>
        <p:nvSpPr>
          <p:cNvPr id="70659" name="Rectangle 3"/>
          <p:cNvSpPr>
            <a:spLocks noGrp="1" noChangeArrowheads="1"/>
          </p:cNvSpPr>
          <p:nvPr>
            <p:ph type="body" idx="1"/>
          </p:nvPr>
        </p:nvSpPr>
        <p:spPr>
          <a:xfrm>
            <a:off x="366713" y="1059186"/>
            <a:ext cx="8455025" cy="5032147"/>
          </a:xfrm>
        </p:spPr>
        <p:txBody>
          <a:bodyPr/>
          <a:lstStyle/>
          <a:p>
            <a:r>
              <a:rPr lang="en-US" altLang="en-US"/>
              <a:t>Paging Through the Result Set</a:t>
            </a:r>
          </a:p>
          <a:p>
            <a:pPr lvl="2"/>
            <a:r>
              <a:rPr lang="en-US" altLang="en-US" sz="1400"/>
              <a:t>setFirstResult(): takes an integer that represents the first row in your result set </a:t>
            </a:r>
          </a:p>
          <a:p>
            <a:pPr lvl="2"/>
            <a:r>
              <a:rPr lang="en-US" altLang="en-US" sz="1400"/>
              <a:t>setMaxResults() : set the maximum number of rows to retrieve</a:t>
            </a:r>
          </a:p>
          <a:p>
            <a:pPr lvl="2"/>
            <a:endParaRPr lang="en-US" altLang="en-US" sz="1400"/>
          </a:p>
          <a:p>
            <a:pPr lvl="2"/>
            <a:endParaRPr lang="en-US" altLang="en-US" sz="1400"/>
          </a:p>
          <a:p>
            <a:pPr lvl="2"/>
            <a:endParaRPr lang="en-US" altLang="en-US" sz="1400"/>
          </a:p>
          <a:p>
            <a:pPr lvl="2"/>
            <a:endParaRPr lang="en-US" altLang="en-US" sz="1400"/>
          </a:p>
          <a:p>
            <a:r>
              <a:rPr lang="en-US" altLang="en-US"/>
              <a:t>Obtaining a Unique Result </a:t>
            </a:r>
          </a:p>
          <a:p>
            <a:pPr lvl="1"/>
            <a:r>
              <a:rPr lang="en-US" altLang="en-US" sz="1400"/>
              <a:t>Make sure that your query only returns one or zero results if you use the uniqueResult() method. Otherwise, Hibernate will throw an exception</a:t>
            </a:r>
            <a:endParaRPr lang="en-US" altLang="en-US" sz="1200"/>
          </a:p>
          <a:p>
            <a:pPr lvl="1"/>
            <a:endParaRPr lang="en-US" altLang="en-US" sz="1400"/>
          </a:p>
          <a:p>
            <a:pPr lvl="1"/>
            <a:endParaRPr lang="en-US" altLang="en-US" sz="1400"/>
          </a:p>
          <a:p>
            <a:pPr lvl="1"/>
            <a:endParaRPr lang="en-US" altLang="en-US" sz="1400"/>
          </a:p>
          <a:p>
            <a:endParaRPr lang="en-US" altLang="en-US" sz="1400"/>
          </a:p>
          <a:p>
            <a:r>
              <a:rPr lang="en-US" altLang="en-US"/>
              <a:t>Sorting the Query’s Results </a:t>
            </a:r>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3" y="1985962"/>
            <a:ext cx="57912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976688"/>
            <a:ext cx="6243637"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5486400"/>
            <a:ext cx="53879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075374"/>
      </p:ext>
    </p:extLst>
  </p:cSld>
  <p:clrMapOvr>
    <a:masterClrMapping/>
  </p:clrMapOvr>
  <p:transition advClick="0"/>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n-lt"/>
                <a:ea typeface="Verdana" pitchFamily="34" charset="0"/>
                <a:cs typeface="Verdana" pitchFamily="34" charset="0"/>
              </a:rPr>
              <a:t>The Criteria Query API</a:t>
            </a:r>
          </a:p>
        </p:txBody>
      </p:sp>
      <p:sp>
        <p:nvSpPr>
          <p:cNvPr id="71683" name="Rectangle 3"/>
          <p:cNvSpPr>
            <a:spLocks noGrp="1" noChangeArrowheads="1"/>
          </p:cNvSpPr>
          <p:nvPr>
            <p:ph type="body" idx="1"/>
          </p:nvPr>
        </p:nvSpPr>
        <p:spPr>
          <a:xfrm>
            <a:off x="344488" y="1295400"/>
            <a:ext cx="8455025" cy="5429179"/>
          </a:xfrm>
        </p:spPr>
        <p:txBody>
          <a:bodyPr/>
          <a:lstStyle/>
          <a:p>
            <a:r>
              <a:rPr lang="en-US" altLang="en-US"/>
              <a:t>Projections and Aggregates</a:t>
            </a:r>
          </a:p>
          <a:p>
            <a:pPr lvl="1"/>
            <a:r>
              <a:rPr lang="en-US" altLang="en-US"/>
              <a:t>The row-counting functionality provides a simple example of applying projections.</a:t>
            </a:r>
          </a:p>
          <a:p>
            <a:pPr lvl="1"/>
            <a:endParaRPr lang="en-US" altLang="en-US" sz="1600"/>
          </a:p>
          <a:p>
            <a:endParaRPr lang="en-US" altLang="en-US" sz="1800"/>
          </a:p>
          <a:p>
            <a:pPr lvl="1"/>
            <a:endParaRPr lang="en-US" altLang="en-US" sz="1600">
              <a:ea typeface="Verdana" panose="020B0604030504040204" pitchFamily="34" charset="0"/>
              <a:cs typeface="Verdana" panose="020B0604030504040204" pitchFamily="34" charset="0"/>
            </a:endParaRPr>
          </a:p>
          <a:p>
            <a:pPr lvl="1"/>
            <a:endParaRPr lang="en-US" altLang="en-US" sz="1600">
              <a:ea typeface="Verdana" panose="020B0604030504040204" pitchFamily="34" charset="0"/>
              <a:cs typeface="Verdana" panose="020B0604030504040204" pitchFamily="34" charset="0"/>
            </a:endParaRPr>
          </a:p>
          <a:p>
            <a:pPr lvl="1"/>
            <a:r>
              <a:rPr lang="en-US" altLang="en-US">
                <a:ea typeface="Verdana" panose="020B0604030504040204" pitchFamily="34" charset="0"/>
                <a:cs typeface="Verdana" panose="020B0604030504040204" pitchFamily="34" charset="0"/>
              </a:rPr>
              <a:t>Other aggregate functions include the following:</a:t>
            </a:r>
          </a:p>
          <a:p>
            <a:pPr lvl="2"/>
            <a:r>
              <a:rPr lang="en-US" altLang="en-US"/>
              <a:t>avg(String propertyName): Gives the average of a property’s value </a:t>
            </a:r>
          </a:p>
          <a:p>
            <a:pPr lvl="2"/>
            <a:r>
              <a:rPr lang="en-US" altLang="en-US"/>
              <a:t>count(String propertyName): Counts the number of times a property occurs </a:t>
            </a:r>
          </a:p>
          <a:p>
            <a:pPr lvl="2"/>
            <a:r>
              <a:rPr lang="en-US" altLang="en-US"/>
              <a:t>countDistinct(String propertyName): Counts the number of unique values the property contains </a:t>
            </a:r>
          </a:p>
          <a:p>
            <a:pPr lvl="2"/>
            <a:r>
              <a:rPr lang="en-US" altLang="en-US"/>
              <a:t>max(String propertyName): Calculates the maximum value of the property values </a:t>
            </a:r>
          </a:p>
          <a:p>
            <a:pPr lvl="2"/>
            <a:r>
              <a:rPr lang="en-US" altLang="en-US"/>
              <a:t>min(String propertyName): Calculates the minimum value of the property values </a:t>
            </a:r>
          </a:p>
          <a:p>
            <a:pPr lvl="2"/>
            <a:r>
              <a:rPr lang="en-US" altLang="en-US"/>
              <a:t>sum(String propertyName): Calculates the sum total of the property values</a:t>
            </a:r>
            <a:endParaRPr lang="en-US" altLang="en-US" sz="14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a:p>
            <a:pPr lvl="1">
              <a:buFont typeface="Arial" panose="020B0604020202020204" pitchFamily="34" charset="0"/>
              <a:buNone/>
            </a:pPr>
            <a:endParaRPr lang="en-US" altLang="en-US" sz="1200"/>
          </a:p>
        </p:txBody>
      </p:sp>
      <p:pic>
        <p:nvPicPr>
          <p:cNvPr id="716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91" y="2401743"/>
            <a:ext cx="6629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758050"/>
      </p:ext>
    </p:extLst>
  </p:cSld>
  <p:clrMapOvr>
    <a:masterClrMapping/>
  </p:clrMapOvr>
  <p:transition advClick="0"/>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n-lt"/>
                <a:ea typeface="Verdana" pitchFamily="34" charset="0"/>
                <a:cs typeface="Verdana" pitchFamily="34" charset="0"/>
              </a:rPr>
              <a:t>The Criteria Query API</a:t>
            </a:r>
          </a:p>
        </p:txBody>
      </p:sp>
      <p:sp>
        <p:nvSpPr>
          <p:cNvPr id="72707" name="Rectangle 3"/>
          <p:cNvSpPr>
            <a:spLocks noGrp="1" noChangeArrowheads="1"/>
          </p:cNvSpPr>
          <p:nvPr>
            <p:ph type="body" idx="1"/>
          </p:nvPr>
        </p:nvSpPr>
        <p:spPr>
          <a:xfrm>
            <a:off x="344488" y="1295400"/>
            <a:ext cx="8455025" cy="3967240"/>
          </a:xfrm>
        </p:spPr>
        <p:txBody>
          <a:bodyPr/>
          <a:lstStyle/>
          <a:p>
            <a:r>
              <a:rPr lang="en-US" altLang="en-US"/>
              <a:t>Query by Example (QBE)</a:t>
            </a:r>
          </a:p>
          <a:p>
            <a:pPr lvl="1"/>
            <a:r>
              <a:rPr lang="en-US" altLang="en-US"/>
              <a:t>Use instance as a template and have Hibernate build the criteria for you based upon its values</a:t>
            </a:r>
            <a:endParaRPr lang="en-US" altLang="en-US" sz="1400"/>
          </a:p>
          <a:p>
            <a:pPr lvl="1"/>
            <a:endParaRPr lang="en-US" altLang="en-US" sz="1600"/>
          </a:p>
          <a:p>
            <a:pPr lvl="1"/>
            <a:endParaRPr lang="en-US" altLang="en-US" sz="1600"/>
          </a:p>
          <a:p>
            <a:pPr lvl="1"/>
            <a:endParaRPr lang="en-US" altLang="en-US" sz="1600"/>
          </a:p>
          <a:p>
            <a:pPr lvl="1"/>
            <a:endParaRPr lang="en-US" altLang="en-US" sz="1600"/>
          </a:p>
          <a:p>
            <a:pPr lvl="1"/>
            <a:endParaRPr lang="en-US" altLang="en-US" sz="1400"/>
          </a:p>
          <a:p>
            <a:pPr lvl="1"/>
            <a:endParaRPr lang="en-US" altLang="en-US" sz="1400"/>
          </a:p>
          <a:p>
            <a:pPr lvl="1"/>
            <a:r>
              <a:rPr lang="en-US" altLang="en-US"/>
              <a:t>All the properties on our Example objects get examined. </a:t>
            </a:r>
          </a:p>
          <a:p>
            <a:pPr lvl="1"/>
            <a:r>
              <a:rPr lang="en-US" altLang="en-US"/>
              <a:t>The default is to ignore null-valued properties.</a:t>
            </a:r>
            <a:endParaRPr lang="en-US" altLang="en-US" sz="1400"/>
          </a:p>
          <a:p>
            <a:pPr lvl="1"/>
            <a:endParaRPr lang="en-US" altLang="en-US" sz="1400"/>
          </a:p>
          <a:p>
            <a:pPr lvl="1">
              <a:buFont typeface="Arial" panose="020B0604020202020204" pitchFamily="34" charset="0"/>
              <a:buNone/>
            </a:pPr>
            <a:endParaRPr lang="en-US" altLang="en-US" sz="1200"/>
          </a:p>
        </p:txBody>
      </p:sp>
      <p:pic>
        <p:nvPicPr>
          <p:cNvPr id="72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8" y="2244436"/>
            <a:ext cx="5715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058067"/>
      </p:ext>
    </p:extLst>
  </p:cSld>
  <p:clrMapOvr>
    <a:masterClrMapping/>
  </p:clrMapOvr>
  <p:transition advClick="0"/>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ea typeface="Verdana" pitchFamily="34" charset="0"/>
                <a:cs typeface="Verdana" pitchFamily="34" charset="0"/>
              </a:rPr>
              <a:t>Native SQL</a:t>
            </a:r>
            <a:endParaRPr lang="en-US" dirty="0">
              <a:solidFill>
                <a:schemeClr val="tx1">
                  <a:lumMod val="95000"/>
                  <a:lumOff val="5000"/>
                </a:schemeClr>
              </a:solidFill>
              <a:latin typeface="+mn-lt"/>
              <a:ea typeface="Verdana" pitchFamily="34" charset="0"/>
              <a:cs typeface="Verdana" pitchFamily="34" charset="0"/>
            </a:endParaRPr>
          </a:p>
        </p:txBody>
      </p:sp>
      <p:sp>
        <p:nvSpPr>
          <p:cNvPr id="167939" name="Rectangle 3"/>
          <p:cNvSpPr>
            <a:spLocks noGrp="1" noChangeArrowheads="1"/>
          </p:cNvSpPr>
          <p:nvPr>
            <p:ph type="body" idx="1"/>
          </p:nvPr>
        </p:nvSpPr>
        <p:spPr>
          <a:xfrm>
            <a:off x="344488" y="1295400"/>
            <a:ext cx="8455025" cy="5091113"/>
          </a:xfrm>
        </p:spPr>
        <p:txBody>
          <a:bodyPr/>
          <a:lstStyle/>
          <a:p>
            <a:pPr>
              <a:defRPr/>
            </a:pPr>
            <a:r>
              <a:rPr lang="en-US" sz="1600" dirty="0">
                <a:solidFill>
                  <a:schemeClr val="tx1">
                    <a:lumMod val="95000"/>
                    <a:lumOff val="5000"/>
                  </a:schemeClr>
                </a:solidFill>
                <a:ea typeface="Verdana" pitchFamily="34" charset="0"/>
                <a:cs typeface="Verdana" pitchFamily="34" charset="0"/>
              </a:rPr>
              <a:t>Using a SQLQuery</a:t>
            </a:r>
            <a:r>
              <a:rPr lang="en-US" sz="1600" dirty="0">
                <a:ea typeface="Verdana" pitchFamily="34" charset="0"/>
                <a:cs typeface="Verdana" pitchFamily="34" charset="0"/>
              </a:rPr>
              <a:t>:</a:t>
            </a:r>
          </a:p>
          <a:p>
            <a:pPr lvl="1">
              <a:buFont typeface="Arial" charset="0"/>
              <a:buChar char="–"/>
              <a:defRPr/>
            </a:pPr>
            <a:endParaRPr lang="en-US" sz="1400" dirty="0">
              <a:ea typeface="Verdana" pitchFamily="34" charset="0"/>
              <a:cs typeface="Verdana" pitchFamily="34" charset="0"/>
            </a:endParaRPr>
          </a:p>
          <a:p>
            <a:pPr lvl="1">
              <a:buFont typeface="Arial" charset="0"/>
              <a:buChar char="–"/>
              <a:defRPr/>
            </a:pPr>
            <a:r>
              <a:rPr lang="en-US" sz="1400" dirty="0">
                <a:ea typeface="Verdana" pitchFamily="34" charset="0"/>
                <a:cs typeface="Verdana" pitchFamily="34" charset="0"/>
              </a:rPr>
              <a:t>These will return a List of Object arrays</a:t>
            </a:r>
            <a:r>
              <a:rPr lang="en-US" sz="1400" b="1" dirty="0">
                <a:ea typeface="Verdana" pitchFamily="34" charset="0"/>
                <a:cs typeface="Verdana" pitchFamily="34" charset="0"/>
              </a:rPr>
              <a:t> (Object[]) </a:t>
            </a:r>
            <a:r>
              <a:rPr lang="en-US" sz="1400" dirty="0">
                <a:ea typeface="Verdana" pitchFamily="34" charset="0"/>
                <a:cs typeface="Verdana" pitchFamily="34" charset="0"/>
              </a:rPr>
              <a:t>with scalar values for each column in the Student table.</a:t>
            </a:r>
          </a:p>
          <a:p>
            <a:pPr lvl="1">
              <a:buFont typeface="Arial" charset="0"/>
              <a:buChar char="–"/>
              <a:defRPr/>
            </a:pPr>
            <a:r>
              <a:rPr lang="en-US" sz="1400" dirty="0">
                <a:ea typeface="Verdana" pitchFamily="34" charset="0"/>
                <a:cs typeface="Verdana" pitchFamily="34" charset="0"/>
              </a:rPr>
              <a:t>To get entity objects from a native </a:t>
            </a:r>
            <a:r>
              <a:rPr lang="en-US" sz="1400" dirty="0" err="1">
                <a:ea typeface="Verdana" pitchFamily="34" charset="0"/>
                <a:cs typeface="Verdana" pitchFamily="34" charset="0"/>
              </a:rPr>
              <a:t>sql</a:t>
            </a:r>
            <a:r>
              <a:rPr lang="en-US" sz="1400" dirty="0">
                <a:ea typeface="Verdana" pitchFamily="34" charset="0"/>
                <a:cs typeface="Verdana" pitchFamily="34" charset="0"/>
              </a:rPr>
              <a:t> query via </a:t>
            </a:r>
            <a:r>
              <a:rPr lang="en-US" sz="1400" dirty="0" err="1">
                <a:ea typeface="Verdana" pitchFamily="34" charset="0"/>
                <a:cs typeface="Verdana" pitchFamily="34" charset="0"/>
              </a:rPr>
              <a:t>addEntity</a:t>
            </a:r>
            <a:r>
              <a:rPr lang="en-US" sz="1400" dirty="0">
                <a:ea typeface="Verdana" pitchFamily="34" charset="0"/>
                <a:cs typeface="Verdana" pitchFamily="34" charset="0"/>
              </a:rPr>
              <a:t>().</a:t>
            </a:r>
          </a:p>
          <a:p>
            <a:pPr lvl="1">
              <a:buFont typeface="Arial" charset="0"/>
              <a:buChar char="–"/>
              <a:defRPr/>
            </a:pPr>
            <a:endParaRPr lang="en-US" sz="1400" dirty="0">
              <a:ea typeface="Verdana" pitchFamily="34" charset="0"/>
              <a:cs typeface="Verdana" pitchFamily="34" charset="0"/>
            </a:endParaRPr>
          </a:p>
          <a:p>
            <a:pPr>
              <a:defRPr/>
            </a:pPr>
            <a:r>
              <a:rPr lang="en-US" sz="1600" dirty="0"/>
              <a:t>Using Named SQL Queries</a:t>
            </a:r>
          </a:p>
          <a:p>
            <a:pPr lvl="1">
              <a:buFont typeface="Arial" charset="0"/>
              <a:buChar char="–"/>
              <a:defRPr/>
            </a:pPr>
            <a:r>
              <a:rPr lang="en-US" sz="1400" dirty="0">
                <a:ea typeface="Verdana" pitchFamily="34" charset="0"/>
                <a:cs typeface="Verdana" pitchFamily="34" charset="0"/>
              </a:rPr>
              <a:t>Named SQL queries can also be defined in the mapping document, in this case, you do not need to  call </a:t>
            </a:r>
            <a:r>
              <a:rPr lang="en-US" sz="1400" dirty="0" err="1">
                <a:ea typeface="Verdana" pitchFamily="34" charset="0"/>
                <a:cs typeface="Verdana" pitchFamily="34" charset="0"/>
              </a:rPr>
              <a:t>addEntity</a:t>
            </a:r>
            <a:r>
              <a:rPr lang="en-US" sz="1400" dirty="0">
                <a:ea typeface="Verdana" pitchFamily="34" charset="0"/>
                <a:cs typeface="Verdana" pitchFamily="34" charset="0"/>
              </a:rPr>
              <a:t>()</a:t>
            </a:r>
            <a:endParaRPr lang="en-US" sz="1600" dirty="0">
              <a:ea typeface="Verdana" pitchFamily="34" charset="0"/>
              <a:cs typeface="Verdana" pitchFamily="34" charset="0"/>
            </a:endParaRPr>
          </a:p>
          <a:p>
            <a:pPr lvl="2">
              <a:defRPr/>
            </a:pPr>
            <a:r>
              <a:rPr lang="en-US" sz="1400" i="1" dirty="0">
                <a:ea typeface="Verdana" pitchFamily="34" charset="0"/>
                <a:cs typeface="Verdana" pitchFamily="34" charset="0"/>
              </a:rPr>
              <a:t>Named </a:t>
            </a:r>
            <a:r>
              <a:rPr lang="en-US" sz="1400" i="1" dirty="0" err="1">
                <a:ea typeface="Verdana" pitchFamily="34" charset="0"/>
                <a:cs typeface="Verdana" pitchFamily="34" charset="0"/>
              </a:rPr>
              <a:t>sql</a:t>
            </a:r>
            <a:r>
              <a:rPr lang="en-US" sz="1400" i="1" dirty="0">
                <a:ea typeface="Verdana" pitchFamily="34" charset="0"/>
                <a:cs typeface="Verdana" pitchFamily="34" charset="0"/>
              </a:rPr>
              <a:t> query using the &lt;</a:t>
            </a:r>
            <a:r>
              <a:rPr lang="en-US" sz="1400" i="1" dirty="0" err="1">
                <a:ea typeface="Verdana" pitchFamily="34" charset="0"/>
                <a:cs typeface="Verdana" pitchFamily="34" charset="0"/>
              </a:rPr>
              <a:t>sql</a:t>
            </a:r>
            <a:r>
              <a:rPr lang="en-US" sz="1400" i="1" dirty="0">
                <a:ea typeface="Verdana" pitchFamily="34" charset="0"/>
                <a:cs typeface="Verdana" pitchFamily="34" charset="0"/>
              </a:rPr>
              <a:t>-query&gt; </a:t>
            </a:r>
            <a:r>
              <a:rPr lang="en-US" sz="1400" i="1" dirty="0" err="1">
                <a:ea typeface="Verdana" pitchFamily="34" charset="0"/>
                <a:cs typeface="Verdana" pitchFamily="34" charset="0"/>
              </a:rPr>
              <a:t>maping</a:t>
            </a:r>
            <a:r>
              <a:rPr lang="en-US" sz="1400" i="1" dirty="0">
                <a:ea typeface="Verdana" pitchFamily="34" charset="0"/>
                <a:cs typeface="Verdana" pitchFamily="34" charset="0"/>
              </a:rPr>
              <a:t> element</a:t>
            </a:r>
            <a:endParaRPr lang="en-US" sz="1200" i="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3">
              <a:buFont typeface="Arial" charset="0"/>
              <a:buChar char="–"/>
              <a:defRPr/>
            </a:pPr>
            <a:endParaRPr lang="en-US" sz="1200" b="1" dirty="0">
              <a:ea typeface="Verdana" pitchFamily="34" charset="0"/>
              <a:cs typeface="Verdana" pitchFamily="34" charset="0"/>
            </a:endParaRPr>
          </a:p>
          <a:p>
            <a:pPr lvl="2">
              <a:defRPr/>
            </a:pPr>
            <a:endParaRPr lang="en-US" sz="1400" i="1" dirty="0">
              <a:ea typeface="Verdana" pitchFamily="34" charset="0"/>
              <a:cs typeface="Verdana" pitchFamily="34" charset="0"/>
            </a:endParaRPr>
          </a:p>
          <a:p>
            <a:pPr lvl="2">
              <a:defRPr/>
            </a:pPr>
            <a:r>
              <a:rPr lang="en-US" sz="1400" i="1" dirty="0">
                <a:ea typeface="Verdana" pitchFamily="34" charset="0"/>
                <a:cs typeface="Verdana" pitchFamily="34" charset="0"/>
              </a:rPr>
              <a:t>Execution of a named query</a:t>
            </a:r>
            <a:endParaRPr lang="en-US" sz="1200" i="1" dirty="0">
              <a:ea typeface="Verdana" pitchFamily="34" charset="0"/>
              <a:cs typeface="Verdana" pitchFamily="34" charset="0"/>
            </a:endParaRPr>
          </a:p>
          <a:p>
            <a:pPr lvl="3">
              <a:buFont typeface="Arial" charset="0"/>
              <a:buChar char="–"/>
              <a:defRPr/>
            </a:pPr>
            <a:endParaRPr lang="en-US" sz="1200" dirty="0"/>
          </a:p>
          <a:p>
            <a:pPr lvl="1">
              <a:buFont typeface="Arial" charset="0"/>
              <a:buNone/>
              <a:defRPr/>
            </a:pPr>
            <a:endParaRPr lang="en-US" sz="1200" dirty="0"/>
          </a:p>
        </p:txBody>
      </p:sp>
      <p:pic>
        <p:nvPicPr>
          <p:cNvPr id="737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2590800"/>
            <a:ext cx="769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62400"/>
            <a:ext cx="46482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63" y="5867400"/>
            <a:ext cx="57610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3" y="1592263"/>
            <a:ext cx="51482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928283"/>
      </p:ext>
    </p:extLst>
  </p:cSld>
  <p:clrMapOvr>
    <a:masterClrMapping/>
  </p:clrMapOvr>
  <p:transition advClick="0"/>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endParaRPr lang="en-US" dirty="0">
              <a:solidFill>
                <a:schemeClr val="tx1">
                  <a:lumMod val="95000"/>
                  <a:lumOff val="5000"/>
                </a:schemeClr>
              </a:solidFill>
              <a:latin typeface="+mn-lt"/>
              <a:ea typeface="Verdana" pitchFamily="34" charset="0"/>
              <a:cs typeface="Verdana" pitchFamily="34" charset="0"/>
            </a:endParaRPr>
          </a:p>
        </p:txBody>
      </p:sp>
      <p:sp>
        <p:nvSpPr>
          <p:cNvPr id="74755" name="Rectangle 3"/>
          <p:cNvSpPr>
            <a:spLocks noGrp="1" noChangeArrowheads="1"/>
          </p:cNvSpPr>
          <p:nvPr>
            <p:ph type="body" idx="1"/>
          </p:nvPr>
        </p:nvSpPr>
        <p:spPr>
          <a:xfrm>
            <a:off x="344488" y="1295400"/>
            <a:ext cx="8455025" cy="433388"/>
          </a:xfrm>
        </p:spPr>
        <p:txBody>
          <a:bodyPr/>
          <a:lstStyle/>
          <a:p>
            <a:pPr lvl="2"/>
            <a:endParaRPr lang="en-US" altLang="en-US" sz="1400">
              <a:ea typeface="Verdana" panose="020B0604030504040204" pitchFamily="34" charset="0"/>
              <a:cs typeface="Verdana" panose="020B0604030504040204" pitchFamily="34" charset="0"/>
            </a:endParaRPr>
          </a:p>
          <a:p>
            <a:pPr lvl="1">
              <a:buFont typeface="Arial" panose="020B0604020202020204" pitchFamily="34" charset="0"/>
              <a:buNone/>
            </a:pPr>
            <a:endParaRPr lang="en-US" altLang="en-US" sz="1200"/>
          </a:p>
        </p:txBody>
      </p:sp>
      <p:pic>
        <p:nvPicPr>
          <p:cNvPr id="6" name="Picture 11" descr="D:\Projects\SOA &amp; WS\Figures\software_archit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81200"/>
            <a:ext cx="34290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6"/>
          <p:cNvSpPr/>
          <p:nvPr/>
        </p:nvSpPr>
        <p:spPr>
          <a:xfrm>
            <a:off x="3505200" y="1295400"/>
            <a:ext cx="4114800" cy="762000"/>
          </a:xfrm>
          <a:prstGeom prst="wedgeRoundRectCallout">
            <a:avLst>
              <a:gd name="adj1" fmla="val -31481"/>
              <a:gd name="adj2" fmla="val 662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 How to query in Hibernate?</a:t>
            </a:r>
          </a:p>
          <a:p>
            <a:pPr>
              <a:defRPr/>
            </a:pPr>
            <a:r>
              <a:rPr lang="en-US" dirty="0"/>
              <a:t>- How to page through the result set? </a:t>
            </a:r>
          </a:p>
        </p:txBody>
      </p:sp>
    </p:spTree>
    <p:extLst>
      <p:ext uri="{BB962C8B-B14F-4D97-AF65-F5344CB8AC3E}">
        <p14:creationId xmlns:p14="http://schemas.microsoft.com/office/powerpoint/2010/main" val="3844934513"/>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2000"/>
                                        <p:tgtEl>
                                          <p:spTgt spid="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ctrTitle" idx="4294967295"/>
          </p:nvPr>
        </p:nvSpPr>
        <p:spPr>
          <a:xfrm>
            <a:off x="4013200" y="3697288"/>
            <a:ext cx="4579938" cy="723900"/>
          </a:xfrm>
        </p:spPr>
        <p:txBody>
          <a:bodyPr/>
          <a:lstStyle/>
          <a:p>
            <a:pPr algn="ctr"/>
            <a:r>
              <a:rPr lang="en-US" sz="2400" dirty="0"/>
              <a:t>	</a:t>
            </a:r>
            <a:r>
              <a:rPr lang="en-US" sz="2400" dirty="0">
                <a:solidFill>
                  <a:schemeClr val="bg1"/>
                </a:solidFill>
              </a:rPr>
              <a:t> Hibernate new features</a:t>
            </a:r>
          </a:p>
        </p:txBody>
      </p:sp>
    </p:spTree>
    <p:extLst>
      <p:ext uri="{BB962C8B-B14F-4D97-AF65-F5344CB8AC3E}">
        <p14:creationId xmlns:p14="http://schemas.microsoft.com/office/powerpoint/2010/main" val="156003507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j-lt"/>
                <a:ea typeface="Verdana" pitchFamily="34" charset="0"/>
                <a:cs typeface="Verdana" pitchFamily="34" charset="0"/>
              </a:rPr>
              <a:t>Hibernate New Features</a:t>
            </a:r>
          </a:p>
        </p:txBody>
      </p:sp>
      <p:sp>
        <p:nvSpPr>
          <p:cNvPr id="70659" name="Rectangle 3"/>
          <p:cNvSpPr>
            <a:spLocks noGrp="1" noChangeArrowheads="1"/>
          </p:cNvSpPr>
          <p:nvPr>
            <p:ph type="body" idx="1"/>
          </p:nvPr>
        </p:nvSpPr>
        <p:spPr>
          <a:xfrm>
            <a:off x="344488" y="1295400"/>
            <a:ext cx="8455025" cy="1317625"/>
          </a:xfrm>
        </p:spPr>
        <p:txBody>
          <a:bodyPr/>
          <a:lstStyle/>
          <a:p>
            <a:pPr>
              <a:defRPr/>
            </a:pPr>
            <a:r>
              <a:rPr lang="en-US" dirty="0">
                <a:solidFill>
                  <a:schemeClr val="tx1">
                    <a:lumMod val="95000"/>
                    <a:lumOff val="5000"/>
                  </a:schemeClr>
                </a:solidFill>
                <a:ea typeface="Verdana" pitchFamily="34" charset="0"/>
                <a:cs typeface="Verdana" pitchFamily="34" charset="0"/>
              </a:rPr>
              <a:t>Data Filtering</a:t>
            </a:r>
          </a:p>
          <a:p>
            <a:pPr>
              <a:defRPr/>
            </a:pPr>
            <a:r>
              <a:rPr lang="en-US" dirty="0">
                <a:solidFill>
                  <a:schemeClr val="tx1">
                    <a:lumMod val="95000"/>
                    <a:lumOff val="5000"/>
                  </a:schemeClr>
                </a:solidFill>
                <a:ea typeface="Verdana" pitchFamily="34" charset="0"/>
                <a:cs typeface="Verdana" pitchFamily="34" charset="0"/>
              </a:rPr>
              <a:t>Interceptors</a:t>
            </a:r>
          </a:p>
          <a:p>
            <a:pPr>
              <a:defRPr/>
            </a:pPr>
            <a:r>
              <a:rPr lang="en-US" dirty="0">
                <a:solidFill>
                  <a:schemeClr val="tx1">
                    <a:lumMod val="95000"/>
                    <a:lumOff val="5000"/>
                  </a:schemeClr>
                </a:solidFill>
                <a:ea typeface="Verdana" pitchFamily="34" charset="0"/>
                <a:cs typeface="Verdana" pitchFamily="34" charset="0"/>
              </a:rPr>
              <a:t>Calling Triggers and Stored Procedures</a:t>
            </a:r>
          </a:p>
          <a:p>
            <a:pPr lvl="1">
              <a:buFont typeface="Arial" charset="0"/>
              <a:buNone/>
              <a:defRPr/>
            </a:pPr>
            <a:endParaRPr lang="en-US" sz="1200" dirty="0"/>
          </a:p>
        </p:txBody>
      </p:sp>
    </p:spTree>
    <p:extLst>
      <p:ext uri="{BB962C8B-B14F-4D97-AF65-F5344CB8AC3E}">
        <p14:creationId xmlns:p14="http://schemas.microsoft.com/office/powerpoint/2010/main" val="2917294881"/>
      </p:ext>
    </p:extLst>
  </p:cSld>
  <p:clrMapOvr>
    <a:masterClrMapping/>
  </p:clrMapOvr>
  <p:transition advClick="0"/>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j-lt"/>
                <a:ea typeface="Verdana" pitchFamily="34" charset="0"/>
                <a:cs typeface="Verdana" pitchFamily="34" charset="0"/>
              </a:rPr>
              <a:t>Data Filtering</a:t>
            </a:r>
          </a:p>
        </p:txBody>
      </p:sp>
      <p:sp>
        <p:nvSpPr>
          <p:cNvPr id="70659" name="Rectangle 3"/>
          <p:cNvSpPr>
            <a:spLocks noGrp="1" noChangeArrowheads="1"/>
          </p:cNvSpPr>
          <p:nvPr>
            <p:ph type="body" idx="1"/>
          </p:nvPr>
        </p:nvSpPr>
        <p:spPr>
          <a:xfrm>
            <a:off x="344488" y="1295400"/>
            <a:ext cx="8455025" cy="3831818"/>
          </a:xfrm>
        </p:spPr>
        <p:txBody>
          <a:bodyPr/>
          <a:lstStyle/>
          <a:p>
            <a:pPr>
              <a:defRPr/>
            </a:pPr>
            <a:r>
              <a:rPr lang="en-US" dirty="0">
                <a:ea typeface="Verdana" pitchFamily="34" charset="0"/>
                <a:cs typeface="Verdana" pitchFamily="34" charset="0"/>
              </a:rPr>
              <a:t>Limit the amount of data visible without modifying query parameters</a:t>
            </a:r>
          </a:p>
          <a:p>
            <a:pPr>
              <a:defRPr/>
            </a:pPr>
            <a:r>
              <a:rPr lang="en-US" dirty="0">
                <a:ea typeface="Verdana" pitchFamily="34" charset="0"/>
                <a:cs typeface="Verdana" pitchFamily="34" charset="0"/>
              </a:rPr>
              <a:t>Often used for security purposes</a:t>
            </a:r>
          </a:p>
          <a:p>
            <a:pPr lvl="1">
              <a:buFont typeface="Arial" charset="0"/>
              <a:buChar char="–"/>
              <a:defRPr/>
            </a:pPr>
            <a:r>
              <a:rPr lang="en-US" dirty="0">
                <a:ea typeface="Verdana" pitchFamily="34" charset="0"/>
                <a:cs typeface="Verdana" pitchFamily="34" charset="0"/>
              </a:rPr>
              <a:t>Users often only have access to certain levels of information</a:t>
            </a:r>
            <a:endParaRPr lang="en-US" sz="2000" dirty="0">
              <a:ea typeface="Verdana" pitchFamily="34" charset="0"/>
              <a:cs typeface="Verdana" pitchFamily="34" charset="0"/>
            </a:endParaRPr>
          </a:p>
          <a:p>
            <a:pPr>
              <a:defRPr/>
            </a:pPr>
            <a:r>
              <a:rPr lang="en-US" dirty="0">
                <a:ea typeface="Verdana" pitchFamily="34" charset="0"/>
                <a:cs typeface="Verdana" pitchFamily="34" charset="0"/>
              </a:rPr>
              <a:t>Step to set up Data Filters</a:t>
            </a:r>
          </a:p>
          <a:p>
            <a:pPr lvl="1">
              <a:buFont typeface="Arial" charset="0"/>
              <a:buChar char="–"/>
              <a:defRPr/>
            </a:pPr>
            <a:r>
              <a:rPr lang="en-US" sz="2000" dirty="0">
                <a:ea typeface="Verdana" pitchFamily="34" charset="0"/>
                <a:cs typeface="Verdana" pitchFamily="34" charset="0"/>
              </a:rPr>
              <a:t>Define the filter within the mapping file of the targeted entity</a:t>
            </a:r>
          </a:p>
          <a:p>
            <a:pPr lvl="2">
              <a:defRPr/>
            </a:pPr>
            <a:r>
              <a:rPr lang="en-US" sz="1800" dirty="0">
                <a:ea typeface="Verdana" pitchFamily="34" charset="0"/>
                <a:cs typeface="Verdana" pitchFamily="34" charset="0"/>
              </a:rPr>
              <a:t>Identify the attributes to filter on, and their types</a:t>
            </a:r>
          </a:p>
          <a:p>
            <a:pPr lvl="1">
              <a:buFont typeface="Arial" charset="0"/>
              <a:buChar char="–"/>
              <a:defRPr/>
            </a:pPr>
            <a:r>
              <a:rPr lang="en-US" sz="2000" dirty="0">
                <a:ea typeface="Verdana" pitchFamily="34" charset="0"/>
                <a:cs typeface="Verdana" pitchFamily="34" charset="0"/>
              </a:rPr>
              <a:t>Apply the filter on the desired class or collection by indicating it within the &lt;class&gt; or </a:t>
            </a:r>
            <a:r>
              <a:rPr lang="en-US" sz="2000" i="1" dirty="0">
                <a:ea typeface="Verdana" pitchFamily="34" charset="0"/>
                <a:cs typeface="Verdana" pitchFamily="34" charset="0"/>
              </a:rPr>
              <a:t>&lt;collection-type&gt; tags</a:t>
            </a:r>
          </a:p>
          <a:p>
            <a:pPr lvl="1">
              <a:buFont typeface="Arial" charset="0"/>
              <a:buChar char="–"/>
              <a:defRPr/>
            </a:pPr>
            <a:r>
              <a:rPr lang="en-US" sz="2000" dirty="0">
                <a:ea typeface="Verdana" pitchFamily="34" charset="0"/>
                <a:cs typeface="Verdana" pitchFamily="34" charset="0"/>
              </a:rPr>
              <a:t>After obtaining a session with which to perform your actions, enable the appropriate filter, setting any applicable parameters</a:t>
            </a:r>
            <a:endParaRPr lang="en-US" sz="2400" dirty="0">
              <a:solidFill>
                <a:schemeClr val="tx1">
                  <a:lumMod val="95000"/>
                  <a:lumOff val="5000"/>
                </a:schemeClr>
              </a:solidFill>
              <a:ea typeface="Verdana" pitchFamily="34" charset="0"/>
              <a:cs typeface="Verdana" pitchFamily="34" charset="0"/>
            </a:endParaRPr>
          </a:p>
          <a:p>
            <a:pPr lvl="1">
              <a:buFont typeface="Arial" charset="0"/>
              <a:buNone/>
              <a:defRPr/>
            </a:pPr>
            <a:endParaRPr lang="en-US" sz="1200" dirty="0"/>
          </a:p>
        </p:txBody>
      </p:sp>
    </p:spTree>
    <p:extLst>
      <p:ext uri="{BB962C8B-B14F-4D97-AF65-F5344CB8AC3E}">
        <p14:creationId xmlns:p14="http://schemas.microsoft.com/office/powerpoint/2010/main" val="368517389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366713" y="455613"/>
            <a:ext cx="8408987" cy="785812"/>
          </a:xfrm>
        </p:spPr>
        <p:txBody>
          <a:bodyPr/>
          <a:lstStyle/>
          <a:p>
            <a:pPr eaLnBrk="1" hangingPunct="1"/>
            <a:r>
              <a:rPr lang="en-US" dirty="0"/>
              <a:t>Course Audience and Prerequisite</a:t>
            </a:r>
            <a:br>
              <a:rPr lang="en-US" altLang="en-US" dirty="0">
                <a:sym typeface="Gotham Book"/>
              </a:rPr>
            </a:br>
            <a:endParaRPr lang="en-US" altLang="en-US" dirty="0"/>
          </a:p>
        </p:txBody>
      </p:sp>
      <p:sp>
        <p:nvSpPr>
          <p:cNvPr id="11267" name="Rectangle 2"/>
          <p:cNvSpPr>
            <a:spLocks noGrp="1" noChangeArrowheads="1"/>
          </p:cNvSpPr>
          <p:nvPr>
            <p:ph idx="4294967295"/>
          </p:nvPr>
        </p:nvSpPr>
        <p:spPr>
          <a:xfrm>
            <a:off x="366713" y="1412875"/>
            <a:ext cx="8353425" cy="954107"/>
          </a:xfrm>
        </p:spPr>
        <p:txBody>
          <a:bodyPr/>
          <a:lstStyle/>
          <a:p>
            <a:r>
              <a:rPr lang="en-US" dirty="0"/>
              <a:t>Basic understanding of Java</a:t>
            </a:r>
          </a:p>
          <a:p>
            <a:r>
              <a:rPr lang="en-US" dirty="0"/>
              <a:t>Prior exposure to SQL can be helpful, but its not a pre-requisite for the course</a:t>
            </a:r>
            <a:endParaRPr lang="en-US" altLang="en-US" dirty="0"/>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solidFill>
                  <a:schemeClr val="tx1">
                    <a:lumMod val="95000"/>
                    <a:lumOff val="5000"/>
                  </a:schemeClr>
                </a:solidFill>
                <a:latin typeface="+mj-lt"/>
                <a:ea typeface="Verdana" pitchFamily="34" charset="0"/>
                <a:cs typeface="Verdana" pitchFamily="34" charset="0"/>
              </a:rPr>
              <a:t>Data Filtering</a:t>
            </a:r>
          </a:p>
        </p:txBody>
      </p:sp>
      <p:sp>
        <p:nvSpPr>
          <p:cNvPr id="70659" name="Rectangle 3"/>
          <p:cNvSpPr>
            <a:spLocks noGrp="1" noChangeArrowheads="1"/>
          </p:cNvSpPr>
          <p:nvPr>
            <p:ph type="body" idx="1"/>
          </p:nvPr>
        </p:nvSpPr>
        <p:spPr>
          <a:xfrm>
            <a:off x="344488" y="1295400"/>
            <a:ext cx="8455025" cy="4078039"/>
          </a:xfrm>
        </p:spPr>
        <p:txBody>
          <a:bodyPr/>
          <a:lstStyle/>
          <a:p>
            <a:pPr>
              <a:defRPr/>
            </a:pPr>
            <a:r>
              <a:rPr lang="en-US" dirty="0"/>
              <a:t>Account mapping file</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marL="166688" lvl="1" indent="-166688">
              <a:buFontTx/>
              <a:buChar char="•"/>
              <a:defRPr/>
            </a:pPr>
            <a:r>
              <a:rPr lang="en-US" sz="2000" dirty="0">
                <a:ea typeface="Verdana" pitchFamily="34" charset="0"/>
                <a:cs typeface="Verdana" pitchFamily="34" charset="0"/>
              </a:rPr>
              <a:t>Account class filter</a:t>
            </a:r>
          </a:p>
          <a:p>
            <a:pPr>
              <a:defRPr/>
            </a:pPr>
            <a:endParaRPr lang="en-US" sz="1800" dirty="0">
              <a:ea typeface="Verdana" pitchFamily="34" charset="0"/>
              <a:cs typeface="Verdana" pitchFamily="34" charset="0"/>
            </a:endParaRPr>
          </a:p>
          <a:p>
            <a:pPr>
              <a:defRPr/>
            </a:pPr>
            <a:endParaRPr lang="en-US" dirty="0">
              <a:solidFill>
                <a:schemeClr val="tx1">
                  <a:lumMod val="95000"/>
                  <a:lumOff val="5000"/>
                </a:schemeClr>
              </a:solidFill>
              <a:ea typeface="Verdana" pitchFamily="34" charset="0"/>
              <a:cs typeface="Verdana" pitchFamily="34" charset="0"/>
            </a:endParaRPr>
          </a:p>
          <a:p>
            <a:pPr lvl="1">
              <a:buFont typeface="Arial" charset="0"/>
              <a:buNone/>
              <a:defRPr/>
            </a:pPr>
            <a:endParaRPr lang="en-US" sz="1200" dirty="0"/>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76" y="1784227"/>
            <a:ext cx="8213859" cy="227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12" y="4552559"/>
            <a:ext cx="8316501" cy="64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8259"/>
      </p:ext>
    </p:extLst>
  </p:cSld>
  <p:clrMapOvr>
    <a:masterClrMapping/>
  </p:clrMapOvr>
  <p:transition advClick="0"/>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Interceptors</a:t>
            </a:r>
            <a:endParaRPr lang="en-US" dirty="0">
              <a:solidFill>
                <a:schemeClr val="tx1">
                  <a:lumMod val="95000"/>
                  <a:lumOff val="5000"/>
                </a:schemeClr>
              </a:solidFill>
              <a:latin typeface="+mj-lt"/>
              <a:ea typeface="Verdana" pitchFamily="34" charset="0"/>
              <a:cs typeface="Verdana" pitchFamily="34" charset="0"/>
            </a:endParaRPr>
          </a:p>
        </p:txBody>
      </p:sp>
      <p:sp>
        <p:nvSpPr>
          <p:cNvPr id="70659" name="Rectangle 3"/>
          <p:cNvSpPr>
            <a:spLocks noGrp="1" noChangeArrowheads="1"/>
          </p:cNvSpPr>
          <p:nvPr>
            <p:ph type="body" idx="1"/>
          </p:nvPr>
        </p:nvSpPr>
        <p:spPr>
          <a:xfrm>
            <a:off x="344488" y="1295400"/>
            <a:ext cx="8455025" cy="5275290"/>
          </a:xfrm>
        </p:spPr>
        <p:txBody>
          <a:bodyPr/>
          <a:lstStyle/>
          <a:p>
            <a:pPr>
              <a:defRPr/>
            </a:pPr>
            <a:r>
              <a:rPr lang="en-US" dirty="0"/>
              <a:t>Callbacks from the session allowing the application to inspect and/or manipulate properties of a persistent object</a:t>
            </a:r>
          </a:p>
          <a:p>
            <a:pPr lvl="1">
              <a:buFont typeface="Arial" charset="0"/>
              <a:buChar char="–"/>
              <a:defRPr/>
            </a:pPr>
            <a:r>
              <a:rPr lang="en-US" dirty="0"/>
              <a:t>Before it Is saved, updated, deleted or loaded</a:t>
            </a:r>
          </a:p>
          <a:p>
            <a:pPr>
              <a:defRPr/>
            </a:pPr>
            <a:r>
              <a:rPr lang="en-US" dirty="0"/>
              <a:t>Implemented one of two ways</a:t>
            </a:r>
          </a:p>
          <a:p>
            <a:pPr lvl="1">
              <a:buFont typeface="Arial" charset="0"/>
              <a:buChar char="–"/>
              <a:defRPr/>
            </a:pPr>
            <a:r>
              <a:rPr lang="en-US" dirty="0"/>
              <a:t>Implement Interceptor directly</a:t>
            </a:r>
          </a:p>
          <a:p>
            <a:pPr lvl="1">
              <a:buFont typeface="Arial" charset="0"/>
              <a:buChar char="–"/>
              <a:defRPr/>
            </a:pPr>
            <a:r>
              <a:rPr lang="en-US" dirty="0"/>
              <a:t>Extend </a:t>
            </a:r>
            <a:r>
              <a:rPr lang="en-US" dirty="0" err="1"/>
              <a:t>EmptyInterceptor</a:t>
            </a:r>
            <a:r>
              <a:rPr lang="en-US" dirty="0"/>
              <a:t> (preferred)</a:t>
            </a:r>
          </a:p>
          <a:p>
            <a:pPr>
              <a:defRPr/>
            </a:pPr>
            <a:r>
              <a:rPr lang="en-US" dirty="0"/>
              <a:t>Comes in two flavors</a:t>
            </a:r>
          </a:p>
          <a:p>
            <a:pPr lvl="1">
              <a:buFont typeface="Arial" charset="0"/>
              <a:buChar char="–"/>
              <a:defRPr/>
            </a:pPr>
            <a:r>
              <a:rPr lang="en-US" dirty="0"/>
              <a:t>Session-scoped</a:t>
            </a:r>
          </a:p>
          <a:p>
            <a:pPr lvl="2">
              <a:defRPr/>
            </a:pPr>
            <a:r>
              <a:rPr lang="en-US" dirty="0"/>
              <a:t>Specified when a session is opened</a:t>
            </a:r>
          </a:p>
          <a:p>
            <a:pPr lvl="2">
              <a:defRPr/>
            </a:pPr>
            <a:r>
              <a:rPr lang="en-US" dirty="0" err="1"/>
              <a:t>SessionFactory.openSession</a:t>
            </a:r>
            <a:r>
              <a:rPr lang="en-US" dirty="0"/>
              <a:t>(Interceptor)</a:t>
            </a:r>
          </a:p>
          <a:p>
            <a:pPr lvl="1">
              <a:buFont typeface="Arial" charset="0"/>
              <a:buChar char="–"/>
              <a:defRPr/>
            </a:pPr>
            <a:r>
              <a:rPr lang="en-US" dirty="0" err="1"/>
              <a:t>SessionFactory</a:t>
            </a:r>
            <a:r>
              <a:rPr lang="en-US" dirty="0"/>
              <a:t>-scoped</a:t>
            </a:r>
          </a:p>
          <a:p>
            <a:pPr lvl="2">
              <a:defRPr/>
            </a:pPr>
            <a:r>
              <a:rPr lang="en-US" dirty="0"/>
              <a:t>Registered on the configuration during factory creation</a:t>
            </a:r>
          </a:p>
          <a:p>
            <a:pPr lvl="2">
              <a:defRPr/>
            </a:pPr>
            <a:r>
              <a:rPr lang="en-US" dirty="0"/>
              <a:t>Applies to all sessions</a:t>
            </a:r>
            <a:endParaRPr lang="en-US" sz="1800" dirty="0"/>
          </a:p>
          <a:p>
            <a:pPr>
              <a:buFontTx/>
              <a:buNone/>
              <a:defRPr/>
            </a:pPr>
            <a:endParaRPr lang="en-US" sz="1600" dirty="0">
              <a:ea typeface="Verdana" pitchFamily="34" charset="0"/>
              <a:cs typeface="Verdana" pitchFamily="34" charset="0"/>
            </a:endParaRPr>
          </a:p>
          <a:p>
            <a:pPr>
              <a:defRPr/>
            </a:pPr>
            <a:endParaRPr lang="en-US" sz="1600" dirty="0">
              <a:solidFill>
                <a:schemeClr val="tx1">
                  <a:lumMod val="95000"/>
                  <a:lumOff val="5000"/>
                </a:schemeClr>
              </a:solidFill>
              <a:ea typeface="Verdana" pitchFamily="34" charset="0"/>
              <a:cs typeface="Verdana" pitchFamily="34" charset="0"/>
            </a:endParaRPr>
          </a:p>
          <a:p>
            <a:pPr lvl="1">
              <a:buFont typeface="Arial" charset="0"/>
              <a:buNone/>
              <a:defRPr/>
            </a:pPr>
            <a:endParaRPr lang="en-US" sz="1200" dirty="0"/>
          </a:p>
        </p:txBody>
      </p:sp>
    </p:spTree>
    <p:extLst>
      <p:ext uri="{BB962C8B-B14F-4D97-AF65-F5344CB8AC3E}">
        <p14:creationId xmlns:p14="http://schemas.microsoft.com/office/powerpoint/2010/main" val="3466067748"/>
      </p:ext>
    </p:extLst>
  </p:cSld>
  <p:clrMapOvr>
    <a:masterClrMapping/>
  </p:clrMapOvr>
  <p:transition advClick="0"/>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Interceptors</a:t>
            </a:r>
            <a:endParaRPr lang="en-US" dirty="0">
              <a:solidFill>
                <a:schemeClr val="tx1">
                  <a:lumMod val="95000"/>
                  <a:lumOff val="5000"/>
                </a:schemeClr>
              </a:solidFill>
              <a:latin typeface="+mj-lt"/>
              <a:ea typeface="Verdana" pitchFamily="34" charset="0"/>
              <a:cs typeface="Verdana" pitchFamily="34" charset="0"/>
            </a:endParaRPr>
          </a:p>
        </p:txBody>
      </p:sp>
      <p:sp>
        <p:nvSpPr>
          <p:cNvPr id="70659" name="Rectangle 3"/>
          <p:cNvSpPr>
            <a:spLocks noGrp="1" noChangeArrowheads="1"/>
          </p:cNvSpPr>
          <p:nvPr>
            <p:ph type="body" idx="1"/>
          </p:nvPr>
        </p:nvSpPr>
        <p:spPr>
          <a:xfrm>
            <a:off x="344488" y="1295400"/>
            <a:ext cx="8455025" cy="5238357"/>
          </a:xfrm>
        </p:spPr>
        <p:txBody>
          <a:bodyPr/>
          <a:lstStyle/>
          <a:p>
            <a:pPr>
              <a:defRPr/>
            </a:pPr>
            <a:r>
              <a:rPr lang="en-US" dirty="0">
                <a:ea typeface="Verdana" pitchFamily="34" charset="0"/>
                <a:cs typeface="Verdana" pitchFamily="34" charset="0"/>
              </a:rPr>
              <a:t>Creating Interceptor</a:t>
            </a:r>
          </a:p>
          <a:p>
            <a:pPr marL="511175" lvl="1" indent="-342900">
              <a:buFont typeface="+mj-lt"/>
              <a:buAutoNum type="arabicPeriod"/>
              <a:defRPr/>
            </a:pPr>
            <a:r>
              <a:rPr lang="en-US" sz="2000" dirty="0">
                <a:ea typeface="Verdana" pitchFamily="34" charset="0"/>
                <a:cs typeface="Verdana" pitchFamily="34" charset="0"/>
              </a:rPr>
              <a:t>Extend the </a:t>
            </a:r>
            <a:r>
              <a:rPr lang="en-US" sz="2000" dirty="0" err="1">
                <a:ea typeface="Verdana" pitchFamily="34" charset="0"/>
                <a:cs typeface="Verdana" pitchFamily="34" charset="0"/>
              </a:rPr>
              <a:t>EmptyInterceptor</a:t>
            </a:r>
            <a:r>
              <a:rPr lang="en-US" sz="2000" dirty="0">
                <a:ea typeface="Verdana" pitchFamily="34" charset="0"/>
                <a:cs typeface="Verdana" pitchFamily="34" charset="0"/>
              </a:rPr>
              <a:t> class</a:t>
            </a:r>
          </a:p>
          <a:p>
            <a:pPr marL="511175" lvl="1" indent="-342900">
              <a:buFont typeface="+mj-lt"/>
              <a:buAutoNum type="arabicPeriod"/>
              <a:defRPr/>
            </a:pPr>
            <a:r>
              <a:rPr lang="en-US" sz="2000" dirty="0">
                <a:ea typeface="Verdana" pitchFamily="34" charset="0"/>
                <a:cs typeface="Verdana" pitchFamily="34" charset="0"/>
              </a:rPr>
              <a:t>Implement the desired callback methods</a:t>
            </a:r>
          </a:p>
          <a:p>
            <a:pPr marL="977900" lvl="2" indent="-342900">
              <a:defRPr/>
            </a:pPr>
            <a:r>
              <a:rPr lang="en-US" sz="2000" dirty="0" err="1">
                <a:ea typeface="Verdana" pitchFamily="34" charset="0"/>
                <a:cs typeface="Verdana" pitchFamily="34" charset="0"/>
              </a:rPr>
              <a:t>afterTransactionBegin</a:t>
            </a:r>
            <a:r>
              <a:rPr lang="en-US" sz="2000" dirty="0">
                <a:ea typeface="Verdana" pitchFamily="34" charset="0"/>
                <a:cs typeface="Verdana" pitchFamily="34" charset="0"/>
              </a:rPr>
              <a:t>(…)</a:t>
            </a:r>
          </a:p>
          <a:p>
            <a:pPr marL="977900" lvl="2" indent="-342900">
              <a:defRPr/>
            </a:pPr>
            <a:r>
              <a:rPr lang="en-US" sz="2000" dirty="0" err="1">
                <a:ea typeface="Verdana" pitchFamily="34" charset="0"/>
                <a:cs typeface="Verdana" pitchFamily="34" charset="0"/>
              </a:rPr>
              <a:t>afterTransactionCompletion</a:t>
            </a:r>
            <a:r>
              <a:rPr lang="en-US" sz="2000" dirty="0">
                <a:ea typeface="Verdana" pitchFamily="34" charset="0"/>
                <a:cs typeface="Verdana" pitchFamily="34" charset="0"/>
              </a:rPr>
              <a:t> (…)</a:t>
            </a:r>
          </a:p>
          <a:p>
            <a:pPr marL="977900" lvl="2" indent="-342900">
              <a:defRPr/>
            </a:pPr>
            <a:r>
              <a:rPr lang="en-US" sz="2000" dirty="0" err="1">
                <a:ea typeface="Verdana" pitchFamily="34" charset="0"/>
                <a:cs typeface="Verdana" pitchFamily="34" charset="0"/>
              </a:rPr>
              <a:t>onSave</a:t>
            </a:r>
            <a:r>
              <a:rPr lang="en-US" sz="2000" dirty="0">
                <a:ea typeface="Verdana" pitchFamily="34" charset="0"/>
                <a:cs typeface="Verdana" pitchFamily="34" charset="0"/>
              </a:rPr>
              <a:t> (…)</a:t>
            </a:r>
          </a:p>
          <a:p>
            <a:pPr marL="977900" lvl="2" indent="-342900">
              <a:defRPr/>
            </a:pPr>
            <a:r>
              <a:rPr lang="en-US" sz="2000" dirty="0" err="1">
                <a:ea typeface="Verdana" pitchFamily="34" charset="0"/>
                <a:cs typeface="Verdana" pitchFamily="34" charset="0"/>
              </a:rPr>
              <a:t>onDelete</a:t>
            </a:r>
            <a:r>
              <a:rPr lang="en-US" sz="2000" dirty="0">
                <a:ea typeface="Verdana" pitchFamily="34" charset="0"/>
                <a:cs typeface="Verdana" pitchFamily="34" charset="0"/>
              </a:rPr>
              <a:t>(…)</a:t>
            </a:r>
          </a:p>
          <a:p>
            <a:pPr marL="977900" lvl="2" indent="-342900">
              <a:defRPr/>
            </a:pPr>
            <a:r>
              <a:rPr lang="en-US" sz="2000" dirty="0" err="1">
                <a:ea typeface="Verdana" pitchFamily="34" charset="0"/>
                <a:cs typeface="Verdana" pitchFamily="34" charset="0"/>
              </a:rPr>
              <a:t>onLoad</a:t>
            </a:r>
            <a:r>
              <a:rPr lang="en-US" sz="2000" dirty="0">
                <a:ea typeface="Verdana" pitchFamily="34" charset="0"/>
                <a:cs typeface="Verdana" pitchFamily="34" charset="0"/>
              </a:rPr>
              <a:t>(…)</a:t>
            </a:r>
          </a:p>
          <a:p>
            <a:pPr marL="977900" lvl="2" indent="-342900">
              <a:defRPr/>
            </a:pPr>
            <a:r>
              <a:rPr lang="en-US" sz="2000" dirty="0">
                <a:ea typeface="Verdana" pitchFamily="34" charset="0"/>
                <a:cs typeface="Verdana" pitchFamily="34" charset="0"/>
              </a:rPr>
              <a:t>etc...</a:t>
            </a:r>
          </a:p>
          <a:p>
            <a:pPr marL="511175" lvl="1" indent="-342900">
              <a:buFont typeface="+mj-lt"/>
              <a:buAutoNum type="arabicPeriod"/>
              <a:defRPr/>
            </a:pPr>
            <a:r>
              <a:rPr lang="en-US" sz="2000" dirty="0">
                <a:ea typeface="Verdana" pitchFamily="34" charset="0"/>
                <a:cs typeface="Verdana" pitchFamily="34" charset="0"/>
              </a:rPr>
              <a:t>Configure the interceptor use</a:t>
            </a:r>
          </a:p>
          <a:p>
            <a:pPr marL="977900" lvl="2" indent="-342900">
              <a:buFontTx/>
              <a:buNone/>
              <a:defRPr/>
            </a:pPr>
            <a:r>
              <a:rPr lang="en-US" sz="2000" dirty="0">
                <a:ea typeface="Verdana" pitchFamily="34" charset="0"/>
                <a:cs typeface="Verdana" pitchFamily="34" charset="0"/>
              </a:rPr>
              <a:t>• Either during factory creation</a:t>
            </a:r>
          </a:p>
          <a:p>
            <a:pPr marL="977900" lvl="2" indent="-342900">
              <a:buFontTx/>
              <a:buNone/>
              <a:defRPr/>
            </a:pPr>
            <a:r>
              <a:rPr lang="en-US" sz="2000" dirty="0">
                <a:ea typeface="Verdana" pitchFamily="34" charset="0"/>
                <a:cs typeface="Verdana" pitchFamily="34" charset="0"/>
              </a:rPr>
              <a:t>• After obtaining a session</a:t>
            </a:r>
            <a:endParaRPr lang="en-US" sz="1800" dirty="0">
              <a:ea typeface="Verdana" pitchFamily="34" charset="0"/>
              <a:cs typeface="Verdana" pitchFamily="34" charset="0"/>
            </a:endParaRPr>
          </a:p>
          <a:p>
            <a:pPr>
              <a:defRPr/>
            </a:pPr>
            <a:endParaRPr lang="en-US" sz="1800" dirty="0">
              <a:solidFill>
                <a:schemeClr val="tx1">
                  <a:lumMod val="95000"/>
                  <a:lumOff val="5000"/>
                </a:schemeClr>
              </a:solidFill>
              <a:ea typeface="Verdana" pitchFamily="34" charset="0"/>
              <a:cs typeface="Verdana" pitchFamily="34" charset="0"/>
            </a:endParaRPr>
          </a:p>
          <a:p>
            <a:pPr lvl="1">
              <a:buFont typeface="Arial" charset="0"/>
              <a:buNone/>
              <a:defRPr/>
            </a:pPr>
            <a:endParaRPr lang="en-US" sz="1200" dirty="0"/>
          </a:p>
        </p:txBody>
      </p:sp>
    </p:spTree>
    <p:extLst>
      <p:ext uri="{BB962C8B-B14F-4D97-AF65-F5344CB8AC3E}">
        <p14:creationId xmlns:p14="http://schemas.microsoft.com/office/powerpoint/2010/main" val="3375037800"/>
      </p:ext>
    </p:extLst>
  </p:cSld>
  <p:clrMapOvr>
    <a:masterClrMapping/>
  </p:clrMapOvr>
  <p:transition advClick="0"/>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Triggers</a:t>
            </a:r>
            <a:endParaRPr lang="en-US" dirty="0">
              <a:solidFill>
                <a:schemeClr val="tx1">
                  <a:lumMod val="95000"/>
                  <a:lumOff val="5000"/>
                </a:schemeClr>
              </a:solidFill>
              <a:latin typeface="+mj-lt"/>
              <a:ea typeface="Verdana" pitchFamily="34" charset="0"/>
              <a:cs typeface="Verdana" pitchFamily="34" charset="0"/>
            </a:endParaRPr>
          </a:p>
        </p:txBody>
      </p:sp>
      <p:sp>
        <p:nvSpPr>
          <p:cNvPr id="80899" name="Rectangle 3"/>
          <p:cNvSpPr>
            <a:spLocks noGrp="1" noChangeArrowheads="1"/>
          </p:cNvSpPr>
          <p:nvPr>
            <p:ph type="body" idx="1"/>
          </p:nvPr>
        </p:nvSpPr>
        <p:spPr>
          <a:xfrm>
            <a:off x="366713" y="1018309"/>
            <a:ext cx="8455025" cy="3351687"/>
          </a:xfrm>
        </p:spPr>
        <p:txBody>
          <a:bodyPr/>
          <a:lstStyle/>
          <a:p>
            <a:r>
              <a:rPr lang="en-US" altLang="en-US">
                <a:ea typeface="Verdana" panose="020B0604030504040204" pitchFamily="34" charset="0"/>
                <a:cs typeface="Verdana" panose="020B0604030504040204" pitchFamily="34" charset="0"/>
              </a:rPr>
              <a:t>Identify columns that are modified automatically by the database in the object mapping file</a:t>
            </a:r>
          </a:p>
          <a:p>
            <a:pPr lvl="1"/>
            <a:r>
              <a:rPr lang="en-US" altLang="en-US">
                <a:ea typeface="Verdana" panose="020B0604030504040204" pitchFamily="34" charset="0"/>
                <a:cs typeface="Verdana" panose="020B0604030504040204" pitchFamily="34" charset="0"/>
              </a:rPr>
              <a:t>generated="insert | always“</a:t>
            </a:r>
          </a:p>
          <a:p>
            <a:pPr lvl="1"/>
            <a:r>
              <a:rPr lang="en-US" altLang="en-US">
                <a:ea typeface="Verdana" panose="020B0604030504040204" pitchFamily="34" charset="0"/>
                <a:cs typeface="Verdana" panose="020B0604030504040204" pitchFamily="34" charset="0"/>
              </a:rPr>
              <a:t>Also need to tell Hibernate NOT to insert or update these columns, as appropriate</a:t>
            </a:r>
            <a:endParaRPr lang="en-US" altLang="en-US" sz="2000">
              <a:ea typeface="Verdana" panose="020B0604030504040204" pitchFamily="34" charset="0"/>
              <a:cs typeface="Verdana" panose="020B0604030504040204" pitchFamily="34" charset="0"/>
            </a:endParaRPr>
          </a:p>
          <a:p>
            <a:r>
              <a:rPr lang="en-US" altLang="en-US">
                <a:ea typeface="Verdana" panose="020B0604030504040204" pitchFamily="34" charset="0"/>
                <a:cs typeface="Verdana" panose="020B0604030504040204" pitchFamily="34" charset="0"/>
              </a:rPr>
              <a:t>Hibernate will re-read the object as appropriate</a:t>
            </a:r>
          </a:p>
          <a:p>
            <a:pPr lvl="1"/>
            <a:r>
              <a:rPr lang="en-US" altLang="en-US">
                <a:ea typeface="Verdana" panose="020B0604030504040204" pitchFamily="34" charset="0"/>
                <a:cs typeface="Verdana" panose="020B0604030504040204" pitchFamily="34" charset="0"/>
              </a:rPr>
              <a:t>For insert, after the insert statement is executed</a:t>
            </a:r>
          </a:p>
          <a:p>
            <a:pPr lvl="1"/>
            <a:r>
              <a:rPr lang="en-US" altLang="en-US">
                <a:ea typeface="Verdana" panose="020B0604030504040204" pitchFamily="34" charset="0"/>
                <a:cs typeface="Verdana" panose="020B0604030504040204" pitchFamily="34" charset="0"/>
              </a:rPr>
              <a:t>For always, after insert or update statements</a:t>
            </a:r>
            <a:endParaRPr lang="en-US" altLang="en-US" sz="2000">
              <a:ea typeface="Verdana" panose="020B0604030504040204" pitchFamily="34" charset="0"/>
              <a:cs typeface="Verdana" panose="020B0604030504040204" pitchFamily="34" charset="0"/>
            </a:endParaRPr>
          </a:p>
          <a:p>
            <a:r>
              <a:rPr lang="en-US" altLang="en-US">
                <a:ea typeface="Verdana" panose="020B0604030504040204" pitchFamily="34" charset="0"/>
                <a:cs typeface="Verdana" panose="020B0604030504040204" pitchFamily="34" charset="0"/>
              </a:rPr>
              <a:t>Setting up Triggers</a:t>
            </a:r>
          </a:p>
          <a:p>
            <a:endParaRPr lang="en-US" altLang="en-US" sz="1200"/>
          </a:p>
        </p:txBody>
      </p:sp>
      <p:pic>
        <p:nvPicPr>
          <p:cNvPr id="809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9" y="4024745"/>
            <a:ext cx="5102803" cy="215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3356151"/>
      </p:ext>
    </p:extLst>
  </p:cSld>
  <p:clrMapOvr>
    <a:masterClrMapping/>
  </p:clrMapOvr>
  <p:transition advClick="0"/>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Stored Procedures</a:t>
            </a:r>
            <a:endParaRPr lang="en-US" dirty="0">
              <a:solidFill>
                <a:schemeClr val="tx1">
                  <a:lumMod val="95000"/>
                  <a:lumOff val="5000"/>
                </a:schemeClr>
              </a:solidFill>
              <a:latin typeface="+mj-lt"/>
              <a:ea typeface="Verdana" pitchFamily="34" charset="0"/>
              <a:cs typeface="Verdana" pitchFamily="34" charset="0"/>
            </a:endParaRPr>
          </a:p>
        </p:txBody>
      </p:sp>
      <p:sp>
        <p:nvSpPr>
          <p:cNvPr id="81923" name="Rectangle 3"/>
          <p:cNvSpPr>
            <a:spLocks noGrp="1" noChangeArrowheads="1"/>
          </p:cNvSpPr>
          <p:nvPr>
            <p:ph type="body" idx="1"/>
          </p:nvPr>
        </p:nvSpPr>
        <p:spPr>
          <a:xfrm>
            <a:off x="344488" y="1295400"/>
            <a:ext cx="8455025" cy="2317558"/>
          </a:xfrm>
        </p:spPr>
        <p:txBody>
          <a:bodyPr/>
          <a:lstStyle/>
          <a:p>
            <a:r>
              <a:rPr lang="en-US" altLang="en-US">
                <a:ea typeface="Verdana" panose="020B0604030504040204" pitchFamily="34" charset="0"/>
                <a:cs typeface="Verdana" panose="020B0604030504040204" pitchFamily="34" charset="0"/>
              </a:rPr>
              <a:t>Calling Stored Procedures</a:t>
            </a:r>
            <a:endParaRPr lang="en-US" altLang="en-US" sz="2400">
              <a:ea typeface="Verdana" panose="020B0604030504040204" pitchFamily="34" charset="0"/>
              <a:cs typeface="Verdana" panose="020B0604030504040204" pitchFamily="34" charset="0"/>
            </a:endParaRPr>
          </a:p>
          <a:p>
            <a:pPr lvl="1"/>
            <a:r>
              <a:rPr lang="en-US" altLang="en-US">
                <a:ea typeface="Verdana" panose="020B0604030504040204" pitchFamily="34" charset="0"/>
                <a:cs typeface="Verdana" panose="020B0604030504040204" pitchFamily="34" charset="0"/>
              </a:rPr>
              <a:t>For querying, similar syntax and process as named sql-query</a:t>
            </a:r>
          </a:p>
          <a:p>
            <a:pPr lvl="2"/>
            <a:r>
              <a:rPr lang="en-US" altLang="en-US">
                <a:ea typeface="Verdana" panose="020B0604030504040204" pitchFamily="34" charset="0"/>
                <a:cs typeface="Verdana" panose="020B0604030504040204" pitchFamily="34" charset="0"/>
              </a:rPr>
              <a:t>Defined inside or outside the class tags in the mapping file</a:t>
            </a:r>
          </a:p>
          <a:p>
            <a:pPr lvl="2"/>
            <a:r>
              <a:rPr lang="en-US" altLang="en-US">
                <a:ea typeface="Verdana" panose="020B0604030504040204" pitchFamily="34" charset="0"/>
                <a:cs typeface="Verdana" panose="020B0604030504040204" pitchFamily="34" charset="0"/>
              </a:rPr>
              <a:t>If returning a value, can set an alias and return type</a:t>
            </a:r>
          </a:p>
          <a:p>
            <a:pPr lvl="1"/>
            <a:r>
              <a:rPr lang="en-US" altLang="en-US">
                <a:ea typeface="Verdana" panose="020B0604030504040204" pitchFamily="34" charset="0"/>
                <a:cs typeface="Verdana" panose="020B0604030504040204" pitchFamily="34" charset="0"/>
              </a:rPr>
              <a:t>For insert, update, or delete, must be defined inside the class tag</a:t>
            </a:r>
          </a:p>
          <a:p>
            <a:pPr lvl="1"/>
            <a:r>
              <a:rPr lang="en-US" altLang="en-US">
                <a:ea typeface="Verdana" panose="020B0604030504040204" pitchFamily="34" charset="0"/>
                <a:cs typeface="Verdana" panose="020B0604030504040204" pitchFamily="34" charset="0"/>
              </a:rPr>
              <a:t> Must set the ‘callable’ attribute</a:t>
            </a:r>
          </a:p>
          <a:p>
            <a:endParaRPr lang="en-US" altLang="en-US" sz="1200"/>
          </a:p>
        </p:txBody>
      </p:sp>
    </p:spTree>
    <p:extLst>
      <p:ext uri="{BB962C8B-B14F-4D97-AF65-F5344CB8AC3E}">
        <p14:creationId xmlns:p14="http://schemas.microsoft.com/office/powerpoint/2010/main" val="3097504439"/>
      </p:ext>
    </p:extLst>
  </p:cSld>
  <p:clrMapOvr>
    <a:masterClrMapping/>
  </p:clrMapOvr>
  <p:transition advClick="0"/>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Stored Procedures</a:t>
            </a:r>
            <a:endParaRPr lang="en-US" dirty="0">
              <a:solidFill>
                <a:schemeClr val="tx1">
                  <a:lumMod val="95000"/>
                  <a:lumOff val="5000"/>
                </a:schemeClr>
              </a:solidFill>
              <a:latin typeface="+mj-lt"/>
              <a:ea typeface="Verdana" pitchFamily="34" charset="0"/>
              <a:cs typeface="Verdana" pitchFamily="34" charset="0"/>
            </a:endParaRPr>
          </a:p>
        </p:txBody>
      </p:sp>
      <p:sp>
        <p:nvSpPr>
          <p:cNvPr id="82947" name="Rectangle 3"/>
          <p:cNvSpPr>
            <a:spLocks noGrp="1" noChangeArrowheads="1"/>
          </p:cNvSpPr>
          <p:nvPr>
            <p:ph type="body" idx="1"/>
          </p:nvPr>
        </p:nvSpPr>
        <p:spPr>
          <a:xfrm>
            <a:off x="344488" y="1295400"/>
            <a:ext cx="8455025" cy="276999"/>
          </a:xfrm>
        </p:spPr>
        <p:txBody>
          <a:bodyPr/>
          <a:lstStyle/>
          <a:p>
            <a:r>
              <a:rPr lang="en-US" altLang="en-US">
                <a:ea typeface="Verdana" panose="020B0604030504040204" pitchFamily="34" charset="0"/>
                <a:cs typeface="Verdana" panose="020B0604030504040204" pitchFamily="34" charset="0"/>
              </a:rPr>
              <a:t>Stored Procedures Setup</a:t>
            </a:r>
            <a:endParaRPr lang="en-US" altLang="en-US" sz="1400"/>
          </a:p>
        </p:txBody>
      </p:sp>
      <p:pic>
        <p:nvPicPr>
          <p:cNvPr id="829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53435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45216"/>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lvl="1">
              <a:defRPr/>
            </a:pPr>
            <a:r>
              <a:rPr lang="en-US" dirty="0">
                <a:latin typeface="+mj-lt"/>
                <a:ea typeface="Verdana" pitchFamily="34" charset="0"/>
                <a:cs typeface="Verdana" pitchFamily="34" charset="0"/>
              </a:rPr>
              <a:t>Points to remembers</a:t>
            </a:r>
            <a:endParaRPr lang="en-US" dirty="0">
              <a:solidFill>
                <a:schemeClr val="tx1">
                  <a:lumMod val="95000"/>
                  <a:lumOff val="5000"/>
                </a:schemeClr>
              </a:solidFill>
              <a:latin typeface="+mj-lt"/>
              <a:ea typeface="Verdana" pitchFamily="34" charset="0"/>
              <a:cs typeface="Verdana" pitchFamily="34" charset="0"/>
            </a:endParaRPr>
          </a:p>
        </p:txBody>
      </p:sp>
      <p:sp>
        <p:nvSpPr>
          <p:cNvPr id="83971" name="Rectangle 3"/>
          <p:cNvSpPr>
            <a:spLocks noGrp="1" noChangeArrowheads="1"/>
          </p:cNvSpPr>
          <p:nvPr>
            <p:ph type="body" idx="1"/>
          </p:nvPr>
        </p:nvSpPr>
        <p:spPr>
          <a:xfrm>
            <a:off x="344488" y="1295400"/>
            <a:ext cx="8455025" cy="166688"/>
          </a:xfrm>
        </p:spPr>
        <p:txBody>
          <a:bodyPr/>
          <a:lstStyle/>
          <a:p>
            <a:endParaRPr lang="vi-VN" altLang="en-US" sz="1200"/>
          </a:p>
        </p:txBody>
      </p:sp>
      <p:pic>
        <p:nvPicPr>
          <p:cNvPr id="5" name="Picture 11" descr="D:\Projects\SOA &amp; WS\Figures\software_archit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34290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3657600" y="1371600"/>
            <a:ext cx="4191000" cy="1066800"/>
          </a:xfrm>
          <a:prstGeom prst="wedgeRoundRectCallout">
            <a:avLst>
              <a:gd name="adj1" fmla="val -39015"/>
              <a:gd name="adj2" fmla="val 67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ea typeface="Verdana" pitchFamily="34" charset="0"/>
                <a:cs typeface="Verdana" pitchFamily="34" charset="0"/>
              </a:rPr>
              <a:t>- Data Filtering</a:t>
            </a:r>
          </a:p>
          <a:p>
            <a:pPr>
              <a:defRPr/>
            </a:pPr>
            <a:r>
              <a:rPr lang="en-US" sz="1600" dirty="0">
                <a:solidFill>
                  <a:schemeClr val="bg1"/>
                </a:solidFill>
                <a:ea typeface="Verdana" pitchFamily="34" charset="0"/>
                <a:cs typeface="Verdana" pitchFamily="34" charset="0"/>
              </a:rPr>
              <a:t>- Interceptors and Events</a:t>
            </a:r>
          </a:p>
          <a:p>
            <a:pPr>
              <a:defRPr/>
            </a:pPr>
            <a:r>
              <a:rPr lang="en-US" sz="1600" dirty="0">
                <a:solidFill>
                  <a:schemeClr val="bg1"/>
                </a:solidFill>
                <a:ea typeface="Verdana" pitchFamily="34" charset="0"/>
                <a:cs typeface="Verdana" pitchFamily="34" charset="0"/>
              </a:rPr>
              <a:t>- Calling Triggers and Stored Procedures</a:t>
            </a:r>
            <a:endParaRPr lang="en-US" dirty="0">
              <a:solidFill>
                <a:schemeClr val="bg1"/>
              </a:solidFill>
            </a:endParaRPr>
          </a:p>
        </p:txBody>
      </p:sp>
    </p:spTree>
    <p:extLst>
      <p:ext uri="{BB962C8B-B14F-4D97-AF65-F5344CB8AC3E}">
        <p14:creationId xmlns:p14="http://schemas.microsoft.com/office/powerpoint/2010/main" val="42598239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ctrTitle" idx="4294967295"/>
          </p:nvPr>
        </p:nvSpPr>
        <p:spPr>
          <a:xfrm>
            <a:off x="4013200" y="3697288"/>
            <a:ext cx="4579938" cy="723900"/>
          </a:xfrm>
        </p:spPr>
        <p:txBody>
          <a:bodyPr/>
          <a:lstStyle/>
          <a:p>
            <a:pPr algn="r" eaLnBrk="1" hangingPunct="1"/>
            <a:br>
              <a:rPr lang="en-US" altLang="en-US" sz="2800" dirty="0">
                <a:solidFill>
                  <a:schemeClr val="bg1"/>
                </a:solidFill>
              </a:rPr>
            </a:br>
            <a:r>
              <a:rPr lang="en-US" altLang="en-US" sz="2800" dirty="0">
                <a:solidFill>
                  <a:schemeClr val="bg1"/>
                </a:solidFill>
              </a:rPr>
              <a:t>Hibernate demo</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ctrTitle" idx="4294967295"/>
          </p:nvPr>
        </p:nvSpPr>
        <p:spPr>
          <a:xfrm>
            <a:off x="4013200" y="3697288"/>
            <a:ext cx="4579938" cy="723900"/>
          </a:xfrm>
        </p:spPr>
        <p:txBody>
          <a:bodyPr/>
          <a:lstStyle/>
          <a:p>
            <a:pPr algn="r" eaLnBrk="1" hangingPunct="1"/>
            <a:br>
              <a:rPr lang="en-US" altLang="en-US" sz="2800" dirty="0">
                <a:solidFill>
                  <a:schemeClr val="bg1"/>
                </a:solidFill>
              </a:rPr>
            </a:br>
            <a:r>
              <a:rPr lang="en-US" altLang="en-US" sz="2800" dirty="0">
                <a:solidFill>
                  <a:schemeClr val="bg1"/>
                </a:solidFill>
              </a:rPr>
              <a:t>Hibernate practice</a:t>
            </a:r>
          </a:p>
        </p:txBody>
      </p:sp>
    </p:spTree>
    <p:extLst>
      <p:ext uri="{BB962C8B-B14F-4D97-AF65-F5344CB8AC3E}">
        <p14:creationId xmlns:p14="http://schemas.microsoft.com/office/powerpoint/2010/main" val="33566924"/>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ctrTitle" idx="4294967295"/>
          </p:nvPr>
        </p:nvSpPr>
        <p:spPr>
          <a:xfrm>
            <a:off x="4013200" y="3697288"/>
            <a:ext cx="4579938" cy="723900"/>
          </a:xfrm>
        </p:spPr>
        <p:txBody>
          <a:bodyPr/>
          <a:lstStyle/>
          <a:p>
            <a:pPr algn="r" eaLnBrk="1" hangingPunct="1"/>
            <a:br>
              <a:rPr lang="en-US" altLang="en-US" sz="2800">
                <a:solidFill>
                  <a:schemeClr val="bg1"/>
                </a:solidFill>
              </a:rPr>
            </a:br>
            <a:r>
              <a:rPr lang="en-US" altLang="en-US" sz="2800">
                <a:solidFill>
                  <a:schemeClr val="bg1"/>
                </a:solidFill>
              </a:rPr>
              <a:t>Thank You</a:t>
            </a:r>
          </a:p>
        </p:txBody>
      </p:sp>
    </p:spTree>
    <p:extLst>
      <p:ext uri="{BB962C8B-B14F-4D97-AF65-F5344CB8AC3E}">
        <p14:creationId xmlns:p14="http://schemas.microsoft.com/office/powerpoint/2010/main" val="148722814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idx="4294967295"/>
          </p:nvPr>
        </p:nvSpPr>
        <p:spPr>
          <a:xfrm>
            <a:off x="4013200" y="3697288"/>
            <a:ext cx="4579938" cy="723900"/>
          </a:xfrm>
        </p:spPr>
        <p:txBody>
          <a:bodyPr/>
          <a:lstStyle/>
          <a:p>
            <a:pPr algn="r" eaLnBrk="1" hangingPunct="1"/>
            <a:r>
              <a:rPr lang="en-US" sz="2400" dirty="0">
                <a:solidFill>
                  <a:schemeClr val="bg1"/>
                </a:solidFill>
              </a:rPr>
              <a:t>Introduction to Hibernate</a:t>
            </a:r>
            <a:endParaRPr lang="en-US" altLang="en-US" sz="2400" dirty="0">
              <a:solidFill>
                <a:schemeClr val="bg1"/>
              </a:solidFill>
            </a:endParaRPr>
          </a:p>
        </p:txBody>
      </p:sp>
      <p:sp>
        <p:nvSpPr>
          <p:cNvPr id="13315" name="Subtitle 1"/>
          <p:cNvSpPr>
            <a:spLocks noGrp="1"/>
          </p:cNvSpPr>
          <p:nvPr>
            <p:ph type="subTitle" idx="4294967295"/>
          </p:nvPr>
        </p:nvSpPr>
        <p:spPr>
          <a:xfrm>
            <a:off x="5232400" y="4595813"/>
            <a:ext cx="3368675" cy="193675"/>
          </a:xfrm>
        </p:spPr>
        <p:txBody>
          <a:bodyPr/>
          <a:lstStyle/>
          <a:p>
            <a:pPr marL="0" indent="0" algn="r">
              <a:buFontTx/>
              <a:buNone/>
            </a:pPr>
            <a:endParaRPr lang="en-US" altLang="en-US" sz="1400">
              <a:solidFill>
                <a:schemeClr val="bg1"/>
              </a:solidFill>
            </a:endParaRPr>
          </a:p>
        </p:txBody>
      </p:sp>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366713" y="455613"/>
            <a:ext cx="8408987" cy="785812"/>
          </a:xfrm>
        </p:spPr>
        <p:txBody>
          <a:bodyPr/>
          <a:lstStyle/>
          <a:p>
            <a:r>
              <a:rPr lang="en-US" altLang="en-US"/>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4024629859"/>
              </p:ext>
            </p:extLst>
          </p:nvPr>
        </p:nvGraphicFramePr>
        <p:xfrm>
          <a:off x="104775" y="1619250"/>
          <a:ext cx="8796339" cy="2124187"/>
        </p:xfrm>
        <a:graphic>
          <a:graphicData uri="http://schemas.openxmlformats.org/drawingml/2006/table">
            <a:tbl>
              <a:tblPr/>
              <a:tblGrid>
                <a:gridCol w="1002950">
                  <a:extLst>
                    <a:ext uri="{9D8B030D-6E8A-4147-A177-3AD203B41FA5}">
                      <a16:colId xmlns:a16="http://schemas.microsoft.com/office/drawing/2014/main" val="20000"/>
                    </a:ext>
                  </a:extLst>
                </a:gridCol>
                <a:gridCol w="806789">
                  <a:extLst>
                    <a:ext uri="{9D8B030D-6E8A-4147-A177-3AD203B41FA5}">
                      <a16:colId xmlns:a16="http://schemas.microsoft.com/office/drawing/2014/main" val="20001"/>
                    </a:ext>
                  </a:extLst>
                </a:gridCol>
                <a:gridCol w="2597313">
                  <a:extLst>
                    <a:ext uri="{9D8B030D-6E8A-4147-A177-3AD203B41FA5}">
                      <a16:colId xmlns:a16="http://schemas.microsoft.com/office/drawing/2014/main" val="20002"/>
                    </a:ext>
                  </a:extLst>
                </a:gridCol>
                <a:gridCol w="1395270">
                  <a:extLst>
                    <a:ext uri="{9D8B030D-6E8A-4147-A177-3AD203B41FA5}">
                      <a16:colId xmlns:a16="http://schemas.microsoft.com/office/drawing/2014/main" val="20003"/>
                    </a:ext>
                  </a:extLst>
                </a:gridCol>
                <a:gridCol w="2994017">
                  <a:extLst>
                    <a:ext uri="{9D8B030D-6E8A-4147-A177-3AD203B41FA5}">
                      <a16:colId xmlns:a16="http://schemas.microsoft.com/office/drawing/2014/main" val="20004"/>
                    </a:ext>
                  </a:extLst>
                </a:gridCol>
              </a:tblGrid>
              <a:tr h="466270">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Date</a:t>
                      </a: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Version</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Description</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1"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Reviewed and Approved By</a:t>
                      </a:r>
                    </a:p>
                  </a:txBody>
                  <a:tcPr marL="91445" marR="9144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83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01/01/2011</a:t>
                      </a: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Initialize </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Hien Vo</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449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06/29/2016</a:t>
                      </a: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1.1</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Update Image and template</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Lam Tang</a:t>
                      </a: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Quang Tran</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83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9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83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83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1445" marR="9144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a:grpSpLocks/>
          </p:cNvGrpSpPr>
          <p:nvPr/>
        </p:nvGrpSpPr>
        <p:grpSpPr bwMode="auto">
          <a:xfrm>
            <a:off x="0" y="0"/>
            <a:ext cx="9144000" cy="6858000"/>
            <a:chOff x="0" y="0"/>
            <a:chExt cx="5760" cy="4320"/>
          </a:xfrm>
        </p:grpSpPr>
        <p:sp>
          <p:nvSpPr>
            <p:cNvPr id="75779" name="Rectangle 1"/>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Char char="»"/>
                <a:defRPr sz="1600">
                  <a:solidFill>
                    <a:schemeClr val="tx1"/>
                  </a:solidFill>
                  <a:latin typeface="Arial" panose="020B0604020202020204" pitchFamily="34" charset="0"/>
                </a:defRPr>
              </a:lvl9pPr>
            </a:lstStyle>
            <a:p>
              <a:pPr algn="ctr">
                <a:lnSpc>
                  <a:spcPct val="100000"/>
                </a:lnSpc>
                <a:spcBef>
                  <a:spcPct val="0"/>
                </a:spcBef>
                <a:buClrTx/>
                <a:buFontTx/>
                <a:buNone/>
              </a:pPr>
              <a:endParaRPr lang="en-US" altLang="en-US" sz="2400"/>
            </a:p>
          </p:txBody>
        </p:sp>
        <p:pic>
          <p:nvPicPr>
            <p:cNvPr id="7578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 y="1887"/>
              <a:ext cx="265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theme/theme1.xml><?xml version="1.0" encoding="utf-8"?>
<a:theme xmlns:a="http://schemas.openxmlformats.org/drawingml/2006/main" name="~6911271">
  <a:themeElements>
    <a:clrScheme name="">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B4C4CE"/>
      </a:accent5>
      <a:accent6>
        <a:srgbClr val="003856"/>
      </a:accent6>
      <a:hlink>
        <a:srgbClr val="588BA3"/>
      </a:hlink>
      <a:folHlink>
        <a:srgbClr val="588BA3"/>
      </a:folHlink>
    </a:clrScheme>
    <a:fontScheme name="~691127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6911271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6911271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6911271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6911271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6911271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6911271">
  <a:themeElements>
    <a:clrScheme name="">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B4C4CE"/>
      </a:accent5>
      <a:accent6>
        <a:srgbClr val="003856"/>
      </a:accent6>
      <a:hlink>
        <a:srgbClr val="588BA3"/>
      </a:hlink>
      <a:folHlink>
        <a:srgbClr val="588BA3"/>
      </a:folHlink>
    </a:clrScheme>
    <a:fontScheme name="1_~691127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1_~6911271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1_~6911271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1_~6911271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1_~6911271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1_~6911271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6911271">
  <a:themeElements>
    <a:clrScheme name="">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B4C4CE"/>
      </a:accent5>
      <a:accent6>
        <a:srgbClr val="003856"/>
      </a:accent6>
      <a:hlink>
        <a:srgbClr val="588BA3"/>
      </a:hlink>
      <a:folHlink>
        <a:srgbClr val="588BA3"/>
      </a:folHlink>
    </a:clrScheme>
    <a:fontScheme name="2_~691127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2_~6911271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2_~6911271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2_~6911271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2_~6911271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2_~6911271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6911271">
  <a:themeElements>
    <a:clrScheme name="">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B4C4CE"/>
      </a:accent5>
      <a:accent6>
        <a:srgbClr val="003856"/>
      </a:accent6>
      <a:hlink>
        <a:srgbClr val="588BA3"/>
      </a:hlink>
      <a:folHlink>
        <a:srgbClr val="588BA3"/>
      </a:folHlink>
    </a:clrScheme>
    <a:fontScheme name="3_~691127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3_~6911271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3_~6911271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3_~6911271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3_~6911271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3_~6911271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E8A1FA-AAD4-4DB5-BB59-84F539272808}">
  <ds:schemaRefs>
    <ds:schemaRef ds:uri="http://schemas.microsoft.com/sharepoint/v3/contenttype/forms"/>
  </ds:schemaRefs>
</ds:datastoreItem>
</file>

<file path=customXml/itemProps2.xml><?xml version="1.0" encoding="utf-8"?>
<ds:datastoreItem xmlns:ds="http://schemas.openxmlformats.org/officeDocument/2006/customXml" ds:itemID="{09489428-B9D8-4978-9CC1-01CB38E3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FEC19EF-9CEE-4022-9CAF-D071EB7DE639}">
  <ds:schemaRefs>
    <ds:schemaRef ds:uri="http://purl.org/dc/dcmitype/"/>
    <ds:schemaRef ds:uri="http://purl.org/dc/term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~6911271</Template>
  <TotalTime>4802</TotalTime>
  <Pages>0</Pages>
  <Words>7649</Words>
  <Characters>0</Characters>
  <Application>Microsoft Office PowerPoint</Application>
  <DocSecurity>0</DocSecurity>
  <PresentationFormat>On-screen Show (4:3)</PresentationFormat>
  <Lines>0</Lines>
  <Paragraphs>1265</Paragraphs>
  <Slides>91</Slides>
  <Notes>49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91</vt:i4>
      </vt:variant>
    </vt:vector>
  </HeadingPairs>
  <TitlesOfParts>
    <vt:vector size="104" baseType="lpstr">
      <vt:lpstr>Gotham Book</vt:lpstr>
      <vt:lpstr>MS PGothic</vt:lpstr>
      <vt:lpstr>Aharoni</vt:lpstr>
      <vt:lpstr>Arial</vt:lpstr>
      <vt:lpstr>Arial Bold</vt:lpstr>
      <vt:lpstr>Calibri</vt:lpstr>
      <vt:lpstr>Verdana</vt:lpstr>
      <vt:lpstr>Wingdings</vt:lpstr>
      <vt:lpstr>Wingdings 2</vt:lpstr>
      <vt:lpstr>~6911271</vt:lpstr>
      <vt:lpstr>1_~6911271</vt:lpstr>
      <vt:lpstr>2_~6911271</vt:lpstr>
      <vt:lpstr>3_~6911271</vt:lpstr>
      <vt:lpstr>Hibernate Fundamentals</vt:lpstr>
      <vt:lpstr>Introduction</vt:lpstr>
      <vt:lpstr>Duration and Course Timetable</vt:lpstr>
      <vt:lpstr>Assessment Disciplines </vt:lpstr>
      <vt:lpstr>Course Administration </vt:lpstr>
      <vt:lpstr>Course Objectives</vt:lpstr>
      <vt:lpstr>Agenda</vt:lpstr>
      <vt:lpstr>Course Audience and Prerequisite </vt:lpstr>
      <vt:lpstr>Introduction to Hibernate</vt:lpstr>
      <vt:lpstr>What and why is Hibernate?</vt:lpstr>
      <vt:lpstr>Programming relate to relational database</vt:lpstr>
      <vt:lpstr>Programming relate to relational database</vt:lpstr>
      <vt:lpstr>Java Persistence</vt:lpstr>
      <vt:lpstr>The Hibernate solution</vt:lpstr>
      <vt:lpstr>The Hibernate solution</vt:lpstr>
      <vt:lpstr>Hibernate development history</vt:lpstr>
      <vt:lpstr>Hibernate development history</vt:lpstr>
      <vt:lpstr>Points to remember</vt:lpstr>
      <vt:lpstr>Hibernate architecture</vt:lpstr>
      <vt:lpstr>Hibernate architecture </vt:lpstr>
      <vt:lpstr>Hibernate architecture overview  </vt:lpstr>
      <vt:lpstr>Hibernate architecture overview  </vt:lpstr>
      <vt:lpstr>Hibernate architecture overview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Hibernate main classes and interface API </vt:lpstr>
      <vt:lpstr>Annotation mappings</vt:lpstr>
      <vt:lpstr>Annotation mappings</vt:lpstr>
      <vt:lpstr>Annotation mappings</vt:lpstr>
      <vt:lpstr>Annotation mappings</vt:lpstr>
      <vt:lpstr>Working with Session interface  </vt:lpstr>
      <vt:lpstr>Working with Session interface  </vt:lpstr>
      <vt:lpstr>Working with Session interface  </vt:lpstr>
      <vt:lpstr>Points to remember</vt:lpstr>
      <vt:lpstr>Hibernate Object Relational mapping</vt:lpstr>
      <vt:lpstr>Hibernate Object Relational mapping</vt:lpstr>
      <vt:lpstr>Why Object Relational Mapping?</vt:lpstr>
      <vt:lpstr>Ways to map</vt:lpstr>
      <vt:lpstr>Types of association mappings</vt:lpstr>
      <vt:lpstr>Types of association mappings</vt:lpstr>
      <vt:lpstr>Types of association mappings</vt:lpstr>
      <vt:lpstr>Types of association mappings</vt:lpstr>
      <vt:lpstr>Types of association mappings</vt:lpstr>
      <vt:lpstr>Types of association mappings</vt:lpstr>
      <vt:lpstr>Types of association mappings</vt:lpstr>
      <vt:lpstr>Types of association mappings</vt:lpstr>
      <vt:lpstr>Inheritance</vt:lpstr>
      <vt:lpstr>Inheritance</vt:lpstr>
      <vt:lpstr>Inheritance</vt:lpstr>
      <vt:lpstr>Inheritance</vt:lpstr>
      <vt:lpstr>Hibernate data types</vt:lpstr>
      <vt:lpstr>PowerPoint Presentation</vt:lpstr>
      <vt:lpstr>Querying in Hibernate</vt:lpstr>
      <vt:lpstr>Querying in Hibernate</vt:lpstr>
      <vt:lpstr>Hibernate Query Language</vt:lpstr>
      <vt:lpstr>Hibernate Query Language</vt:lpstr>
      <vt:lpstr>Hibernate Query Language</vt:lpstr>
      <vt:lpstr>Hibernate Query Language</vt:lpstr>
      <vt:lpstr>Hibernate Query Language</vt:lpstr>
      <vt:lpstr>Hibernate Query Language</vt:lpstr>
      <vt:lpstr>The Criteria Query API</vt:lpstr>
      <vt:lpstr>The Criteria Query API</vt:lpstr>
      <vt:lpstr>The Criteria Query API</vt:lpstr>
      <vt:lpstr>The Criteria Query API</vt:lpstr>
      <vt:lpstr>The Criteria Query API</vt:lpstr>
      <vt:lpstr>Native SQL</vt:lpstr>
      <vt:lpstr>PowerPoint Presentation</vt:lpstr>
      <vt:lpstr>  Hibernate new features</vt:lpstr>
      <vt:lpstr>Hibernate New Features</vt:lpstr>
      <vt:lpstr>Data Filtering</vt:lpstr>
      <vt:lpstr>Data Filtering</vt:lpstr>
      <vt:lpstr>Interceptors</vt:lpstr>
      <vt:lpstr>Interceptors</vt:lpstr>
      <vt:lpstr>Triggers</vt:lpstr>
      <vt:lpstr>Stored Procedures</vt:lpstr>
      <vt:lpstr>Stored Procedures</vt:lpstr>
      <vt:lpstr>Points to remembers</vt:lpstr>
      <vt:lpstr> Hibernate demo</vt:lpstr>
      <vt:lpstr> Hibernate practice</vt:lpstr>
      <vt:lpstr> Thank You</vt:lpstr>
      <vt:lpstr>Revision History</vt:lpstr>
      <vt:lpstr>PowerPoint Presentation</vt:lpstr>
    </vt:vector>
  </TitlesOfParts>
  <Manager/>
  <Company>CSC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BUSINESS COMPONENTS</dc:title>
  <dc:subject/>
  <dc:creator>htran52</dc:creator>
  <cp:keywords/>
  <dc:description/>
  <cp:lastModifiedBy>Ly, Duong Quy</cp:lastModifiedBy>
  <cp:revision>809</cp:revision>
  <dcterms:created xsi:type="dcterms:W3CDTF">2012-06-28T07:47:37Z</dcterms:created>
  <dcterms:modified xsi:type="dcterms:W3CDTF">2016-10-06T06:23:46Z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Number">
    <vt:lpwstr>1.1</vt:lpwstr>
  </property>
  <property fmtid="{D5CDD505-2E9C-101B-9397-08002B2CF9AE}" pid="3" name="Document Code">
    <vt:lpwstr>PG-IN-CO-48</vt:lpwstr>
  </property>
  <property fmtid="{D5CDD505-2E9C-101B-9397-08002B2CF9AE}" pid="4" name="Issue Date">
    <vt:lpwstr>28 June 2012</vt:lpwstr>
  </property>
  <property fmtid="{D5CDD505-2E9C-101B-9397-08002B2CF9AE}" pid="5" name="Label">
    <vt:lpwstr/>
  </property>
  <property fmtid="{D5CDD505-2E9C-101B-9397-08002B2CF9AE}" pid="6" name="KSOProductBuildVer">
    <vt:lpwstr>1033-9.1.0.4246</vt:lpwstr>
  </property>
  <property fmtid="{D5CDD505-2E9C-101B-9397-08002B2CF9AE}" pid="7" name="ContentTypeId">
    <vt:lpwstr>0x010100CE133D2F2FB8974E95A905D6081A39A3</vt:lpwstr>
  </property>
</Properties>
</file>