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304" r:id="rId12"/>
    <p:sldId id="305" r:id="rId13"/>
    <p:sldId id="271" r:id="rId14"/>
    <p:sldId id="272" r:id="rId15"/>
    <p:sldId id="298" r:id="rId16"/>
    <p:sldId id="299" r:id="rId17"/>
    <p:sldId id="300" r:id="rId18"/>
    <p:sldId id="301" r:id="rId19"/>
    <p:sldId id="302" r:id="rId20"/>
    <p:sldId id="303" r:id="rId21"/>
    <p:sldId id="274" r:id="rId22"/>
    <p:sldId id="275" r:id="rId23"/>
    <p:sldId id="306" r:id="rId24"/>
    <p:sldId id="279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Exo 2" panose="020B0604020202020204" charset="0"/>
      <p:regular r:id="rId31"/>
      <p:bold r:id="rId32"/>
      <p:italic r:id="rId33"/>
      <p:boldItalic r:id="rId34"/>
    </p:embeddedFont>
    <p:embeddedFont>
      <p:font typeface="Fira Sans Extra Condensed Medium" panose="020B0604020202020204" charset="0"/>
      <p:regular r:id="rId35"/>
      <p:bold r:id="rId36"/>
      <p:italic r:id="rId37"/>
      <p:boldItalic r:id="rId38"/>
    </p:embeddedFont>
    <p:embeddedFont>
      <p:font typeface="Roboto Condensed" panose="020B0604020202020204" charset="0"/>
      <p:regular r:id="rId39"/>
      <p:bold r:id="rId40"/>
      <p:italic r:id="rId41"/>
      <p:boldItalic r:id="rId42"/>
    </p:embeddedFont>
    <p:embeddedFont>
      <p:font typeface="Roboto Condensed Light" panose="020B0604020202020204" charset="0"/>
      <p:regular r:id="rId43"/>
      <p:bold r:id="rId44"/>
      <p:italic r:id="rId45"/>
      <p:boldItalic r:id="rId46"/>
    </p:embeddedFont>
    <p:embeddedFont>
      <p:font typeface="Squada One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CFE763-B5DE-4CE5-BF6F-64F463B4AEB5}">
  <a:tblStyle styleId="{0CCFE763-B5DE-4CE5-BF6F-64F463B4AE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3792" autoAdjust="0"/>
  </p:normalViewPr>
  <p:slideViewPr>
    <p:cSldViewPr snapToGrid="0">
      <p:cViewPr varScale="1">
        <p:scale>
          <a:sx n="148" d="100"/>
          <a:sy n="148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12049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91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814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5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98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03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8d3b44f0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8d3b44f0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368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8d3b44f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8d3b44f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32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8d3b44f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8d3b44f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87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84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70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09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74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723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988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966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56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6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61" r:id="rId10"/>
    <p:sldLayoutId id="2147483662" r:id="rId11"/>
    <p:sldLayoutId id="2147483664" r:id="rId12"/>
    <p:sldLayoutId id="2147483665" r:id="rId13"/>
    <p:sldLayoutId id="2147483669" r:id="rId14"/>
    <p:sldLayoutId id="214748367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2155156" y="91917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BINARY SEARCH TREE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ctrTitle"/>
          </p:nvPr>
        </p:nvSpPr>
        <p:spPr>
          <a:xfrm>
            <a:off x="1684631" y="-119278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Pre-post traversal</a:t>
            </a:r>
          </a:p>
        </p:txBody>
      </p:sp>
      <p:sp>
        <p:nvSpPr>
          <p:cNvPr id="277" name="Google Shape;277;p38"/>
          <p:cNvSpPr/>
          <p:nvPr/>
        </p:nvSpPr>
        <p:spPr>
          <a:xfrm>
            <a:off x="2111920" y="3580149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8"/>
          <p:cNvGrpSpPr/>
          <p:nvPr/>
        </p:nvGrpSpPr>
        <p:grpSpPr>
          <a:xfrm>
            <a:off x="2269472" y="3738700"/>
            <a:ext cx="329595" cy="327598"/>
            <a:chOff x="-6689825" y="3992050"/>
            <a:chExt cx="293025" cy="291250"/>
          </a:xfrm>
        </p:grpSpPr>
        <p:sp>
          <p:nvSpPr>
            <p:cNvPr id="281" name="Google Shape;281;p38"/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EFACDBFC-78BA-454A-8654-84D40E1E6E6B}"/>
              </a:ext>
            </a:extLst>
          </p:cNvPr>
          <p:cNvSpPr/>
          <p:nvPr/>
        </p:nvSpPr>
        <p:spPr>
          <a:xfrm>
            <a:off x="3955290" y="466585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15CF7EC-A617-422E-9F95-FF5404FBD000}"/>
              </a:ext>
            </a:extLst>
          </p:cNvPr>
          <p:cNvSpPr/>
          <p:nvPr/>
        </p:nvSpPr>
        <p:spPr>
          <a:xfrm>
            <a:off x="4939517" y="1214035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37E0622-02CC-4A76-B9F9-B0E0CCC608C1}"/>
              </a:ext>
            </a:extLst>
          </p:cNvPr>
          <p:cNvSpPr/>
          <p:nvPr/>
        </p:nvSpPr>
        <p:spPr>
          <a:xfrm>
            <a:off x="2785428" y="1288405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ABBA251-3E72-43EA-B01F-59C3CB2F1093}"/>
              </a:ext>
            </a:extLst>
          </p:cNvPr>
          <p:cNvSpPr/>
          <p:nvPr/>
        </p:nvSpPr>
        <p:spPr>
          <a:xfrm>
            <a:off x="5940882" y="2572468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37B08F2-99AD-4D76-9E7E-97C02C15A036}"/>
              </a:ext>
            </a:extLst>
          </p:cNvPr>
          <p:cNvSpPr/>
          <p:nvPr/>
        </p:nvSpPr>
        <p:spPr>
          <a:xfrm>
            <a:off x="3286550" y="2504345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CA31730-9636-471B-BCCC-8273E1AD48B3}"/>
              </a:ext>
            </a:extLst>
          </p:cNvPr>
          <p:cNvSpPr/>
          <p:nvPr/>
        </p:nvSpPr>
        <p:spPr>
          <a:xfrm>
            <a:off x="4574870" y="2487123"/>
            <a:ext cx="668740" cy="7640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4E43DD3-4E06-44E8-920C-4ED786DB0137}"/>
              </a:ext>
            </a:extLst>
          </p:cNvPr>
          <p:cNvSpPr/>
          <p:nvPr/>
        </p:nvSpPr>
        <p:spPr>
          <a:xfrm>
            <a:off x="1950810" y="2444401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2AA3BA-6B10-4244-A49E-522EFFCF5944}"/>
              </a:ext>
            </a:extLst>
          </p:cNvPr>
          <p:cNvCxnSpPr>
            <a:cxnSpLocks/>
          </p:cNvCxnSpPr>
          <p:nvPr/>
        </p:nvCxnSpPr>
        <p:spPr>
          <a:xfrm flipH="1">
            <a:off x="3286550" y="1028757"/>
            <a:ext cx="752020" cy="3165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814DED9-D611-4C8D-8C86-99D3ED41A5ED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4526095" y="1066438"/>
            <a:ext cx="547513" cy="2237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58D9B1E-EF4E-44CE-B0AF-FEE8B63BA343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4968096" y="1813888"/>
            <a:ext cx="69356" cy="736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6438B5-86CA-45E1-9DD8-CE59DAEC9D86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5510322" y="1813888"/>
            <a:ext cx="580297" cy="7209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B991B2-BCB1-4EBA-8702-9E0782BF3F45}"/>
              </a:ext>
            </a:extLst>
          </p:cNvPr>
          <p:cNvCxnSpPr/>
          <p:nvPr/>
        </p:nvCxnSpPr>
        <p:spPr>
          <a:xfrm>
            <a:off x="3258297" y="1916806"/>
            <a:ext cx="432305" cy="5721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4A57E6D-5F7D-4CD5-AE10-3EE5DF530A62}"/>
              </a:ext>
            </a:extLst>
          </p:cNvPr>
          <p:cNvCxnSpPr/>
          <p:nvPr/>
        </p:nvCxnSpPr>
        <p:spPr>
          <a:xfrm flipH="1">
            <a:off x="2434270" y="1896155"/>
            <a:ext cx="432305" cy="572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57610" y="352182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Visit the root.</a:t>
            </a:r>
            <a:endParaRPr lang="en-US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Traverse the left subtree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Traverse the right subtree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888" y="-30489"/>
            <a:ext cx="5214300" cy="946200"/>
          </a:xfrm>
        </p:spPr>
        <p:txBody>
          <a:bodyPr/>
          <a:lstStyle/>
          <a:p>
            <a:r>
              <a:rPr lang="en-US"/>
              <a:t>In-order traversal</a:t>
            </a:r>
          </a:p>
        </p:txBody>
      </p:sp>
      <p:sp>
        <p:nvSpPr>
          <p:cNvPr id="10" name="Google Shape;279;p38"/>
          <p:cNvSpPr/>
          <p:nvPr/>
        </p:nvSpPr>
        <p:spPr>
          <a:xfrm>
            <a:off x="2658154" y="3900839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293;p38"/>
          <p:cNvGrpSpPr/>
          <p:nvPr/>
        </p:nvGrpSpPr>
        <p:grpSpPr>
          <a:xfrm>
            <a:off x="2815257" y="4058827"/>
            <a:ext cx="330494" cy="328723"/>
            <a:chOff x="-3031325" y="3597450"/>
            <a:chExt cx="293825" cy="292250"/>
          </a:xfrm>
        </p:grpSpPr>
        <p:sp>
          <p:nvSpPr>
            <p:cNvPr id="12" name="Google Shape;294;p38"/>
            <p:cNvSpPr/>
            <p:nvPr/>
          </p:nvSpPr>
          <p:spPr>
            <a:xfrm>
              <a:off x="-3029750" y="3597450"/>
              <a:ext cx="292250" cy="67775"/>
            </a:xfrm>
            <a:custGeom>
              <a:avLst/>
              <a:gdLst/>
              <a:ahLst/>
              <a:cxnLst/>
              <a:rect l="l" t="t" r="r" b="b"/>
              <a:pathLst>
                <a:path w="11690" h="2711" extrusionOk="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5;p38"/>
            <p:cNvSpPr/>
            <p:nvPr/>
          </p:nvSpPr>
          <p:spPr>
            <a:xfrm>
              <a:off x="-3031325" y="3687250"/>
              <a:ext cx="292250" cy="153600"/>
            </a:xfrm>
            <a:custGeom>
              <a:avLst/>
              <a:gdLst/>
              <a:ahLst/>
              <a:cxnLst/>
              <a:rect l="l" t="t" r="r" b="b"/>
              <a:pathLst>
                <a:path w="11690" h="6144" extrusionOk="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6;p38"/>
            <p:cNvSpPr/>
            <p:nvPr/>
          </p:nvSpPr>
          <p:spPr>
            <a:xfrm>
              <a:off x="-2908450" y="3724275"/>
              <a:ext cx="59900" cy="164625"/>
            </a:xfrm>
            <a:custGeom>
              <a:avLst/>
              <a:gdLst/>
              <a:ahLst/>
              <a:cxnLst/>
              <a:rect l="l" t="t" r="r" b="b"/>
              <a:pathLst>
                <a:path w="2396" h="6585" extrusionOk="0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7;p38"/>
            <p:cNvSpPr/>
            <p:nvPr/>
          </p:nvSpPr>
          <p:spPr>
            <a:xfrm>
              <a:off x="-2831250" y="3725850"/>
              <a:ext cx="59875" cy="163850"/>
            </a:xfrm>
            <a:custGeom>
              <a:avLst/>
              <a:gdLst/>
              <a:ahLst/>
              <a:cxnLst/>
              <a:rect l="l" t="t" r="r" b="b"/>
              <a:pathLst>
                <a:path w="2395" h="6554" extrusionOk="0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EFACDBFC-78BA-454A-8654-84D40E1E6E6B}"/>
              </a:ext>
            </a:extLst>
          </p:cNvPr>
          <p:cNvSpPr/>
          <p:nvPr/>
        </p:nvSpPr>
        <p:spPr>
          <a:xfrm>
            <a:off x="4238668" y="743748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5CF7EC-A617-422E-9F95-FF5404FBD000}"/>
              </a:ext>
            </a:extLst>
          </p:cNvPr>
          <p:cNvSpPr/>
          <p:nvPr/>
        </p:nvSpPr>
        <p:spPr>
          <a:xfrm>
            <a:off x="5576148" y="1756963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7E0622-02CC-4A76-B9F9-B0E0CCC608C1}"/>
              </a:ext>
            </a:extLst>
          </p:cNvPr>
          <p:cNvSpPr/>
          <p:nvPr/>
        </p:nvSpPr>
        <p:spPr>
          <a:xfrm>
            <a:off x="2901188" y="1756963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BBA251-3E72-43EA-B01F-59C3CB2F1093}"/>
              </a:ext>
            </a:extLst>
          </p:cNvPr>
          <p:cNvSpPr/>
          <p:nvPr/>
        </p:nvSpPr>
        <p:spPr>
          <a:xfrm>
            <a:off x="6244888" y="2928954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7B08F2-99AD-4D76-9E7E-97C02C15A036}"/>
              </a:ext>
            </a:extLst>
          </p:cNvPr>
          <p:cNvSpPr/>
          <p:nvPr/>
        </p:nvSpPr>
        <p:spPr>
          <a:xfrm>
            <a:off x="3569928" y="2928956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A31730-9636-471B-BCCC-8273E1AD48B3}"/>
              </a:ext>
            </a:extLst>
          </p:cNvPr>
          <p:cNvSpPr/>
          <p:nvPr/>
        </p:nvSpPr>
        <p:spPr>
          <a:xfrm>
            <a:off x="4907408" y="2928954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E43DD3-4E06-44E8-920C-4ED786DB0137}"/>
              </a:ext>
            </a:extLst>
          </p:cNvPr>
          <p:cNvSpPr/>
          <p:nvPr/>
        </p:nvSpPr>
        <p:spPr>
          <a:xfrm>
            <a:off x="2232448" y="2928955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2AA3BA-6B10-4244-A49E-522EFFCF5944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 flipH="1">
            <a:off x="3235558" y="1343601"/>
            <a:ext cx="1101045" cy="413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14DED9-D611-4C8D-8C86-99D3ED41A5ED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>
            <a:off x="4809473" y="1343601"/>
            <a:ext cx="1101045" cy="413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8D9B1E-EF4E-44CE-B0AF-FEE8B63BA343}"/>
              </a:ext>
            </a:extLst>
          </p:cNvPr>
          <p:cNvCxnSpPr>
            <a:cxnSpLocks/>
            <a:stCxn id="17" idx="3"/>
            <a:endCxn id="21" idx="0"/>
          </p:cNvCxnSpPr>
          <p:nvPr/>
        </p:nvCxnSpPr>
        <p:spPr>
          <a:xfrm flipH="1">
            <a:off x="5241778" y="2356816"/>
            <a:ext cx="432305" cy="572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6438B5-86CA-45E1-9DD8-CE59DAEC9D86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6146953" y="2356816"/>
            <a:ext cx="432305" cy="572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B991B2-BCB1-4EBA-8702-9E0782BF3F45}"/>
              </a:ext>
            </a:extLst>
          </p:cNvPr>
          <p:cNvCxnSpPr/>
          <p:nvPr/>
        </p:nvCxnSpPr>
        <p:spPr>
          <a:xfrm>
            <a:off x="3481566" y="2359238"/>
            <a:ext cx="432305" cy="5721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A57E6D-5F7D-4CD5-AE10-3EE5DF530A62}"/>
              </a:ext>
            </a:extLst>
          </p:cNvPr>
          <p:cNvCxnSpPr/>
          <p:nvPr/>
        </p:nvCxnSpPr>
        <p:spPr>
          <a:xfrm flipH="1">
            <a:off x="2573504" y="2356816"/>
            <a:ext cx="432305" cy="572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88083" y="382464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Traverse the left subtree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Visit the root.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Traverse the right subtree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8450" y="0"/>
            <a:ext cx="5214300" cy="946200"/>
          </a:xfrm>
        </p:spPr>
        <p:txBody>
          <a:bodyPr/>
          <a:lstStyle/>
          <a:p>
            <a:r>
              <a:rPr lang="en-US"/>
              <a:t>Post-order traversal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ACDBFC-78BA-454A-8654-84D40E1E6E6B}"/>
              </a:ext>
            </a:extLst>
          </p:cNvPr>
          <p:cNvSpPr/>
          <p:nvPr/>
        </p:nvSpPr>
        <p:spPr>
          <a:xfrm>
            <a:off x="4282800" y="452752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5CF7EC-A617-422E-9F95-FF5404FBD000}"/>
              </a:ext>
            </a:extLst>
          </p:cNvPr>
          <p:cNvSpPr/>
          <p:nvPr/>
        </p:nvSpPr>
        <p:spPr>
          <a:xfrm>
            <a:off x="5620280" y="1465967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7E0622-02CC-4A76-B9F9-B0E0CCC608C1}"/>
              </a:ext>
            </a:extLst>
          </p:cNvPr>
          <p:cNvSpPr/>
          <p:nvPr/>
        </p:nvSpPr>
        <p:spPr>
          <a:xfrm>
            <a:off x="2945320" y="1465967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BBA251-3E72-43EA-B01F-59C3CB2F1093}"/>
              </a:ext>
            </a:extLst>
          </p:cNvPr>
          <p:cNvSpPr/>
          <p:nvPr/>
        </p:nvSpPr>
        <p:spPr>
          <a:xfrm>
            <a:off x="6289020" y="2637958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7B08F2-99AD-4D76-9E7E-97C02C15A036}"/>
              </a:ext>
            </a:extLst>
          </p:cNvPr>
          <p:cNvSpPr/>
          <p:nvPr/>
        </p:nvSpPr>
        <p:spPr>
          <a:xfrm>
            <a:off x="3614060" y="2637960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A31730-9636-471B-BCCC-8273E1AD48B3}"/>
              </a:ext>
            </a:extLst>
          </p:cNvPr>
          <p:cNvSpPr/>
          <p:nvPr/>
        </p:nvSpPr>
        <p:spPr>
          <a:xfrm>
            <a:off x="4951540" y="2637958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E43DD3-4E06-44E8-920C-4ED786DB0137}"/>
              </a:ext>
            </a:extLst>
          </p:cNvPr>
          <p:cNvSpPr/>
          <p:nvPr/>
        </p:nvSpPr>
        <p:spPr>
          <a:xfrm>
            <a:off x="2276580" y="2637959"/>
            <a:ext cx="668740" cy="7027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2AA3BA-6B10-4244-A49E-522EFFCF5944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3279690" y="1052605"/>
            <a:ext cx="1101045" cy="413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14DED9-D611-4C8D-8C86-99D3ED41A5ED}"/>
              </a:ext>
            </a:extLst>
          </p:cNvPr>
          <p:cNvCxnSpPr>
            <a:cxnSpLocks/>
            <a:stCxn id="22" idx="5"/>
            <a:endCxn id="23" idx="0"/>
          </p:cNvCxnSpPr>
          <p:nvPr/>
        </p:nvCxnSpPr>
        <p:spPr>
          <a:xfrm>
            <a:off x="4853605" y="1052605"/>
            <a:ext cx="1101045" cy="413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8D9B1E-EF4E-44CE-B0AF-FEE8B63BA343}"/>
              </a:ext>
            </a:extLst>
          </p:cNvPr>
          <p:cNvCxnSpPr>
            <a:cxnSpLocks/>
            <a:stCxn id="23" idx="3"/>
            <a:endCxn id="27" idx="0"/>
          </p:cNvCxnSpPr>
          <p:nvPr/>
        </p:nvCxnSpPr>
        <p:spPr>
          <a:xfrm flipH="1">
            <a:off x="5285910" y="2065820"/>
            <a:ext cx="432305" cy="572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6438B5-86CA-45E1-9DD8-CE59DAEC9D86}"/>
              </a:ext>
            </a:extLst>
          </p:cNvPr>
          <p:cNvCxnSpPr>
            <a:cxnSpLocks/>
            <a:stCxn id="23" idx="5"/>
            <a:endCxn id="25" idx="0"/>
          </p:cNvCxnSpPr>
          <p:nvPr/>
        </p:nvCxnSpPr>
        <p:spPr>
          <a:xfrm>
            <a:off x="6191085" y="2065820"/>
            <a:ext cx="432305" cy="572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B991B2-BCB1-4EBA-8702-9E0782BF3F45}"/>
              </a:ext>
            </a:extLst>
          </p:cNvPr>
          <p:cNvCxnSpPr/>
          <p:nvPr/>
        </p:nvCxnSpPr>
        <p:spPr>
          <a:xfrm>
            <a:off x="3525698" y="2068242"/>
            <a:ext cx="432305" cy="5721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A57E6D-5F7D-4CD5-AE10-3EE5DF530A62}"/>
              </a:ext>
            </a:extLst>
          </p:cNvPr>
          <p:cNvCxnSpPr/>
          <p:nvPr/>
        </p:nvCxnSpPr>
        <p:spPr>
          <a:xfrm flipH="1">
            <a:off x="2617636" y="2065820"/>
            <a:ext cx="432305" cy="572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480044" y="364252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Traverse the left subtree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Traverse the right subtree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Visit the root.</a:t>
            </a:r>
          </a:p>
          <a:p>
            <a:pPr marL="0" lvl="0" indent="0"/>
            <a:endParaRPr lang="en-US"/>
          </a:p>
          <a:p>
            <a:pPr lvl="0" algn="ctr"/>
            <a:endParaRPr lang="en-US"/>
          </a:p>
        </p:txBody>
      </p:sp>
      <p:sp>
        <p:nvSpPr>
          <p:cNvPr id="36" name="Google Shape;278;p38"/>
          <p:cNvSpPr/>
          <p:nvPr/>
        </p:nvSpPr>
        <p:spPr>
          <a:xfrm>
            <a:off x="2727591" y="3642521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298;p38"/>
          <p:cNvGrpSpPr/>
          <p:nvPr/>
        </p:nvGrpSpPr>
        <p:grpSpPr>
          <a:xfrm>
            <a:off x="2923757" y="3800523"/>
            <a:ext cx="331366" cy="328695"/>
            <a:chOff x="-5613150" y="3991275"/>
            <a:chExt cx="294600" cy="292225"/>
          </a:xfrm>
        </p:grpSpPr>
        <p:sp>
          <p:nvSpPr>
            <p:cNvPr id="38" name="Google Shape;299;p38"/>
            <p:cNvSpPr/>
            <p:nvPr/>
          </p:nvSpPr>
          <p:spPr>
            <a:xfrm>
              <a:off x="-5480050" y="4046400"/>
              <a:ext cx="27600" cy="14200"/>
            </a:xfrm>
            <a:custGeom>
              <a:avLst/>
              <a:gdLst/>
              <a:ahLst/>
              <a:cxnLst/>
              <a:rect l="l" t="t" r="r" b="b"/>
              <a:pathLst>
                <a:path w="1104" h="568" extrusionOk="0">
                  <a:moveTo>
                    <a:pt x="537" y="1"/>
                  </a:moveTo>
                  <a:lnTo>
                    <a:pt x="1" y="568"/>
                  </a:lnTo>
                  <a:lnTo>
                    <a:pt x="1104" y="56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0;p38"/>
            <p:cNvSpPr/>
            <p:nvPr/>
          </p:nvSpPr>
          <p:spPr>
            <a:xfrm>
              <a:off x="-553122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693" y="1"/>
                  </a:moveTo>
                  <a:lnTo>
                    <a:pt x="0" y="726"/>
                  </a:lnTo>
                  <a:lnTo>
                    <a:pt x="1103" y="726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1;p38"/>
            <p:cNvSpPr/>
            <p:nvPr/>
          </p:nvSpPr>
          <p:spPr>
            <a:xfrm>
              <a:off x="-5443025" y="4077125"/>
              <a:ext cx="41775" cy="40975"/>
            </a:xfrm>
            <a:custGeom>
              <a:avLst/>
              <a:gdLst/>
              <a:ahLst/>
              <a:cxnLst/>
              <a:rect l="l" t="t" r="r" b="b"/>
              <a:pathLst>
                <a:path w="1671" h="1639" extrusionOk="0">
                  <a:moveTo>
                    <a:pt x="694" y="0"/>
                  </a:moveTo>
                  <a:lnTo>
                    <a:pt x="1" y="1638"/>
                  </a:lnTo>
                  <a:lnTo>
                    <a:pt x="1" y="1638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2;p38"/>
            <p:cNvSpPr/>
            <p:nvPr/>
          </p:nvSpPr>
          <p:spPr>
            <a:xfrm>
              <a:off x="-5487925" y="4077125"/>
              <a:ext cx="43350" cy="54375"/>
            </a:xfrm>
            <a:custGeom>
              <a:avLst/>
              <a:gdLst/>
              <a:ahLst/>
              <a:cxnLst/>
              <a:rect l="l" t="t" r="r" b="b"/>
              <a:pathLst>
                <a:path w="1734" h="2175" extrusionOk="0">
                  <a:moveTo>
                    <a:pt x="1" y="0"/>
                  </a:moveTo>
                  <a:lnTo>
                    <a:pt x="852" y="2174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3;p38"/>
            <p:cNvSpPr/>
            <p:nvPr/>
          </p:nvSpPr>
          <p:spPr>
            <a:xfrm>
              <a:off x="-544537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0" y="1"/>
                  </a:moveTo>
                  <a:lnTo>
                    <a:pt x="693" y="726"/>
                  </a:lnTo>
                  <a:lnTo>
                    <a:pt x="1764" y="726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4;p38"/>
            <p:cNvSpPr/>
            <p:nvPr/>
          </p:nvSpPr>
          <p:spPr>
            <a:xfrm>
              <a:off x="-5531225" y="4077125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0" y="0"/>
                  </a:moveTo>
                  <a:lnTo>
                    <a:pt x="1670" y="163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5;p38"/>
            <p:cNvSpPr/>
            <p:nvPr/>
          </p:nvSpPr>
          <p:spPr>
            <a:xfrm>
              <a:off x="-5613150" y="4198400"/>
              <a:ext cx="292225" cy="33900"/>
            </a:xfrm>
            <a:custGeom>
              <a:avLst/>
              <a:gdLst/>
              <a:ahLst/>
              <a:cxnLst/>
              <a:rect l="l" t="t" r="r" b="b"/>
              <a:pathLst>
                <a:path w="11689" h="1356" extrusionOk="0">
                  <a:moveTo>
                    <a:pt x="1" y="1"/>
                  </a:moveTo>
                  <a:lnTo>
                    <a:pt x="1" y="347"/>
                  </a:lnTo>
                  <a:lnTo>
                    <a:pt x="32" y="347"/>
                  </a:lnTo>
                  <a:cubicBezTo>
                    <a:pt x="32" y="883"/>
                    <a:pt x="505" y="1356"/>
                    <a:pt x="1072" y="1356"/>
                  </a:cubicBezTo>
                  <a:lnTo>
                    <a:pt x="10681" y="1356"/>
                  </a:lnTo>
                  <a:cubicBezTo>
                    <a:pt x="11216" y="1356"/>
                    <a:pt x="11689" y="883"/>
                    <a:pt x="11689" y="347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6;p38"/>
            <p:cNvSpPr/>
            <p:nvPr/>
          </p:nvSpPr>
          <p:spPr>
            <a:xfrm>
              <a:off x="-5610775" y="3991275"/>
              <a:ext cx="292225" cy="189050"/>
            </a:xfrm>
            <a:custGeom>
              <a:avLst/>
              <a:gdLst/>
              <a:ahLst/>
              <a:cxnLst/>
              <a:rect l="l" t="t" r="r" b="b"/>
              <a:pathLst>
                <a:path w="11689" h="7562" extrusionOk="0">
                  <a:moveTo>
                    <a:pt x="7813" y="1386"/>
                  </a:moveTo>
                  <a:cubicBezTo>
                    <a:pt x="7908" y="1386"/>
                    <a:pt x="8034" y="1418"/>
                    <a:pt x="8065" y="1512"/>
                  </a:cubicBezTo>
                  <a:cubicBezTo>
                    <a:pt x="8128" y="1575"/>
                    <a:pt x="9483" y="2867"/>
                    <a:pt x="9515" y="2993"/>
                  </a:cubicBezTo>
                  <a:cubicBezTo>
                    <a:pt x="9578" y="3088"/>
                    <a:pt x="9578" y="3214"/>
                    <a:pt x="9452" y="3340"/>
                  </a:cubicBezTo>
                  <a:lnTo>
                    <a:pt x="6018" y="6774"/>
                  </a:lnTo>
                  <a:cubicBezTo>
                    <a:pt x="5943" y="6848"/>
                    <a:pt x="5862" y="6880"/>
                    <a:pt x="5783" y="6880"/>
                  </a:cubicBezTo>
                  <a:cubicBezTo>
                    <a:pt x="5696" y="6880"/>
                    <a:pt x="5612" y="6840"/>
                    <a:pt x="5545" y="6774"/>
                  </a:cubicBezTo>
                  <a:lnTo>
                    <a:pt x="2111" y="3340"/>
                  </a:lnTo>
                  <a:cubicBezTo>
                    <a:pt x="2001" y="3230"/>
                    <a:pt x="1987" y="2976"/>
                    <a:pt x="2027" y="2976"/>
                  </a:cubicBezTo>
                  <a:cubicBezTo>
                    <a:pt x="2033" y="2976"/>
                    <a:pt x="2040" y="2981"/>
                    <a:pt x="2048" y="2993"/>
                  </a:cubicBezTo>
                  <a:cubicBezTo>
                    <a:pt x="2048" y="2962"/>
                    <a:pt x="2079" y="2930"/>
                    <a:pt x="2111" y="2867"/>
                  </a:cubicBezTo>
                  <a:lnTo>
                    <a:pt x="3497" y="1512"/>
                  </a:lnTo>
                  <a:cubicBezTo>
                    <a:pt x="3560" y="1418"/>
                    <a:pt x="3655" y="1386"/>
                    <a:pt x="3718" y="1386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7561"/>
                  </a:lnTo>
                  <a:lnTo>
                    <a:pt x="11689" y="7561"/>
                  </a:lnTo>
                  <a:lnTo>
                    <a:pt x="11689" y="1040"/>
                  </a:lnTo>
                  <a:cubicBezTo>
                    <a:pt x="11657" y="473"/>
                    <a:pt x="11184" y="0"/>
                    <a:pt x="10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7;p38"/>
            <p:cNvSpPr/>
            <p:nvPr/>
          </p:nvSpPr>
          <p:spPr>
            <a:xfrm>
              <a:off x="-5546975" y="4250400"/>
              <a:ext cx="160700" cy="33100"/>
            </a:xfrm>
            <a:custGeom>
              <a:avLst/>
              <a:gdLst/>
              <a:ahLst/>
              <a:cxnLst/>
              <a:rect l="l" t="t" r="r" b="b"/>
              <a:pathLst>
                <a:path w="6428" h="1324" extrusionOk="0">
                  <a:moveTo>
                    <a:pt x="1544" y="0"/>
                  </a:moveTo>
                  <a:lnTo>
                    <a:pt x="1386" y="662"/>
                  </a:lnTo>
                  <a:lnTo>
                    <a:pt x="473" y="662"/>
                  </a:lnTo>
                  <a:cubicBezTo>
                    <a:pt x="32" y="662"/>
                    <a:pt x="0" y="1323"/>
                    <a:pt x="473" y="1323"/>
                  </a:cubicBezTo>
                  <a:lnTo>
                    <a:pt x="5955" y="1323"/>
                  </a:lnTo>
                  <a:cubicBezTo>
                    <a:pt x="6427" y="1323"/>
                    <a:pt x="6427" y="662"/>
                    <a:pt x="5986" y="662"/>
                  </a:cubicBezTo>
                  <a:lnTo>
                    <a:pt x="5072" y="662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564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6506672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Implements in program</a:t>
            </a:r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>
            <a:spLocks noGrp="1"/>
          </p:cNvSpPr>
          <p:nvPr>
            <p:ph type="ctrTitle"/>
          </p:nvPr>
        </p:nvSpPr>
        <p:spPr>
          <a:xfrm>
            <a:off x="1955326" y="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RANDOM TREE</a:t>
            </a:r>
            <a:endParaRPr/>
          </a:p>
        </p:txBody>
      </p:sp>
      <p:cxnSp>
        <p:nvCxnSpPr>
          <p:cNvPr id="409" name="Google Shape;409;p44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44"/>
          <p:cNvCxnSpPr/>
          <p:nvPr/>
        </p:nvCxnSpPr>
        <p:spPr>
          <a:xfrm>
            <a:off x="6916600" y="4522975"/>
            <a:ext cx="0" cy="6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9674" t="13411" r="16923" b="13672"/>
          <a:stretch/>
        </p:blipFill>
        <p:spPr>
          <a:xfrm>
            <a:off x="1087655" y="419175"/>
            <a:ext cx="6968690" cy="47291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4851" y="-114300"/>
            <a:ext cx="5214300" cy="946200"/>
          </a:xfrm>
        </p:spPr>
        <p:txBody>
          <a:bodyPr/>
          <a:lstStyle/>
          <a:p>
            <a:r>
              <a:rPr lang="en-US"/>
              <a:t>Add node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8451" t="12805" r="18375" b="13961"/>
          <a:stretch/>
        </p:blipFill>
        <p:spPr>
          <a:xfrm>
            <a:off x="415" y="358799"/>
            <a:ext cx="4571586" cy="44386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8604" t="13622" r="18451" b="13961"/>
          <a:stretch/>
        </p:blipFill>
        <p:spPr>
          <a:xfrm>
            <a:off x="4572001" y="358800"/>
            <a:ext cx="4571999" cy="4438649"/>
          </a:xfrm>
          <a:prstGeom prst="rect">
            <a:avLst/>
          </a:prstGeom>
        </p:spPr>
      </p:pic>
      <p:sp>
        <p:nvSpPr>
          <p:cNvPr id="13" name="Subtitle 3"/>
          <p:cNvSpPr>
            <a:spLocks noGrp="1"/>
          </p:cNvSpPr>
          <p:nvPr>
            <p:ph type="subTitle" idx="1"/>
          </p:nvPr>
        </p:nvSpPr>
        <p:spPr>
          <a:xfrm>
            <a:off x="1110751" y="4797448"/>
            <a:ext cx="1708200" cy="1003200"/>
          </a:xfrm>
        </p:spPr>
        <p:txBody>
          <a:bodyPr/>
          <a:lstStyle/>
          <a:p>
            <a:r>
              <a:rPr lang="en-US"/>
              <a:t>Before add a note 6 value</a:t>
            </a:r>
          </a:p>
        </p:txBody>
      </p:sp>
      <p:sp>
        <p:nvSpPr>
          <p:cNvPr id="14" name="Subtitle 3"/>
          <p:cNvSpPr>
            <a:spLocks noGrp="1"/>
          </p:cNvSpPr>
          <p:nvPr>
            <p:ph type="subTitle" idx="1"/>
          </p:nvPr>
        </p:nvSpPr>
        <p:spPr>
          <a:xfrm>
            <a:off x="6003900" y="4797448"/>
            <a:ext cx="1708200" cy="1003200"/>
          </a:xfrm>
        </p:spPr>
        <p:txBody>
          <a:bodyPr/>
          <a:lstStyle/>
          <a:p>
            <a:r>
              <a:rPr lang="en-US"/>
              <a:t>After add a note 6 value</a:t>
            </a:r>
          </a:p>
        </p:txBody>
      </p:sp>
    </p:spTree>
    <p:extLst>
      <p:ext uri="{BB962C8B-B14F-4D97-AF65-F5344CB8AC3E}">
        <p14:creationId xmlns:p14="http://schemas.microsoft.com/office/powerpoint/2010/main" val="30208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1049" y="-77798"/>
            <a:ext cx="5214300" cy="946200"/>
          </a:xfrm>
        </p:spPr>
        <p:txBody>
          <a:bodyPr/>
          <a:lstStyle/>
          <a:p>
            <a:r>
              <a:rPr lang="en-US"/>
              <a:t>Search note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5838576" y="4868023"/>
            <a:ext cx="2276724" cy="1003200"/>
          </a:xfrm>
        </p:spPr>
        <p:txBody>
          <a:bodyPr/>
          <a:lstStyle/>
          <a:p>
            <a:r>
              <a:rPr lang="en-US"/>
              <a:t>Result of searching a node 56 value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>
          <a:xfrm>
            <a:off x="933459" y="4868023"/>
            <a:ext cx="2248851" cy="1122681"/>
          </a:xfrm>
        </p:spPr>
        <p:txBody>
          <a:bodyPr/>
          <a:lstStyle/>
          <a:p>
            <a:r>
              <a:rPr lang="en-US"/>
              <a:t>Result of searching a node 8 value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611" y="352849"/>
            <a:ext cx="4600574" cy="45953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850"/>
            <a:ext cx="4610100" cy="45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1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5729" y="-120250"/>
            <a:ext cx="5214300" cy="946200"/>
          </a:xfrm>
        </p:spPr>
        <p:txBody>
          <a:bodyPr/>
          <a:lstStyle/>
          <a:p>
            <a:r>
              <a:rPr lang="en-US"/>
              <a:t>Delete node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7170" y="4889942"/>
            <a:ext cx="2082134" cy="1003200"/>
          </a:xfrm>
        </p:spPr>
        <p:txBody>
          <a:bodyPr/>
          <a:lstStyle/>
          <a:p>
            <a:r>
              <a:rPr lang="en-US"/>
              <a:t>Before deleting a node 97 value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>
          <a:xfrm>
            <a:off x="5358253" y="4889942"/>
            <a:ext cx="2594113" cy="794478"/>
          </a:xfrm>
        </p:spPr>
        <p:txBody>
          <a:bodyPr/>
          <a:lstStyle/>
          <a:p>
            <a:r>
              <a:rPr lang="en-US"/>
              <a:t>After deleting a node 97 value</a:t>
            </a:r>
          </a:p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850"/>
            <a:ext cx="4602879" cy="45967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879" y="338601"/>
            <a:ext cx="4541121" cy="46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9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5326" y="-142875"/>
            <a:ext cx="5214300" cy="946200"/>
          </a:xfrm>
        </p:spPr>
        <p:txBody>
          <a:bodyPr/>
          <a:lstStyle/>
          <a:p>
            <a:r>
              <a:rPr lang="en-US"/>
              <a:t>In-order traversal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82" y="330225"/>
            <a:ext cx="7672387" cy="48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49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099" y="-193265"/>
            <a:ext cx="5214300" cy="946200"/>
          </a:xfrm>
        </p:spPr>
        <p:txBody>
          <a:bodyPr/>
          <a:lstStyle/>
          <a:p>
            <a:r>
              <a:rPr lang="en-US"/>
              <a:t>Pre-order traversal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43" y="279835"/>
            <a:ext cx="7419080" cy="483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5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74515" y="651317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/>
              <a:t>BINARY SEARCH TREE DEFINITION</a:t>
            </a:r>
            <a:br>
              <a:rPr lang="en-US"/>
            </a:br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0" y="1486280"/>
            <a:ext cx="23807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DEMO APLLICATION</a:t>
            </a: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8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105878" y="2393700"/>
            <a:ext cx="224852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SOME MAIN FUNCTIONS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670307" y="2104800"/>
            <a:ext cx="247369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IMPLEMENTS IN PROGRAM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SNEAK PEEK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928" y="-109162"/>
            <a:ext cx="5214300" cy="946200"/>
          </a:xfrm>
        </p:spPr>
        <p:txBody>
          <a:bodyPr/>
          <a:lstStyle/>
          <a:p>
            <a:r>
              <a:rPr lang="en-US"/>
              <a:t>Post-order traversal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36884"/>
            <a:ext cx="7461116" cy="47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9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32" name="Google Shape;432;p46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433" name="Google Shape;433;p46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</a:t>
            </a:r>
            <a:endParaRPr dirty="0"/>
          </a:p>
        </p:txBody>
      </p:sp>
      <p:grpSp>
        <p:nvGrpSpPr>
          <p:cNvPr id="440" name="Google Shape;440;p47"/>
          <p:cNvGrpSpPr/>
          <p:nvPr/>
        </p:nvGrpSpPr>
        <p:grpSpPr>
          <a:xfrm>
            <a:off x="1148819" y="2713208"/>
            <a:ext cx="1873113" cy="1290901"/>
            <a:chOff x="720000" y="2341741"/>
            <a:chExt cx="2120585" cy="1442831"/>
          </a:xfrm>
        </p:grpSpPr>
        <p:sp>
          <p:nvSpPr>
            <p:cNvPr id="441" name="Google Shape;441;p47"/>
            <p:cNvSpPr/>
            <p:nvPr/>
          </p:nvSpPr>
          <p:spPr>
            <a:xfrm>
              <a:off x="720000" y="2898672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2" name="Google Shape;442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47"/>
          <p:cNvGrpSpPr/>
          <p:nvPr/>
        </p:nvGrpSpPr>
        <p:grpSpPr>
          <a:xfrm rot="10800000" flipH="1">
            <a:off x="2699668" y="2071564"/>
            <a:ext cx="1873113" cy="1304427"/>
            <a:chOff x="720000" y="2341741"/>
            <a:chExt cx="2120585" cy="1457949"/>
          </a:xfrm>
        </p:grpSpPr>
        <p:sp>
          <p:nvSpPr>
            <p:cNvPr id="445" name="Google Shape;445;p47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6" name="Google Shape;446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8" name="Google Shape;448;p47"/>
          <p:cNvGrpSpPr/>
          <p:nvPr/>
        </p:nvGrpSpPr>
        <p:grpSpPr>
          <a:xfrm>
            <a:off x="4215083" y="2713208"/>
            <a:ext cx="1873113" cy="1290901"/>
            <a:chOff x="720000" y="2341741"/>
            <a:chExt cx="2120585" cy="1442831"/>
          </a:xfrm>
        </p:grpSpPr>
        <p:sp>
          <p:nvSpPr>
            <p:cNvPr id="449" name="Google Shape;449;p47"/>
            <p:cNvSpPr/>
            <p:nvPr/>
          </p:nvSpPr>
          <p:spPr>
            <a:xfrm>
              <a:off x="720000" y="2898672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0" name="Google Shape;450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2" name="Google Shape;452;p47"/>
          <p:cNvGrpSpPr/>
          <p:nvPr/>
        </p:nvGrpSpPr>
        <p:grpSpPr>
          <a:xfrm rot="10800000" flipH="1">
            <a:off x="5728088" y="2072559"/>
            <a:ext cx="1873113" cy="1304427"/>
            <a:chOff x="720000" y="2341741"/>
            <a:chExt cx="2120585" cy="1457949"/>
          </a:xfrm>
        </p:grpSpPr>
        <p:sp>
          <p:nvSpPr>
            <p:cNvPr id="453" name="Google Shape;453;p47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4" name="Google Shape;454;p47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47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6" name="Google Shape;456;p47"/>
          <p:cNvSpPr/>
          <p:nvPr/>
        </p:nvSpPr>
        <p:spPr>
          <a:xfrm>
            <a:off x="7204906" y="3198311"/>
            <a:ext cx="788700" cy="7989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7"/>
          <p:cNvSpPr txBox="1"/>
          <p:nvPr/>
        </p:nvSpPr>
        <p:spPr>
          <a:xfrm>
            <a:off x="1083444" y="3452190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8" name="Google Shape;458;p47"/>
          <p:cNvSpPr txBox="1"/>
          <p:nvPr/>
        </p:nvSpPr>
        <p:spPr>
          <a:xfrm>
            <a:off x="988601" y="4083771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>
                <a:latin typeface="Roboto Condensed Light" panose="020B0604020202020204" charset="0"/>
                <a:ea typeface="Roboto Condensed Light" panose="020B0604020202020204" charset="0"/>
              </a:rPr>
              <a:t>The interface is neat, elegant and accessible.</a:t>
            </a:r>
          </a:p>
        </p:txBody>
      </p:sp>
      <p:sp>
        <p:nvSpPr>
          <p:cNvPr id="459" name="Google Shape;459;p47"/>
          <p:cNvSpPr txBox="1"/>
          <p:nvPr/>
        </p:nvSpPr>
        <p:spPr>
          <a:xfrm>
            <a:off x="2704247" y="2278350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0" name="Google Shape;460;p47"/>
          <p:cNvSpPr txBox="1"/>
          <p:nvPr/>
        </p:nvSpPr>
        <p:spPr>
          <a:xfrm>
            <a:off x="5689465" y="2271288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1" name="Google Shape;461;p47"/>
          <p:cNvSpPr txBox="1"/>
          <p:nvPr/>
        </p:nvSpPr>
        <p:spPr>
          <a:xfrm>
            <a:off x="4207822" y="3435200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2" name="Google Shape;462;p47"/>
          <p:cNvSpPr txBox="1"/>
          <p:nvPr/>
        </p:nvSpPr>
        <p:spPr>
          <a:xfrm>
            <a:off x="7204897" y="3428305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3" name="Google Shape;463;p47"/>
          <p:cNvSpPr txBox="1"/>
          <p:nvPr/>
        </p:nvSpPr>
        <p:spPr>
          <a:xfrm>
            <a:off x="3985676" y="4114825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>
                <a:latin typeface="Roboto Condensed Light" panose="020B0604020202020204" charset="0"/>
                <a:ea typeface="Roboto Condensed Light" panose="020B0604020202020204" charset="0"/>
              </a:rPr>
              <a:t>Capacity quite light.</a:t>
            </a:r>
          </a:p>
        </p:txBody>
      </p:sp>
      <p:sp>
        <p:nvSpPr>
          <p:cNvPr id="464" name="Google Shape;464;p47"/>
          <p:cNvSpPr txBox="1"/>
          <p:nvPr/>
        </p:nvSpPr>
        <p:spPr>
          <a:xfrm>
            <a:off x="6982751" y="4114825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>
                <a:latin typeface="Roboto Condensed Light" panose="020B0604020202020204" charset="0"/>
                <a:ea typeface="Roboto Condensed Light" panose="020B0604020202020204" charset="0"/>
              </a:rPr>
              <a:t>Do not heat the appliance.</a:t>
            </a:r>
          </a:p>
        </p:txBody>
      </p:sp>
      <p:sp>
        <p:nvSpPr>
          <p:cNvPr id="465" name="Google Shape;465;p47"/>
          <p:cNvSpPr txBox="1"/>
          <p:nvPr/>
        </p:nvSpPr>
        <p:spPr>
          <a:xfrm>
            <a:off x="5491921" y="1299487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>
                <a:latin typeface="Roboto Condensed Light" panose="020B0604020202020204" charset="0"/>
                <a:ea typeface="Roboto Condensed Light" panose="020B0604020202020204" charset="0"/>
              </a:rPr>
              <a:t>The program runs stably, no errors or crashes occur during use.</a:t>
            </a:r>
          </a:p>
        </p:txBody>
      </p:sp>
      <p:sp>
        <p:nvSpPr>
          <p:cNvPr id="466" name="Google Shape;466;p47"/>
          <p:cNvSpPr txBox="1"/>
          <p:nvPr/>
        </p:nvSpPr>
        <p:spPr>
          <a:xfrm>
            <a:off x="2519469" y="1530581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>
                <a:latin typeface="Roboto Condensed Light" panose="020B0604020202020204" charset="0"/>
                <a:ea typeface="Roboto Condensed Light" panose="020B0604020202020204" charset="0"/>
              </a:rPr>
              <a:t>Many useful features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DISADVANTAGES</a:t>
            </a:r>
            <a:endParaRPr dirty="0"/>
          </a:p>
        </p:txBody>
      </p:sp>
      <p:sp>
        <p:nvSpPr>
          <p:cNvPr id="456" name="Google Shape;456;p47"/>
          <p:cNvSpPr/>
          <p:nvPr/>
        </p:nvSpPr>
        <p:spPr>
          <a:xfrm>
            <a:off x="4068900" y="1568225"/>
            <a:ext cx="788700" cy="7989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7"/>
          <p:cNvSpPr txBox="1"/>
          <p:nvPr/>
        </p:nvSpPr>
        <p:spPr>
          <a:xfrm>
            <a:off x="4068900" y="1770425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3" name="Google Shape;463;p47"/>
          <p:cNvSpPr txBox="1"/>
          <p:nvPr/>
        </p:nvSpPr>
        <p:spPr>
          <a:xfrm>
            <a:off x="3955500" y="2562875"/>
            <a:ext cx="1233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>
                <a:latin typeface="Roboto Condensed Light" panose="020B0604020202020204" charset="0"/>
                <a:ea typeface="Roboto Condensed Light" panose="020B0604020202020204" charset="0"/>
              </a:rPr>
              <a:t>Cannot open a tree from an image</a:t>
            </a:r>
          </a:p>
          <a:p>
            <a:r>
              <a:rPr lang="en-US" sz="1000" dirty="0">
                <a:latin typeface="Roboto Condensed Light" panose="020B0604020202020204" charset="0"/>
                <a:ea typeface="Roboto Condensed Light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1687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1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cxnSp>
        <p:nvCxnSpPr>
          <p:cNvPr id="599" name="Google Shape;599;p51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51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 tree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Definition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112042" y="325924"/>
            <a:ext cx="7848599" cy="2680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b="1"/>
              <a:t>Binary Search Tree</a:t>
            </a:r>
            <a:r>
              <a:rPr lang="en-US" sz="1400"/>
              <a:t> is a node-based binary tree data structure which has the following properties:</a:t>
            </a:r>
          </a:p>
          <a:p>
            <a:pPr marL="0" lvl="0" indent="0"/>
            <a:endParaRPr lang="en-US" sz="1400"/>
          </a:p>
          <a:p>
            <a:pPr fontAlgn="base"/>
            <a:r>
              <a:rPr lang="en-US" sz="1400"/>
              <a:t>     -The left subtree of a node contains only nodes with keys lesser than the node’s key.</a:t>
            </a:r>
          </a:p>
          <a:p>
            <a:pPr fontAlgn="base"/>
            <a:endParaRPr lang="en-US" sz="1400"/>
          </a:p>
          <a:p>
            <a:pPr fontAlgn="base"/>
            <a:r>
              <a:rPr lang="en-US" sz="1400"/>
              <a:t>       -The right subtree of a node contains only nodes with keys greater than the node’s key.</a:t>
            </a:r>
          </a:p>
          <a:p>
            <a:pPr fontAlgn="base"/>
            <a:endParaRPr lang="en-US" sz="1400"/>
          </a:p>
          <a:p>
            <a:pPr algn="l" fontAlgn="base"/>
            <a:r>
              <a:rPr lang="en-US" sz="1400"/>
              <a:t>                        -The left and right subtree each must also be a binary search tree.</a:t>
            </a:r>
          </a:p>
          <a:p>
            <a:pPr marL="0" lvl="0" indent="0"/>
            <a:endParaRPr sz="160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24672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92072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59" y="1995487"/>
            <a:ext cx="3433763" cy="28285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1548479" y="3752323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645673" y="402907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>
                <a:solidFill>
                  <a:schemeClr val="bg1"/>
                </a:solidFill>
              </a:rPr>
              <a:t>Pre-order Traversal</a:t>
            </a:r>
            <a:r>
              <a:rPr lang="en-US"/>
              <a:t> </a:t>
            </a:r>
            <a:endParaRPr b="1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6168282" y="3747373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3"/>
          <p:cNvSpPr txBox="1"/>
          <p:nvPr/>
        </p:nvSpPr>
        <p:spPr>
          <a:xfrm>
            <a:off x="6158211" y="3914773"/>
            <a:ext cx="12885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/>
              <a:t>Basic Operations</a:t>
            </a:r>
            <a:br>
              <a:rPr lang="en-US" b="0"/>
            </a:br>
            <a:endParaRPr/>
          </a:p>
        </p:txBody>
      </p:sp>
      <p:cxnSp>
        <p:nvCxnSpPr>
          <p:cNvPr id="198" name="Google Shape;198;p33"/>
          <p:cNvCxnSpPr/>
          <p:nvPr/>
        </p:nvCxnSpPr>
        <p:spPr>
          <a:xfrm rot="-5400000" flipH="1">
            <a:off x="4396930" y="2314525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33"/>
          <p:cNvSpPr/>
          <p:nvPr/>
        </p:nvSpPr>
        <p:spPr>
          <a:xfrm>
            <a:off x="3079550" y="257235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3833980" y="118817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33"/>
          <p:cNvCxnSpPr>
            <a:stCxn id="202" idx="0"/>
            <a:endCxn id="203" idx="0"/>
          </p:cNvCxnSpPr>
          <p:nvPr/>
        </p:nvCxnSpPr>
        <p:spPr>
          <a:xfrm rot="5400000">
            <a:off x="2408400" y="3002475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3"/>
          <p:cNvCxnSpPr>
            <a:stCxn id="205" idx="2"/>
            <a:endCxn id="206" idx="0"/>
          </p:cNvCxnSpPr>
          <p:nvPr/>
        </p:nvCxnSpPr>
        <p:spPr>
          <a:xfrm>
            <a:off x="6211750" y="3040275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3"/>
          <p:cNvSpPr txBox="1"/>
          <p:nvPr/>
        </p:nvSpPr>
        <p:spPr>
          <a:xfrm>
            <a:off x="3751912" y="2736900"/>
            <a:ext cx="1788342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Binary search tree</a:t>
            </a:r>
            <a:endParaRPr b="1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3871348" y="1398882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Search</a:t>
            </a:r>
            <a:endParaRPr b="1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" name="Google Shape;200;p33"/>
          <p:cNvSpPr/>
          <p:nvPr/>
        </p:nvSpPr>
        <p:spPr>
          <a:xfrm>
            <a:off x="1548479" y="1110868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0;p33"/>
          <p:cNvSpPr/>
          <p:nvPr/>
        </p:nvSpPr>
        <p:spPr>
          <a:xfrm>
            <a:off x="6172629" y="1144551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09;p33"/>
          <p:cNvSpPr txBox="1"/>
          <p:nvPr/>
        </p:nvSpPr>
        <p:spPr>
          <a:xfrm>
            <a:off x="1527186" y="1351196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Add</a:t>
            </a:r>
            <a:endParaRPr b="1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" name="Google Shape;200;p33"/>
          <p:cNvSpPr/>
          <p:nvPr/>
        </p:nvSpPr>
        <p:spPr>
          <a:xfrm>
            <a:off x="3864200" y="3778763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 </a:t>
            </a:r>
            <a:endParaRPr/>
          </a:p>
        </p:txBody>
      </p:sp>
      <p:cxnSp>
        <p:nvCxnSpPr>
          <p:cNvPr id="26" name="Google Shape;198;p33"/>
          <p:cNvCxnSpPr/>
          <p:nvPr/>
        </p:nvCxnSpPr>
        <p:spPr>
          <a:xfrm rot="-5400000" flipH="1">
            <a:off x="4391217" y="3586200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01;p33"/>
          <p:cNvCxnSpPr/>
          <p:nvPr/>
        </p:nvCxnSpPr>
        <p:spPr>
          <a:xfrm rot="5400000">
            <a:off x="5650046" y="1935913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04;p33"/>
          <p:cNvCxnSpPr/>
          <p:nvPr/>
        </p:nvCxnSpPr>
        <p:spPr>
          <a:xfrm>
            <a:off x="2934692" y="1978123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09;p33"/>
          <p:cNvSpPr txBox="1"/>
          <p:nvPr/>
        </p:nvSpPr>
        <p:spPr>
          <a:xfrm>
            <a:off x="6228129" y="1408849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Delete</a:t>
            </a:r>
            <a:endParaRPr b="1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" name="Google Shape;192;p33"/>
          <p:cNvSpPr txBox="1"/>
          <p:nvPr/>
        </p:nvSpPr>
        <p:spPr>
          <a:xfrm>
            <a:off x="3905511" y="4094700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>
                <a:solidFill>
                  <a:schemeClr val="bg1"/>
                </a:solidFill>
              </a:rPr>
              <a:t>In-order Traversal</a:t>
            </a:r>
            <a:r>
              <a:rPr lang="en-US"/>
              <a:t> </a:t>
            </a:r>
            <a:endParaRPr b="1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1" name="Google Shape;192;p33"/>
          <p:cNvSpPr txBox="1"/>
          <p:nvPr/>
        </p:nvSpPr>
        <p:spPr>
          <a:xfrm>
            <a:off x="6074200" y="4106837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>
                <a:solidFill>
                  <a:schemeClr val="bg1"/>
                </a:solidFill>
              </a:rPr>
              <a:t>Post-order Traversal</a:t>
            </a:r>
            <a:r>
              <a:rPr lang="en-US"/>
              <a:t> </a:t>
            </a:r>
            <a:endParaRPr b="1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 demo application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89179" y="211430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5"/>
          <p:cNvCxnSpPr/>
          <p:nvPr/>
        </p:nvCxnSpPr>
        <p:spPr>
          <a:xfrm>
            <a:off x="3957600" y="304527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2034450" y="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Design form</a:t>
            </a:r>
            <a:endParaRPr/>
          </a:p>
        </p:txBody>
      </p: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4" y="514351"/>
            <a:ext cx="7524751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014" t="17154" r="55704" b="10948"/>
          <a:stretch/>
        </p:blipFill>
        <p:spPr>
          <a:xfrm>
            <a:off x="2073964" y="825951"/>
            <a:ext cx="5241236" cy="5259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1934678" y="1412463"/>
            <a:ext cx="6939815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some main functions</a:t>
            </a:r>
            <a:endParaRPr/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321</Words>
  <Application>Microsoft Office PowerPoint</Application>
  <PresentationFormat>On-screen Show (16:9)</PresentationFormat>
  <Paragraphs>107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Exo 2</vt:lpstr>
      <vt:lpstr>Roboto Condensed Light</vt:lpstr>
      <vt:lpstr>Fira Sans Extra Condensed Medium</vt:lpstr>
      <vt:lpstr>Arial</vt:lpstr>
      <vt:lpstr>Squada One</vt:lpstr>
      <vt:lpstr>Consolas</vt:lpstr>
      <vt:lpstr>Roboto Condensed</vt:lpstr>
      <vt:lpstr>Tech Newsletter by Slidesgo</vt:lpstr>
      <vt:lpstr>BINARY SEARCH TREE</vt:lpstr>
      <vt:lpstr>TABLE OF CONTENTS</vt:lpstr>
      <vt:lpstr>Binary search tree</vt:lpstr>
      <vt:lpstr>PowerPoint Presentation</vt:lpstr>
      <vt:lpstr>Basic Operations </vt:lpstr>
      <vt:lpstr>Binary search tree demo application</vt:lpstr>
      <vt:lpstr> Design form</vt:lpstr>
      <vt:lpstr>CLASS DIAGRAM</vt:lpstr>
      <vt:lpstr>Explain some main functions</vt:lpstr>
      <vt:lpstr>Pre-post traversal</vt:lpstr>
      <vt:lpstr>In-order traversal</vt:lpstr>
      <vt:lpstr>Post-order traversal</vt:lpstr>
      <vt:lpstr>Implements in program</vt:lpstr>
      <vt:lpstr>GENERATE RANDOM TREE</vt:lpstr>
      <vt:lpstr>Add node</vt:lpstr>
      <vt:lpstr>Search note</vt:lpstr>
      <vt:lpstr>Delete node</vt:lpstr>
      <vt:lpstr>In-order traversal</vt:lpstr>
      <vt:lpstr>Pre-order traversal</vt:lpstr>
      <vt:lpstr>Post-order traversal</vt:lpstr>
      <vt:lpstr>CONCLUSION</vt:lpstr>
      <vt:lpstr>ADVANTAGES</vt:lpstr>
      <vt:lpstr>DISADVANTAGES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văn trường</dc:creator>
  <cp:lastModifiedBy>Khánh</cp:lastModifiedBy>
  <cp:revision>22</cp:revision>
  <dcterms:modified xsi:type="dcterms:W3CDTF">2020-06-18T16:57:45Z</dcterms:modified>
</cp:coreProperties>
</file>