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media/image21.webp" ContentType="image/webp"/>
  <Override PartName="/ppt/media/image22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356" r:id="rId3"/>
    <p:sldId id="403" r:id="rId5"/>
    <p:sldId id="393" r:id="rId6"/>
    <p:sldId id="643" r:id="rId7"/>
    <p:sldId id="645" r:id="rId8"/>
    <p:sldId id="647" r:id="rId9"/>
    <p:sldId id="682" r:id="rId10"/>
    <p:sldId id="646" r:id="rId11"/>
    <p:sldId id="648" r:id="rId12"/>
    <p:sldId id="649" r:id="rId13"/>
    <p:sldId id="650" r:id="rId14"/>
    <p:sldId id="653" r:id="rId15"/>
    <p:sldId id="654" r:id="rId16"/>
    <p:sldId id="659" r:id="rId17"/>
    <p:sldId id="655" r:id="rId18"/>
    <p:sldId id="656" r:id="rId19"/>
    <p:sldId id="684" r:id="rId20"/>
    <p:sldId id="657" r:id="rId21"/>
    <p:sldId id="658" r:id="rId22"/>
    <p:sldId id="661" r:id="rId23"/>
    <p:sldId id="664" r:id="rId24"/>
    <p:sldId id="667" r:id="rId25"/>
    <p:sldId id="668" r:id="rId26"/>
    <p:sldId id="671" r:id="rId27"/>
  </p:sldIdLst>
  <p:sldSz cx="9144000" cy="6858000" type="screen4x3"/>
  <p:notesSz cx="6858000" cy="9144000"/>
  <p:custDataLst>
    <p:tags r:id="rId3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eving cat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02" autoAdjust="0"/>
  </p:normalViewPr>
  <p:slideViewPr>
    <p:cSldViewPr snapToGrid="0">
      <p:cViewPr varScale="1">
        <p:scale>
          <a:sx n="58" d="100"/>
          <a:sy n="58" d="100"/>
        </p:scale>
        <p:origin x="-1496" y="-60"/>
      </p:cViewPr>
      <p:guideLst>
        <p:guide orient="horz" pos="2176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1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23T21:26:53.764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CA0DB-AE42-496E-8D47-A891BF8053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BA9AF-06EE-4EEC-ABDC-5EE7A68C43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6513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汇报</a:t>
            </a:r>
            <a:r>
              <a:rPr lang="en-US" altLang="zh-CN" dirty="0"/>
              <a:t>15</a:t>
            </a:r>
            <a:r>
              <a:rPr lang="zh-CN" altLang="en-US" dirty="0"/>
              <a:t>分钟，提问</a:t>
            </a:r>
            <a:r>
              <a:rPr lang="en-US" altLang="zh-CN" dirty="0"/>
              <a:t>10</a:t>
            </a:r>
            <a:r>
              <a:rPr lang="zh-CN" altLang="en-US" dirty="0"/>
              <a:t>分钟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79628-7038-46C5-BFDB-B4D01F73F67E}" type="slidenum">
              <a:rPr lang="ja-JP" altLang="en-US" smtClean="0"/>
            </a:fld>
            <a:endParaRPr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 sz="13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 sz="13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 sz="13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 sz="13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 sz="13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 sz="13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 sz="13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 sz="13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 sz="13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5BA9AF-06EE-4EEC-ABDC-5EE7A68C43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 sz="13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 sz="13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 sz="13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 sz="13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 sz="13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66763"/>
            <a:ext cx="5116513" cy="3838575"/>
          </a:xfrm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/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9048" tIns="49524" rIns="99048" bIns="49524" anchor="b"/>
          <a:lstStyle/>
          <a:p>
            <a:pPr algn="r"/>
            <a:fld id="{832A61E9-A767-4ED6-A42F-DF9F225EC9C5}" type="slidenum">
              <a:rPr kumimoji="1" lang="zh-CN" altLang="en-US" sz="130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kumimoji="1" lang="en-US" altLang="zh-CN" sz="13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0" Type="http://schemas.openxmlformats.org/officeDocument/2006/relationships/comments" Target="../comments/commen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webp"/><Relationship Id="rId3" Type="http://schemas.openxmlformats.org/officeDocument/2006/relationships/image" Target="../media/image21.webp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9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ubtitle 2"/>
          <p:cNvSpPr>
            <a:spLocks noGrp="1"/>
          </p:cNvSpPr>
          <p:nvPr>
            <p:ph type="subTitle" idx="4294967295"/>
          </p:nvPr>
        </p:nvSpPr>
        <p:spPr>
          <a:xfrm>
            <a:off x="1267544" y="4890367"/>
            <a:ext cx="7704137" cy="1343025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zh-CN" altLang="en-US" sz="2200" dirty="0">
                <a:solidFill>
                  <a:srgbClr val="0D0D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endParaRPr lang="ja-JP" altLang="en-US" sz="2200" dirty="0">
              <a:solidFill>
                <a:srgbClr val="898989"/>
              </a:solidFill>
            </a:endParaRPr>
          </a:p>
        </p:txBody>
      </p:sp>
      <p:sp>
        <p:nvSpPr>
          <p:cNvPr id="9218" name="Title 1"/>
          <p:cNvSpPr>
            <a:spLocks noGrp="1"/>
          </p:cNvSpPr>
          <p:nvPr>
            <p:ph type="ctrTitle" idx="4294967295"/>
          </p:nvPr>
        </p:nvSpPr>
        <p:spPr>
          <a:xfrm>
            <a:off x="179512" y="2174999"/>
            <a:ext cx="8964488" cy="1470025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逻辑回归的正则化，偏置和方差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31663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itle 2"/>
          <p:cNvSpPr txBox="1"/>
          <p:nvPr/>
        </p:nvSpPr>
        <p:spPr bwMode="auto">
          <a:xfrm>
            <a:off x="411875" y="4258991"/>
            <a:ext cx="9144000" cy="106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altLang="zh-CN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936" y="5715700"/>
            <a:ext cx="2361905" cy="8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7426"/>
            <a:ext cx="9144001" cy="2248671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92185" y="5335270"/>
            <a:ext cx="744761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报告人：</a:t>
            </a:r>
            <a:r>
              <a:rPr lang="zh-CN" altLang="en-US" b="1" kern="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赵美玲                          指导老师：赖志辉                  </a:t>
            </a:r>
            <a:endParaRPr lang="zh-CN" altLang="en-US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034"/>
    </mc:Choice>
    <mc:Fallback>
      <p:transition spd="slow" advTm="230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  <p:bldP spid="9218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44210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Method’s model 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6090" y="1226820"/>
            <a:ext cx="28340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正则化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844550" y="1709420"/>
            <a:ext cx="47250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介绍正则化之前我们先引入一个线性代数惩罚函数（每个预测值与实际值的平方差）</a:t>
            </a:r>
            <a:endParaRPr lang="zh-CN" altLang="en-US" sz="1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50" y="2315210"/>
            <a:ext cx="5013325" cy="90551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50" y="3211195"/>
            <a:ext cx="5712460" cy="210375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94105" y="5593080"/>
            <a:ext cx="77273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对于上述两个模型来说不难发现图二过拟合的原因是由于参数过多，因此我们用刚刚介绍的惩罚函数来令该函数更加简单一些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3447415" y="3470275"/>
            <a:ext cx="711200" cy="3041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395536" y="188640"/>
            <a:ext cx="44210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Method’s model 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1666875"/>
            <a:ext cx="6129020" cy="5803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2445" y="1189990"/>
            <a:ext cx="2824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修改后：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5605" y="2355850"/>
            <a:ext cx="82892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因为要使该代价函数逼近</a:t>
            </a:r>
            <a:r>
              <a:rPr lang="en-US" altLang="zh-CN" sz="1400"/>
              <a:t>0</a:t>
            </a:r>
            <a:r>
              <a:rPr lang="zh-CN" altLang="en-US" sz="1400"/>
              <a:t>，我们就需要将</a:t>
            </a:r>
            <a:r>
              <a:rPr lang="en-US" altLang="zh-CN" sz="1400"/>
              <a:t>θ3</a:t>
            </a:r>
            <a:r>
              <a:rPr lang="zh-CN" altLang="en-US" sz="1400"/>
              <a:t>和</a:t>
            </a:r>
            <a:r>
              <a:rPr lang="en-US" altLang="zh-CN" sz="1400"/>
              <a:t>θ4</a:t>
            </a:r>
            <a:r>
              <a:rPr lang="zh-CN" altLang="en-US" sz="1400"/>
              <a:t>无限接近于</a:t>
            </a:r>
            <a:r>
              <a:rPr lang="en-US" altLang="zh-CN" sz="1400"/>
              <a:t>0</a:t>
            </a:r>
            <a:r>
              <a:rPr lang="zh-CN" altLang="en-US" sz="1400"/>
              <a:t>，那么原先函数就实际上变成了一个二次函数</a:t>
            </a:r>
            <a:endParaRPr lang="zh-CN" altLang="en-US" sz="1400"/>
          </a:p>
          <a:p>
            <a:r>
              <a:rPr lang="zh-CN" altLang="en-US" sz="1400"/>
              <a:t>在实际正则化中，我们并不知道要让哪个</a:t>
            </a:r>
            <a:r>
              <a:rPr lang="en-US" altLang="zh-CN" sz="1400"/>
              <a:t>θ</a:t>
            </a:r>
            <a:r>
              <a:rPr lang="zh-CN" altLang="en-US" sz="1400"/>
              <a:t>值趋近于</a:t>
            </a:r>
            <a:r>
              <a:rPr lang="en-US" altLang="zh-CN" sz="1400"/>
              <a:t>0</a:t>
            </a:r>
            <a:r>
              <a:rPr lang="zh-CN" altLang="en-US" sz="1400"/>
              <a:t>，因此我们选择让</a:t>
            </a:r>
            <a:r>
              <a:rPr lang="zh-CN" altLang="en-US" sz="1400">
                <a:solidFill>
                  <a:srgbClr val="0000FF"/>
                </a:solidFill>
              </a:rPr>
              <a:t>所有的</a:t>
            </a:r>
            <a:r>
              <a:rPr lang="en-US" altLang="zh-CN" sz="1400">
                <a:solidFill>
                  <a:srgbClr val="0000FF"/>
                </a:solidFill>
              </a:rPr>
              <a:t>θ</a:t>
            </a:r>
            <a:r>
              <a:rPr lang="zh-CN" altLang="en-US" sz="1400">
                <a:solidFill>
                  <a:srgbClr val="0000FF"/>
                </a:solidFill>
              </a:rPr>
              <a:t>值都变小</a:t>
            </a:r>
            <a:r>
              <a:rPr lang="zh-CN" altLang="en-US" sz="1400"/>
              <a:t>，让模型变得更加的简单，图像更加平滑，从而达到全局最优解的参数。</a:t>
            </a:r>
            <a:endParaRPr lang="zh-CN" altLang="en-US" sz="1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45" y="3355975"/>
            <a:ext cx="3985260" cy="48006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4497705" y="3459480"/>
            <a:ext cx="600710" cy="273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450840" y="3460750"/>
            <a:ext cx="2925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正则化代价函数</a:t>
            </a: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3493770" y="3691890"/>
            <a:ext cx="18415" cy="3689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3359785" y="3378835"/>
            <a:ext cx="887095" cy="37020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15" idx="5"/>
          </p:cNvCxnSpPr>
          <p:nvPr/>
        </p:nvCxnSpPr>
        <p:spPr>
          <a:xfrm>
            <a:off x="4116705" y="3695065"/>
            <a:ext cx="650875" cy="255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702810" y="398081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正则化项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28950" y="4060825"/>
            <a:ext cx="12801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正则化参数</a:t>
            </a:r>
            <a:endParaRPr lang="zh-CN" altLang="en-US" sz="1400">
              <a:solidFill>
                <a:srgbClr val="FF0000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120" y="4663440"/>
            <a:ext cx="4876800" cy="76962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12445" y="4287520"/>
            <a:ext cx="2584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逻辑回归代价函数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04460" y="4959350"/>
            <a:ext cx="31038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同理可得正则化过的代价函数</a:t>
            </a:r>
            <a:endParaRPr lang="zh-CN" altLang="en-US" sz="160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580" y="5310505"/>
            <a:ext cx="4627880" cy="557530"/>
          </a:xfrm>
          <a:prstGeom prst="rect">
            <a:avLst/>
          </a:prstGeom>
        </p:spPr>
      </p:pic>
      <p:pic>
        <p:nvPicPr>
          <p:cNvPr id="103" name="图片 102"/>
          <p:cNvPicPr/>
          <p:nvPr/>
        </p:nvPicPr>
        <p:blipFill>
          <a:blip r:embed="rId7"/>
          <a:stretch>
            <a:fillRect/>
          </a:stretch>
        </p:blipFill>
        <p:spPr>
          <a:xfrm>
            <a:off x="576580" y="5808980"/>
            <a:ext cx="4628515" cy="6705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" name="文本框 23"/>
          <p:cNvSpPr txBox="1"/>
          <p:nvPr/>
        </p:nvSpPr>
        <p:spPr>
          <a:xfrm>
            <a:off x="5321300" y="6017895"/>
            <a:ext cx="22523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梯度下降后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32207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Optimization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888365" y="1414463"/>
            <a:ext cx="3028950" cy="2828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4"/>
          <a:stretch>
            <a:fillRect/>
          </a:stretch>
        </p:blipFill>
        <p:spPr>
          <a:xfrm>
            <a:off x="5078730" y="1498283"/>
            <a:ext cx="3028950" cy="28289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560" y="4648835"/>
            <a:ext cx="4480560" cy="4114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5970" y="4648835"/>
            <a:ext cx="4457700" cy="4114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2560" y="5043170"/>
            <a:ext cx="33045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稀疏解：就是指模型参数的某些维度更容易在0处产生解。</a:t>
            </a:r>
            <a:endParaRPr lang="zh-CN" altLang="en-US" sz="1400"/>
          </a:p>
          <a:p>
            <a:r>
              <a:rPr lang="zh-CN" altLang="en-US" sz="1400"/>
              <a:t>图中等值线是代价函数的等值线，方形是L函数的图形。代价等值线与L图形首次相交的地方就是最优解，顶点的值是(w¹,w²) =(0,w²)，所以会有权值等于0，这就是为什么L1正则化可以产生稀疏模型，进而可以用于特征的选择。</a:t>
            </a:r>
            <a:endParaRPr lang="zh-CN" altLang="en-US" sz="1400"/>
          </a:p>
        </p:txBody>
      </p:sp>
      <p:sp>
        <p:nvSpPr>
          <p:cNvPr id="5" name="文本框 4"/>
          <p:cNvSpPr txBox="1"/>
          <p:nvPr/>
        </p:nvSpPr>
        <p:spPr>
          <a:xfrm>
            <a:off x="5441315" y="5159375"/>
            <a:ext cx="290766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二维平面下L2正则化的函数是个圆，与方形相比没有棱角，因此代价函数与L相交时使得w¹或w²等于0的几率小了许多，这就是L2为什么不具备系数性的原因。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61785" y="2916499"/>
            <a:ext cx="187833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080808"/>
                </a:solidFill>
                <a:latin typeface="+mj-ea"/>
                <a:ea typeface="+mj-ea"/>
              </a:rPr>
              <a:t>SECTION </a:t>
            </a:r>
            <a:r>
              <a:rPr lang="en-US" altLang="zh-CN" sz="2800" b="1" dirty="0" smtClean="0">
                <a:solidFill>
                  <a:srgbClr val="080808"/>
                </a:solidFill>
                <a:latin typeface="+mj-ea"/>
                <a:ea typeface="+mj-ea"/>
              </a:rPr>
              <a:t>4</a:t>
            </a:r>
            <a:endParaRPr lang="en-US" altLang="zh-CN" sz="2800" b="1" dirty="0">
              <a:solidFill>
                <a:srgbClr val="080808"/>
              </a:solidFill>
              <a:latin typeface="+mj-ea"/>
              <a:ea typeface="+mj-ea"/>
            </a:endParaRPr>
          </a:p>
          <a:p>
            <a:pPr marL="0" lvl="1" algn="ctr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偏置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635896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17896" y="4086981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+mj-ea"/>
                <a:ea typeface="+mj-ea"/>
              </a:rPr>
              <a:t>PART 01</a:t>
            </a:r>
            <a:endParaRPr lang="zh-CN" altLang="en-US" sz="16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23729" y="256490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" name="同心圆 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" name="TextBox 13"/>
          <p:cNvSpPr txBox="1"/>
          <p:nvPr/>
        </p:nvSpPr>
        <p:spPr>
          <a:xfrm>
            <a:off x="2344338" y="2778773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 smtClean="0">
                <a:solidFill>
                  <a:srgbClr val="C00000"/>
                </a:solidFill>
                <a:latin typeface="+mj-ea"/>
                <a:ea typeface="+mj-ea"/>
              </a:rPr>
              <a:t>04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123317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偏置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67690" y="1374775"/>
            <a:ext cx="76974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之前提到，在代价函数中有一个不参与迭代的</a:t>
            </a:r>
            <a:r>
              <a:rPr lang="en-US" altLang="zh-CN"/>
              <a:t>θ</a:t>
            </a:r>
            <a:r>
              <a:rPr lang="zh-CN" altLang="en-US"/>
              <a:t>值，为</a:t>
            </a:r>
            <a:r>
              <a:rPr lang="en-US" altLang="zh-CN"/>
              <a:t>θ_0</a:t>
            </a:r>
            <a:r>
              <a:rPr lang="zh-CN" altLang="en-US"/>
              <a:t>，这里实际上就可以引入我们的偏置项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看这个函数：y=Wx+b（用这个函数画决策面）</a:t>
            </a:r>
            <a:endParaRPr lang="zh-CN" altLang="en-US"/>
          </a:p>
          <a:p>
            <a:r>
              <a:rPr lang="zh-CN" altLang="en-US"/>
              <a:t>其中W为模型参数（即函数斜率，也叫权重），b就表示偏置（也就是函数的截距）</a:t>
            </a:r>
            <a:endParaRPr lang="zh-CN" altLang="en-US"/>
          </a:p>
          <a:p>
            <a:r>
              <a:rPr lang="zh-CN" altLang="en-US" dirty="0">
                <a:sym typeface="+mn-ea"/>
              </a:rPr>
              <a:t>一维情况下，令</a:t>
            </a:r>
            <a:r>
              <a:rPr lang="en-US" altLang="zh-CN" dirty="0">
                <a:sym typeface="+mn-ea"/>
              </a:rPr>
              <a:t>W=[1],b=2</a:t>
            </a:r>
            <a:r>
              <a:rPr lang="zh-CN" altLang="en-US" dirty="0">
                <a:sym typeface="+mn-ea"/>
              </a:rPr>
              <a:t>。则</a:t>
            </a:r>
            <a:r>
              <a:rPr lang="en-US" altLang="zh-CN" dirty="0">
                <a:sym typeface="+mn-ea"/>
              </a:rPr>
              <a:t>y=</a:t>
            </a:r>
            <a:r>
              <a:rPr lang="en-US" altLang="zh-CN" dirty="0" err="1">
                <a:sym typeface="+mn-ea"/>
              </a:rPr>
              <a:t>Wx+b</a:t>
            </a:r>
            <a:r>
              <a:rPr lang="zh-CN" altLang="en-US" dirty="0">
                <a:sym typeface="+mn-ea"/>
              </a:rPr>
              <a:t>如下（一条截距为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，斜率为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的直线）：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814820" y="2158365"/>
            <a:ext cx="2181860" cy="3919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p>
            <a:pPr algn="l"/>
            <a:r>
              <a:rPr lang="zh-CN" altLang="en-US"/>
              <a:t>补充：决策面：</a:t>
            </a:r>
            <a:endParaRPr lang="zh-CN" altLang="en-US"/>
          </a:p>
          <a:p>
            <a:pPr algn="l"/>
            <a:r>
              <a:rPr lang="zh-CN" altLang="en-US"/>
              <a:t>如果输入的数据是一个维空间特征，考虑一个分类问题，那么分类器将会把这个维空间的特征点分为个区域。每个区域显然就属于一个类别，如果输入一个点落在第几个区域，那么就属于第几类。分割成这些区域的边界就称为决策面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310" y="3692300"/>
            <a:ext cx="2959100" cy="2464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10845" y="1264285"/>
            <a:ext cx="8505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二维情况下，令W=[1 1]，b=2，则y=Wx+b如下（一个截距为2，斜率为[1 1]的平面）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330" y="1632693"/>
            <a:ext cx="4006850" cy="340285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5745" y="5157470"/>
            <a:ext cx="86525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ym typeface="+mn-ea"/>
              </a:rPr>
              <a:t>显然，</a:t>
            </a:r>
            <a:r>
              <a:rPr lang="en-US" altLang="zh-CN" dirty="0">
                <a:sym typeface="+mn-ea"/>
              </a:rPr>
              <a:t>y=</a:t>
            </a:r>
            <a:r>
              <a:rPr lang="en-US" altLang="zh-CN" dirty="0" err="1">
                <a:sym typeface="+mn-ea"/>
              </a:rPr>
              <a:t>Wx+b</a:t>
            </a:r>
            <a:r>
              <a:rPr lang="zh-CN" altLang="en-US" dirty="0">
                <a:sym typeface="+mn-ea"/>
              </a:rPr>
              <a:t>这个函数，就是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维</a:t>
            </a:r>
            <a:r>
              <a:rPr lang="en-US" altLang="zh-CN" dirty="0">
                <a:sym typeface="+mn-ea"/>
              </a:rPr>
              <a:t>/3</a:t>
            </a:r>
            <a:r>
              <a:rPr lang="zh-CN" altLang="en-US" dirty="0">
                <a:sym typeface="+mn-ea"/>
              </a:rPr>
              <a:t>维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更高维空间的直线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平面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超平面。（因此逻辑回归当然是线性分类器）因此，如果我们没有这个偏置项</a:t>
            </a:r>
            <a:r>
              <a:rPr lang="en-US" altLang="zh-CN" dirty="0">
                <a:sym typeface="+mn-ea"/>
              </a:rPr>
              <a:t>b</a:t>
            </a:r>
            <a:r>
              <a:rPr lang="zh-CN" altLang="en-US" dirty="0">
                <a:sym typeface="+mn-ea"/>
              </a:rPr>
              <a:t>，那么我们就只能在空间里画过原点的直线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平面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超平面。这时对于绝大部分情况，比如下图，要求决策面过原点的话，简直就是灾难。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31877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" y="1081564"/>
            <a:ext cx="6096000" cy="48768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525" y="4112260"/>
            <a:ext cx="2317750" cy="23641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07870" y="5432425"/>
            <a:ext cx="46977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sym typeface="+mn-ea"/>
              </a:rPr>
              <a:t>因此，对于逻辑回归来说，必须要加上这个偏置项b，才能保证我们的分类器可以在空间的任何位置画出决策面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31877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95605" y="1233805"/>
            <a:ext cx="8518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如何机智的为分类器分配不同的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b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呢？或者说如何让模型在训练的过程中，动态的调整分类器的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b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以画出最佳的决策面呢？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3140" y="2613025"/>
            <a:ext cx="67564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那就是先在x的前面加上1，作为偏置项的基底。（此时x就从n维向量变成n+1维向量，即变成[1,x1,x2···]）然后，</a:t>
            </a:r>
            <a:r>
              <a:rPr lang="en-US" altLang="zh-CN"/>
              <a:t>θ</a:t>
            </a:r>
            <a:r>
              <a:rPr lang="zh-CN" altLang="en-US"/>
              <a:t>_0就是偏置项的权重，所以1*</a:t>
            </a:r>
            <a:r>
              <a:rPr lang="en-US" altLang="zh-CN"/>
              <a:t>θ</a:t>
            </a:r>
            <a:r>
              <a:rPr lang="zh-CN" altLang="en-US"/>
              <a:t>_0就是本分类器的偏置/截距啦！从而实现模型在训练过程中不断调整参数</a:t>
            </a:r>
            <a:r>
              <a:rPr lang="en-US" altLang="zh-CN"/>
              <a:t>θ</a:t>
            </a:r>
            <a:r>
              <a:rPr lang="zh-CN" altLang="en-US"/>
              <a:t>_0，达到调整b的目的。</a:t>
            </a:r>
            <a:endParaRPr lang="zh-CN" altLang="en-US"/>
          </a:p>
          <a:p>
            <a:r>
              <a:rPr lang="zh-CN" altLang="en-US"/>
              <a:t>总之，偏置项很重要的，除非有非常确定的理由去掉它，否则不要看它小就丢掉它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029229" y="2916499"/>
            <a:ext cx="187833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080808"/>
                </a:solidFill>
                <a:latin typeface="+mj-ea"/>
                <a:ea typeface="+mj-ea"/>
              </a:rPr>
              <a:t>SECTION </a:t>
            </a:r>
            <a:r>
              <a:rPr lang="en-US" altLang="zh-CN" sz="2800" b="1" dirty="0" smtClean="0">
                <a:solidFill>
                  <a:srgbClr val="080808"/>
                </a:solidFill>
                <a:latin typeface="+mj-ea"/>
                <a:ea typeface="+mj-ea"/>
              </a:rPr>
              <a:t>5</a:t>
            </a:r>
            <a:endParaRPr lang="en-US" altLang="zh-CN" sz="2800" b="1" dirty="0">
              <a:solidFill>
                <a:srgbClr val="080808"/>
              </a:solidFill>
              <a:latin typeface="+mj-ea"/>
              <a:ea typeface="+mj-ea"/>
            </a:endParaRPr>
          </a:p>
          <a:p>
            <a:pPr marL="0" lvl="1" algn="ctr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方差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2754130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36130" y="4086981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+mj-ea"/>
                <a:ea typeface="+mj-ea"/>
              </a:rPr>
              <a:t>PART 01</a:t>
            </a:r>
            <a:endParaRPr lang="zh-CN" altLang="en-US" sz="16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241963" y="256490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1462572" y="2778773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 smtClean="0">
                <a:solidFill>
                  <a:srgbClr val="C00000"/>
                </a:solidFill>
                <a:latin typeface="+mj-ea"/>
                <a:ea typeface="+mj-ea"/>
              </a:rPr>
              <a:t>05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1015365" y="242524"/>
            <a:ext cx="145669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what 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0325" y="1471295"/>
            <a:ext cx="9083675" cy="47593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先介绍一下什么是方差</a:t>
            </a:r>
            <a:r>
              <a:rPr lang="zh-CN" altLang="en-US" strike="sngStrike" dirty="0"/>
              <a:t>（大家应该都知道）</a:t>
            </a:r>
            <a:endParaRPr lang="en-US" altLang="zh-CN" dirty="0"/>
          </a:p>
          <a:p>
            <a:r>
              <a:rPr lang="zh-CN" altLang="en-US" dirty="0"/>
              <a:t>在概率论和统计方差衡量随机变量或一组数据时离散程度的度量。</a:t>
            </a:r>
            <a:endParaRPr lang="en-US" altLang="zh-CN" dirty="0"/>
          </a:p>
          <a:p>
            <a:r>
              <a:rPr lang="zh-CN" altLang="en-US" dirty="0"/>
              <a:t>概率论中方差用来度量随机变量和其数学期望（即均值）之间的偏离程度；</a:t>
            </a:r>
            <a:endParaRPr lang="en-US" altLang="zh-CN" dirty="0"/>
          </a:p>
          <a:p>
            <a:r>
              <a:rPr lang="zh-CN" altLang="en-US" dirty="0"/>
              <a:t>统计中的方差（样本方差）是每个样本值与全体样本值的平均数之差的平方值的平均数。</a:t>
            </a:r>
            <a:endParaRPr lang="en-US" altLang="zh-CN" dirty="0"/>
          </a:p>
          <a:p>
            <a:r>
              <a:rPr lang="zh-CN" altLang="en-US" dirty="0"/>
              <a:t>通常在深度学习训练中，初始阶段模型复杂度不高，为低方差；随着训练量的加大，模型逐步拟合训练数据，复杂度开始变高，此时方差会逐渐升高（这也是过拟合高方差的原因）</a:t>
            </a:r>
            <a:endParaRPr lang="en-US" altLang="zh-CN" dirty="0"/>
          </a:p>
          <a:p>
            <a:r>
              <a:rPr lang="zh-CN" altLang="en-US" dirty="0"/>
              <a:t>问题：高方差状态可能无法正确分类，如何衡量与解决？？？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706852" y="2204864"/>
            <a:ext cx="2352980" cy="2352980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latin typeface="+mn-ea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1020768" y="3095702"/>
            <a:ext cx="18573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34085">
              <a:defRPr/>
            </a:pPr>
            <a:r>
              <a:rPr lang="en-US" altLang="zh-CN" sz="3200" b="1" kern="0" dirty="0">
                <a:solidFill>
                  <a:srgbClr val="080808"/>
                </a:solidFill>
              </a:rPr>
              <a:t>CATALOG</a:t>
            </a:r>
            <a:endParaRPr lang="zh-CN" altLang="en-US" sz="2400" b="1" kern="0" dirty="0">
              <a:solidFill>
                <a:srgbClr val="080808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3278088" y="1772383"/>
            <a:ext cx="1602228" cy="1359398"/>
            <a:chOff x="1881842" y="2656049"/>
            <a:chExt cx="2397222" cy="2093640"/>
          </a:xfrm>
        </p:grpSpPr>
        <p:grpSp>
          <p:nvGrpSpPr>
            <p:cNvPr id="92" name="组合 91"/>
            <p:cNvGrpSpPr/>
            <p:nvPr/>
          </p:nvGrpSpPr>
          <p:grpSpPr>
            <a:xfrm>
              <a:off x="1881842" y="2656049"/>
              <a:ext cx="2397222" cy="2093640"/>
              <a:chOff x="1511944" y="2420246"/>
              <a:chExt cx="2627152" cy="2294453"/>
            </a:xfrm>
            <a:effectLst>
              <a:outerShdw blurRad="203200" dist="38100" dir="3780000" sx="103000" sy="103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95" name="Freeform 6"/>
              <p:cNvSpPr/>
              <p:nvPr/>
            </p:nvSpPr>
            <p:spPr bwMode="auto">
              <a:xfrm>
                <a:off x="1511944" y="2420246"/>
                <a:ext cx="2627152" cy="2294453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solidFill>
                <a:schemeClr val="bg1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96" name="Freeform 6"/>
              <p:cNvSpPr/>
              <p:nvPr/>
            </p:nvSpPr>
            <p:spPr bwMode="auto">
              <a:xfrm>
                <a:off x="1524106" y="2431739"/>
                <a:ext cx="2602832" cy="2271469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93" name="Freeform 7"/>
            <p:cNvSpPr/>
            <p:nvPr/>
          </p:nvSpPr>
          <p:spPr bwMode="auto">
            <a:xfrm>
              <a:off x="2193523" y="2932555"/>
              <a:ext cx="1773860" cy="1540629"/>
            </a:xfrm>
            <a:custGeom>
              <a:avLst/>
              <a:gdLst>
                <a:gd name="T0" fmla="*/ 3404 w 3431"/>
                <a:gd name="T1" fmla="*/ 1576 h 2999"/>
                <a:gd name="T2" fmla="*/ 3015 w 3431"/>
                <a:gd name="T3" fmla="*/ 2249 h 2999"/>
                <a:gd name="T4" fmla="*/ 2625 w 3431"/>
                <a:gd name="T5" fmla="*/ 2923 h 2999"/>
                <a:gd name="T6" fmla="*/ 2494 w 3431"/>
                <a:gd name="T7" fmla="*/ 2999 h 2999"/>
                <a:gd name="T8" fmla="*/ 1716 w 3431"/>
                <a:gd name="T9" fmla="*/ 2999 h 2999"/>
                <a:gd name="T10" fmla="*/ 938 w 3431"/>
                <a:gd name="T11" fmla="*/ 2999 h 2999"/>
                <a:gd name="T12" fmla="*/ 806 w 3431"/>
                <a:gd name="T13" fmla="*/ 2923 h 2999"/>
                <a:gd name="T14" fmla="*/ 417 w 3431"/>
                <a:gd name="T15" fmla="*/ 2249 h 2999"/>
                <a:gd name="T16" fmla="*/ 28 w 3431"/>
                <a:gd name="T17" fmla="*/ 1576 h 2999"/>
                <a:gd name="T18" fmla="*/ 28 w 3431"/>
                <a:gd name="T19" fmla="*/ 1424 h 2999"/>
                <a:gd name="T20" fmla="*/ 417 w 3431"/>
                <a:gd name="T21" fmla="*/ 750 h 2999"/>
                <a:gd name="T22" fmla="*/ 806 w 3431"/>
                <a:gd name="T23" fmla="*/ 76 h 2999"/>
                <a:gd name="T24" fmla="*/ 938 w 3431"/>
                <a:gd name="T25" fmla="*/ 0 h 2999"/>
                <a:gd name="T26" fmla="*/ 1716 w 3431"/>
                <a:gd name="T27" fmla="*/ 0 h 2999"/>
                <a:gd name="T28" fmla="*/ 2494 w 3431"/>
                <a:gd name="T29" fmla="*/ 0 h 2999"/>
                <a:gd name="T30" fmla="*/ 2625 w 3431"/>
                <a:gd name="T31" fmla="*/ 76 h 2999"/>
                <a:gd name="T32" fmla="*/ 3015 w 3431"/>
                <a:gd name="T33" fmla="*/ 750 h 2999"/>
                <a:gd name="T34" fmla="*/ 3404 w 3431"/>
                <a:gd name="T35" fmla="*/ 1424 h 2999"/>
                <a:gd name="T36" fmla="*/ 3404 w 3431"/>
                <a:gd name="T37" fmla="*/ 1576 h 2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31" h="2999">
                  <a:moveTo>
                    <a:pt x="3404" y="1576"/>
                  </a:moveTo>
                  <a:lnTo>
                    <a:pt x="3015" y="2249"/>
                  </a:lnTo>
                  <a:lnTo>
                    <a:pt x="2625" y="2923"/>
                  </a:lnTo>
                  <a:cubicBezTo>
                    <a:pt x="2598" y="2972"/>
                    <a:pt x="2550" y="2999"/>
                    <a:pt x="2494" y="2999"/>
                  </a:cubicBezTo>
                  <a:lnTo>
                    <a:pt x="1716" y="2999"/>
                  </a:lnTo>
                  <a:lnTo>
                    <a:pt x="938" y="2999"/>
                  </a:lnTo>
                  <a:cubicBezTo>
                    <a:pt x="882" y="2999"/>
                    <a:pt x="834" y="2972"/>
                    <a:pt x="806" y="2923"/>
                  </a:cubicBezTo>
                  <a:lnTo>
                    <a:pt x="417" y="2249"/>
                  </a:lnTo>
                  <a:lnTo>
                    <a:pt x="28" y="1576"/>
                  </a:lnTo>
                  <a:cubicBezTo>
                    <a:pt x="0" y="1527"/>
                    <a:pt x="0" y="1472"/>
                    <a:pt x="28" y="1424"/>
                  </a:cubicBezTo>
                  <a:lnTo>
                    <a:pt x="417" y="750"/>
                  </a:lnTo>
                  <a:lnTo>
                    <a:pt x="806" y="76"/>
                  </a:lnTo>
                  <a:cubicBezTo>
                    <a:pt x="834" y="28"/>
                    <a:pt x="882" y="0"/>
                    <a:pt x="938" y="0"/>
                  </a:cubicBezTo>
                  <a:lnTo>
                    <a:pt x="1716" y="0"/>
                  </a:lnTo>
                  <a:lnTo>
                    <a:pt x="2494" y="0"/>
                  </a:lnTo>
                  <a:cubicBezTo>
                    <a:pt x="2550" y="0"/>
                    <a:pt x="2598" y="28"/>
                    <a:pt x="2625" y="76"/>
                  </a:cubicBezTo>
                  <a:lnTo>
                    <a:pt x="3015" y="750"/>
                  </a:lnTo>
                  <a:lnTo>
                    <a:pt x="3404" y="1424"/>
                  </a:lnTo>
                  <a:cubicBezTo>
                    <a:pt x="3431" y="1472"/>
                    <a:pt x="3431" y="1527"/>
                    <a:pt x="3404" y="1576"/>
                  </a:cubicBezTo>
                  <a:close/>
                </a:path>
              </a:pathLst>
            </a:custGeom>
            <a:solidFill>
              <a:srgbClr val="C00000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C00000"/>
                </a:solidFill>
                <a:latin typeface="+mn-ea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75311" y="3250047"/>
              <a:ext cx="1157729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n-ea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4503799" y="2456600"/>
            <a:ext cx="1602228" cy="1359398"/>
            <a:chOff x="3721944" y="3702869"/>
            <a:chExt cx="2397222" cy="2093640"/>
          </a:xfrm>
        </p:grpSpPr>
        <p:grpSp>
          <p:nvGrpSpPr>
            <p:cNvPr id="98" name="组合 97"/>
            <p:cNvGrpSpPr/>
            <p:nvPr/>
          </p:nvGrpSpPr>
          <p:grpSpPr>
            <a:xfrm>
              <a:off x="3721944" y="3702869"/>
              <a:ext cx="2397222" cy="2093640"/>
              <a:chOff x="3721944" y="3702869"/>
              <a:chExt cx="2397222" cy="2093640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3721944" y="3702869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102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103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</p:grpSp>
          <p:sp>
            <p:nvSpPr>
              <p:cNvPr id="101" name="Freeform 7"/>
              <p:cNvSpPr/>
              <p:nvPr/>
            </p:nvSpPr>
            <p:spPr bwMode="auto">
              <a:xfrm>
                <a:off x="4033627" y="3946819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4382515" y="4183862"/>
              <a:ext cx="1220570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n-ea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6971692" y="2476759"/>
            <a:ext cx="1602228" cy="1359398"/>
            <a:chOff x="7388330" y="3692384"/>
            <a:chExt cx="2397222" cy="2093640"/>
          </a:xfrm>
        </p:grpSpPr>
        <p:grpSp>
          <p:nvGrpSpPr>
            <p:cNvPr id="105" name="组合 104"/>
            <p:cNvGrpSpPr/>
            <p:nvPr/>
          </p:nvGrpSpPr>
          <p:grpSpPr>
            <a:xfrm>
              <a:off x="7388330" y="3692384"/>
              <a:ext cx="2397222" cy="2093640"/>
              <a:chOff x="7388330" y="3692384"/>
              <a:chExt cx="2397222" cy="2093640"/>
            </a:xfrm>
          </p:grpSpPr>
          <p:grpSp>
            <p:nvGrpSpPr>
              <p:cNvPr id="107" name="组合 106"/>
              <p:cNvGrpSpPr/>
              <p:nvPr/>
            </p:nvGrpSpPr>
            <p:grpSpPr>
              <a:xfrm>
                <a:off x="7388330" y="3692384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109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110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</p:grpSp>
          <p:sp>
            <p:nvSpPr>
              <p:cNvPr id="108" name="Freeform 7"/>
              <p:cNvSpPr/>
              <p:nvPr/>
            </p:nvSpPr>
            <p:spPr bwMode="auto">
              <a:xfrm>
                <a:off x="7700013" y="3936334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8048903" y="4173377"/>
              <a:ext cx="1185202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+mn-ea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3399128" y="3242330"/>
            <a:ext cx="12716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Background</a:t>
            </a:r>
            <a:endParaRPr lang="zh-CN" alt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796989" y="2034390"/>
            <a:ext cx="10278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Problems</a:t>
            </a:r>
            <a:endParaRPr lang="zh-CN" alt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743339" y="1788070"/>
            <a:ext cx="1602228" cy="2053188"/>
            <a:chOff x="8253210" y="2338097"/>
            <a:chExt cx="1602228" cy="2053188"/>
          </a:xfrm>
        </p:grpSpPr>
        <p:grpSp>
          <p:nvGrpSpPr>
            <p:cNvPr id="84" name="组合 83"/>
            <p:cNvGrpSpPr/>
            <p:nvPr/>
          </p:nvGrpSpPr>
          <p:grpSpPr>
            <a:xfrm>
              <a:off x="8253210" y="2338097"/>
              <a:ext cx="1602228" cy="1359398"/>
              <a:chOff x="5553262" y="2638733"/>
              <a:chExt cx="2397222" cy="2093640"/>
            </a:xfrm>
          </p:grpSpPr>
          <p:grpSp>
            <p:nvGrpSpPr>
              <p:cNvPr id="85" name="组合 84"/>
              <p:cNvGrpSpPr/>
              <p:nvPr/>
            </p:nvGrpSpPr>
            <p:grpSpPr>
              <a:xfrm>
                <a:off x="5553262" y="2638733"/>
                <a:ext cx="2397222" cy="2093640"/>
                <a:chOff x="5553262" y="2638733"/>
                <a:chExt cx="2397222" cy="2093640"/>
              </a:xfrm>
            </p:grpSpPr>
            <p:grpSp>
              <p:nvGrpSpPr>
                <p:cNvPr id="87" name="组合 86"/>
                <p:cNvGrpSpPr/>
                <p:nvPr/>
              </p:nvGrpSpPr>
              <p:grpSpPr>
                <a:xfrm>
                  <a:off x="5553262" y="2638733"/>
                  <a:ext cx="2397222" cy="2093640"/>
                  <a:chOff x="1511944" y="2420246"/>
                  <a:chExt cx="2627152" cy="2294453"/>
                </a:xfrm>
                <a:effectLst>
                  <a:outerShdw blurRad="203200" dist="38100" dir="3780000" sx="103000" sy="103000" algn="t" rotWithShape="0">
                    <a:prstClr val="black">
                      <a:alpha val="25000"/>
                    </a:prstClr>
                  </a:outerShdw>
                </a:effectLst>
              </p:grpSpPr>
              <p:sp>
                <p:nvSpPr>
                  <p:cNvPr id="89" name="Freeform 6"/>
                  <p:cNvSpPr/>
                  <p:nvPr/>
                </p:nvSpPr>
                <p:spPr bwMode="auto">
                  <a:xfrm>
                    <a:off x="1511944" y="2420246"/>
                    <a:ext cx="2627152" cy="2294453"/>
                  </a:xfrm>
                  <a:custGeom>
                    <a:avLst/>
                    <a:gdLst>
                      <a:gd name="T0" fmla="*/ 4479 w 4516"/>
                      <a:gd name="T1" fmla="*/ 2074 h 3947"/>
                      <a:gd name="T2" fmla="*/ 3967 w 4516"/>
                      <a:gd name="T3" fmla="*/ 2960 h 3947"/>
                      <a:gd name="T4" fmla="*/ 3455 w 4516"/>
                      <a:gd name="T5" fmla="*/ 3847 h 3947"/>
                      <a:gd name="T6" fmla="*/ 3282 w 4516"/>
                      <a:gd name="T7" fmla="*/ 3947 h 3947"/>
                      <a:gd name="T8" fmla="*/ 2258 w 4516"/>
                      <a:gd name="T9" fmla="*/ 3947 h 3947"/>
                      <a:gd name="T10" fmla="*/ 1234 w 4516"/>
                      <a:gd name="T11" fmla="*/ 3947 h 3947"/>
                      <a:gd name="T12" fmla="*/ 1061 w 4516"/>
                      <a:gd name="T13" fmla="*/ 3847 h 3947"/>
                      <a:gd name="T14" fmla="*/ 549 w 4516"/>
                      <a:gd name="T15" fmla="*/ 2960 h 3947"/>
                      <a:gd name="T16" fmla="*/ 37 w 4516"/>
                      <a:gd name="T17" fmla="*/ 2074 h 3947"/>
                      <a:gd name="T18" fmla="*/ 37 w 4516"/>
                      <a:gd name="T19" fmla="*/ 1874 h 3947"/>
                      <a:gd name="T20" fmla="*/ 549 w 4516"/>
                      <a:gd name="T21" fmla="*/ 987 h 3947"/>
                      <a:gd name="T22" fmla="*/ 1061 w 4516"/>
                      <a:gd name="T23" fmla="*/ 100 h 3947"/>
                      <a:gd name="T24" fmla="*/ 1234 w 4516"/>
                      <a:gd name="T25" fmla="*/ 0 h 3947"/>
                      <a:gd name="T26" fmla="*/ 2258 w 4516"/>
                      <a:gd name="T27" fmla="*/ 0 h 3947"/>
                      <a:gd name="T28" fmla="*/ 3282 w 4516"/>
                      <a:gd name="T29" fmla="*/ 0 h 3947"/>
                      <a:gd name="T30" fmla="*/ 3455 w 4516"/>
                      <a:gd name="T31" fmla="*/ 100 h 3947"/>
                      <a:gd name="T32" fmla="*/ 3967 w 4516"/>
                      <a:gd name="T33" fmla="*/ 987 h 3947"/>
                      <a:gd name="T34" fmla="*/ 4479 w 4516"/>
                      <a:gd name="T35" fmla="*/ 1874 h 3947"/>
                      <a:gd name="T36" fmla="*/ 4479 w 4516"/>
                      <a:gd name="T37" fmla="*/ 2074 h 39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516" h="3947">
                        <a:moveTo>
                          <a:pt x="4479" y="2074"/>
                        </a:moveTo>
                        <a:lnTo>
                          <a:pt x="3967" y="2960"/>
                        </a:lnTo>
                        <a:lnTo>
                          <a:pt x="3455" y="3847"/>
                        </a:lnTo>
                        <a:cubicBezTo>
                          <a:pt x="3418" y="3911"/>
                          <a:pt x="3355" y="3947"/>
                          <a:pt x="3282" y="3947"/>
                        </a:cubicBezTo>
                        <a:lnTo>
                          <a:pt x="2258" y="3947"/>
                        </a:lnTo>
                        <a:lnTo>
                          <a:pt x="1234" y="3947"/>
                        </a:lnTo>
                        <a:cubicBezTo>
                          <a:pt x="1160" y="3947"/>
                          <a:pt x="1097" y="3911"/>
                          <a:pt x="1061" y="3847"/>
                        </a:cubicBezTo>
                        <a:lnTo>
                          <a:pt x="549" y="2960"/>
                        </a:lnTo>
                        <a:lnTo>
                          <a:pt x="37" y="2074"/>
                        </a:lnTo>
                        <a:cubicBezTo>
                          <a:pt x="0" y="2010"/>
                          <a:pt x="0" y="1937"/>
                          <a:pt x="37" y="1874"/>
                        </a:cubicBezTo>
                        <a:lnTo>
                          <a:pt x="549" y="987"/>
                        </a:lnTo>
                        <a:lnTo>
                          <a:pt x="1061" y="100"/>
                        </a:lnTo>
                        <a:cubicBezTo>
                          <a:pt x="1097" y="36"/>
                          <a:pt x="1160" y="0"/>
                          <a:pt x="1234" y="0"/>
                        </a:cubicBezTo>
                        <a:lnTo>
                          <a:pt x="2258" y="0"/>
                        </a:lnTo>
                        <a:lnTo>
                          <a:pt x="3282" y="0"/>
                        </a:lnTo>
                        <a:cubicBezTo>
                          <a:pt x="3355" y="0"/>
                          <a:pt x="3418" y="36"/>
                          <a:pt x="3455" y="100"/>
                        </a:cubicBezTo>
                        <a:lnTo>
                          <a:pt x="3967" y="987"/>
                        </a:lnTo>
                        <a:lnTo>
                          <a:pt x="4479" y="1874"/>
                        </a:lnTo>
                        <a:cubicBezTo>
                          <a:pt x="4516" y="1937"/>
                          <a:pt x="4516" y="2010"/>
                          <a:pt x="4479" y="20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7938" cap="flat">
                    <a:noFill/>
                    <a:prstDash val="solid"/>
                    <a:miter lim="800000"/>
                  </a:ln>
                  <a:effectLst/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+mn-ea"/>
                    </a:endParaRPr>
                  </a:p>
                </p:txBody>
              </p:sp>
              <p:sp>
                <p:nvSpPr>
                  <p:cNvPr id="90" name="Freeform 6"/>
                  <p:cNvSpPr/>
                  <p:nvPr/>
                </p:nvSpPr>
                <p:spPr bwMode="auto">
                  <a:xfrm>
                    <a:off x="1524105" y="2431739"/>
                    <a:ext cx="2602832" cy="2271469"/>
                  </a:xfrm>
                  <a:custGeom>
                    <a:avLst/>
                    <a:gdLst>
                      <a:gd name="T0" fmla="*/ 4479 w 4516"/>
                      <a:gd name="T1" fmla="*/ 2074 h 3947"/>
                      <a:gd name="T2" fmla="*/ 3967 w 4516"/>
                      <a:gd name="T3" fmla="*/ 2960 h 3947"/>
                      <a:gd name="T4" fmla="*/ 3455 w 4516"/>
                      <a:gd name="T5" fmla="*/ 3847 h 3947"/>
                      <a:gd name="T6" fmla="*/ 3282 w 4516"/>
                      <a:gd name="T7" fmla="*/ 3947 h 3947"/>
                      <a:gd name="T8" fmla="*/ 2258 w 4516"/>
                      <a:gd name="T9" fmla="*/ 3947 h 3947"/>
                      <a:gd name="T10" fmla="*/ 1234 w 4516"/>
                      <a:gd name="T11" fmla="*/ 3947 h 3947"/>
                      <a:gd name="T12" fmla="*/ 1061 w 4516"/>
                      <a:gd name="T13" fmla="*/ 3847 h 3947"/>
                      <a:gd name="T14" fmla="*/ 549 w 4516"/>
                      <a:gd name="T15" fmla="*/ 2960 h 3947"/>
                      <a:gd name="T16" fmla="*/ 37 w 4516"/>
                      <a:gd name="T17" fmla="*/ 2074 h 3947"/>
                      <a:gd name="T18" fmla="*/ 37 w 4516"/>
                      <a:gd name="T19" fmla="*/ 1874 h 3947"/>
                      <a:gd name="T20" fmla="*/ 549 w 4516"/>
                      <a:gd name="T21" fmla="*/ 987 h 3947"/>
                      <a:gd name="T22" fmla="*/ 1061 w 4516"/>
                      <a:gd name="T23" fmla="*/ 100 h 3947"/>
                      <a:gd name="T24" fmla="*/ 1234 w 4516"/>
                      <a:gd name="T25" fmla="*/ 0 h 3947"/>
                      <a:gd name="T26" fmla="*/ 2258 w 4516"/>
                      <a:gd name="T27" fmla="*/ 0 h 3947"/>
                      <a:gd name="T28" fmla="*/ 3282 w 4516"/>
                      <a:gd name="T29" fmla="*/ 0 h 3947"/>
                      <a:gd name="T30" fmla="*/ 3455 w 4516"/>
                      <a:gd name="T31" fmla="*/ 100 h 3947"/>
                      <a:gd name="T32" fmla="*/ 3967 w 4516"/>
                      <a:gd name="T33" fmla="*/ 987 h 3947"/>
                      <a:gd name="T34" fmla="*/ 4479 w 4516"/>
                      <a:gd name="T35" fmla="*/ 1874 h 3947"/>
                      <a:gd name="T36" fmla="*/ 4479 w 4516"/>
                      <a:gd name="T37" fmla="*/ 2074 h 39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516" h="3947">
                        <a:moveTo>
                          <a:pt x="4479" y="2074"/>
                        </a:moveTo>
                        <a:lnTo>
                          <a:pt x="3967" y="2960"/>
                        </a:lnTo>
                        <a:lnTo>
                          <a:pt x="3455" y="3847"/>
                        </a:lnTo>
                        <a:cubicBezTo>
                          <a:pt x="3418" y="3911"/>
                          <a:pt x="3355" y="3947"/>
                          <a:pt x="3282" y="3947"/>
                        </a:cubicBezTo>
                        <a:lnTo>
                          <a:pt x="2258" y="3947"/>
                        </a:lnTo>
                        <a:lnTo>
                          <a:pt x="1234" y="3947"/>
                        </a:lnTo>
                        <a:cubicBezTo>
                          <a:pt x="1160" y="3947"/>
                          <a:pt x="1097" y="3911"/>
                          <a:pt x="1061" y="3847"/>
                        </a:cubicBezTo>
                        <a:lnTo>
                          <a:pt x="549" y="2960"/>
                        </a:lnTo>
                        <a:lnTo>
                          <a:pt x="37" y="2074"/>
                        </a:lnTo>
                        <a:cubicBezTo>
                          <a:pt x="0" y="2010"/>
                          <a:pt x="0" y="1937"/>
                          <a:pt x="37" y="1874"/>
                        </a:cubicBezTo>
                        <a:lnTo>
                          <a:pt x="549" y="987"/>
                        </a:lnTo>
                        <a:lnTo>
                          <a:pt x="1061" y="100"/>
                        </a:lnTo>
                        <a:cubicBezTo>
                          <a:pt x="1097" y="36"/>
                          <a:pt x="1160" y="0"/>
                          <a:pt x="1234" y="0"/>
                        </a:cubicBezTo>
                        <a:lnTo>
                          <a:pt x="2258" y="0"/>
                        </a:lnTo>
                        <a:lnTo>
                          <a:pt x="3282" y="0"/>
                        </a:lnTo>
                        <a:cubicBezTo>
                          <a:pt x="3355" y="0"/>
                          <a:pt x="3418" y="36"/>
                          <a:pt x="3455" y="100"/>
                        </a:cubicBezTo>
                        <a:lnTo>
                          <a:pt x="3967" y="987"/>
                        </a:lnTo>
                        <a:lnTo>
                          <a:pt x="4479" y="1874"/>
                        </a:lnTo>
                        <a:cubicBezTo>
                          <a:pt x="4516" y="1937"/>
                          <a:pt x="4516" y="2010"/>
                          <a:pt x="4479" y="20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bg1">
                          <a:lumMod val="82000"/>
                          <a:lumOff val="18000"/>
                        </a:schemeClr>
                      </a:gs>
                      <a:gs pos="47000">
                        <a:srgbClr val="F5F5F5"/>
                      </a:gs>
                      <a:gs pos="100000">
                        <a:schemeClr val="bg1">
                          <a:lumMod val="95000"/>
                          <a:lumOff val="5000"/>
                        </a:schemeClr>
                      </a:gs>
                    </a:gsLst>
                    <a:lin ang="18900000" scaled="0"/>
                  </a:gradFill>
                  <a:ln w="7938" cap="flat">
                    <a:noFill/>
                    <a:prstDash val="solid"/>
                    <a:miter lim="800000"/>
                  </a:ln>
                  <a:effectLst/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+mn-ea"/>
                    </a:endParaRPr>
                  </a:p>
                </p:txBody>
              </p:sp>
            </p:grpSp>
            <p:sp>
              <p:nvSpPr>
                <p:cNvPr id="88" name="Freeform 7"/>
                <p:cNvSpPr/>
                <p:nvPr/>
              </p:nvSpPr>
              <p:spPr bwMode="auto">
                <a:xfrm>
                  <a:off x="5864945" y="2882683"/>
                  <a:ext cx="1773860" cy="1540629"/>
                </a:xfrm>
                <a:custGeom>
                  <a:avLst/>
                  <a:gdLst>
                    <a:gd name="T0" fmla="*/ 3404 w 3431"/>
                    <a:gd name="T1" fmla="*/ 1576 h 2999"/>
                    <a:gd name="T2" fmla="*/ 3015 w 3431"/>
                    <a:gd name="T3" fmla="*/ 2249 h 2999"/>
                    <a:gd name="T4" fmla="*/ 2625 w 3431"/>
                    <a:gd name="T5" fmla="*/ 2923 h 2999"/>
                    <a:gd name="T6" fmla="*/ 2494 w 3431"/>
                    <a:gd name="T7" fmla="*/ 2999 h 2999"/>
                    <a:gd name="T8" fmla="*/ 1716 w 3431"/>
                    <a:gd name="T9" fmla="*/ 2999 h 2999"/>
                    <a:gd name="T10" fmla="*/ 938 w 3431"/>
                    <a:gd name="T11" fmla="*/ 2999 h 2999"/>
                    <a:gd name="T12" fmla="*/ 806 w 3431"/>
                    <a:gd name="T13" fmla="*/ 2923 h 2999"/>
                    <a:gd name="T14" fmla="*/ 417 w 3431"/>
                    <a:gd name="T15" fmla="*/ 2249 h 2999"/>
                    <a:gd name="T16" fmla="*/ 28 w 3431"/>
                    <a:gd name="T17" fmla="*/ 1576 h 2999"/>
                    <a:gd name="T18" fmla="*/ 28 w 3431"/>
                    <a:gd name="T19" fmla="*/ 1424 h 2999"/>
                    <a:gd name="T20" fmla="*/ 417 w 3431"/>
                    <a:gd name="T21" fmla="*/ 750 h 2999"/>
                    <a:gd name="T22" fmla="*/ 806 w 3431"/>
                    <a:gd name="T23" fmla="*/ 76 h 2999"/>
                    <a:gd name="T24" fmla="*/ 938 w 3431"/>
                    <a:gd name="T25" fmla="*/ 0 h 2999"/>
                    <a:gd name="T26" fmla="*/ 1716 w 3431"/>
                    <a:gd name="T27" fmla="*/ 0 h 2999"/>
                    <a:gd name="T28" fmla="*/ 2494 w 3431"/>
                    <a:gd name="T29" fmla="*/ 0 h 2999"/>
                    <a:gd name="T30" fmla="*/ 2625 w 3431"/>
                    <a:gd name="T31" fmla="*/ 76 h 2999"/>
                    <a:gd name="T32" fmla="*/ 3015 w 3431"/>
                    <a:gd name="T33" fmla="*/ 750 h 2999"/>
                    <a:gd name="T34" fmla="*/ 3404 w 3431"/>
                    <a:gd name="T35" fmla="*/ 1424 h 2999"/>
                    <a:gd name="T36" fmla="*/ 3404 w 3431"/>
                    <a:gd name="T37" fmla="*/ 1576 h 29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31" h="2999">
                      <a:moveTo>
                        <a:pt x="3404" y="1576"/>
                      </a:moveTo>
                      <a:lnTo>
                        <a:pt x="3015" y="2249"/>
                      </a:lnTo>
                      <a:lnTo>
                        <a:pt x="2625" y="2923"/>
                      </a:lnTo>
                      <a:cubicBezTo>
                        <a:pt x="2598" y="2972"/>
                        <a:pt x="2550" y="2999"/>
                        <a:pt x="2494" y="2999"/>
                      </a:cubicBezTo>
                      <a:lnTo>
                        <a:pt x="1716" y="2999"/>
                      </a:lnTo>
                      <a:lnTo>
                        <a:pt x="938" y="2999"/>
                      </a:lnTo>
                      <a:cubicBezTo>
                        <a:pt x="882" y="2999"/>
                        <a:pt x="834" y="2972"/>
                        <a:pt x="806" y="2923"/>
                      </a:cubicBezTo>
                      <a:lnTo>
                        <a:pt x="417" y="2249"/>
                      </a:lnTo>
                      <a:lnTo>
                        <a:pt x="28" y="1576"/>
                      </a:lnTo>
                      <a:cubicBezTo>
                        <a:pt x="0" y="1527"/>
                        <a:pt x="0" y="1472"/>
                        <a:pt x="28" y="1424"/>
                      </a:cubicBezTo>
                      <a:lnTo>
                        <a:pt x="417" y="750"/>
                      </a:lnTo>
                      <a:lnTo>
                        <a:pt x="806" y="76"/>
                      </a:lnTo>
                      <a:cubicBezTo>
                        <a:pt x="834" y="28"/>
                        <a:pt x="882" y="0"/>
                        <a:pt x="938" y="0"/>
                      </a:cubicBezTo>
                      <a:lnTo>
                        <a:pt x="1716" y="0"/>
                      </a:lnTo>
                      <a:lnTo>
                        <a:pt x="2494" y="0"/>
                      </a:lnTo>
                      <a:cubicBezTo>
                        <a:pt x="2550" y="0"/>
                        <a:pt x="2598" y="28"/>
                        <a:pt x="2625" y="76"/>
                      </a:cubicBezTo>
                      <a:lnTo>
                        <a:pt x="3015" y="750"/>
                      </a:lnTo>
                      <a:lnTo>
                        <a:pt x="3404" y="1424"/>
                      </a:lnTo>
                      <a:cubicBezTo>
                        <a:pt x="3431" y="1472"/>
                        <a:pt x="3431" y="1527"/>
                        <a:pt x="3404" y="1576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6259489" y="3110169"/>
                <a:ext cx="1273333" cy="995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+mn-ea"/>
                  </a:rPr>
                  <a:t>03</a:t>
                </a:r>
                <a:endParaRPr lang="zh-CN" altLang="en-US" sz="36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8557960" y="3821898"/>
              <a:ext cx="1027882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Solutions</a:t>
              </a:r>
              <a:endParaRPr lang="zh-CN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algn="ctr"/>
              <a:endPara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7153619" y="2053488"/>
            <a:ext cx="13007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Experiments</a:t>
            </a:r>
            <a:endParaRPr lang="zh-CN" alt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8" name="标题 1"/>
          <p:cNvSpPr txBox="1"/>
          <p:nvPr/>
        </p:nvSpPr>
        <p:spPr>
          <a:xfrm>
            <a:off x="-1099859" y="-1372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9" name="组合 48"/>
          <p:cNvGrpSpPr/>
          <p:nvPr/>
        </p:nvGrpSpPr>
        <p:grpSpPr>
          <a:xfrm>
            <a:off x="6544454" y="3856406"/>
            <a:ext cx="1639331" cy="2268631"/>
            <a:chOff x="8216107" y="2338097"/>
            <a:chExt cx="1639331" cy="2268631"/>
          </a:xfrm>
        </p:grpSpPr>
        <p:grpSp>
          <p:nvGrpSpPr>
            <p:cNvPr id="50" name="组合 49"/>
            <p:cNvGrpSpPr/>
            <p:nvPr/>
          </p:nvGrpSpPr>
          <p:grpSpPr>
            <a:xfrm>
              <a:off x="8253210" y="2338097"/>
              <a:ext cx="1602228" cy="1359398"/>
              <a:chOff x="5553262" y="2638733"/>
              <a:chExt cx="2397222" cy="2093640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5553262" y="2638733"/>
                <a:ext cx="2397222" cy="2093640"/>
                <a:chOff x="5553262" y="2638733"/>
                <a:chExt cx="2397222" cy="2093640"/>
              </a:xfrm>
            </p:grpSpPr>
            <p:grpSp>
              <p:nvGrpSpPr>
                <p:cNvPr id="54" name="组合 53"/>
                <p:cNvGrpSpPr/>
                <p:nvPr/>
              </p:nvGrpSpPr>
              <p:grpSpPr>
                <a:xfrm>
                  <a:off x="5553262" y="2638733"/>
                  <a:ext cx="2397222" cy="2093640"/>
                  <a:chOff x="1511944" y="2420246"/>
                  <a:chExt cx="2627152" cy="2294453"/>
                </a:xfrm>
                <a:effectLst>
                  <a:outerShdw blurRad="203200" dist="38100" dir="3780000" sx="103000" sy="103000" algn="t" rotWithShape="0">
                    <a:prstClr val="black">
                      <a:alpha val="25000"/>
                    </a:prstClr>
                  </a:outerShdw>
                </a:effectLst>
              </p:grpSpPr>
              <p:sp>
                <p:nvSpPr>
                  <p:cNvPr id="56" name="Freeform 6"/>
                  <p:cNvSpPr/>
                  <p:nvPr/>
                </p:nvSpPr>
                <p:spPr bwMode="auto">
                  <a:xfrm>
                    <a:off x="1511944" y="2420246"/>
                    <a:ext cx="2627152" cy="2294453"/>
                  </a:xfrm>
                  <a:custGeom>
                    <a:avLst/>
                    <a:gdLst>
                      <a:gd name="T0" fmla="*/ 4479 w 4516"/>
                      <a:gd name="T1" fmla="*/ 2074 h 3947"/>
                      <a:gd name="T2" fmla="*/ 3967 w 4516"/>
                      <a:gd name="T3" fmla="*/ 2960 h 3947"/>
                      <a:gd name="T4" fmla="*/ 3455 w 4516"/>
                      <a:gd name="T5" fmla="*/ 3847 h 3947"/>
                      <a:gd name="T6" fmla="*/ 3282 w 4516"/>
                      <a:gd name="T7" fmla="*/ 3947 h 3947"/>
                      <a:gd name="T8" fmla="*/ 2258 w 4516"/>
                      <a:gd name="T9" fmla="*/ 3947 h 3947"/>
                      <a:gd name="T10" fmla="*/ 1234 w 4516"/>
                      <a:gd name="T11" fmla="*/ 3947 h 3947"/>
                      <a:gd name="T12" fmla="*/ 1061 w 4516"/>
                      <a:gd name="T13" fmla="*/ 3847 h 3947"/>
                      <a:gd name="T14" fmla="*/ 549 w 4516"/>
                      <a:gd name="T15" fmla="*/ 2960 h 3947"/>
                      <a:gd name="T16" fmla="*/ 37 w 4516"/>
                      <a:gd name="T17" fmla="*/ 2074 h 3947"/>
                      <a:gd name="T18" fmla="*/ 37 w 4516"/>
                      <a:gd name="T19" fmla="*/ 1874 h 3947"/>
                      <a:gd name="T20" fmla="*/ 549 w 4516"/>
                      <a:gd name="T21" fmla="*/ 987 h 3947"/>
                      <a:gd name="T22" fmla="*/ 1061 w 4516"/>
                      <a:gd name="T23" fmla="*/ 100 h 3947"/>
                      <a:gd name="T24" fmla="*/ 1234 w 4516"/>
                      <a:gd name="T25" fmla="*/ 0 h 3947"/>
                      <a:gd name="T26" fmla="*/ 2258 w 4516"/>
                      <a:gd name="T27" fmla="*/ 0 h 3947"/>
                      <a:gd name="T28" fmla="*/ 3282 w 4516"/>
                      <a:gd name="T29" fmla="*/ 0 h 3947"/>
                      <a:gd name="T30" fmla="*/ 3455 w 4516"/>
                      <a:gd name="T31" fmla="*/ 100 h 3947"/>
                      <a:gd name="T32" fmla="*/ 3967 w 4516"/>
                      <a:gd name="T33" fmla="*/ 987 h 3947"/>
                      <a:gd name="T34" fmla="*/ 4479 w 4516"/>
                      <a:gd name="T35" fmla="*/ 1874 h 3947"/>
                      <a:gd name="T36" fmla="*/ 4479 w 4516"/>
                      <a:gd name="T37" fmla="*/ 2074 h 39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516" h="3947">
                        <a:moveTo>
                          <a:pt x="4479" y="2074"/>
                        </a:moveTo>
                        <a:lnTo>
                          <a:pt x="3967" y="2960"/>
                        </a:lnTo>
                        <a:lnTo>
                          <a:pt x="3455" y="3847"/>
                        </a:lnTo>
                        <a:cubicBezTo>
                          <a:pt x="3418" y="3911"/>
                          <a:pt x="3355" y="3947"/>
                          <a:pt x="3282" y="3947"/>
                        </a:cubicBezTo>
                        <a:lnTo>
                          <a:pt x="2258" y="3947"/>
                        </a:lnTo>
                        <a:lnTo>
                          <a:pt x="1234" y="3947"/>
                        </a:lnTo>
                        <a:cubicBezTo>
                          <a:pt x="1160" y="3947"/>
                          <a:pt x="1097" y="3911"/>
                          <a:pt x="1061" y="3847"/>
                        </a:cubicBezTo>
                        <a:lnTo>
                          <a:pt x="549" y="2960"/>
                        </a:lnTo>
                        <a:lnTo>
                          <a:pt x="37" y="2074"/>
                        </a:lnTo>
                        <a:cubicBezTo>
                          <a:pt x="0" y="2010"/>
                          <a:pt x="0" y="1937"/>
                          <a:pt x="37" y="1874"/>
                        </a:cubicBezTo>
                        <a:lnTo>
                          <a:pt x="549" y="987"/>
                        </a:lnTo>
                        <a:lnTo>
                          <a:pt x="1061" y="100"/>
                        </a:lnTo>
                        <a:cubicBezTo>
                          <a:pt x="1097" y="36"/>
                          <a:pt x="1160" y="0"/>
                          <a:pt x="1234" y="0"/>
                        </a:cubicBezTo>
                        <a:lnTo>
                          <a:pt x="2258" y="0"/>
                        </a:lnTo>
                        <a:lnTo>
                          <a:pt x="3282" y="0"/>
                        </a:lnTo>
                        <a:cubicBezTo>
                          <a:pt x="3355" y="0"/>
                          <a:pt x="3418" y="36"/>
                          <a:pt x="3455" y="100"/>
                        </a:cubicBezTo>
                        <a:lnTo>
                          <a:pt x="3967" y="987"/>
                        </a:lnTo>
                        <a:lnTo>
                          <a:pt x="4479" y="1874"/>
                        </a:lnTo>
                        <a:cubicBezTo>
                          <a:pt x="4516" y="1937"/>
                          <a:pt x="4516" y="2010"/>
                          <a:pt x="4479" y="20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7938" cap="flat">
                    <a:noFill/>
                    <a:prstDash val="solid"/>
                    <a:miter lim="800000"/>
                  </a:ln>
                  <a:effectLst/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+mn-ea"/>
                    </a:endParaRPr>
                  </a:p>
                </p:txBody>
              </p:sp>
              <p:sp>
                <p:nvSpPr>
                  <p:cNvPr id="57" name="Freeform 6"/>
                  <p:cNvSpPr/>
                  <p:nvPr/>
                </p:nvSpPr>
                <p:spPr bwMode="auto">
                  <a:xfrm>
                    <a:off x="1524105" y="2431739"/>
                    <a:ext cx="2602832" cy="2271469"/>
                  </a:xfrm>
                  <a:custGeom>
                    <a:avLst/>
                    <a:gdLst>
                      <a:gd name="T0" fmla="*/ 4479 w 4516"/>
                      <a:gd name="T1" fmla="*/ 2074 h 3947"/>
                      <a:gd name="T2" fmla="*/ 3967 w 4516"/>
                      <a:gd name="T3" fmla="*/ 2960 h 3947"/>
                      <a:gd name="T4" fmla="*/ 3455 w 4516"/>
                      <a:gd name="T5" fmla="*/ 3847 h 3947"/>
                      <a:gd name="T6" fmla="*/ 3282 w 4516"/>
                      <a:gd name="T7" fmla="*/ 3947 h 3947"/>
                      <a:gd name="T8" fmla="*/ 2258 w 4516"/>
                      <a:gd name="T9" fmla="*/ 3947 h 3947"/>
                      <a:gd name="T10" fmla="*/ 1234 w 4516"/>
                      <a:gd name="T11" fmla="*/ 3947 h 3947"/>
                      <a:gd name="T12" fmla="*/ 1061 w 4516"/>
                      <a:gd name="T13" fmla="*/ 3847 h 3947"/>
                      <a:gd name="T14" fmla="*/ 549 w 4516"/>
                      <a:gd name="T15" fmla="*/ 2960 h 3947"/>
                      <a:gd name="T16" fmla="*/ 37 w 4516"/>
                      <a:gd name="T17" fmla="*/ 2074 h 3947"/>
                      <a:gd name="T18" fmla="*/ 37 w 4516"/>
                      <a:gd name="T19" fmla="*/ 1874 h 3947"/>
                      <a:gd name="T20" fmla="*/ 549 w 4516"/>
                      <a:gd name="T21" fmla="*/ 987 h 3947"/>
                      <a:gd name="T22" fmla="*/ 1061 w 4516"/>
                      <a:gd name="T23" fmla="*/ 100 h 3947"/>
                      <a:gd name="T24" fmla="*/ 1234 w 4516"/>
                      <a:gd name="T25" fmla="*/ 0 h 3947"/>
                      <a:gd name="T26" fmla="*/ 2258 w 4516"/>
                      <a:gd name="T27" fmla="*/ 0 h 3947"/>
                      <a:gd name="T28" fmla="*/ 3282 w 4516"/>
                      <a:gd name="T29" fmla="*/ 0 h 3947"/>
                      <a:gd name="T30" fmla="*/ 3455 w 4516"/>
                      <a:gd name="T31" fmla="*/ 100 h 3947"/>
                      <a:gd name="T32" fmla="*/ 3967 w 4516"/>
                      <a:gd name="T33" fmla="*/ 987 h 3947"/>
                      <a:gd name="T34" fmla="*/ 4479 w 4516"/>
                      <a:gd name="T35" fmla="*/ 1874 h 3947"/>
                      <a:gd name="T36" fmla="*/ 4479 w 4516"/>
                      <a:gd name="T37" fmla="*/ 2074 h 39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516" h="3947">
                        <a:moveTo>
                          <a:pt x="4479" y="2074"/>
                        </a:moveTo>
                        <a:lnTo>
                          <a:pt x="3967" y="2960"/>
                        </a:lnTo>
                        <a:lnTo>
                          <a:pt x="3455" y="3847"/>
                        </a:lnTo>
                        <a:cubicBezTo>
                          <a:pt x="3418" y="3911"/>
                          <a:pt x="3355" y="3947"/>
                          <a:pt x="3282" y="3947"/>
                        </a:cubicBezTo>
                        <a:lnTo>
                          <a:pt x="2258" y="3947"/>
                        </a:lnTo>
                        <a:lnTo>
                          <a:pt x="1234" y="3947"/>
                        </a:lnTo>
                        <a:cubicBezTo>
                          <a:pt x="1160" y="3947"/>
                          <a:pt x="1097" y="3911"/>
                          <a:pt x="1061" y="3847"/>
                        </a:cubicBezTo>
                        <a:lnTo>
                          <a:pt x="549" y="2960"/>
                        </a:lnTo>
                        <a:lnTo>
                          <a:pt x="37" y="2074"/>
                        </a:lnTo>
                        <a:cubicBezTo>
                          <a:pt x="0" y="2010"/>
                          <a:pt x="0" y="1937"/>
                          <a:pt x="37" y="1874"/>
                        </a:cubicBezTo>
                        <a:lnTo>
                          <a:pt x="549" y="987"/>
                        </a:lnTo>
                        <a:lnTo>
                          <a:pt x="1061" y="100"/>
                        </a:lnTo>
                        <a:cubicBezTo>
                          <a:pt x="1097" y="36"/>
                          <a:pt x="1160" y="0"/>
                          <a:pt x="1234" y="0"/>
                        </a:cubicBezTo>
                        <a:lnTo>
                          <a:pt x="2258" y="0"/>
                        </a:lnTo>
                        <a:lnTo>
                          <a:pt x="3282" y="0"/>
                        </a:lnTo>
                        <a:cubicBezTo>
                          <a:pt x="3355" y="0"/>
                          <a:pt x="3418" y="36"/>
                          <a:pt x="3455" y="100"/>
                        </a:cubicBezTo>
                        <a:lnTo>
                          <a:pt x="3967" y="987"/>
                        </a:lnTo>
                        <a:lnTo>
                          <a:pt x="4479" y="1874"/>
                        </a:lnTo>
                        <a:cubicBezTo>
                          <a:pt x="4516" y="1937"/>
                          <a:pt x="4516" y="2010"/>
                          <a:pt x="4479" y="20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bg1">
                          <a:lumMod val="82000"/>
                          <a:lumOff val="18000"/>
                        </a:schemeClr>
                      </a:gs>
                      <a:gs pos="47000">
                        <a:srgbClr val="F5F5F5"/>
                      </a:gs>
                      <a:gs pos="100000">
                        <a:schemeClr val="bg1">
                          <a:lumMod val="95000"/>
                          <a:lumOff val="5000"/>
                        </a:schemeClr>
                      </a:gs>
                    </a:gsLst>
                    <a:lin ang="18900000" scaled="0"/>
                  </a:gradFill>
                  <a:ln w="7938" cap="flat">
                    <a:noFill/>
                    <a:prstDash val="solid"/>
                    <a:miter lim="800000"/>
                  </a:ln>
                  <a:effectLst/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+mn-ea"/>
                    </a:endParaRPr>
                  </a:p>
                </p:txBody>
              </p:sp>
            </p:grpSp>
            <p:sp>
              <p:nvSpPr>
                <p:cNvPr id="55" name="Freeform 7"/>
                <p:cNvSpPr/>
                <p:nvPr/>
              </p:nvSpPr>
              <p:spPr bwMode="auto">
                <a:xfrm>
                  <a:off x="5864945" y="2882683"/>
                  <a:ext cx="1773860" cy="1540629"/>
                </a:xfrm>
                <a:custGeom>
                  <a:avLst/>
                  <a:gdLst>
                    <a:gd name="T0" fmla="*/ 3404 w 3431"/>
                    <a:gd name="T1" fmla="*/ 1576 h 2999"/>
                    <a:gd name="T2" fmla="*/ 3015 w 3431"/>
                    <a:gd name="T3" fmla="*/ 2249 h 2999"/>
                    <a:gd name="T4" fmla="*/ 2625 w 3431"/>
                    <a:gd name="T5" fmla="*/ 2923 h 2999"/>
                    <a:gd name="T6" fmla="*/ 2494 w 3431"/>
                    <a:gd name="T7" fmla="*/ 2999 h 2999"/>
                    <a:gd name="T8" fmla="*/ 1716 w 3431"/>
                    <a:gd name="T9" fmla="*/ 2999 h 2999"/>
                    <a:gd name="T10" fmla="*/ 938 w 3431"/>
                    <a:gd name="T11" fmla="*/ 2999 h 2999"/>
                    <a:gd name="T12" fmla="*/ 806 w 3431"/>
                    <a:gd name="T13" fmla="*/ 2923 h 2999"/>
                    <a:gd name="T14" fmla="*/ 417 w 3431"/>
                    <a:gd name="T15" fmla="*/ 2249 h 2999"/>
                    <a:gd name="T16" fmla="*/ 28 w 3431"/>
                    <a:gd name="T17" fmla="*/ 1576 h 2999"/>
                    <a:gd name="T18" fmla="*/ 28 w 3431"/>
                    <a:gd name="T19" fmla="*/ 1424 h 2999"/>
                    <a:gd name="T20" fmla="*/ 417 w 3431"/>
                    <a:gd name="T21" fmla="*/ 750 h 2999"/>
                    <a:gd name="T22" fmla="*/ 806 w 3431"/>
                    <a:gd name="T23" fmla="*/ 76 h 2999"/>
                    <a:gd name="T24" fmla="*/ 938 w 3431"/>
                    <a:gd name="T25" fmla="*/ 0 h 2999"/>
                    <a:gd name="T26" fmla="*/ 1716 w 3431"/>
                    <a:gd name="T27" fmla="*/ 0 h 2999"/>
                    <a:gd name="T28" fmla="*/ 2494 w 3431"/>
                    <a:gd name="T29" fmla="*/ 0 h 2999"/>
                    <a:gd name="T30" fmla="*/ 2625 w 3431"/>
                    <a:gd name="T31" fmla="*/ 76 h 2999"/>
                    <a:gd name="T32" fmla="*/ 3015 w 3431"/>
                    <a:gd name="T33" fmla="*/ 750 h 2999"/>
                    <a:gd name="T34" fmla="*/ 3404 w 3431"/>
                    <a:gd name="T35" fmla="*/ 1424 h 2999"/>
                    <a:gd name="T36" fmla="*/ 3404 w 3431"/>
                    <a:gd name="T37" fmla="*/ 1576 h 29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31" h="2999">
                      <a:moveTo>
                        <a:pt x="3404" y="1576"/>
                      </a:moveTo>
                      <a:lnTo>
                        <a:pt x="3015" y="2249"/>
                      </a:lnTo>
                      <a:lnTo>
                        <a:pt x="2625" y="2923"/>
                      </a:lnTo>
                      <a:cubicBezTo>
                        <a:pt x="2598" y="2972"/>
                        <a:pt x="2550" y="2999"/>
                        <a:pt x="2494" y="2999"/>
                      </a:cubicBezTo>
                      <a:lnTo>
                        <a:pt x="1716" y="2999"/>
                      </a:lnTo>
                      <a:lnTo>
                        <a:pt x="938" y="2999"/>
                      </a:lnTo>
                      <a:cubicBezTo>
                        <a:pt x="882" y="2999"/>
                        <a:pt x="834" y="2972"/>
                        <a:pt x="806" y="2923"/>
                      </a:cubicBezTo>
                      <a:lnTo>
                        <a:pt x="417" y="2249"/>
                      </a:lnTo>
                      <a:lnTo>
                        <a:pt x="28" y="1576"/>
                      </a:lnTo>
                      <a:cubicBezTo>
                        <a:pt x="0" y="1527"/>
                        <a:pt x="0" y="1472"/>
                        <a:pt x="28" y="1424"/>
                      </a:cubicBezTo>
                      <a:lnTo>
                        <a:pt x="417" y="750"/>
                      </a:lnTo>
                      <a:lnTo>
                        <a:pt x="806" y="76"/>
                      </a:lnTo>
                      <a:cubicBezTo>
                        <a:pt x="834" y="28"/>
                        <a:pt x="882" y="0"/>
                        <a:pt x="938" y="0"/>
                      </a:cubicBezTo>
                      <a:lnTo>
                        <a:pt x="1716" y="0"/>
                      </a:lnTo>
                      <a:lnTo>
                        <a:pt x="2494" y="0"/>
                      </a:lnTo>
                      <a:cubicBezTo>
                        <a:pt x="2550" y="0"/>
                        <a:pt x="2598" y="28"/>
                        <a:pt x="2625" y="76"/>
                      </a:cubicBezTo>
                      <a:lnTo>
                        <a:pt x="3015" y="750"/>
                      </a:lnTo>
                      <a:lnTo>
                        <a:pt x="3404" y="1424"/>
                      </a:lnTo>
                      <a:cubicBezTo>
                        <a:pt x="3431" y="1472"/>
                        <a:pt x="3431" y="1527"/>
                        <a:pt x="3404" y="1576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</p:grpSp>
          <p:sp>
            <p:nvSpPr>
              <p:cNvPr id="53" name="TextBox 52"/>
              <p:cNvSpPr txBox="1"/>
              <p:nvPr/>
            </p:nvSpPr>
            <p:spPr>
              <a:xfrm>
                <a:off x="6259489" y="3110169"/>
                <a:ext cx="1273333" cy="995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>
                    <a:solidFill>
                      <a:schemeClr val="bg1"/>
                    </a:solidFill>
                    <a:latin typeface="+mn-ea"/>
                  </a:rPr>
                  <a:t>05</a:t>
                </a:r>
                <a:endParaRPr lang="zh-CN" altLang="en-US" sz="36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8216107" y="3821898"/>
              <a:ext cx="1631916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Observations and  drawback</a:t>
              </a:r>
              <a:endParaRPr lang="zh-CN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algn="ctr"/>
              <a:endPara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208156" y="4534209"/>
            <a:ext cx="1602228" cy="1359398"/>
            <a:chOff x="7388330" y="3692384"/>
            <a:chExt cx="2397222" cy="2093640"/>
          </a:xfrm>
        </p:grpSpPr>
        <p:grpSp>
          <p:nvGrpSpPr>
            <p:cNvPr id="59" name="组合 58"/>
            <p:cNvGrpSpPr/>
            <p:nvPr/>
          </p:nvGrpSpPr>
          <p:grpSpPr>
            <a:xfrm>
              <a:off x="7388330" y="3692384"/>
              <a:ext cx="2397222" cy="2093640"/>
              <a:chOff x="7388330" y="3692384"/>
              <a:chExt cx="2397222" cy="2093640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7388330" y="3692384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63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64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</p:grpSp>
          <p:sp>
            <p:nvSpPr>
              <p:cNvPr id="62" name="Freeform 7"/>
              <p:cNvSpPr/>
              <p:nvPr/>
            </p:nvSpPr>
            <p:spPr bwMode="auto">
              <a:xfrm>
                <a:off x="7700013" y="3936334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+mn-ea"/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8048903" y="4173377"/>
              <a:ext cx="1185202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/>
                  </a:solidFill>
                  <a:latin typeface="+mn-ea"/>
                </a:rPr>
                <a:t>06</a:t>
              </a:r>
              <a:endParaRPr lang="zh-CN" altLang="en-US" sz="36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5358888" y="5963454"/>
            <a:ext cx="13007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My method</a:t>
            </a:r>
            <a:endParaRPr lang="zh-CN" altLang="en-US" sz="15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3680765" y="4514966"/>
            <a:ext cx="1639331" cy="2268631"/>
            <a:chOff x="8216107" y="2338097"/>
            <a:chExt cx="1639331" cy="2268631"/>
          </a:xfrm>
        </p:grpSpPr>
        <p:grpSp>
          <p:nvGrpSpPr>
            <p:cNvPr id="67" name="组合 66"/>
            <p:cNvGrpSpPr/>
            <p:nvPr/>
          </p:nvGrpSpPr>
          <p:grpSpPr>
            <a:xfrm>
              <a:off x="8253210" y="2338097"/>
              <a:ext cx="1602228" cy="1359398"/>
              <a:chOff x="5553262" y="2638733"/>
              <a:chExt cx="2397222" cy="2093640"/>
            </a:xfrm>
          </p:grpSpPr>
          <p:grpSp>
            <p:nvGrpSpPr>
              <p:cNvPr id="69" name="组合 68"/>
              <p:cNvGrpSpPr/>
              <p:nvPr/>
            </p:nvGrpSpPr>
            <p:grpSpPr>
              <a:xfrm>
                <a:off x="5553262" y="2638733"/>
                <a:ext cx="2397222" cy="2093640"/>
                <a:chOff x="5553262" y="2638733"/>
                <a:chExt cx="2397222" cy="2093640"/>
              </a:xfrm>
            </p:grpSpPr>
            <p:grpSp>
              <p:nvGrpSpPr>
                <p:cNvPr id="71" name="组合 70"/>
                <p:cNvGrpSpPr/>
                <p:nvPr/>
              </p:nvGrpSpPr>
              <p:grpSpPr>
                <a:xfrm>
                  <a:off x="5553262" y="2638733"/>
                  <a:ext cx="2397222" cy="2093640"/>
                  <a:chOff x="1511944" y="2420246"/>
                  <a:chExt cx="2627152" cy="2294453"/>
                </a:xfrm>
                <a:effectLst>
                  <a:outerShdw blurRad="203200" dist="38100" dir="3780000" sx="103000" sy="103000" algn="t" rotWithShape="0">
                    <a:prstClr val="black">
                      <a:alpha val="25000"/>
                    </a:prstClr>
                  </a:outerShdw>
                </a:effectLst>
              </p:grpSpPr>
              <p:sp>
                <p:nvSpPr>
                  <p:cNvPr id="73" name="Freeform 6"/>
                  <p:cNvSpPr/>
                  <p:nvPr/>
                </p:nvSpPr>
                <p:spPr bwMode="auto">
                  <a:xfrm>
                    <a:off x="1511944" y="2420246"/>
                    <a:ext cx="2627152" cy="2294453"/>
                  </a:xfrm>
                  <a:custGeom>
                    <a:avLst/>
                    <a:gdLst>
                      <a:gd name="T0" fmla="*/ 4479 w 4516"/>
                      <a:gd name="T1" fmla="*/ 2074 h 3947"/>
                      <a:gd name="T2" fmla="*/ 3967 w 4516"/>
                      <a:gd name="T3" fmla="*/ 2960 h 3947"/>
                      <a:gd name="T4" fmla="*/ 3455 w 4516"/>
                      <a:gd name="T5" fmla="*/ 3847 h 3947"/>
                      <a:gd name="T6" fmla="*/ 3282 w 4516"/>
                      <a:gd name="T7" fmla="*/ 3947 h 3947"/>
                      <a:gd name="T8" fmla="*/ 2258 w 4516"/>
                      <a:gd name="T9" fmla="*/ 3947 h 3947"/>
                      <a:gd name="T10" fmla="*/ 1234 w 4516"/>
                      <a:gd name="T11" fmla="*/ 3947 h 3947"/>
                      <a:gd name="T12" fmla="*/ 1061 w 4516"/>
                      <a:gd name="T13" fmla="*/ 3847 h 3947"/>
                      <a:gd name="T14" fmla="*/ 549 w 4516"/>
                      <a:gd name="T15" fmla="*/ 2960 h 3947"/>
                      <a:gd name="T16" fmla="*/ 37 w 4516"/>
                      <a:gd name="T17" fmla="*/ 2074 h 3947"/>
                      <a:gd name="T18" fmla="*/ 37 w 4516"/>
                      <a:gd name="T19" fmla="*/ 1874 h 3947"/>
                      <a:gd name="T20" fmla="*/ 549 w 4516"/>
                      <a:gd name="T21" fmla="*/ 987 h 3947"/>
                      <a:gd name="T22" fmla="*/ 1061 w 4516"/>
                      <a:gd name="T23" fmla="*/ 100 h 3947"/>
                      <a:gd name="T24" fmla="*/ 1234 w 4516"/>
                      <a:gd name="T25" fmla="*/ 0 h 3947"/>
                      <a:gd name="T26" fmla="*/ 2258 w 4516"/>
                      <a:gd name="T27" fmla="*/ 0 h 3947"/>
                      <a:gd name="T28" fmla="*/ 3282 w 4516"/>
                      <a:gd name="T29" fmla="*/ 0 h 3947"/>
                      <a:gd name="T30" fmla="*/ 3455 w 4516"/>
                      <a:gd name="T31" fmla="*/ 100 h 3947"/>
                      <a:gd name="T32" fmla="*/ 3967 w 4516"/>
                      <a:gd name="T33" fmla="*/ 987 h 3947"/>
                      <a:gd name="T34" fmla="*/ 4479 w 4516"/>
                      <a:gd name="T35" fmla="*/ 1874 h 3947"/>
                      <a:gd name="T36" fmla="*/ 4479 w 4516"/>
                      <a:gd name="T37" fmla="*/ 2074 h 39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516" h="3947">
                        <a:moveTo>
                          <a:pt x="4479" y="2074"/>
                        </a:moveTo>
                        <a:lnTo>
                          <a:pt x="3967" y="2960"/>
                        </a:lnTo>
                        <a:lnTo>
                          <a:pt x="3455" y="3847"/>
                        </a:lnTo>
                        <a:cubicBezTo>
                          <a:pt x="3418" y="3911"/>
                          <a:pt x="3355" y="3947"/>
                          <a:pt x="3282" y="3947"/>
                        </a:cubicBezTo>
                        <a:lnTo>
                          <a:pt x="2258" y="3947"/>
                        </a:lnTo>
                        <a:lnTo>
                          <a:pt x="1234" y="3947"/>
                        </a:lnTo>
                        <a:cubicBezTo>
                          <a:pt x="1160" y="3947"/>
                          <a:pt x="1097" y="3911"/>
                          <a:pt x="1061" y="3847"/>
                        </a:cubicBezTo>
                        <a:lnTo>
                          <a:pt x="549" y="2960"/>
                        </a:lnTo>
                        <a:lnTo>
                          <a:pt x="37" y="2074"/>
                        </a:lnTo>
                        <a:cubicBezTo>
                          <a:pt x="0" y="2010"/>
                          <a:pt x="0" y="1937"/>
                          <a:pt x="37" y="1874"/>
                        </a:cubicBezTo>
                        <a:lnTo>
                          <a:pt x="549" y="987"/>
                        </a:lnTo>
                        <a:lnTo>
                          <a:pt x="1061" y="100"/>
                        </a:lnTo>
                        <a:cubicBezTo>
                          <a:pt x="1097" y="36"/>
                          <a:pt x="1160" y="0"/>
                          <a:pt x="1234" y="0"/>
                        </a:cubicBezTo>
                        <a:lnTo>
                          <a:pt x="2258" y="0"/>
                        </a:lnTo>
                        <a:lnTo>
                          <a:pt x="3282" y="0"/>
                        </a:lnTo>
                        <a:cubicBezTo>
                          <a:pt x="3355" y="0"/>
                          <a:pt x="3418" y="36"/>
                          <a:pt x="3455" y="100"/>
                        </a:cubicBezTo>
                        <a:lnTo>
                          <a:pt x="3967" y="987"/>
                        </a:lnTo>
                        <a:lnTo>
                          <a:pt x="4479" y="1874"/>
                        </a:lnTo>
                        <a:cubicBezTo>
                          <a:pt x="4516" y="1937"/>
                          <a:pt x="4516" y="2010"/>
                          <a:pt x="4479" y="2074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7938" cap="flat">
                    <a:noFill/>
                    <a:prstDash val="solid"/>
                    <a:miter lim="800000"/>
                  </a:ln>
                  <a:effectLst/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+mn-ea"/>
                    </a:endParaRPr>
                  </a:p>
                </p:txBody>
              </p:sp>
              <p:sp>
                <p:nvSpPr>
                  <p:cNvPr id="74" name="Freeform 6"/>
                  <p:cNvSpPr/>
                  <p:nvPr/>
                </p:nvSpPr>
                <p:spPr bwMode="auto">
                  <a:xfrm>
                    <a:off x="1524105" y="2431739"/>
                    <a:ext cx="2602832" cy="2271469"/>
                  </a:xfrm>
                  <a:custGeom>
                    <a:avLst/>
                    <a:gdLst>
                      <a:gd name="T0" fmla="*/ 4479 w 4516"/>
                      <a:gd name="T1" fmla="*/ 2074 h 3947"/>
                      <a:gd name="T2" fmla="*/ 3967 w 4516"/>
                      <a:gd name="T3" fmla="*/ 2960 h 3947"/>
                      <a:gd name="T4" fmla="*/ 3455 w 4516"/>
                      <a:gd name="T5" fmla="*/ 3847 h 3947"/>
                      <a:gd name="T6" fmla="*/ 3282 w 4516"/>
                      <a:gd name="T7" fmla="*/ 3947 h 3947"/>
                      <a:gd name="T8" fmla="*/ 2258 w 4516"/>
                      <a:gd name="T9" fmla="*/ 3947 h 3947"/>
                      <a:gd name="T10" fmla="*/ 1234 w 4516"/>
                      <a:gd name="T11" fmla="*/ 3947 h 3947"/>
                      <a:gd name="T12" fmla="*/ 1061 w 4516"/>
                      <a:gd name="T13" fmla="*/ 3847 h 3947"/>
                      <a:gd name="T14" fmla="*/ 549 w 4516"/>
                      <a:gd name="T15" fmla="*/ 2960 h 3947"/>
                      <a:gd name="T16" fmla="*/ 37 w 4516"/>
                      <a:gd name="T17" fmla="*/ 2074 h 3947"/>
                      <a:gd name="T18" fmla="*/ 37 w 4516"/>
                      <a:gd name="T19" fmla="*/ 1874 h 3947"/>
                      <a:gd name="T20" fmla="*/ 549 w 4516"/>
                      <a:gd name="T21" fmla="*/ 987 h 3947"/>
                      <a:gd name="T22" fmla="*/ 1061 w 4516"/>
                      <a:gd name="T23" fmla="*/ 100 h 3947"/>
                      <a:gd name="T24" fmla="*/ 1234 w 4516"/>
                      <a:gd name="T25" fmla="*/ 0 h 3947"/>
                      <a:gd name="T26" fmla="*/ 2258 w 4516"/>
                      <a:gd name="T27" fmla="*/ 0 h 3947"/>
                      <a:gd name="T28" fmla="*/ 3282 w 4516"/>
                      <a:gd name="T29" fmla="*/ 0 h 3947"/>
                      <a:gd name="T30" fmla="*/ 3455 w 4516"/>
                      <a:gd name="T31" fmla="*/ 100 h 3947"/>
                      <a:gd name="T32" fmla="*/ 3967 w 4516"/>
                      <a:gd name="T33" fmla="*/ 987 h 3947"/>
                      <a:gd name="T34" fmla="*/ 4479 w 4516"/>
                      <a:gd name="T35" fmla="*/ 1874 h 3947"/>
                      <a:gd name="T36" fmla="*/ 4479 w 4516"/>
                      <a:gd name="T37" fmla="*/ 2074 h 39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516" h="3947">
                        <a:moveTo>
                          <a:pt x="4479" y="2074"/>
                        </a:moveTo>
                        <a:lnTo>
                          <a:pt x="3967" y="2960"/>
                        </a:lnTo>
                        <a:lnTo>
                          <a:pt x="3455" y="3847"/>
                        </a:lnTo>
                        <a:cubicBezTo>
                          <a:pt x="3418" y="3911"/>
                          <a:pt x="3355" y="3947"/>
                          <a:pt x="3282" y="3947"/>
                        </a:cubicBezTo>
                        <a:lnTo>
                          <a:pt x="2258" y="3947"/>
                        </a:lnTo>
                        <a:lnTo>
                          <a:pt x="1234" y="3947"/>
                        </a:lnTo>
                        <a:cubicBezTo>
                          <a:pt x="1160" y="3947"/>
                          <a:pt x="1097" y="3911"/>
                          <a:pt x="1061" y="3847"/>
                        </a:cubicBezTo>
                        <a:lnTo>
                          <a:pt x="549" y="2960"/>
                        </a:lnTo>
                        <a:lnTo>
                          <a:pt x="37" y="2074"/>
                        </a:lnTo>
                        <a:cubicBezTo>
                          <a:pt x="0" y="2010"/>
                          <a:pt x="0" y="1937"/>
                          <a:pt x="37" y="1874"/>
                        </a:cubicBezTo>
                        <a:lnTo>
                          <a:pt x="549" y="987"/>
                        </a:lnTo>
                        <a:lnTo>
                          <a:pt x="1061" y="100"/>
                        </a:lnTo>
                        <a:cubicBezTo>
                          <a:pt x="1097" y="36"/>
                          <a:pt x="1160" y="0"/>
                          <a:pt x="1234" y="0"/>
                        </a:cubicBezTo>
                        <a:lnTo>
                          <a:pt x="2258" y="0"/>
                        </a:lnTo>
                        <a:lnTo>
                          <a:pt x="3282" y="0"/>
                        </a:lnTo>
                        <a:cubicBezTo>
                          <a:pt x="3355" y="0"/>
                          <a:pt x="3418" y="36"/>
                          <a:pt x="3455" y="100"/>
                        </a:cubicBezTo>
                        <a:lnTo>
                          <a:pt x="3967" y="987"/>
                        </a:lnTo>
                        <a:lnTo>
                          <a:pt x="4479" y="1874"/>
                        </a:lnTo>
                        <a:cubicBezTo>
                          <a:pt x="4516" y="1937"/>
                          <a:pt x="4516" y="2010"/>
                          <a:pt x="4479" y="20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bg1">
                          <a:lumMod val="82000"/>
                          <a:lumOff val="18000"/>
                        </a:schemeClr>
                      </a:gs>
                      <a:gs pos="47000">
                        <a:srgbClr val="F5F5F5"/>
                      </a:gs>
                      <a:gs pos="100000">
                        <a:schemeClr val="bg1">
                          <a:lumMod val="95000"/>
                          <a:lumOff val="5000"/>
                        </a:schemeClr>
                      </a:gs>
                    </a:gsLst>
                    <a:lin ang="18900000" scaled="0"/>
                  </a:gradFill>
                  <a:ln w="7938" cap="flat">
                    <a:noFill/>
                    <a:prstDash val="solid"/>
                    <a:miter lim="800000"/>
                  </a:ln>
                  <a:effectLst/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zh-CN" altLang="en-US">
                      <a:latin typeface="+mn-ea"/>
                    </a:endParaRPr>
                  </a:p>
                </p:txBody>
              </p:sp>
            </p:grpSp>
            <p:sp>
              <p:nvSpPr>
                <p:cNvPr id="72" name="Freeform 7"/>
                <p:cNvSpPr/>
                <p:nvPr/>
              </p:nvSpPr>
              <p:spPr bwMode="auto">
                <a:xfrm>
                  <a:off x="5864945" y="2882683"/>
                  <a:ext cx="1773860" cy="1540629"/>
                </a:xfrm>
                <a:custGeom>
                  <a:avLst/>
                  <a:gdLst>
                    <a:gd name="T0" fmla="*/ 3404 w 3431"/>
                    <a:gd name="T1" fmla="*/ 1576 h 2999"/>
                    <a:gd name="T2" fmla="*/ 3015 w 3431"/>
                    <a:gd name="T3" fmla="*/ 2249 h 2999"/>
                    <a:gd name="T4" fmla="*/ 2625 w 3431"/>
                    <a:gd name="T5" fmla="*/ 2923 h 2999"/>
                    <a:gd name="T6" fmla="*/ 2494 w 3431"/>
                    <a:gd name="T7" fmla="*/ 2999 h 2999"/>
                    <a:gd name="T8" fmla="*/ 1716 w 3431"/>
                    <a:gd name="T9" fmla="*/ 2999 h 2999"/>
                    <a:gd name="T10" fmla="*/ 938 w 3431"/>
                    <a:gd name="T11" fmla="*/ 2999 h 2999"/>
                    <a:gd name="T12" fmla="*/ 806 w 3431"/>
                    <a:gd name="T13" fmla="*/ 2923 h 2999"/>
                    <a:gd name="T14" fmla="*/ 417 w 3431"/>
                    <a:gd name="T15" fmla="*/ 2249 h 2999"/>
                    <a:gd name="T16" fmla="*/ 28 w 3431"/>
                    <a:gd name="T17" fmla="*/ 1576 h 2999"/>
                    <a:gd name="T18" fmla="*/ 28 w 3431"/>
                    <a:gd name="T19" fmla="*/ 1424 h 2999"/>
                    <a:gd name="T20" fmla="*/ 417 w 3431"/>
                    <a:gd name="T21" fmla="*/ 750 h 2999"/>
                    <a:gd name="T22" fmla="*/ 806 w 3431"/>
                    <a:gd name="T23" fmla="*/ 76 h 2999"/>
                    <a:gd name="T24" fmla="*/ 938 w 3431"/>
                    <a:gd name="T25" fmla="*/ 0 h 2999"/>
                    <a:gd name="T26" fmla="*/ 1716 w 3431"/>
                    <a:gd name="T27" fmla="*/ 0 h 2999"/>
                    <a:gd name="T28" fmla="*/ 2494 w 3431"/>
                    <a:gd name="T29" fmla="*/ 0 h 2999"/>
                    <a:gd name="T30" fmla="*/ 2625 w 3431"/>
                    <a:gd name="T31" fmla="*/ 76 h 2999"/>
                    <a:gd name="T32" fmla="*/ 3015 w 3431"/>
                    <a:gd name="T33" fmla="*/ 750 h 2999"/>
                    <a:gd name="T34" fmla="*/ 3404 w 3431"/>
                    <a:gd name="T35" fmla="*/ 1424 h 2999"/>
                    <a:gd name="T36" fmla="*/ 3404 w 3431"/>
                    <a:gd name="T37" fmla="*/ 1576 h 29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31" h="2999">
                      <a:moveTo>
                        <a:pt x="3404" y="1576"/>
                      </a:moveTo>
                      <a:lnTo>
                        <a:pt x="3015" y="2249"/>
                      </a:lnTo>
                      <a:lnTo>
                        <a:pt x="2625" y="2923"/>
                      </a:lnTo>
                      <a:cubicBezTo>
                        <a:pt x="2598" y="2972"/>
                        <a:pt x="2550" y="2999"/>
                        <a:pt x="2494" y="2999"/>
                      </a:cubicBezTo>
                      <a:lnTo>
                        <a:pt x="1716" y="2999"/>
                      </a:lnTo>
                      <a:lnTo>
                        <a:pt x="938" y="2999"/>
                      </a:lnTo>
                      <a:cubicBezTo>
                        <a:pt x="882" y="2999"/>
                        <a:pt x="834" y="2972"/>
                        <a:pt x="806" y="2923"/>
                      </a:cubicBezTo>
                      <a:lnTo>
                        <a:pt x="417" y="2249"/>
                      </a:lnTo>
                      <a:lnTo>
                        <a:pt x="28" y="1576"/>
                      </a:lnTo>
                      <a:cubicBezTo>
                        <a:pt x="0" y="1527"/>
                        <a:pt x="0" y="1472"/>
                        <a:pt x="28" y="1424"/>
                      </a:cubicBezTo>
                      <a:lnTo>
                        <a:pt x="417" y="750"/>
                      </a:lnTo>
                      <a:lnTo>
                        <a:pt x="806" y="76"/>
                      </a:lnTo>
                      <a:cubicBezTo>
                        <a:pt x="834" y="28"/>
                        <a:pt x="882" y="0"/>
                        <a:pt x="938" y="0"/>
                      </a:cubicBezTo>
                      <a:lnTo>
                        <a:pt x="1716" y="0"/>
                      </a:lnTo>
                      <a:lnTo>
                        <a:pt x="2494" y="0"/>
                      </a:lnTo>
                      <a:cubicBezTo>
                        <a:pt x="2550" y="0"/>
                        <a:pt x="2598" y="28"/>
                        <a:pt x="2625" y="76"/>
                      </a:cubicBezTo>
                      <a:lnTo>
                        <a:pt x="3015" y="750"/>
                      </a:lnTo>
                      <a:lnTo>
                        <a:pt x="3404" y="1424"/>
                      </a:lnTo>
                      <a:cubicBezTo>
                        <a:pt x="3431" y="1472"/>
                        <a:pt x="3431" y="1527"/>
                        <a:pt x="3404" y="1576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+mn-ea"/>
                  </a:endParaRPr>
                </a:p>
              </p:txBody>
            </p:sp>
          </p:grpSp>
          <p:sp>
            <p:nvSpPr>
              <p:cNvPr id="70" name="TextBox 69"/>
              <p:cNvSpPr txBox="1"/>
              <p:nvPr/>
            </p:nvSpPr>
            <p:spPr>
              <a:xfrm>
                <a:off x="6259489" y="3110169"/>
                <a:ext cx="1273333" cy="995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dirty="0" smtClean="0">
                    <a:solidFill>
                      <a:schemeClr val="bg1"/>
                    </a:solidFill>
                    <a:latin typeface="+mn-ea"/>
                  </a:rPr>
                  <a:t>07</a:t>
                </a:r>
                <a:endParaRPr lang="zh-CN" altLang="en-US" sz="36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8216107" y="3821898"/>
              <a:ext cx="1631916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Conclusions and  future work</a:t>
              </a:r>
              <a:endParaRPr lang="zh-CN" altLang="en-US" sz="15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  <a:p>
              <a:pPr algn="ctr"/>
              <a:endParaRPr lang="zh-CN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2" grpId="0"/>
      <p:bldP spid="115" grpId="0"/>
      <p:bldP spid="121" grpId="0"/>
      <p:bldP spid="6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31877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45415" y="422275"/>
            <a:ext cx="8910320" cy="581787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u="sng" dirty="0"/>
              <a:t>衡量方式：</a:t>
            </a:r>
            <a:endParaRPr lang="en-US" altLang="zh-CN" sz="2400" b="1" u="sng" dirty="0"/>
          </a:p>
          <a:p>
            <a:pPr marL="0" indent="0">
              <a:buNone/>
            </a:pPr>
            <a:r>
              <a:rPr lang="zh-CN" altLang="en-US" dirty="0"/>
              <a:t>一般可以通过查看训练集与验证集误差来诊断。</a:t>
            </a:r>
            <a:endParaRPr lang="en-US" altLang="zh-CN" dirty="0"/>
          </a:p>
          <a:p>
            <a:r>
              <a:rPr lang="zh-CN" altLang="en-US" dirty="0"/>
              <a:t>若评估偏差，一般看训练集；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训练集误差大</a:t>
            </a:r>
            <a:r>
              <a:rPr lang="en-US" altLang="zh-CN" dirty="0"/>
              <a:t>——</a:t>
            </a:r>
            <a:r>
              <a:rPr lang="zh-CN" altLang="en-US" dirty="0"/>
              <a:t>偏差较高，欠拟合。</a:t>
            </a:r>
            <a:endParaRPr lang="en-US" altLang="zh-CN" dirty="0"/>
          </a:p>
          <a:p>
            <a:r>
              <a:rPr lang="zh-CN" altLang="en-US" dirty="0"/>
              <a:t>若评估方差，一般看验证集；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训练集误差小，验证集误差大</a:t>
            </a:r>
            <a:r>
              <a:rPr lang="en-US" altLang="zh-CN" dirty="0"/>
              <a:t>——</a:t>
            </a:r>
            <a:r>
              <a:rPr lang="zh-CN" altLang="en-US" dirty="0"/>
              <a:t>方差较高，过拟合。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看到这里简单的介绍一下什么是偏差：就是预测结果与真实值之间的差异。具体表现为无法正确学习到样本的特征，也就是我们所说的“欠拟合”。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这两项都不是我们想要的，那么怎样去解决呢？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31877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70" y="429895"/>
            <a:ext cx="10969200" cy="56781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u="sng" dirty="0"/>
              <a:t>解决高方差的方法：</a:t>
            </a:r>
            <a:endParaRPr lang="en-US" altLang="zh-CN" sz="2400" b="1" u="sng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正则化；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手动删除对参数影响过大的非特征值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通过某种特征值算法删除数据（没错，</a:t>
            </a:r>
            <a:r>
              <a:rPr lang="en-US" altLang="zh-C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PCA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一拳击破！！！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435" y="2810883"/>
            <a:ext cx="3276600" cy="19646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351348" y="2916499"/>
            <a:ext cx="68582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080808"/>
                </a:solidFill>
                <a:latin typeface="+mj-ea"/>
                <a:ea typeface="+mj-ea"/>
              </a:rPr>
              <a:t>SECTION </a:t>
            </a:r>
            <a:r>
              <a:rPr lang="en-US" altLang="zh-CN" sz="2800" b="1" dirty="0" smtClean="0">
                <a:solidFill>
                  <a:srgbClr val="080808"/>
                </a:solidFill>
                <a:latin typeface="+mj-ea"/>
                <a:ea typeface="+mj-ea"/>
              </a:rPr>
              <a:t>7</a:t>
            </a:r>
            <a:endParaRPr lang="en-US" altLang="zh-CN" sz="2800" b="1" dirty="0">
              <a:solidFill>
                <a:srgbClr val="080808"/>
              </a:solidFill>
              <a:latin typeface="+mj-ea"/>
              <a:ea typeface="+mj-ea"/>
            </a:endParaRPr>
          </a:p>
          <a:p>
            <a:pPr marL="0" lvl="1" algn="ctr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Conclusions and future work</a:t>
            </a:r>
            <a:endParaRPr lang="en-US" altLang="zh-CN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2351348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33348" y="4086981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+mj-ea"/>
                <a:ea typeface="+mj-ea"/>
              </a:rPr>
              <a:t>PART 01</a:t>
            </a:r>
            <a:endParaRPr lang="zh-CN" altLang="en-US" sz="16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39181" y="256490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1059790" y="2778773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 smtClean="0">
                <a:solidFill>
                  <a:srgbClr val="C00000"/>
                </a:solidFill>
                <a:latin typeface="+mj-ea"/>
                <a:ea typeface="+mj-ea"/>
              </a:rPr>
              <a:t>07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31053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Conclusions 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62635" y="1769110"/>
            <a:ext cx="70231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多读书多看报，少刷抖音多睡觉</a:t>
            </a:r>
            <a:endParaRPr lang="zh-CN" altLang="en-US" dirty="0"/>
          </a:p>
          <a:p>
            <a:r>
              <a:rPr lang="zh-CN" altLang="en-US" dirty="0"/>
              <a:t>非常</a:t>
            </a:r>
            <a:r>
              <a:rPr lang="en-US" altLang="zh-CN" dirty="0"/>
              <a:t>interesting</a:t>
            </a:r>
            <a:r>
              <a:rPr lang="zh-CN" altLang="en-US" dirty="0"/>
              <a:t>的一个正则化吧只能说，非常奇妙的变化之中找到一个最佳的决策边界。</a:t>
            </a:r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标题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eaLnBrk="1" hangingPunct="1"/>
            <a:endParaRPr lang="zh-CN" altLang="en-US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15715" name="副标题 2"/>
          <p:cNvSpPr>
            <a:spLocks noGrp="1"/>
          </p:cNvSpPr>
          <p:nvPr>
            <p:ph type="subTitle" idx="4294967295"/>
          </p:nvPr>
        </p:nvSpPr>
        <p:spPr>
          <a:xfrm>
            <a:off x="781050" y="2014538"/>
            <a:ext cx="6400800" cy="1752600"/>
          </a:xfrm>
        </p:spPr>
        <p:txBody>
          <a:bodyPr/>
          <a:lstStyle/>
          <a:p>
            <a:pPr marL="0" indent="0" algn="ctr" eaLnBrk="1" hangingPunct="1">
              <a:buFont typeface="Arial" panose="020B0604020202020204" pitchFamily="34" charset="0"/>
              <a:buNone/>
            </a:pPr>
            <a:endParaRPr lang="zh-CN" altLang="en-US" smtClean="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5716" name="Picture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90038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7" name="Rectangle 12"/>
          <p:cNvSpPr>
            <a:spLocks noChangeArrowheads="1"/>
          </p:cNvSpPr>
          <p:nvPr/>
        </p:nvSpPr>
        <p:spPr bwMode="auto">
          <a:xfrm>
            <a:off x="755650" y="965200"/>
            <a:ext cx="7848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5400" b="1">
                <a:solidFill>
                  <a:srgbClr val="993300"/>
                </a:solidFill>
                <a:latin typeface="Times New Roman" panose="02020603050405020304" pitchFamily="18" charset="0"/>
              </a:rPr>
              <a:t>Thank You!      Questions?</a:t>
            </a:r>
            <a:endParaRPr lang="en-US" altLang="zh-CN" sz="5400" b="1">
              <a:solidFill>
                <a:srgbClr val="99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718" name="Rectangle 12"/>
          <p:cNvSpPr>
            <a:spLocks noChangeArrowheads="1"/>
          </p:cNvSpPr>
          <p:nvPr/>
        </p:nvSpPr>
        <p:spPr bwMode="auto">
          <a:xfrm>
            <a:off x="4211638" y="4572000"/>
            <a:ext cx="4503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993300"/>
                </a:solidFill>
              </a:rPr>
              <a:t>深圳大学计算机与软件学院</a:t>
            </a:r>
            <a:endParaRPr lang="zh-CN" altLang="en-US" sz="2400" b="1" dirty="0">
              <a:solidFill>
                <a:srgbClr val="99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5719" name="TextBox 7"/>
          <p:cNvSpPr txBox="1">
            <a:spLocks noChangeArrowheads="1"/>
          </p:cNvSpPr>
          <p:nvPr/>
        </p:nvSpPr>
        <p:spPr bwMode="auto">
          <a:xfrm>
            <a:off x="6445250" y="5715000"/>
            <a:ext cx="2519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 smtClean="0">
                <a:solidFill>
                  <a:schemeClr val="tx2"/>
                </a:solidFill>
                <a:latin typeface="Calibri" panose="020F0502020204030204" charset="0"/>
              </a:rPr>
              <a:t>2023</a:t>
            </a:r>
            <a:r>
              <a:rPr lang="zh-CN" altLang="en-US" sz="2400" b="1" dirty="0" smtClean="0">
                <a:solidFill>
                  <a:schemeClr val="tx2"/>
                </a:solidFill>
                <a:latin typeface="Calibri" panose="020F0502020204030204" charset="0"/>
              </a:rPr>
              <a:t>年</a:t>
            </a:r>
            <a:r>
              <a:rPr lang="en-US" altLang="zh-CN" sz="2400" b="1" dirty="0" smtClean="0">
                <a:solidFill>
                  <a:schemeClr val="tx2"/>
                </a:solidFill>
                <a:latin typeface="Calibri" panose="020F0502020204030204" charset="0"/>
              </a:rPr>
              <a:t>11</a:t>
            </a:r>
            <a:r>
              <a:rPr lang="zh-CN" altLang="en-US" sz="2400" b="1" dirty="0" smtClean="0">
                <a:solidFill>
                  <a:schemeClr val="tx2"/>
                </a:solidFill>
                <a:latin typeface="Calibri" panose="020F0502020204030204" charset="0"/>
              </a:rPr>
              <a:t>月</a:t>
            </a:r>
            <a:r>
              <a:rPr lang="en-US" altLang="zh-CN" sz="2400" b="1" dirty="0" smtClean="0">
                <a:solidFill>
                  <a:schemeClr val="tx2"/>
                </a:solidFill>
                <a:latin typeface="Calibri" panose="020F0502020204030204" charset="0"/>
              </a:rPr>
              <a:t>23</a:t>
            </a:r>
            <a:r>
              <a:rPr lang="zh-CN" altLang="en-US" sz="2400" b="1" dirty="0" smtClean="0">
                <a:solidFill>
                  <a:schemeClr val="tx2"/>
                </a:solidFill>
                <a:latin typeface="Calibri" panose="020F0502020204030204" charset="0"/>
              </a:rPr>
              <a:t>日</a:t>
            </a:r>
            <a:endParaRPr lang="zh-CN" altLang="en-US" sz="2400" b="1" dirty="0">
              <a:solidFill>
                <a:schemeClr val="tx2"/>
              </a:solidFill>
              <a:latin typeface="Calibri" panose="020F050202020403020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79" y="5262562"/>
            <a:ext cx="46863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55650" y="5573395"/>
            <a:ext cx="28873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报告人：赵美玲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指导老师：赖志辉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709929" y="2916499"/>
            <a:ext cx="29820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080808"/>
                </a:solidFill>
                <a:latin typeface="+mj-ea"/>
                <a:ea typeface="+mj-ea"/>
              </a:rPr>
              <a:t>SECTION 1</a:t>
            </a:r>
            <a:endParaRPr lang="en-US" altLang="zh-CN" sz="2800" b="1" dirty="0">
              <a:solidFill>
                <a:srgbClr val="080808"/>
              </a:solidFill>
              <a:latin typeface="+mj-ea"/>
              <a:ea typeface="+mj-ea"/>
            </a:endParaRPr>
          </a:p>
          <a:p>
            <a:pPr marL="0" lvl="1" algn="ctr"/>
            <a:r>
              <a:rPr lang="en-US" altLang="zh-CN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en-US" altLang="zh-CN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635896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6" y="4086981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+mj-ea"/>
                <a:ea typeface="+mj-ea"/>
              </a:rPr>
              <a:t>PART 01</a:t>
            </a:r>
            <a:endParaRPr lang="zh-CN" altLang="en-US" sz="16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123729" y="256490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2344338" y="2778773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>
                <a:solidFill>
                  <a:srgbClr val="C00000"/>
                </a:solidFill>
                <a:latin typeface="+mj-ea"/>
                <a:ea typeface="+mj-ea"/>
              </a:rPr>
              <a:t>01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2982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90195" y="1264285"/>
            <a:ext cx="34798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逻辑回归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983615" y="2251710"/>
            <a:ext cx="67284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逻辑回归(logistic regression)是根据输入得出结果为真或假的二分类任务。不称为逻辑分类主要是因为得出的结果以概率[0,1]来表示，因为概率的值的范围为0-1之间的任何可能的连续值，因此称为回归任务，得出的概率结果越小，结果为0的概率就越高，反之结果为1的概率就越高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77" b="8124"/>
          <a:stretch>
            <a:fillRect/>
          </a:stretch>
        </p:blipFill>
        <p:spPr>
          <a:xfrm>
            <a:off x="1388745" y="4191000"/>
            <a:ext cx="3609340" cy="4883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70"/>
          <a:stretch>
            <a:fillRect/>
          </a:stretch>
        </p:blipFill>
        <p:spPr>
          <a:xfrm>
            <a:off x="1388745" y="5104765"/>
            <a:ext cx="3395980" cy="82359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4629150" y="4808855"/>
            <a:ext cx="69278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" r="26471"/>
          <a:stretch>
            <a:fillRect/>
          </a:stretch>
        </p:blipFill>
        <p:spPr>
          <a:xfrm>
            <a:off x="5452745" y="4641215"/>
            <a:ext cx="3473450" cy="820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29820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" y="1515745"/>
            <a:ext cx="4925060" cy="21209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81940" y="1114425"/>
            <a:ext cx="2898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线性回归的不足之处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4"/>
          <a:stretch>
            <a:fillRect/>
          </a:stretch>
        </p:blipFill>
        <p:spPr>
          <a:xfrm>
            <a:off x="5030470" y="3538220"/>
            <a:ext cx="3567430" cy="34118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58800" y="4365625"/>
            <a:ext cx="35344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因此我们在逻辑回归中引入了逻辑函数，又称Sigmoid、S型函数</a:t>
            </a: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240" y="5113020"/>
            <a:ext cx="2819400" cy="638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  <p:bldLst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011677" y="2916499"/>
            <a:ext cx="23785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080808"/>
                </a:solidFill>
                <a:latin typeface="+mj-ea"/>
                <a:ea typeface="+mj-ea"/>
              </a:rPr>
              <a:t>SECTION </a:t>
            </a:r>
            <a:r>
              <a:rPr lang="en-US" altLang="zh-CN" sz="2800" b="1" dirty="0" smtClean="0">
                <a:solidFill>
                  <a:srgbClr val="080808"/>
                </a:solidFill>
                <a:latin typeface="+mj-ea"/>
                <a:ea typeface="+mj-ea"/>
              </a:rPr>
              <a:t>2</a:t>
            </a:r>
            <a:endParaRPr lang="en-US" altLang="zh-CN" sz="2800" b="1" dirty="0">
              <a:solidFill>
                <a:srgbClr val="080808"/>
              </a:solidFill>
              <a:latin typeface="+mj-ea"/>
              <a:ea typeface="+mj-ea"/>
            </a:endParaRPr>
          </a:p>
          <a:p>
            <a:pPr marL="0" lvl="1" algn="ctr"/>
            <a:r>
              <a:rPr lang="en-US" altLang="zh-CN" sz="3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Problems</a:t>
            </a:r>
            <a:endParaRPr lang="en-US" altLang="zh-CN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3635896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17896" y="4086981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+mj-ea"/>
                <a:ea typeface="+mj-ea"/>
              </a:rPr>
              <a:t>PART </a:t>
            </a:r>
            <a:r>
              <a:rPr lang="en-US" altLang="zh-CN" sz="1600" dirty="0" smtClean="0">
                <a:solidFill>
                  <a:srgbClr val="080808"/>
                </a:solidFill>
                <a:latin typeface="+mj-ea"/>
                <a:ea typeface="+mj-ea"/>
              </a:rPr>
              <a:t>02</a:t>
            </a:r>
            <a:endParaRPr lang="zh-CN" altLang="en-US" sz="16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123729" y="256490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8" name="TextBox 13"/>
          <p:cNvSpPr txBox="1"/>
          <p:nvPr/>
        </p:nvSpPr>
        <p:spPr>
          <a:xfrm>
            <a:off x="2344338" y="2778773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 smtClean="0">
                <a:solidFill>
                  <a:srgbClr val="C00000"/>
                </a:solidFill>
                <a:latin typeface="+mj-ea"/>
                <a:ea typeface="+mj-ea"/>
              </a:rPr>
              <a:t>02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552005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Problems and methods</a:t>
            </a:r>
            <a:endParaRPr lang="en-US" altLang="zh-CN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40" y="1981200"/>
            <a:ext cx="5812790" cy="29470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1970" y="1115695"/>
            <a:ext cx="2796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决策边界</a:t>
            </a:r>
            <a:endParaRPr lang="zh-CN" altLang="en-US" sz="3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395536" y="188640"/>
            <a:ext cx="55749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Problems and methods</a:t>
            </a:r>
            <a:endParaRPr lang="zh-CN" altLang="en-US" sz="36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19"/>
            <a:ext cx="9144000" cy="213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821" y="87720"/>
            <a:ext cx="2361905" cy="800000"/>
          </a:xfrm>
          <a:prstGeom prst="rect">
            <a:avLst/>
          </a:prstGeom>
        </p:spPr>
      </p:pic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94030" y="1337945"/>
            <a:ext cx="6690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但是逻辑回归由于其决策边界的界定，在某些情况下会产生误差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08000" y="3705860"/>
            <a:ext cx="78898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ym typeface="+mn-ea"/>
              </a:rPr>
              <a:t>欠拟合：所用参数过少，准确度过低（高偏差）；</a:t>
            </a:r>
            <a:endParaRPr lang="zh-CN" altLang="en-US" dirty="0">
              <a:sym typeface="+mn-ea"/>
            </a:endParaRPr>
          </a:p>
          <a:p>
            <a:endParaRPr lang="en-US" altLang="zh-CN" dirty="0"/>
          </a:p>
          <a:p>
            <a:r>
              <a:rPr lang="zh-CN" altLang="en-US" dirty="0">
                <a:sym typeface="+mn-ea"/>
              </a:rPr>
              <a:t>过拟合：所用参数过多，无法进行泛化（高方差），追求局部最优解而忽略了全局最优解；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  <a:p>
            <a:r>
              <a:rPr lang="zh-CN" altLang="en-US"/>
              <a:t>因此，我们需要通过</a:t>
            </a:r>
            <a:r>
              <a:rPr lang="zh-CN" altLang="en-US">
                <a:solidFill>
                  <a:srgbClr val="FF0000"/>
                </a:solidFill>
              </a:rPr>
              <a:t>选择逻辑回归中的参数</a:t>
            </a:r>
            <a:r>
              <a:rPr lang="zh-CN" altLang="en-US"/>
              <a:t>来实现对模型的最佳拟合</a:t>
            </a:r>
            <a:endParaRPr lang="zh-CN" altLang="en-US"/>
          </a:p>
        </p:txBody>
      </p:sp>
      <p:pic>
        <p:nvPicPr>
          <p:cNvPr id="104" name="图片 103"/>
          <p:cNvPicPr/>
          <p:nvPr/>
        </p:nvPicPr>
        <p:blipFill>
          <a:blip r:embed="rId3"/>
          <a:stretch>
            <a:fillRect/>
          </a:stretch>
        </p:blipFill>
        <p:spPr>
          <a:xfrm>
            <a:off x="3028950" y="1828800"/>
            <a:ext cx="2312670" cy="18770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/>
          <p:nvPr/>
        </p:nvPicPr>
        <p:blipFill>
          <a:blip r:embed="rId4"/>
          <a:stretch>
            <a:fillRect/>
          </a:stretch>
        </p:blipFill>
        <p:spPr>
          <a:xfrm>
            <a:off x="5589905" y="1782445"/>
            <a:ext cx="2075180" cy="1847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图片 105"/>
          <p:cNvPicPr/>
          <p:nvPr/>
        </p:nvPicPr>
        <p:blipFill>
          <a:blip r:embed="rId5"/>
          <a:stretch>
            <a:fillRect/>
          </a:stretch>
        </p:blipFill>
        <p:spPr>
          <a:xfrm>
            <a:off x="753745" y="1740535"/>
            <a:ext cx="2026920" cy="18897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C22DE-872A-4FED-AB0B-502B88775D0D}" type="slidenum">
              <a:rPr lang="zh-CN" altLang="en-US" smtClean="0"/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61782" y="2916499"/>
            <a:ext cx="187833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ctr"/>
            <a:r>
              <a:rPr lang="zh-CN" altLang="en-US" sz="1400" b="1" dirty="0">
                <a:solidFill>
                  <a:srgbClr val="080808"/>
                </a:solidFill>
                <a:latin typeface="+mj-ea"/>
                <a:ea typeface="+mj-ea"/>
              </a:rPr>
              <a:t> </a:t>
            </a:r>
            <a:r>
              <a:rPr lang="en-US" altLang="zh-CN" sz="2800" b="1" dirty="0">
                <a:solidFill>
                  <a:srgbClr val="080808"/>
                </a:solidFill>
                <a:latin typeface="+mj-ea"/>
                <a:ea typeface="+mj-ea"/>
              </a:rPr>
              <a:t>SECTION </a:t>
            </a:r>
            <a:r>
              <a:rPr lang="en-US" altLang="zh-CN" sz="2800" b="1" dirty="0" smtClean="0">
                <a:solidFill>
                  <a:srgbClr val="080808"/>
                </a:solidFill>
                <a:latin typeface="+mj-ea"/>
                <a:ea typeface="+mj-ea"/>
              </a:rPr>
              <a:t>3</a:t>
            </a:r>
            <a:endParaRPr lang="en-US" altLang="zh-CN" sz="2800" b="1" dirty="0">
              <a:solidFill>
                <a:srgbClr val="080808"/>
              </a:solidFill>
              <a:latin typeface="+mj-ea"/>
              <a:ea typeface="+mj-ea"/>
            </a:endParaRPr>
          </a:p>
          <a:p>
            <a:pPr marL="0" lvl="1" algn="ctr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正则化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635896" y="2492896"/>
            <a:ext cx="0" cy="1924424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17896" y="4086981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rgbClr val="080808"/>
                </a:solidFill>
                <a:latin typeface="+mj-ea"/>
                <a:ea typeface="+mj-ea"/>
              </a:rPr>
              <a:t>PART 01</a:t>
            </a:r>
            <a:endParaRPr lang="zh-CN" altLang="en-US" sz="1600" dirty="0">
              <a:solidFill>
                <a:srgbClr val="080808"/>
              </a:solidFill>
              <a:latin typeface="+mj-ea"/>
              <a:ea typeface="+mj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23729" y="2564907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" name="同心圆 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" name="TextBox 13"/>
          <p:cNvSpPr txBox="1"/>
          <p:nvPr/>
        </p:nvSpPr>
        <p:spPr>
          <a:xfrm>
            <a:off x="2344338" y="2778773"/>
            <a:ext cx="90284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000" b="1" dirty="0" smtClean="0">
                <a:solidFill>
                  <a:srgbClr val="C00000"/>
                </a:solidFill>
                <a:latin typeface="+mj-ea"/>
                <a:ea typeface="+mj-ea"/>
              </a:rPr>
              <a:t>03</a:t>
            </a:r>
            <a:endParaRPr lang="zh-CN" altLang="en-US" sz="50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</p:bldLst>
  </p:timing>
</p:sld>
</file>

<file path=ppt/tags/tag1.xml><?xml version="1.0" encoding="utf-8"?>
<p:tagLst xmlns:p="http://schemas.openxmlformats.org/presentationml/2006/main">
  <p:tag name="KSO_WPP_MARK_KEY" val="1a4ac13a-ca8b-47a5-9f26-2f7e814c3847"/>
  <p:tag name="COMMONDATA" val="eyJoZGlkIjoiZDVlOTc0ODhhZmQxYzU1OGU0MGU4MjNjMjhjMWE0NjE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2601</Words>
  <Application>WPS 演示</Application>
  <PresentationFormat>全屏显示(4:3)</PresentationFormat>
  <Paragraphs>258</Paragraphs>
  <Slides>24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Times New Roman</vt:lpstr>
      <vt:lpstr>Calibri</vt:lpstr>
      <vt:lpstr>等线</vt:lpstr>
      <vt:lpstr>Arial Unicode MS</vt:lpstr>
      <vt:lpstr>等线 Light</vt:lpstr>
      <vt:lpstr>Calibri Light</vt:lpstr>
      <vt:lpstr>黑体</vt:lpstr>
      <vt:lpstr>Yu Gothic</vt:lpstr>
      <vt:lpstr>Wingdings</vt:lpstr>
      <vt:lpstr>Office 主题​​</vt:lpstr>
      <vt:lpstr>逻辑回归的正则化，偏置和方差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万 俊</dc:creator>
  <cp:lastModifiedBy>WPS_1169080914</cp:lastModifiedBy>
  <cp:revision>311</cp:revision>
  <cp:lastPrinted>2019-11-08T05:37:00Z</cp:lastPrinted>
  <dcterms:created xsi:type="dcterms:W3CDTF">2019-07-17T03:03:00Z</dcterms:created>
  <dcterms:modified xsi:type="dcterms:W3CDTF">2023-11-23T17:17:21Z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57ABE99169BA421DAC9A782F670600AA</vt:lpwstr>
  </property>
  <property fmtid="{D5CDD505-2E9C-101B-9397-08002B2CF9AE}" pid="3" name="KSOProductBuildVer">
    <vt:lpwstr>2052-11.1.0.12165</vt:lpwstr>
  </property>
</Properties>
</file>