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56" r:id="rId3"/>
    <p:sldId id="403" r:id="rId5"/>
    <p:sldId id="393" r:id="rId6"/>
    <p:sldId id="643" r:id="rId7"/>
    <p:sldId id="645" r:id="rId8"/>
    <p:sldId id="700" r:id="rId9"/>
    <p:sldId id="647" r:id="rId10"/>
    <p:sldId id="682" r:id="rId11"/>
    <p:sldId id="646" r:id="rId12"/>
    <p:sldId id="701" r:id="rId13"/>
    <p:sldId id="648" r:id="rId14"/>
    <p:sldId id="649" r:id="rId15"/>
    <p:sldId id="650" r:id="rId16"/>
    <p:sldId id="653" r:id="rId17"/>
    <p:sldId id="654" r:id="rId18"/>
    <p:sldId id="659" r:id="rId19"/>
    <p:sldId id="656" r:id="rId20"/>
    <p:sldId id="655" r:id="rId21"/>
    <p:sldId id="667" r:id="rId22"/>
    <p:sldId id="668" r:id="rId23"/>
    <p:sldId id="716" r:id="rId24"/>
    <p:sldId id="671" r:id="rId25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ving cat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02" autoAdjust="0"/>
  </p:normalViewPr>
  <p:slideViewPr>
    <p:cSldViewPr snapToGrid="0">
      <p:cViewPr varScale="1">
        <p:scale>
          <a:sx n="58" d="100"/>
          <a:sy n="58" d="100"/>
        </p:scale>
        <p:origin x="-1496" y="-60"/>
      </p:cViewPr>
      <p:guideLst>
        <p:guide orient="horz" pos="2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3T21:26:53.76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CA0DB-AE42-496E-8D47-A891BF8053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BA9AF-06EE-4EEC-ABDC-5EE7A68C43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4294967295"/>
          </p:nvPr>
        </p:nvSpPr>
        <p:spPr>
          <a:xfrm>
            <a:off x="1267544" y="4890367"/>
            <a:ext cx="7704137" cy="13430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2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ja-JP" altLang="en-US" sz="2200" dirty="0">
              <a:solidFill>
                <a:srgbClr val="898989"/>
              </a:solidFill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2174999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 Isomap Algorithm and Topological Stability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663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/>
          <p:nvPr/>
        </p:nvSpPr>
        <p:spPr bwMode="auto">
          <a:xfrm>
            <a:off x="411875" y="4258991"/>
            <a:ext cx="9144000" cy="10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36" y="5715700"/>
            <a:ext cx="2361905" cy="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426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2185" y="5335270"/>
            <a:ext cx="74476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zh-CN" altLang="en-US" b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赵美玲                          指导老师：赖志辉                  </a:t>
            </a:r>
            <a:endParaRPr lang="zh-CN" altLang="en-US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9045" y="3848735"/>
            <a:ext cx="717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                                  ——</a:t>
            </a:r>
            <a:r>
              <a:rPr lang="zh-CN" altLang="en-US"/>
              <a:t>Mukund Balasubramanian, et al.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34"/>
    </mc:Choice>
    <mc:Fallback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18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" y="1057275"/>
            <a:ext cx="9246870" cy="468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95107" y="2916499"/>
            <a:ext cx="2011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3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4421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Method’s model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1217295"/>
            <a:ext cx="5325110" cy="522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4421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Method’s model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1135380"/>
            <a:ext cx="7896860" cy="547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Optimization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2037080"/>
            <a:ext cx="8732520" cy="444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66510" y="2916499"/>
            <a:ext cx="24688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4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拓扑稳定性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87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4015" y="1337945"/>
            <a:ext cx="802068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 Isomap 算法 中，添加噪声会扰乱数据点的位置，进而影响算法的表现。这种影响主要体现在以下几个方面：</a:t>
            </a:r>
            <a:endParaRPr lang="zh-CN" altLang="en-US"/>
          </a:p>
          <a:p>
            <a:r>
              <a:rPr lang="zh-CN" altLang="en-US"/>
              <a:t>1. 邻域图构建的扰动</a:t>
            </a:r>
            <a:endParaRPr lang="zh-CN" altLang="en-US"/>
          </a:p>
          <a:p>
            <a:r>
              <a:rPr lang="zh-CN" altLang="en-US"/>
              <a:t>问题描述</a:t>
            </a:r>
            <a:endParaRPr lang="zh-CN" altLang="en-US"/>
          </a:p>
          <a:p>
            <a:r>
              <a:rPr lang="zh-CN" altLang="en-US"/>
              <a:t>Isomap 的第一步是构建邻域图，即确定每个点的 k 个最近邻或 ϵ 邻域。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噪声会改变数据点的位置，导致欧氏距离 D ij发生变化。</a:t>
            </a:r>
            <a:endParaRPr lang="zh-CN" altLang="en-US"/>
          </a:p>
          <a:p>
            <a:r>
              <a:rPr lang="zh-CN" altLang="en-US"/>
              <a:t>如果噪声较大，原本不属于同一邻域的点可能被错误地连接，或者原本属于同一邻域的点可能被断开。</a:t>
            </a:r>
            <a:endParaRPr lang="zh-CN" altLang="en-US"/>
          </a:p>
          <a:p>
            <a:r>
              <a:rPr lang="zh-CN" altLang="en-US"/>
              <a:t>具体影响</a:t>
            </a:r>
            <a:endParaRPr lang="zh-CN" altLang="en-US"/>
          </a:p>
          <a:p>
            <a:r>
              <a:rPr lang="zh-CN" altLang="en-US"/>
              <a:t>短路错误（Short-Circuit Errors）：噪声可能导致不同流形分支的点被错误连接，形成“短路”。</a:t>
            </a:r>
            <a:endParaRPr lang="zh-CN" altLang="en-US"/>
          </a:p>
          <a:p>
            <a:r>
              <a:rPr lang="zh-CN" altLang="en-US"/>
              <a:t>例如，在瑞士卷数据中，噪声可能导致卷曲部分的内外两层点被错误连接。</a:t>
            </a:r>
            <a:endParaRPr lang="zh-CN" altLang="en-US"/>
          </a:p>
          <a:p>
            <a:r>
              <a:rPr lang="zh-CN" altLang="en-US"/>
              <a:t>邻域图不连通：如果噪声导致某些点的邻域被断开，邻域图可能变得不连通，无法正确计算测地线距离。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87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630" y="1189990"/>
            <a:ext cx="5021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此处我们将噪点改成</a:t>
            </a:r>
            <a:r>
              <a:rPr lang="en-US" altLang="zh-CN"/>
              <a:t>0.8</a:t>
            </a:r>
            <a:r>
              <a:rPr lang="zh-CN" altLang="en-US"/>
              <a:t>，如图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914525"/>
            <a:ext cx="6202680" cy="1086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1651635"/>
            <a:ext cx="8293735" cy="4404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4000" y="1227455"/>
            <a:ext cx="383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运行结果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51348" y="2916499"/>
            <a:ext cx="6858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7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 and future work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351348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3348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9181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1059790" y="2778773"/>
            <a:ext cx="902846" cy="76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05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6852" y="220486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020768" y="3095702"/>
            <a:ext cx="1857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85">
              <a:defRPr/>
            </a:pPr>
            <a:r>
              <a:rPr lang="en-US" altLang="zh-CN" sz="3200" b="1" kern="0" dirty="0">
                <a:solidFill>
                  <a:srgbClr val="080808"/>
                </a:solidFill>
              </a:rPr>
              <a:t>CATALOG</a:t>
            </a:r>
            <a:endParaRPr lang="zh-CN" altLang="en-US" sz="2400" b="1" kern="0" dirty="0">
              <a:solidFill>
                <a:srgbClr val="080808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278088" y="1772383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C00000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03799" y="2456600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971692" y="2476759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399128" y="3242330"/>
            <a:ext cx="127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96989" y="2034390"/>
            <a:ext cx="1027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Problems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43339" y="1788070"/>
            <a:ext cx="1602228" cy="2053188"/>
            <a:chOff x="8253210" y="2338097"/>
            <a:chExt cx="1602228" cy="2053188"/>
          </a:xfrm>
        </p:grpSpPr>
        <p:grpSp>
          <p:nvGrpSpPr>
            <p:cNvPr id="84" name="组合 83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87" name="组合 86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89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90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88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+mn-ea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8557960" y="3821898"/>
              <a:ext cx="1027882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Solutions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153619" y="2053488"/>
            <a:ext cx="1300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Experiments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-1099859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组合 48"/>
          <p:cNvGrpSpPr/>
          <p:nvPr/>
        </p:nvGrpSpPr>
        <p:grpSpPr>
          <a:xfrm>
            <a:off x="6544454" y="3856406"/>
            <a:ext cx="1639331" cy="2268631"/>
            <a:chOff x="8216107" y="2338097"/>
            <a:chExt cx="1639331" cy="2268631"/>
          </a:xfrm>
        </p:grpSpPr>
        <p:grpSp>
          <p:nvGrpSpPr>
            <p:cNvPr id="50" name="组合 49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56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57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55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+mn-ea"/>
                  </a:rPr>
                  <a:t>05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216107" y="3821898"/>
              <a:ext cx="163191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Observations and  drawback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08156" y="4534209"/>
            <a:ext cx="1602228" cy="1359398"/>
            <a:chOff x="7388330" y="3692384"/>
            <a:chExt cx="2397222" cy="2093640"/>
          </a:xfrm>
        </p:grpSpPr>
        <p:grpSp>
          <p:nvGrpSpPr>
            <p:cNvPr id="59" name="组合 58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63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64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62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n-ea"/>
                </a:rPr>
                <a:t>06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58888" y="5963454"/>
            <a:ext cx="1300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My method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680765" y="4514966"/>
            <a:ext cx="1639331" cy="2268631"/>
            <a:chOff x="8216107" y="2338097"/>
            <a:chExt cx="1639331" cy="2268631"/>
          </a:xfrm>
        </p:grpSpPr>
        <p:grpSp>
          <p:nvGrpSpPr>
            <p:cNvPr id="67" name="组合 66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73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74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72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+mn-ea"/>
                  </a:rPr>
                  <a:t>07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216107" y="3821898"/>
              <a:ext cx="163191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Conclusions and  future work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2" grpId="0"/>
      <p:bldP spid="115" grpId="0"/>
      <p:bldP spid="121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05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Conclusions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6840" y="1081405"/>
            <a:ext cx="76784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LSOMAP算法总结</a:t>
            </a:r>
            <a:endParaRPr lang="zh-CN" altLang="en-US" dirty="0"/>
          </a:p>
          <a:p>
            <a:r>
              <a:rPr lang="zh-CN" altLang="en-US" dirty="0"/>
              <a:t>优点：</a:t>
            </a:r>
            <a:endParaRPr lang="zh-CN" altLang="en-US" dirty="0"/>
          </a:p>
          <a:p>
            <a:r>
              <a:rPr lang="zh-CN" altLang="en-US" dirty="0"/>
              <a:t>降维效果好：能够有效处理高维数据，保留关键结构信息。</a:t>
            </a:r>
            <a:endParaRPr lang="zh-CN" altLang="en-US" dirty="0"/>
          </a:p>
          <a:p>
            <a:r>
              <a:rPr lang="zh-CN" altLang="en-US" dirty="0"/>
              <a:t>非线性处理：适用于非线性数据结构，优于线性降维方法。</a:t>
            </a:r>
            <a:endParaRPr lang="zh-CN" altLang="en-US" dirty="0"/>
          </a:p>
          <a:p>
            <a:r>
              <a:rPr lang="zh-CN" altLang="en-US" dirty="0"/>
              <a:t>可视化能力强：便于数据可视化和模式识别。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缺点：</a:t>
            </a:r>
            <a:endParaRPr lang="zh-CN" altLang="en-US" dirty="0"/>
          </a:p>
          <a:p>
            <a:r>
              <a:rPr lang="zh-CN" altLang="en-US" dirty="0"/>
              <a:t>计算复杂度高：处理大规模数据时计算开销大。</a:t>
            </a:r>
            <a:endParaRPr lang="zh-CN" altLang="en-US" dirty="0"/>
          </a:p>
          <a:p>
            <a:r>
              <a:rPr lang="zh-CN" altLang="en-US" dirty="0"/>
              <a:t>参数敏感：结果受参数选择影响较大。</a:t>
            </a:r>
            <a:endParaRPr lang="zh-CN" altLang="en-US" dirty="0"/>
          </a:p>
          <a:p>
            <a:r>
              <a:rPr lang="zh-CN" altLang="en-US" dirty="0"/>
              <a:t>解释性差：降维后的特征缺乏明确的物理意义。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05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Conclusions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8755" y="1134745"/>
            <a:ext cx="602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lsomap</a:t>
            </a:r>
            <a:r>
              <a:rPr lang="zh-CN" altLang="en-US"/>
              <a:t>算法跑出来的小鸭子图像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556385"/>
            <a:ext cx="6020435" cy="5171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15" name="副标题 2"/>
          <p:cNvSpPr>
            <a:spLocks noGrp="1"/>
          </p:cNvSpPr>
          <p:nvPr>
            <p:ph type="subTitle" idx="4294967295"/>
          </p:nvPr>
        </p:nvSpPr>
        <p:spPr>
          <a:xfrm>
            <a:off x="781050" y="2014538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zh-CN" altLang="en-US" smtClean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5716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900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12"/>
          <p:cNvSpPr>
            <a:spLocks noChangeArrowheads="1"/>
          </p:cNvSpPr>
          <p:nvPr/>
        </p:nvSpPr>
        <p:spPr bwMode="auto">
          <a:xfrm>
            <a:off x="755650" y="965200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993300"/>
                </a:solidFill>
                <a:latin typeface="Times New Roman" panose="02020603050405020304" pitchFamily="18" charset="0"/>
              </a:rPr>
              <a:t>Thank You!      Questions?</a:t>
            </a:r>
            <a:endParaRPr lang="en-US" altLang="zh-CN" sz="5400" b="1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8" name="Rectangle 12"/>
          <p:cNvSpPr>
            <a:spLocks noChangeArrowheads="1"/>
          </p:cNvSpPr>
          <p:nvPr/>
        </p:nvSpPr>
        <p:spPr bwMode="auto">
          <a:xfrm>
            <a:off x="4211638" y="4572000"/>
            <a:ext cx="4503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993300"/>
                </a:solidFill>
              </a:rPr>
              <a:t>深圳大学计算机与软件学院</a:t>
            </a:r>
            <a:endParaRPr lang="zh-CN" altLang="en-US" sz="2400" b="1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9" name="TextBox 7"/>
          <p:cNvSpPr txBox="1">
            <a:spLocks noChangeArrowheads="1"/>
          </p:cNvSpPr>
          <p:nvPr/>
        </p:nvSpPr>
        <p:spPr bwMode="auto">
          <a:xfrm>
            <a:off x="6445250" y="5715000"/>
            <a:ext cx="251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tx2"/>
                </a:solidFill>
                <a:latin typeface="Calibri" panose="020F0502020204030204" charset="0"/>
              </a:rPr>
              <a:t>2023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anose="020F0502020204030204" charset="0"/>
              </a:rPr>
              <a:t>年</a:t>
            </a:r>
            <a:r>
              <a:rPr lang="en-US" altLang="zh-CN" sz="2400" b="1" dirty="0" smtClean="0">
                <a:solidFill>
                  <a:schemeClr val="tx2"/>
                </a:solidFill>
                <a:latin typeface="Calibri" panose="020F0502020204030204" charset="0"/>
              </a:rPr>
              <a:t>11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anose="020F0502020204030204" charset="0"/>
              </a:rPr>
              <a:t>月</a:t>
            </a:r>
            <a:r>
              <a:rPr lang="en-US" altLang="zh-CN" sz="2400" b="1" dirty="0" smtClean="0">
                <a:solidFill>
                  <a:schemeClr val="tx2"/>
                </a:solidFill>
                <a:latin typeface="Calibri" panose="020F0502020204030204" charset="0"/>
              </a:rPr>
              <a:t>23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anose="020F0502020204030204" charset="0"/>
              </a:rPr>
              <a:t>日</a:t>
            </a:r>
            <a:endParaRPr lang="zh-CN" altLang="en-US" sz="2400" b="1" dirty="0">
              <a:solidFill>
                <a:schemeClr val="tx2"/>
              </a:solidFill>
              <a:latin typeface="Calibri" panose="020F050202020403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" y="5262562"/>
            <a:ext cx="46863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650" y="5573395"/>
            <a:ext cx="2887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报告人：赵美玲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指导老师：赖志辉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09929" y="2916499"/>
            <a:ext cx="2982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195" y="1264285"/>
            <a:ext cx="347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流形学习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395605" y="1681480"/>
            <a:ext cx="85655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流形的定义</a:t>
            </a:r>
            <a:endParaRPr lang="zh-CN" altLang="en-US"/>
          </a:p>
          <a:p>
            <a:r>
              <a:rPr lang="zh-CN" altLang="en-US"/>
              <a:t>流形（Manifold）是局部类似于欧几里得空间的空间。</a:t>
            </a:r>
            <a:endParaRPr lang="zh-CN" altLang="en-US"/>
          </a:p>
          <a:p>
            <a:r>
              <a:rPr lang="zh-CN" altLang="en-US"/>
              <a:t>在高维数据中，数据点可能分布在一个低维流形上。例如，瑞士卷数据在3D空间中是一个2D流形。</a:t>
            </a:r>
            <a:endParaRPr lang="zh-CN" altLang="en-US"/>
          </a:p>
          <a:p>
            <a:r>
              <a:rPr lang="zh-CN" altLang="en-US"/>
              <a:t>流形学习的目标</a:t>
            </a:r>
            <a:endParaRPr lang="zh-CN" altLang="en-US"/>
          </a:p>
          <a:p>
            <a:r>
              <a:rPr lang="zh-CN" altLang="en-US"/>
              <a:t>发现高维数据中的内在低维结构。</a:t>
            </a:r>
            <a:endParaRPr lang="zh-CN" altLang="en-US"/>
          </a:p>
          <a:p>
            <a:r>
              <a:rPr lang="zh-CN" altLang="en-US"/>
              <a:t>将高维数据映射到低维空间，同时保持数据的几何特性（如距离、局部结构）。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典型算法</a:t>
            </a:r>
            <a:endParaRPr lang="zh-CN" altLang="en-US"/>
          </a:p>
          <a:p>
            <a:r>
              <a:rPr lang="zh-CN" altLang="en-US"/>
              <a:t>Isomap：基于测地线距离的非线性降维。</a:t>
            </a:r>
            <a:endParaRPr lang="zh-CN" altLang="en-US"/>
          </a:p>
          <a:p>
            <a:r>
              <a:rPr lang="zh-CN" altLang="en-US"/>
              <a:t>LLE（局部线性嵌入）：保持局部线性关系。</a:t>
            </a:r>
            <a:endParaRPr lang="zh-CN" altLang="en-US"/>
          </a:p>
          <a:p>
            <a:r>
              <a:rPr lang="zh-CN" altLang="en-US"/>
              <a:t>t-SNE：基于概率分布保持局部结构，常用于可视化。</a:t>
            </a:r>
            <a:endParaRPr lang="zh-CN" altLang="en-US"/>
          </a:p>
          <a:p>
            <a:r>
              <a:rPr lang="zh-CN" altLang="en-US"/>
              <a:t>UMAP：基于拓扑结构的非线性降维。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1940" y="1114425"/>
            <a:ext cx="289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PCA</a:t>
            </a:r>
            <a:r>
              <a:rPr lang="zh-CN" altLang="en-US"/>
              <a:t>的不足之处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82725"/>
            <a:ext cx="526161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1940" y="1114425"/>
            <a:ext cx="289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PCA</a:t>
            </a:r>
            <a:r>
              <a:rPr lang="zh-CN" altLang="en-US"/>
              <a:t>的不足之处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1515745"/>
            <a:ext cx="8021320" cy="428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55367" y="2916499"/>
            <a:ext cx="289115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2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Lsomap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</a:t>
            </a:r>
            <a:r>
              <a:rPr lang="en-US" altLang="zh-CN" sz="1600" dirty="0" smtClean="0">
                <a:solidFill>
                  <a:srgbClr val="080808"/>
                </a:solidFill>
                <a:latin typeface="+mj-ea"/>
                <a:ea typeface="+mj-ea"/>
              </a:rPr>
              <a:t>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2005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Problems and methods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8945" y="1424940"/>
            <a:ext cx="81902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Isomap</a:t>
            </a:r>
            <a:r>
              <a:rPr lang="zh-CN" altLang="en-US" b="1"/>
              <a:t>算法概述</a:t>
            </a:r>
            <a:endParaRPr lang="zh-CN" altLang="en-US"/>
          </a:p>
          <a:p>
            <a:r>
              <a:rPr lang="zh-CN" altLang="en-US"/>
              <a:t>Isomap是一种非线性降维算法，旨在将高维数据映射到低维空间，同时保持数据点之间的测地线距离（即流形上的最短路径距离）。其核心思想是通过邻域图和多维缩放（MDS）来实现这一目标。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2609850"/>
            <a:ext cx="6067425" cy="411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445"/>
            <a:ext cx="9315450" cy="4695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a4ac13a-ca8b-47a5-9f26-2f7e814c3847"/>
  <p:tag name="COMMONDATA" val="eyJoZGlkIjoiZDVlOTc0ODhhZmQxYzU1OGU0MGU4MjNjMjhjMWE0Nj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1582</Words>
  <Application>WPS 演示</Application>
  <PresentationFormat>全屏显示(4:3)</PresentationFormat>
  <Paragraphs>200</Paragraphs>
  <Slides>22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Times New Roman</vt:lpstr>
      <vt:lpstr>Calibri</vt:lpstr>
      <vt:lpstr>等线</vt:lpstr>
      <vt:lpstr>Calibri Light</vt:lpstr>
      <vt:lpstr>等线 Light</vt:lpstr>
      <vt:lpstr>Yu Gothic</vt:lpstr>
      <vt:lpstr>Arial Unicode MS</vt:lpstr>
      <vt:lpstr>黑体</vt:lpstr>
      <vt:lpstr>Office 主题​​</vt:lpstr>
      <vt:lpstr>The Isomap Algorithm and Topological Stability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 俊</dc:creator>
  <cp:lastModifiedBy>WPS_1169080914</cp:lastModifiedBy>
  <cp:revision>316</cp:revision>
  <cp:lastPrinted>2019-11-08T05:37:00Z</cp:lastPrinted>
  <dcterms:created xsi:type="dcterms:W3CDTF">2019-07-17T03:03:00Z</dcterms:created>
  <dcterms:modified xsi:type="dcterms:W3CDTF">2025-03-25T16:10:51Z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F39A6C77A8CE49B588C9B331E14B272F</vt:lpwstr>
  </property>
  <property fmtid="{D5CDD505-2E9C-101B-9397-08002B2CF9AE}" pid="3" name="KSOProductBuildVer">
    <vt:lpwstr>2052-11.1.0.12165</vt:lpwstr>
  </property>
</Properties>
</file>