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ern.nyu.edu/rengle/EnglePattonQF.pdf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dpi.com/1911-8074/13/3/51/htm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c-stan.org" TargetMode="External" /><Relationship Id="rId3" Type="http://schemas.openxmlformats.org/officeDocument/2006/relationships/hyperlink" Target="https://doi.org/10.1016/b978-075066942-9.50004-2" TargetMode="External" /><Relationship Id="rId4" Type="http://schemas.openxmlformats.org/officeDocument/2006/relationships/hyperlink" Target="https://doi.org/10.3390/jrfm13030051" TargetMode="Externa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pringer.com/gp/book/9780387401010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Volatility</a:t>
            </a:r>
            <a:r>
              <a:rPr/>
              <a:t> </a:t>
            </a:r>
            <a:r>
              <a:rPr/>
              <a:t>Forecasting</a:t>
            </a:r>
            <a:r>
              <a:rPr/>
              <a:t> </a:t>
            </a:r>
            <a:r>
              <a:rPr/>
              <a:t>SP500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(rstan)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(plotly)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(quantmod)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(matrixStats)</a:t>
            </a:r>
          </a:p>
          <a:p>
            <a:pPr lvl="1"/>
            <a:r>
              <a:rPr/>
              <a:t>rstan (R interface of stan library for Bayesian modeling)</a:t>
            </a:r>
          </a:p>
          <a:p>
            <a:pPr lvl="1"/>
            <a:r>
              <a:rPr/>
              <a:t>ggplot2 (R visualization library)</a:t>
            </a:r>
          </a:p>
          <a:p>
            <a:pPr lvl="1"/>
            <a:r>
              <a:rPr/>
              <a:t>plotly (Interactive visualiztion using ggplot2)</a:t>
            </a:r>
          </a:p>
          <a:p>
            <a:pPr lvl="1"/>
            <a:r>
              <a:rPr/>
              <a:t>quantmod (Library to download historical market data)</a:t>
            </a:r>
          </a:p>
          <a:p>
            <a:pPr lvl="1"/>
            <a:r>
              <a:rPr/>
              <a:t>broom (Convert objects to “Tidy tibbles”)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financial time series data</a:t>
            </a:r>
          </a:p>
          <a:p>
            <a:pPr lvl="1"/>
            <a:r>
              <a:rPr/>
              <a:t>Dataset includes SP500 daily return series that extends from 2020-01-01 to 2020-09-02</a:t>
            </a:r>
          </a:p>
          <a:p>
            <a:pPr lvl="1"/>
            <a:r>
              <a:rPr/>
              <a:t>Source of data: finance.yahoo.com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rstan_options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auto_write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options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mc.cores =</a:t>
            </a:r>
            <a:r>
              <a:rPr sz="1800">
                <a:latin typeface="Courier"/>
              </a:rPr>
              <a:t> parallel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detectCores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#getSymbols("^GSPC",from = "2007-01-01",)</a:t>
            </a:r>
            <a:br/>
            <a:r>
              <a:rPr sz="1800">
                <a:latin typeface="Courier"/>
              </a:rPr>
              <a:t>GSPC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readRDS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"GSPC.rds"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SP500            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GSPC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GSPC.Adjusted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qqnorm</a:t>
            </a:r>
            <a:r>
              <a:rPr sz="1800">
                <a:latin typeface="Courier"/>
              </a:rPr>
              <a:t>(SP500)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qqline</a:t>
            </a:r>
            <a:r>
              <a:rPr sz="1800">
                <a:latin typeface="Courier"/>
              </a:rPr>
              <a:t>(SP500,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(SP500)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Presentation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#Use logarithmic formulas to calculated SP 500  return series </a:t>
            </a:r>
            <a:br/>
            <a:r>
              <a:rPr sz="1800">
                <a:latin typeface="Courier"/>
              </a:rPr>
              <a:t>SP500Ret         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(SP500), </a:t>
            </a:r>
            <a:r>
              <a:rPr sz="1800">
                <a:solidFill>
                  <a:srgbClr val="902000"/>
                </a:solidFill>
                <a:latin typeface="Courier"/>
              </a:rPr>
              <a:t>lag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SP500Ret[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(SP500Ret)]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(SP500Ret)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'LogReturn'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#Visualizing Cleaned 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qqnorm</a:t>
            </a:r>
            <a:r>
              <a:rPr sz="1800">
                <a:latin typeface="Courier"/>
              </a:rPr>
              <a:t>(SP500Ret,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"QQ Norm: SP500Ret Applied Logarithmic"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qqline</a:t>
            </a:r>
            <a:r>
              <a:rPr sz="1800">
                <a:latin typeface="Courier"/>
              </a:rPr>
              <a:t>(SP500Ret,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Presentation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(SP500Ret,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"Histogram: SP500Ret Applied Logarithmic"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Presentation_files/figure-pptx/unnamed-chunk-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volatiltiy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Risk management</a:t>
            </a:r>
          </a:p>
          <a:p>
            <a:pPr lvl="1"/>
            <a:r>
              <a:rPr/>
              <a:t>Portfolio Optimization</a:t>
            </a:r>
          </a:p>
          <a:p>
            <a:pPr lvl="1"/>
            <a:r>
              <a:rPr/>
              <a:t>To estimate the return volatility of stocks, bonds, and other investment assets</a:t>
            </a:r>
          </a:p>
          <a:p>
            <a:pPr lvl="1"/>
            <a:r>
              <a:rPr/>
              <a:t>Many other financial activities</a:t>
            </a:r>
          </a:p>
          <a:p>
            <a:pPr lvl="1"/>
            <a:r>
              <a:rPr>
                <a:hlinkClick r:id="rId2"/>
              </a:rPr>
              <a:t>What good is a Volatility model 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Log-Return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SP500(2007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current)</a:t>
            </a:r>
          </a:p>
        </p:txBody>
      </p:sp>
      <p:pic>
        <p:nvPicPr>
          <p:cNvPr descr="My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Log-Return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SP500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My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pics/financialTimeAndResiduallN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09900"/>
            <a:ext cx="8229600" cy="120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Density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Likehood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Residuals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likelihoodResidualN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Density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Likehood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Residuals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Distinguishing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estimate parameters of models using data from 2020-01-01 to 2020-09-02</a:t>
            </a:r>
          </a:p>
          <a:p>
            <a:pPr lvl="1"/>
            <a:r>
              <a:rPr/>
              <a:t>having the majority of the data to estimate parameters of models, we anticipate a rise in the MAE while making forecasts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pics/modelp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474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Estimates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pics/modelp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Estimates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GARCH Option Pricing Models and the Variance Risk Premium</a:t>
            </a:r>
          </a:p>
          <a:p>
            <a:pPr lvl="1"/>
            <a:r>
              <a:rPr/>
              <a:t>From frequentist GARCH model</a:t>
            </a:r>
          </a:p>
          <a:p>
            <a:pPr lvl="1"/>
            <a:r>
              <a:rPr/>
              <a:t>Recorded until Janurary 2020 (Before March Crash)</a:t>
            </a:r>
          </a:p>
          <a:p>
            <a:pPr lvl="1"/>
            <a:r>
              <a:rPr/>
              <a:t>Lower parameters’ values</a:t>
            </a:r>
          </a:p>
          <a:p>
            <a:pPr lvl="1"/>
            <a:r>
              <a:rPr/>
              <a:t>Our Bayesian GARCH model dates to Sept 02, 2020. (Including March Crash and Recovery 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pri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Parameters’</a:t>
            </a:r>
            <a:r>
              <a:rPr/>
              <a:t> </a:t>
            </a:r>
            <a:r>
              <a:rPr/>
              <a:t>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Parameters’</a:t>
            </a:r>
            <a:r>
              <a:rPr/>
              <a:t> </a:t>
            </a:r>
            <a:r>
              <a:rPr/>
              <a:t>Traceplot</a:t>
            </a:r>
          </a:p>
        </p:txBody>
      </p:sp>
      <p:pic>
        <p:nvPicPr>
          <p:cNvPr descr="My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Investigative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AutoNum type="arabicParenR"/>
            </a:pPr>
            <a:r>
              <a:rPr/>
              <a:t>How will a single variable time series improve our prior beliefs that stocks have</a:t>
            </a:r>
          </a:p>
          <a:p>
            <a:pPr lvl="2">
              <a:buAutoNum type="arabicParenR"/>
            </a:pPr>
            <a:r>
              <a:rPr/>
              <a:t>What will be the forecasted returns of the SP500 stock on the subsequent day not in the model?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Distributions</a:t>
            </a:r>
          </a:p>
        </p:txBody>
      </p:sp>
      <p:pic>
        <p:nvPicPr>
          <p:cNvPr descr="My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alpha0       alpha1        beta1
## mean    2.072051e-05 3.519393e-01 6.131612e-01
## se_mean 2.106029e-07 1.896601e-03 1.830959e-03
## sd      8.381670e-06 7.161450e-02 7.113440e-02
## 2.5%    8.281651e-06 2.227734e-01 4.505177e-01
## 25%     1.466584e-05 3.030523e-01 5.688719e-01
## 50%     1.940786e-05 3.471646e-01 6.183098e-01
## 75%     2.527523e-05 3.969862e-01 6.618935e-01
## 97.5%   4.028629e-05 5.118434e-01 7.407573e-01
## n_eff   1.583917e+03 1.425772e+03 1.509393e+03
## Rhat    1.000606e+00 1.001803e+00 1.001561e+00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(What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mean?</a:t>
            </a:r>
            <a:r>
              <a:rPr/>
              <a:t> 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Priors   Posteriors
## alpha0 2.470e-06 1.940786e-05
## alpha1 1.256e-01 3.471646e-01
## beta1  8.543e-01 6.183098e-01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 170 days(to Sept 02,2020 included), the model suggests us that the median volatility and log return will be 0.014268 and -1.91021 e-07.</a:t>
            </a:r>
          </a:p>
          <a:p>
            <a:pPr lvl="1"/>
            <a:r>
              <a:rPr/>
              <a:t>The model forecasts that the volatility and log return of Sept 03 will be 0.0121 and -4.27969734 e-05.</a:t>
            </a:r>
          </a:p>
          <a:p>
            <a:pPr lvl="1"/>
            <a:r>
              <a:rPr/>
              <a:t>Forecasts that the volatility will be lower than average, the return will be same as the investment.</a:t>
            </a:r>
          </a:p>
          <a:p>
            <a:pPr lvl="1"/>
            <a:r>
              <a:rPr/>
              <a:t>To confirm this, we will need hypothesis testing.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MAE,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Error analysis</a:t>
            </a:r>
            <a:br/>
            <a:r>
              <a:rPr sz="1800">
                <a:latin typeface="Courier"/>
              </a:rPr>
              <a:t>mypred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colMedians</a:t>
            </a:r>
            <a:r>
              <a:rPr sz="1800">
                <a:latin typeface="Courier"/>
              </a:rPr>
              <a:t>(ypred)</a:t>
            </a:r>
            <a:br/>
            <a:r>
              <a:rPr sz="1800">
                <a:latin typeface="Courier"/>
              </a:rPr>
              <a:t>mytrue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as.vector</a:t>
            </a:r>
            <a:r>
              <a:rPr sz="1800">
                <a:latin typeface="Courier"/>
              </a:rPr>
              <a:t>(SP500Ret2020)</a:t>
            </a:r>
            <a:br/>
            <a:br/>
            <a:r>
              <a:rPr sz="1800">
                <a:latin typeface="Courier"/>
              </a:rPr>
              <a:t>mae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abs</a:t>
            </a:r>
            <a:r>
              <a:rPr sz="1800">
                <a:latin typeface="Courier"/>
              </a:rPr>
              <a:t>(mypred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mytrue))</a:t>
            </a:r>
            <a:br/>
            <a:r>
              <a:rPr sz="1800">
                <a:latin typeface="Courier"/>
              </a:rPr>
              <a:t>mae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0.008580951</a:t>
            </a:r>
          </a:p>
          <a:p>
            <a:pPr lvl="1"/>
            <a:r>
              <a:rPr/>
              <a:t>We have log return as training data.</a:t>
            </a:r>
          </a:p>
          <a:p>
            <a:pPr lvl="1"/>
            <a:r>
              <a:rPr/>
              <a:t>Using the model, we generate a distribution of 4000 samples for each day in the model, totaling 170 days.</a:t>
            </a:r>
          </a:p>
          <a:p>
            <a:pPr lvl="1"/>
            <a:r>
              <a:rPr/>
              <a:t>Take the median of the distribution for each day.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error parameter is estimated at 3.514761e-01 much higher indicating an increased sensitivity to large drops/ rise</a:t>
            </a:r>
          </a:p>
          <a:p>
            <a:pPr lvl="1"/>
            <a:r>
              <a:rPr/>
              <a:t>the lag parameter is estimated at 6.134901e-01 slightly higher indicating a longer duration of volatility</a:t>
            </a:r>
          </a:p>
          <a:p>
            <a:pPr lvl="1"/>
            <a:r>
              <a:rPr/>
              <a:t>the rate of convergence paramter is 0.9649662</a:t>
            </a:r>
          </a:p>
          <a:p>
            <a:pPr lvl="1"/>
            <a:r>
              <a:rPr/>
              <a:t>MAE: subsequently is 0.00837064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Investigative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AutoNum type="arabicParenR"/>
            </a:pPr>
            <a:r>
              <a:rPr/>
              <a:t>The single variable time series data can use the GARCH model to effectively analyze parameters a0, a1, and b1.</a:t>
            </a:r>
          </a:p>
          <a:p>
            <a:pPr lvl="2">
              <a:buAutoNum type="arabicParenR"/>
            </a:pPr>
            <a:r>
              <a:rPr/>
              <a:t>After 170 days, the forecasted SP500 value is 0.0121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Prior is 2020 historical data until February (Excluding March crash)</a:t>
            </a:r>
          </a:p>
          <a:p>
            <a:pPr lvl="1"/>
            <a:r>
              <a:rPr/>
              <a:t>Posterior is 2020 historical data (including March crash and May recovery) until Sept 3rd,2020.</a:t>
            </a:r>
          </a:p>
          <a:p>
            <a:pPr lvl="1"/>
            <a:r>
              <a:rPr/>
              <a:t>Larger Posterior alpha1 implies the model is now sensitive to large drops/rise in asset price</a:t>
            </a:r>
          </a:p>
          <a:p>
            <a:pPr lvl="1"/>
            <a:r>
              <a:rPr/>
              <a:t>Smaller Posterior beta1 implies current volatility is short-lived (Note the Market is still rising sharp)</a:t>
            </a:r>
          </a:p>
          <a:p>
            <a:pPr lvl="1"/>
            <a:r>
              <a:rPr/>
              <a:t>Previously the model doesn’t include March crash data, hence smaller alpha and larger beta values. (In other words, prior was an optimistic model)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 Development Team. 2018. Stan Modeling Language Users Guide and Reference Manual, Version 2.18.0. </a:t>
            </a:r>
            <a:r>
              <a:rPr>
                <a:hlinkClick r:id="rId2"/>
              </a:rPr>
              <a:t>http://mc-stan.org</a:t>
            </a:r>
          </a:p>
          <a:p>
            <a:pPr lvl="1"/>
            <a:r>
              <a:rPr/>
              <a:t>Engle, R. F., &amp; Patton, A. J. (2007). What good is a volatility model? In Forecasting Volatility in the Financial Markets (pp. 47–63). Elsevier. </a:t>
            </a:r>
            <a:r>
              <a:rPr>
                <a:hlinkClick r:id="rId3"/>
              </a:rPr>
              <a:t>https://doi.org/10.1016/b978-075066942-9.50004-2</a:t>
            </a:r>
          </a:p>
          <a:p>
            <a:pPr lvl="1"/>
            <a:r>
              <a:rPr/>
              <a:t>Zhang, W., &amp; Zhang, J. E. (2020). GARCH Option Pricing Models and the Variance Risk Premium. Journal of Risk and Financial Management, 13(3), 51. </a:t>
            </a:r>
            <a:r>
              <a:rPr>
                <a:hlinkClick r:id="rId4"/>
              </a:rPr>
              <a:t>https://doi.org/10.3390/jrfm13030051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Bollerslev, Tim. 1986. “Generalized Autoregressive Conditional Heteroskedasticity.”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  <a:r>
              <a:rPr/>
              <a:t> </a:t>
            </a:r>
            <a:r>
              <a:rPr/>
              <a:t>(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important?</a:t>
            </a:r>
            <a:r>
              <a:rPr/>
              <a:t> 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 stochastic process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sSub>
                      <m:e>
                        <m:r>
                          <m:t>)</m:t>
                        </m:r>
                      </m:e>
                      <m:sub>
                        <m:r>
                          <m:t>t</m:t>
                        </m:r>
                        <m:r>
                          <m:t>≥</m:t>
                        </m:r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a GBM(Geometric Brownian Motion) if it is the following stochastic differential equation (SDE) of the form: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μ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 </m:t>
                      </m:r>
                      <m:r>
                        <m:t>d</m:t>
                      </m:r>
                      <m:r>
                        <m:t>t</m:t>
                      </m:r>
                      <m:r>
                        <m:t>+</m:t>
                      </m:r>
                      <m:r>
                        <m:t>σ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 </m:t>
                      </m:r>
                      <m:r>
                        <m:t>d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sSub>
                      <m:e>
                        <m:r>
                          <m:t>)</m:t>
                        </m:r>
                      </m:e>
                      <m:sub>
                        <m:r>
                          <m:t>t</m:t>
                        </m:r>
                        <m:r>
                          <m:t>≥</m:t>
                        </m:r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a Standard Brownian Motion.</a:t>
                </a:r>
              </a:p>
              <a:p>
                <a:pPr lvl="1"/>
                <a:r>
                  <a:rPr/>
                  <a:t>Black-Scholes, an asset pricing model, follows this model.</a:t>
                </a:r>
              </a:p>
              <a:p>
                <a:pPr lvl="1"/>
                <a:r>
                  <a:rPr>
                    <a:hlinkClick r:id="rId2"/>
                  </a:rPr>
                  <a:t>Non-trivial introduction to SDE in Finance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GBM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Black-Scholes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μ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 </m:t>
                      </m:r>
                      <m:r>
                        <m:t>d</m:t>
                      </m:r>
                      <m:r>
                        <m:t>t</m:t>
                      </m:r>
                      <m:r>
                        <m:t>+</m:t>
                      </m:r>
                      <m:r>
                        <m:t>σ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 </m:t>
                      </m:r>
                      <m:r>
                        <m:t>d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t = time of the year(in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= price of the underlying asset at time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= price of the underlying asset at time t=0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= drift rate (i.e. expected return) of the asset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= volatility of the asset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Black-Scholes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Assumes stock prices to follow lognormal distribution at all times</a:t>
                </a:r>
              </a:p>
              <a:p>
                <a:pPr lvl="1"/>
                <a:r>
                  <a:rPr/>
                  <a:t>No considerations of dividend payout</a:t>
                </a:r>
              </a:p>
              <a:p>
                <a:pPr lvl="1"/>
                <a:r>
                  <a:rPr/>
                  <a:t>Assumes constant return rate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 b="1" i="1"/>
                  <a:t>Assumes constant volatility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volatility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Scholes?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GARCH (A time series model) introduced by Engle (1982) and Bollerslev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(</m:t>
                      </m:r>
                      <m:r>
                        <m:t>0</m:t>
                      </m:r>
                      <m:r>
                        <m:t>,</m:t>
                      </m:r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Sup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+</m:t>
                      </m:r>
                      <m:r>
                        <m:t>β</m:t>
                      </m:r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= Volatility at time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= log of the return at time t-1. (i.e. ln())</a:t>
                </a:r>
              </a:p>
              <a:p>
                <a:pPr lvl="1"/>
                <a:r>
                  <a:rPr/>
                  <a:t>other models to consider: Student’s t-distribution and General Error Distribution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Error parameter: α1 is a measurement of how the model reacts to volatility. Larger α1 value implies the more sensitive the model is to large drops/rises.</a:t>
            </a:r>
          </a:p>
          <a:p>
            <a:pPr lvl="1"/>
            <a:r>
              <a:rPr/>
              <a:t>Lag parameter: β is a measurement of how long the volatility is going to be. For example, the larger β value implies it is going to take longer for the current volatility trend to die out.</a:t>
            </a:r>
          </a:p>
          <a:p>
            <a:pPr lvl="1"/>
            <a:r>
              <a:rPr/>
              <a:t>Volatility Persistence parameter: α1+β is a measurement of how fast the current shock to volatility will die away, or the conditional volatility converges to the long-term average.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GARCH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pics/CoreUk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600200"/>
            <a:ext cx="321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GARCH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Estimates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Forecasting SP500 using GARCH from Bayesian Approach</dc:title>
  <dc:creator/>
  <cp:keywords/>
  <dcterms:created xsi:type="dcterms:W3CDTF">2020-09-09T05:12:24Z</dcterms:created>
  <dcterms:modified xsi:type="dcterms:W3CDTF">2020-09-09T05:12:24Z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