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2" r:id="rId2"/>
  </p:sldIdLst>
  <p:sldSz cx="12198350" cy="6858000"/>
  <p:notesSz cx="9872663" cy="6742113"/>
  <p:custDataLst>
    <p:tags r:id="rId5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4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158"/>
    <a:srgbClr val="5CB1EB"/>
    <a:srgbClr val="859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ijl, lich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7" autoAdjust="0"/>
    <p:restoredTop sz="94660"/>
  </p:normalViewPr>
  <p:slideViewPr>
    <p:cSldViewPr>
      <p:cViewPr varScale="1">
        <p:scale>
          <a:sx n="72" d="100"/>
          <a:sy n="72" d="100"/>
        </p:scale>
        <p:origin x="412" y="56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28" y="-90"/>
      </p:cViewPr>
      <p:guideLst>
        <p:guide orient="horz" pos="2124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68446-54CF-4267-A5BD-FA01909E96A2}" type="datetimeFigureOut">
              <a:rPr lang="nl-NL" smtClean="0"/>
              <a:t>20-9-2021</a:t>
            </a:fld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345F5-224F-42F7-8104-3FF77BEE4CD0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083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20-9-2021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689225" y="506413"/>
            <a:ext cx="4494213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"/>
            <a:ext cx="1219834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490663" y="393461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 presentation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288" y="4888655"/>
            <a:ext cx="262166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13" y="6543376"/>
            <a:ext cx="3588750" cy="270000"/>
          </a:xfrm>
          <a:prstGeom prst="rect">
            <a:avLst/>
          </a:prstGeom>
        </p:spPr>
      </p:pic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467327" y="3934684"/>
            <a:ext cx="4326359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928F9493-D671-4F27-99EF-9D103FC79999}" type="datetime1">
              <a:rPr lang="nl-NL" noProof="0" smtClean="0"/>
              <a:t>20-9-2021</a:t>
            </a:fld>
            <a:endParaRPr lang="en-GB" noProof="0" dirty="0"/>
          </a:p>
        </p:txBody>
      </p:sp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70C7CD72-094C-4FBD-8FFF-D6365832CF0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37398" y="4731270"/>
            <a:ext cx="2620962" cy="1474787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uiExpand="1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graph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video</a:t>
            </a:r>
          </a:p>
        </p:txBody>
      </p:sp>
      <p:sp>
        <p:nvSpPr>
          <p:cNvPr id="1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closure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288" y="4888655"/>
            <a:ext cx="262166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13" y="6543376"/>
            <a:ext cx="3588750" cy="270000"/>
          </a:xfrm>
          <a:prstGeom prst="rect">
            <a:avLst/>
          </a:prstGeom>
        </p:spPr>
      </p:pic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30113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6846640" cy="4795836"/>
          </a:xfrm>
          <a:noFill/>
        </p:spPr>
        <p:txBody>
          <a:bodyPr vert="horz" wrap="none" lIns="0" tIns="0" rIns="0" bIns="0"/>
          <a:lstStyle>
            <a:lvl1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defRPr sz="2400">
                <a:solidFill>
                  <a:schemeClr val="bg2"/>
                </a:solidFill>
              </a:defRPr>
            </a:lvl1pPr>
            <a:lvl2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tabLst/>
              <a:defRPr sz="2400">
                <a:solidFill>
                  <a:schemeClr val="bg2"/>
                </a:solidFill>
              </a:defRPr>
            </a:lvl6pPr>
            <a:lvl7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>
                <a:solidFill>
                  <a:schemeClr val="bg2"/>
                </a:solidFill>
              </a:defRPr>
            </a:lvl8pPr>
            <a:lvl9pP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en-GB" noProof="0" dirty="0"/>
              <a:t>Numbering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yellow</a:t>
            </a:r>
          </a:p>
          <a:p>
            <a:pPr lvl="5"/>
            <a:r>
              <a:rPr lang="en-GB" noProof="0" dirty="0"/>
              <a:t>Numbering</a:t>
            </a:r>
          </a:p>
          <a:p>
            <a:pPr lvl="6"/>
            <a:r>
              <a:rPr lang="en-GB" noProof="0" dirty="0"/>
              <a:t>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7453634" y="1252538"/>
            <a:ext cx="433990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7926761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8533755" y="1252538"/>
            <a:ext cx="325978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5" y="1252538"/>
            <a:ext cx="5592763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3534273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141267" y="1252538"/>
            <a:ext cx="765227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04663" y="1252538"/>
            <a:ext cx="11388876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218777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6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614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6200776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9098614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341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179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20" name="Rechthoek 19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2" y="6543376"/>
            <a:ext cx="3588750" cy="270000"/>
          </a:xfrm>
          <a:prstGeom prst="rect">
            <a:avLst/>
          </a:prstGeom>
        </p:spPr>
      </p:pic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i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>
            <a:extLst>
              <a:ext uri="{FF2B5EF4-FFF2-40B4-BE49-F238E27FC236}">
                <a16:creationId xmlns:a16="http://schemas.microsoft.com/office/drawing/2014/main" id="{4FF52E17-9EC0-4D19-BCFA-1A4367EE7EE4}"/>
              </a:ext>
            </a:extLst>
          </p:cNvPr>
          <p:cNvSpPr txBox="1"/>
          <p:nvPr/>
        </p:nvSpPr>
        <p:spPr>
          <a:xfrm>
            <a:off x="488547" y="973700"/>
            <a:ext cx="11389024" cy="5218457"/>
          </a:xfrm>
          <a:prstGeom prst="rect">
            <a:avLst/>
          </a:prstGeom>
          <a:noFill/>
        </p:spPr>
        <p:txBody>
          <a:bodyPr wrap="square" lIns="108000" tIns="108000" rIns="108000" bIns="108000" numCol="2" rtlCol="0">
            <a:noAutofit/>
          </a:bodyPr>
          <a:lstStyle/>
          <a:p>
            <a:pPr algn="ctr"/>
            <a:r>
              <a:rPr lang="en-GB" b="1" u="sng" noProof="0" dirty="0">
                <a:solidFill>
                  <a:schemeClr val="bg2"/>
                </a:solidFill>
              </a:rPr>
              <a:t>Study 1</a:t>
            </a:r>
          </a:p>
          <a:p>
            <a:pPr algn="ctr"/>
            <a:endParaRPr lang="en-GB" b="1" u="sng" dirty="0">
              <a:solidFill>
                <a:schemeClr val="bg2"/>
              </a:solidFill>
            </a:endParaRPr>
          </a:p>
          <a:p>
            <a:pPr algn="ctr"/>
            <a:endParaRPr lang="en-GB" b="1" u="sng" noProof="0" dirty="0">
              <a:solidFill>
                <a:schemeClr val="bg2"/>
              </a:solidFill>
            </a:endParaRPr>
          </a:p>
          <a:p>
            <a:pPr algn="ctr"/>
            <a:endParaRPr lang="en-GB" b="1" u="sng" dirty="0">
              <a:solidFill>
                <a:schemeClr val="bg2"/>
              </a:solidFill>
            </a:endParaRPr>
          </a:p>
          <a:p>
            <a:pPr algn="ctr"/>
            <a:endParaRPr lang="en-GB" b="1" u="sng" noProof="0" dirty="0">
              <a:solidFill>
                <a:schemeClr val="bg2"/>
              </a:solidFill>
            </a:endParaRPr>
          </a:p>
          <a:p>
            <a:pPr algn="ctr"/>
            <a:endParaRPr lang="en-GB" b="1" u="sng" dirty="0">
              <a:solidFill>
                <a:schemeClr val="bg2"/>
              </a:solidFill>
            </a:endParaRPr>
          </a:p>
          <a:p>
            <a:pPr algn="ctr"/>
            <a:endParaRPr lang="en-GB" b="1" u="sng" noProof="0" dirty="0">
              <a:solidFill>
                <a:schemeClr val="bg2"/>
              </a:solidFill>
            </a:endParaRPr>
          </a:p>
          <a:p>
            <a:pPr algn="ctr"/>
            <a:endParaRPr lang="en-GB" b="1" u="sng" dirty="0">
              <a:solidFill>
                <a:schemeClr val="bg2"/>
              </a:solidFill>
            </a:endParaRPr>
          </a:p>
          <a:p>
            <a:pPr algn="ctr"/>
            <a:endParaRPr lang="en-GB" b="1" u="sng" noProof="0" dirty="0">
              <a:solidFill>
                <a:schemeClr val="bg2"/>
              </a:solidFill>
            </a:endParaRPr>
          </a:p>
          <a:p>
            <a:pPr algn="ctr"/>
            <a:endParaRPr lang="en-GB" b="1" u="sng" dirty="0">
              <a:solidFill>
                <a:schemeClr val="bg2"/>
              </a:solidFill>
            </a:endParaRPr>
          </a:p>
          <a:p>
            <a:pPr algn="ctr"/>
            <a:endParaRPr lang="en-GB" b="1" u="sng" noProof="0" dirty="0">
              <a:solidFill>
                <a:schemeClr val="bg2"/>
              </a:solidFill>
            </a:endParaRPr>
          </a:p>
          <a:p>
            <a:pPr algn="ctr"/>
            <a:endParaRPr lang="en-GB" b="1" u="sng" dirty="0">
              <a:solidFill>
                <a:schemeClr val="bg2"/>
              </a:solidFill>
            </a:endParaRPr>
          </a:p>
          <a:p>
            <a:pPr algn="ctr"/>
            <a:endParaRPr lang="en-GB" b="1" u="sng" noProof="0" dirty="0">
              <a:solidFill>
                <a:schemeClr val="bg2"/>
              </a:solidFill>
            </a:endParaRPr>
          </a:p>
          <a:p>
            <a:pPr algn="ctr"/>
            <a:endParaRPr lang="en-GB" b="1" u="sng" dirty="0">
              <a:solidFill>
                <a:schemeClr val="bg2"/>
              </a:solidFill>
            </a:endParaRPr>
          </a:p>
          <a:p>
            <a:pPr algn="ctr"/>
            <a:endParaRPr lang="en-GB" b="1" u="sng" noProof="0" dirty="0">
              <a:solidFill>
                <a:schemeClr val="bg2"/>
              </a:solidFill>
            </a:endParaRPr>
          </a:p>
          <a:p>
            <a:pPr algn="ctr"/>
            <a:endParaRPr lang="en-GB" b="1" u="sng" dirty="0">
              <a:solidFill>
                <a:schemeClr val="bg2"/>
              </a:solidFill>
            </a:endParaRPr>
          </a:p>
          <a:p>
            <a:pPr algn="ctr"/>
            <a:endParaRPr lang="en-GB" b="1" u="sng" noProof="0" dirty="0">
              <a:solidFill>
                <a:schemeClr val="bg2"/>
              </a:solidFill>
            </a:endParaRPr>
          </a:p>
          <a:p>
            <a:pPr algn="ctr"/>
            <a:endParaRPr lang="en-GB" b="1" u="sng" dirty="0">
              <a:solidFill>
                <a:schemeClr val="bg2"/>
              </a:solidFill>
            </a:endParaRPr>
          </a:p>
          <a:p>
            <a:pPr algn="ctr"/>
            <a:r>
              <a:rPr lang="en-GB" b="1" u="sng" noProof="0" dirty="0">
                <a:solidFill>
                  <a:schemeClr val="bg2"/>
                </a:solidFill>
              </a:rPr>
              <a:t>Study 2</a:t>
            </a:r>
          </a:p>
        </p:txBody>
      </p:sp>
      <p:pic>
        <p:nvPicPr>
          <p:cNvPr id="12" name="Tijdelijke aanduiding voor afbeelding 4">
            <a:extLst>
              <a:ext uri="{FF2B5EF4-FFF2-40B4-BE49-F238E27FC236}">
                <a16:creationId xmlns:a16="http://schemas.microsoft.com/office/drawing/2014/main" id="{131D1457-3167-4E9F-BB34-DE2C01519D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09" r="2" b="2"/>
          <a:stretch/>
        </p:blipFill>
        <p:spPr>
          <a:xfrm>
            <a:off x="750891" y="2535955"/>
            <a:ext cx="4864788" cy="3045988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96FF390-B81F-406D-AD0C-0DB977E2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63" y="386322"/>
            <a:ext cx="11389024" cy="432048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sz="3100" dirty="0"/>
              <a:t>Accountability and social media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B0DE699-2185-408B-9180-36488CBC4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EE7099E-8998-4851-915A-4F4831808297}" type="slidenum">
              <a:rPr lang="nl-NL" smtClean="0"/>
              <a:pPr>
                <a:spcAft>
                  <a:spcPts val="600"/>
                </a:spcAft>
              </a:pPr>
              <a:t>1</a:t>
            </a:fld>
            <a:endParaRPr lang="nl-NL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80FBE339-686A-4A2B-A9B2-9BDD02E8DA8C}"/>
              </a:ext>
            </a:extLst>
          </p:cNvPr>
          <p:cNvSpPr txBox="1"/>
          <p:nvPr/>
        </p:nvSpPr>
        <p:spPr>
          <a:xfrm>
            <a:off x="2210743" y="5014051"/>
            <a:ext cx="1556555" cy="511084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en-GB" sz="1400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Expectation of </a:t>
            </a:r>
          </a:p>
        </p:txBody>
      </p:sp>
      <p:sp>
        <p:nvSpPr>
          <p:cNvPr id="16" name="Vrije vorm: vorm 15">
            <a:extLst>
              <a:ext uri="{FF2B5EF4-FFF2-40B4-BE49-F238E27FC236}">
                <a16:creationId xmlns:a16="http://schemas.microsoft.com/office/drawing/2014/main" id="{8EA96265-36D7-4616-92E2-0621BD8D878F}"/>
              </a:ext>
            </a:extLst>
          </p:cNvPr>
          <p:cNvSpPr/>
          <p:nvPr/>
        </p:nvSpPr>
        <p:spPr>
          <a:xfrm>
            <a:off x="351799" y="4174439"/>
            <a:ext cx="1890291" cy="1095154"/>
          </a:xfrm>
          <a:custGeom>
            <a:avLst/>
            <a:gdLst>
              <a:gd name="connsiteX0" fmla="*/ 1890291 w 1890291"/>
              <a:gd name="connsiteY0" fmla="*/ 1095154 h 1095154"/>
              <a:gd name="connsiteX1" fmla="*/ 18960 w 1890291"/>
              <a:gd name="connsiteY1" fmla="*/ 669852 h 1095154"/>
              <a:gd name="connsiteX2" fmla="*/ 922728 w 1890291"/>
              <a:gd name="connsiteY2" fmla="*/ 0 h 109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0291" h="1095154">
                <a:moveTo>
                  <a:pt x="1890291" y="1095154"/>
                </a:moveTo>
                <a:cubicBezTo>
                  <a:pt x="1035255" y="973766"/>
                  <a:pt x="180220" y="852378"/>
                  <a:pt x="18960" y="669852"/>
                </a:cubicBezTo>
                <a:cubicBezTo>
                  <a:pt x="-142300" y="487326"/>
                  <a:pt x="773872" y="141767"/>
                  <a:pt x="922728" y="0"/>
                </a:cubicBezTo>
              </a:path>
            </a:pathLst>
          </a:custGeom>
          <a:noFill/>
          <a:ln cmpd="sng">
            <a:solidFill>
              <a:srgbClr val="FF0000"/>
            </a:solidFill>
            <a:prstDash val="solid"/>
            <a:tailEnd type="triangle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890291 w 1890291"/>
                      <a:gd name="connsiteY0" fmla="*/ 1095154 h 1095154"/>
                      <a:gd name="connsiteX1" fmla="*/ 18960 w 1890291"/>
                      <a:gd name="connsiteY1" fmla="*/ 669852 h 1095154"/>
                      <a:gd name="connsiteX2" fmla="*/ 922728 w 1890291"/>
                      <a:gd name="connsiteY2" fmla="*/ 0 h 10951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90291" h="1095154" extrusionOk="0">
                        <a:moveTo>
                          <a:pt x="1890291" y="1095154"/>
                        </a:moveTo>
                        <a:cubicBezTo>
                          <a:pt x="1027900" y="969229"/>
                          <a:pt x="140011" y="867469"/>
                          <a:pt x="18960" y="669852"/>
                        </a:cubicBezTo>
                        <a:cubicBezTo>
                          <a:pt x="-121831" y="491635"/>
                          <a:pt x="744562" y="142699"/>
                          <a:pt x="922728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274C15B9-E56B-4995-A5B6-3DC74B6D4A56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630022" y="3307107"/>
            <a:ext cx="546718" cy="13269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Tijdelijke aanduiding voor afbeelding 17">
            <a:extLst>
              <a:ext uri="{FF2B5EF4-FFF2-40B4-BE49-F238E27FC236}">
                <a16:creationId xmlns:a16="http://schemas.microsoft.com/office/drawing/2014/main" id="{8279227F-817A-4137-B4B4-EC4CB409818B}"/>
              </a:ext>
            </a:extLst>
          </p:cNvPr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017954" y="1925741"/>
            <a:ext cx="1224136" cy="1381366"/>
          </a:xfrm>
          <a:prstGeom prst="rect">
            <a:avLst/>
          </a:prstGeom>
          <a:noFill/>
        </p:spPr>
      </p:pic>
      <p:sp>
        <p:nvSpPr>
          <p:cNvPr id="19" name="Tekstballon: ovaal 18">
            <a:extLst>
              <a:ext uri="{FF2B5EF4-FFF2-40B4-BE49-F238E27FC236}">
                <a16:creationId xmlns:a16="http://schemas.microsoft.com/office/drawing/2014/main" id="{9760B12C-CA52-46CE-8602-DE44E242E4EE}"/>
              </a:ext>
            </a:extLst>
          </p:cNvPr>
          <p:cNvSpPr/>
          <p:nvPr/>
        </p:nvSpPr>
        <p:spPr>
          <a:xfrm>
            <a:off x="1778695" y="1383473"/>
            <a:ext cx="1769336" cy="775013"/>
          </a:xfrm>
          <a:prstGeom prst="wedgeEllipseCallout">
            <a:avLst>
              <a:gd name="adj1" fmla="val -35184"/>
              <a:gd name="adj2" fmla="val 7367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rgbClr val="001158"/>
                </a:solidFill>
              </a:rPr>
              <a:t>Accountability!</a:t>
            </a:r>
          </a:p>
        </p:txBody>
      </p: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4BE1627B-2524-4E45-9C7D-481CA0B6D66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9175" y="818370"/>
            <a:ext cx="0" cy="5373787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Afbeelding 38" descr="Stapels tijdschriften die worden gerecycled">
            <a:extLst>
              <a:ext uri="{FF2B5EF4-FFF2-40B4-BE49-F238E27FC236}">
                <a16:creationId xmlns:a16="http://schemas.microsoft.com/office/drawing/2014/main" id="{FDE015E8-F945-49CF-B917-BC03EC9986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698" y="1520975"/>
            <a:ext cx="1620001" cy="1080000"/>
          </a:xfrm>
          <a:prstGeom prst="rect">
            <a:avLst/>
          </a:prstGeom>
        </p:spPr>
      </p:pic>
      <p:sp>
        <p:nvSpPr>
          <p:cNvPr id="40" name="Gedachtewolkje: wolk 39">
            <a:extLst>
              <a:ext uri="{FF2B5EF4-FFF2-40B4-BE49-F238E27FC236}">
                <a16:creationId xmlns:a16="http://schemas.microsoft.com/office/drawing/2014/main" id="{F983F491-A0B7-4298-9A71-9DAF254843A1}"/>
              </a:ext>
            </a:extLst>
          </p:cNvPr>
          <p:cNvSpPr/>
          <p:nvPr/>
        </p:nvSpPr>
        <p:spPr>
          <a:xfrm>
            <a:off x="8063968" y="3282634"/>
            <a:ext cx="1941508" cy="1223440"/>
          </a:xfrm>
          <a:prstGeom prst="cloudCallout">
            <a:avLst>
              <a:gd name="adj1" fmla="val -57777"/>
              <a:gd name="adj2" fmla="val 69282"/>
            </a:avLst>
          </a:prstGeom>
          <a:noFill/>
          <a:ln>
            <a:solidFill>
              <a:srgbClr val="0011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6445F1B-DFB0-4BFC-8639-73F697F0B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233" y="3427120"/>
            <a:ext cx="1038930" cy="86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Vermenigvuldigingsteken 41">
            <a:extLst>
              <a:ext uri="{FF2B5EF4-FFF2-40B4-BE49-F238E27FC236}">
                <a16:creationId xmlns:a16="http://schemas.microsoft.com/office/drawing/2014/main" id="{EA3E5545-80EE-4868-91F3-2737E22D872F}"/>
              </a:ext>
            </a:extLst>
          </p:cNvPr>
          <p:cNvSpPr/>
          <p:nvPr/>
        </p:nvSpPr>
        <p:spPr>
          <a:xfrm>
            <a:off x="8770699" y="2653242"/>
            <a:ext cx="576000" cy="576000"/>
          </a:xfrm>
          <a:prstGeom prst="mathMultiply">
            <a:avLst>
              <a:gd name="adj1" fmla="val 875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Is gelijk aan 43">
            <a:extLst>
              <a:ext uri="{FF2B5EF4-FFF2-40B4-BE49-F238E27FC236}">
                <a16:creationId xmlns:a16="http://schemas.microsoft.com/office/drawing/2014/main" id="{38680790-C36F-48D7-8519-4D3A0447B024}"/>
              </a:ext>
            </a:extLst>
          </p:cNvPr>
          <p:cNvSpPr/>
          <p:nvPr/>
        </p:nvSpPr>
        <p:spPr>
          <a:xfrm>
            <a:off x="8683204" y="4530294"/>
            <a:ext cx="756000" cy="576000"/>
          </a:xfrm>
          <a:prstGeom prst="mathEqual">
            <a:avLst>
              <a:gd name="adj1" fmla="val 12444"/>
              <a:gd name="adj2" fmla="val 2967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6" name="Afbeelding 45" descr="Afbeelding met tekst, binnen, muur&#10;&#10;Automatisch gegenereerde beschrijving">
            <a:extLst>
              <a:ext uri="{FF2B5EF4-FFF2-40B4-BE49-F238E27FC236}">
                <a16:creationId xmlns:a16="http://schemas.microsoft.com/office/drawing/2014/main" id="{D6BA183A-363F-4432-A5C3-4D8F393BEB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657" y="5135466"/>
            <a:ext cx="1680131" cy="1224000"/>
          </a:xfrm>
          <a:prstGeom prst="rect">
            <a:avLst/>
          </a:prstGeom>
        </p:spPr>
      </p:pic>
      <p:cxnSp>
        <p:nvCxnSpPr>
          <p:cNvPr id="48" name="Verbindingslijn: gekromd 47">
            <a:extLst>
              <a:ext uri="{FF2B5EF4-FFF2-40B4-BE49-F238E27FC236}">
                <a16:creationId xmlns:a16="http://schemas.microsoft.com/office/drawing/2014/main" id="{06B6050D-00BE-45B9-B041-717EFC5CE690}"/>
              </a:ext>
            </a:extLst>
          </p:cNvPr>
          <p:cNvCxnSpPr>
            <a:cxnSpLocks/>
            <a:stCxn id="50" idx="2"/>
            <a:endCxn id="46" idx="3"/>
          </p:cNvCxnSpPr>
          <p:nvPr/>
        </p:nvCxnSpPr>
        <p:spPr>
          <a:xfrm rot="5400000">
            <a:off x="9812360" y="4451391"/>
            <a:ext cx="1358503" cy="1233646"/>
          </a:xfrm>
          <a:prstGeom prst="curvedConnector2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kstvak 49">
            <a:extLst>
              <a:ext uri="{FF2B5EF4-FFF2-40B4-BE49-F238E27FC236}">
                <a16:creationId xmlns:a16="http://schemas.microsoft.com/office/drawing/2014/main" id="{68034EAC-2BAC-4F9D-8CDF-BF19E4BB046B}"/>
              </a:ext>
            </a:extLst>
          </p:cNvPr>
          <p:cNvSpPr txBox="1"/>
          <p:nvPr/>
        </p:nvSpPr>
        <p:spPr>
          <a:xfrm>
            <a:off x="10059615" y="3328180"/>
            <a:ext cx="2097638" cy="1060783"/>
          </a:xfrm>
          <a:prstGeom prst="rect">
            <a:avLst/>
          </a:prstGeom>
          <a:noFill/>
          <a:ln>
            <a:solidFill>
              <a:srgbClr val="001158"/>
            </a:solidFill>
          </a:ln>
        </p:spPr>
        <p:txBody>
          <a:bodyPr wrap="square" lIns="108000" tIns="108000" rIns="108000" bIns="108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chemeClr val="bg2"/>
                </a:solidFill>
              </a:rPr>
              <a:t>Openness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chemeClr val="bg2"/>
                </a:solidFill>
              </a:rPr>
              <a:t>Responsiveness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chemeClr val="bg2"/>
                </a:solidFill>
              </a:rPr>
              <a:t>Topic diversity</a:t>
            </a:r>
          </a:p>
        </p:txBody>
      </p:sp>
    </p:spTree>
    <p:extLst>
      <p:ext uri="{BB962C8B-B14F-4D97-AF65-F5344CB8AC3E}">
        <p14:creationId xmlns:p14="http://schemas.microsoft.com/office/powerpoint/2010/main" val="2810345196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bce83e47c546ff6ac1b4b362eaa37f0f7a52c"/>
</p:tagLst>
</file>

<file path=ppt/theme/theme1.xml><?xml version="1.0" encoding="utf-8"?>
<a:theme xmlns:a="http://schemas.openxmlformats.org/drawingml/2006/main" name="Corporate template-set Universiteit Leiden">
  <a:themeElements>
    <a:clrScheme name="Universiteit Leiden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108000" rIns="108000" bIns="108000" rtlCol="0">
        <a:noAutofit/>
      </a:bodyPr>
      <a:lstStyle>
        <a:defPPr>
          <a:defRPr noProof="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13" id="{780304BA-CDCD-8844-8E6E-7902A21ADE0E}" vid="{D3F50A02-835A-6D46-A99D-9C469D429050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16-9-windows-en-met-slidenr</Template>
  <TotalTime>650</TotalTime>
  <Words>17</Words>
  <Application>Microsoft Office PowerPoint</Application>
  <PresentationFormat>Aangepast</PresentationFormat>
  <Paragraphs>26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7" baseType="lpstr">
      <vt:lpstr>Minion</vt:lpstr>
      <vt:lpstr>Arial</vt:lpstr>
      <vt:lpstr>Calibri</vt:lpstr>
      <vt:lpstr>Georgia</vt:lpstr>
      <vt:lpstr>Times New Roman</vt:lpstr>
      <vt:lpstr>Corporate template-set Universiteit Leiden</vt:lpstr>
      <vt:lpstr>Accountability and social media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Accountability in 280 Characters or Less? European Union Agencies on Twitter</dc:title>
  <dc:creator>Boer, T.C. de</dc:creator>
  <cp:lastModifiedBy>Thijs de Boer</cp:lastModifiedBy>
  <cp:revision>31</cp:revision>
  <cp:lastPrinted>2018-11-27T09:56:33Z</cp:lastPrinted>
  <dcterms:created xsi:type="dcterms:W3CDTF">2021-09-06T07:56:20Z</dcterms:created>
  <dcterms:modified xsi:type="dcterms:W3CDTF">2021-09-20T11:33:26Z</dcterms:modified>
</cp:coreProperties>
</file>