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6"/>
  </p:notesMasterIdLst>
  <p:handoutMasterIdLst>
    <p:handoutMasterId r:id="rId17"/>
  </p:handoutMasterIdLst>
  <p:sldIdLst>
    <p:sldId id="268" r:id="rId3"/>
    <p:sldId id="269" r:id="rId4"/>
    <p:sldId id="273" r:id="rId5"/>
    <p:sldId id="270" r:id="rId6"/>
    <p:sldId id="272" r:id="rId7"/>
    <p:sldId id="271" r:id="rId8"/>
    <p:sldId id="274" r:id="rId9"/>
    <p:sldId id="279" r:id="rId10"/>
    <p:sldId id="275" r:id="rId11"/>
    <p:sldId id="276" r:id="rId12"/>
    <p:sldId id="277" r:id="rId13"/>
    <p:sldId id="278" r:id="rId14"/>
    <p:sldId id="280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69" d="100"/>
          <a:sy n="69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811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2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66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35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17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26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08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38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901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0438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68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04F5-1DDB-433A-9F56-F69ABF3D82C1}" type="datetime1">
              <a:rPr lang="nl-BE" smtClean="0"/>
              <a:t>2/04/2019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A0AE-89F5-40F4-A8AC-2CFB7172A437}" type="datetime1">
              <a:rPr lang="nl-BE" smtClean="0"/>
              <a:t>2/04/2019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91C0-052E-4374-9F7B-8DF3098847EC}" type="datetime1">
              <a:rPr lang="nl-BE" smtClean="0"/>
              <a:t>2/04/2019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7CBA-08E0-4FB9-BBC7-B0F9EE30FC23}" type="datetime1">
              <a:rPr lang="nl-BE" smtClean="0"/>
              <a:t>2/04/2019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1F9E-F395-4802-BA0E-A579FF58717F}" type="datetime1">
              <a:rPr lang="nl-BE" smtClean="0"/>
              <a:t>2/04/2019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9AD4-BDDB-4121-9EEE-D890BB11E687}" type="datetime1">
              <a:rPr lang="nl-BE" smtClean="0"/>
              <a:t>2/04/2019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08CC-4EBF-4C64-BA9E-B07B99C9DB99}" type="datetime1">
              <a:rPr lang="nl-BE" smtClean="0"/>
              <a:t>2/04/2019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9C90-ED50-42CD-B56C-68BF842A2B6A}" type="datetime1">
              <a:rPr lang="nl-BE" smtClean="0"/>
              <a:t>2/04/2019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82AE-B9EE-446E-B46E-329ABC891749}" type="datetime1">
              <a:rPr lang="nl-BE" smtClean="0"/>
              <a:t>2/04/2019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DF18-BDCB-4338-9FA2-782F60A2E51C}" type="datetime1">
              <a:rPr lang="nl-BE" smtClean="0"/>
              <a:t>2/04/2019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389F4DD-E9F0-454C-8CE7-299000EBA983}" type="datetime1">
              <a:rPr lang="nl-BE" smtClean="0"/>
              <a:t>2/04/2019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F18BCE0-9917-41C7-AA76-58ADB721FDEC}" type="datetime1">
              <a:rPr lang="nl-BE" smtClean="0"/>
              <a:t>2/04/2019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Faculty, department, unit ...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mproving-vanilla-gradient-descent-f9d91031ab1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11064066" cy="4024798"/>
          </a:xfrm>
        </p:spPr>
        <p:txBody>
          <a:bodyPr/>
          <a:lstStyle/>
          <a:p>
            <a:r>
              <a:rPr lang="fr-BE" dirty="0"/>
              <a:t>Smart Distribution </a:t>
            </a:r>
            <a:r>
              <a:rPr lang="fr-BE" dirty="0" err="1"/>
              <a:t>Systems</a:t>
            </a:r>
            <a:br>
              <a:rPr lang="fr-BE" dirty="0"/>
            </a:br>
            <a:r>
              <a:rPr lang="fr-BE" sz="3200" dirty="0" err="1"/>
              <a:t>Exercise</a:t>
            </a:r>
            <a:r>
              <a:rPr lang="fr-BE" sz="3200" dirty="0"/>
              <a:t> session 2</a:t>
            </a:r>
            <a:endParaRPr lang="nl-BE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9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Which</a:t>
            </a:r>
            <a:r>
              <a:rPr lang="fr-BE" dirty="0"/>
              <a:t> architectures are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going</a:t>
            </a:r>
            <a:r>
              <a:rPr lang="fr-BE" dirty="0"/>
              <a:t> to </a:t>
            </a:r>
            <a:r>
              <a:rPr lang="fr-BE" dirty="0" err="1"/>
              <a:t>consider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How </a:t>
            </a:r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hidden</a:t>
            </a:r>
            <a:r>
              <a:rPr lang="fr-BE" dirty="0"/>
              <a:t> </a:t>
            </a:r>
            <a:r>
              <a:rPr lang="fr-BE" dirty="0" err="1"/>
              <a:t>layers</a:t>
            </a:r>
            <a:r>
              <a:rPr lang="fr-BE" dirty="0"/>
              <a:t>? How </a:t>
            </a:r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neurons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Which</a:t>
            </a:r>
            <a:r>
              <a:rPr lang="fr-BE" dirty="0"/>
              <a:t> activation </a:t>
            </a:r>
            <a:r>
              <a:rPr lang="fr-BE" dirty="0" err="1"/>
              <a:t>function</a:t>
            </a:r>
            <a:r>
              <a:rPr lang="fr-BE" dirty="0"/>
              <a:t> </a:t>
            </a:r>
            <a:r>
              <a:rPr lang="fr-BE" dirty="0" err="1"/>
              <a:t>performs</a:t>
            </a:r>
            <a:r>
              <a:rPr lang="fr-BE" dirty="0"/>
              <a:t> best?</a:t>
            </a:r>
          </a:p>
          <a:p>
            <a:pPr lvl="1"/>
            <a:r>
              <a:rPr lang="fr-BE" dirty="0"/>
              <a:t>How </a:t>
            </a:r>
            <a:r>
              <a:rPr lang="fr-BE" dirty="0" err="1"/>
              <a:t>many</a:t>
            </a:r>
            <a:r>
              <a:rPr lang="fr-BE" dirty="0"/>
              <a:t> outputs?</a:t>
            </a:r>
          </a:p>
          <a:p>
            <a:r>
              <a:rPr lang="fr-BE" dirty="0"/>
              <a:t>Test </a:t>
            </a:r>
            <a:r>
              <a:rPr lang="fr-BE" dirty="0" err="1"/>
              <a:t>based</a:t>
            </a:r>
            <a:r>
              <a:rPr lang="fr-BE" dirty="0"/>
              <a:t> on validation set</a:t>
            </a:r>
          </a:p>
          <a:p>
            <a:r>
              <a:rPr lang="fr-BE" dirty="0"/>
              <a:t>For </a:t>
            </a:r>
            <a:r>
              <a:rPr lang="fr-BE" dirty="0" err="1"/>
              <a:t>example</a:t>
            </a:r>
            <a:r>
              <a:rPr lang="fr-BE" dirty="0"/>
              <a:t>: 24 </a:t>
            </a:r>
            <a:r>
              <a:rPr lang="fr-BE" dirty="0" err="1"/>
              <a:t>nn’s</a:t>
            </a:r>
            <a:r>
              <a:rPr lang="fr-BE" dirty="0"/>
              <a:t> for 24 </a:t>
            </a:r>
            <a:r>
              <a:rPr lang="fr-BE" dirty="0" err="1"/>
              <a:t>forecasts</a:t>
            </a:r>
            <a:r>
              <a:rPr lang="fr-BE" dirty="0"/>
              <a:t>, or 24 outputs?</a:t>
            </a:r>
          </a:p>
          <a:p>
            <a:r>
              <a:rPr lang="fr-BE" dirty="0"/>
              <a:t>Test multiple times!</a:t>
            </a:r>
          </a:p>
          <a:p>
            <a:pPr lvl="1"/>
            <a:r>
              <a:rPr lang="fr-BE" dirty="0"/>
              <a:t>Performance </a:t>
            </a:r>
            <a:r>
              <a:rPr lang="fr-BE" dirty="0" err="1"/>
              <a:t>depends</a:t>
            </a:r>
            <a:r>
              <a:rPr lang="fr-BE" dirty="0"/>
              <a:t> on (</a:t>
            </a:r>
            <a:r>
              <a:rPr lang="fr-BE" dirty="0" err="1"/>
              <a:t>random</a:t>
            </a:r>
            <a:r>
              <a:rPr lang="fr-BE" dirty="0"/>
              <a:t>) </a:t>
            </a:r>
            <a:r>
              <a:rPr lang="fr-BE" dirty="0" err="1"/>
              <a:t>initialization</a:t>
            </a:r>
            <a:r>
              <a:rPr lang="fr-BE" dirty="0"/>
              <a:t>.</a:t>
            </a:r>
          </a:p>
          <a:p>
            <a:pPr marL="0" indent="0">
              <a:buNone/>
            </a:pPr>
            <a:endParaRPr lang="fr-BE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Neural network architecture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248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can</a:t>
            </a:r>
            <a:r>
              <a:rPr lang="fr-BE" dirty="0"/>
              <a:t> influence the performance?</a:t>
            </a:r>
          </a:p>
          <a:p>
            <a:pPr lvl="1"/>
            <a:r>
              <a:rPr lang="fr-BE" dirty="0"/>
              <a:t>Day of the </a:t>
            </a:r>
            <a:r>
              <a:rPr lang="fr-BE" dirty="0" err="1"/>
              <a:t>week</a:t>
            </a:r>
            <a:endParaRPr lang="fr-BE" dirty="0"/>
          </a:p>
          <a:p>
            <a:pPr lvl="1"/>
            <a:r>
              <a:rPr lang="fr-BE" dirty="0" err="1"/>
              <a:t>Previous</a:t>
            </a:r>
            <a:r>
              <a:rPr lang="fr-BE" dirty="0"/>
              <a:t> </a:t>
            </a:r>
            <a:r>
              <a:rPr lang="fr-BE" dirty="0" err="1"/>
              <a:t>prices</a:t>
            </a:r>
            <a:endParaRPr lang="fr-BE" dirty="0"/>
          </a:p>
          <a:p>
            <a:pPr lvl="2"/>
            <a:r>
              <a:rPr lang="fr-BE" dirty="0"/>
              <a:t>How </a:t>
            </a:r>
            <a:r>
              <a:rPr lang="fr-BE" dirty="0" err="1"/>
              <a:t>many</a:t>
            </a:r>
            <a:r>
              <a:rPr lang="fr-BE" dirty="0"/>
              <a:t> </a:t>
            </a:r>
            <a:r>
              <a:rPr lang="fr-BE" dirty="0" err="1"/>
              <a:t>previous</a:t>
            </a:r>
            <a:r>
              <a:rPr lang="fr-BE" dirty="0"/>
              <a:t> </a:t>
            </a:r>
            <a:r>
              <a:rPr lang="fr-BE" dirty="0" err="1"/>
              <a:t>hours</a:t>
            </a:r>
            <a:r>
              <a:rPr lang="fr-BE" dirty="0"/>
              <a:t>?</a:t>
            </a:r>
          </a:p>
          <a:p>
            <a:pPr lvl="2"/>
            <a:r>
              <a:rPr lang="fr-BE" dirty="0" err="1"/>
              <a:t>Maybe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day</a:t>
            </a:r>
            <a:r>
              <a:rPr lang="fr-BE" dirty="0"/>
              <a:t> of </a:t>
            </a:r>
            <a:r>
              <a:rPr lang="fr-BE" dirty="0" err="1"/>
              <a:t>previous</a:t>
            </a:r>
            <a:r>
              <a:rPr lang="fr-BE" dirty="0"/>
              <a:t> </a:t>
            </a:r>
            <a:r>
              <a:rPr lang="fr-BE" dirty="0" err="1"/>
              <a:t>week</a:t>
            </a:r>
            <a:r>
              <a:rPr lang="fr-BE" dirty="0"/>
              <a:t>?</a:t>
            </a:r>
          </a:p>
          <a:p>
            <a:pPr lvl="2"/>
            <a:r>
              <a:rPr lang="fr-BE" dirty="0" err="1"/>
              <a:t>Current</a:t>
            </a:r>
            <a:r>
              <a:rPr lang="fr-BE" dirty="0"/>
              <a:t> running </a:t>
            </a:r>
            <a:r>
              <a:rPr lang="fr-BE" dirty="0" err="1"/>
              <a:t>average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Solar and </a:t>
            </a:r>
            <a:r>
              <a:rPr lang="fr-BE" dirty="0" err="1"/>
              <a:t>wind</a:t>
            </a:r>
            <a:r>
              <a:rPr lang="fr-BE" dirty="0"/>
              <a:t> production?</a:t>
            </a:r>
          </a:p>
          <a:p>
            <a:pPr lvl="1"/>
            <a:r>
              <a:rPr lang="fr-BE" dirty="0"/>
              <a:t>Day-</a:t>
            </a:r>
            <a:r>
              <a:rPr lang="fr-BE" dirty="0" err="1"/>
              <a:t>ahead</a:t>
            </a:r>
            <a:r>
              <a:rPr lang="fr-BE" dirty="0"/>
              <a:t> </a:t>
            </a:r>
            <a:r>
              <a:rPr lang="fr-BE" dirty="0" err="1"/>
              <a:t>prices</a:t>
            </a:r>
            <a:r>
              <a:rPr lang="fr-BE" dirty="0"/>
              <a:t> of France, Germany, … ?</a:t>
            </a:r>
          </a:p>
          <a:p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normalization</a:t>
            </a:r>
            <a:r>
              <a:rPr lang="fr-BE" dirty="0"/>
              <a:t> of </a:t>
            </a:r>
            <a:r>
              <a:rPr lang="fr-BE" dirty="0" err="1"/>
              <a:t>features</a:t>
            </a:r>
            <a:r>
              <a:rPr lang="fr-BE" dirty="0"/>
              <a:t> (and output) help?</a:t>
            </a:r>
          </a:p>
          <a:p>
            <a:r>
              <a:rPr lang="fr-BE" dirty="0" err="1"/>
              <a:t>Selecting</a:t>
            </a:r>
            <a:r>
              <a:rPr lang="fr-BE" dirty="0"/>
              <a:t> relevant </a:t>
            </a:r>
            <a:r>
              <a:rPr lang="fr-BE" dirty="0" err="1"/>
              <a:t>features</a:t>
            </a:r>
            <a:r>
              <a:rPr lang="fr-BE" dirty="0"/>
              <a:t>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make</a:t>
            </a:r>
            <a:r>
              <a:rPr lang="fr-BE" dirty="0"/>
              <a:t> a </a:t>
            </a:r>
            <a:r>
              <a:rPr lang="fr-BE" dirty="0" err="1"/>
              <a:t>big</a:t>
            </a:r>
            <a:r>
              <a:rPr lang="fr-BE" dirty="0"/>
              <a:t> </a:t>
            </a:r>
            <a:r>
              <a:rPr lang="fr-BE" dirty="0" err="1"/>
              <a:t>difference</a:t>
            </a:r>
            <a:r>
              <a:rPr lang="fr-BE" dirty="0"/>
              <a:t>!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Feature</a:t>
            </a:r>
            <a:r>
              <a:rPr lang="fr-BE" dirty="0"/>
              <a:t> </a:t>
            </a:r>
            <a:r>
              <a:rPr lang="fr-BE" dirty="0" err="1"/>
              <a:t>selection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816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neural network to forecast day-ahead electricity prices</a:t>
            </a:r>
          </a:p>
          <a:p>
            <a:pPr lvl="1"/>
            <a:r>
              <a:rPr lang="en-US" dirty="0"/>
              <a:t>As good as possible</a:t>
            </a:r>
          </a:p>
          <a:p>
            <a:r>
              <a:rPr lang="en-US" dirty="0"/>
              <a:t>Evaluation is based on the Mean Squared Error:</a:t>
            </a:r>
          </a:p>
          <a:p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Predict the </a:t>
            </a:r>
            <a:r>
              <a:rPr lang="en-US" spc="-1" dirty="0" err="1">
                <a:solidFill>
                  <a:srgbClr val="2F4D5D"/>
                </a:solidFill>
                <a:latin typeface="Arial"/>
                <a:ea typeface="DejaVu Sans"/>
              </a:rPr>
              <a:t>belpex</a:t>
            </a:r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 prices for </a:t>
            </a:r>
            <a:r>
              <a:rPr lang="en-US" b="1" spc="-1" dirty="0">
                <a:solidFill>
                  <a:srgbClr val="2F4D5D"/>
                </a:solidFill>
                <a:latin typeface="Arial"/>
                <a:ea typeface="DejaVu Sans"/>
              </a:rPr>
              <a:t>3 </a:t>
            </a:r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(random &amp; unknown)</a:t>
            </a:r>
            <a:r>
              <a:rPr lang="en-US" b="1" spc="-1" dirty="0">
                <a:solidFill>
                  <a:srgbClr val="2F4D5D"/>
                </a:solidFill>
                <a:latin typeface="Arial"/>
                <a:ea typeface="DejaVu Sans"/>
              </a:rPr>
              <a:t> days in 2018</a:t>
            </a:r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.</a:t>
            </a:r>
            <a:endParaRPr lang="en-US" dirty="0"/>
          </a:p>
          <a:p>
            <a:r>
              <a:rPr lang="en-US" dirty="0"/>
              <a:t>Available data: the same as in the csv files of this exercise session</a:t>
            </a:r>
          </a:p>
          <a:p>
            <a:pPr lvl="1"/>
            <a:r>
              <a:rPr lang="en-US" dirty="0"/>
              <a:t>PV forecast</a:t>
            </a:r>
          </a:p>
          <a:p>
            <a:pPr lvl="1"/>
            <a:r>
              <a:rPr lang="en-US" dirty="0"/>
              <a:t>Wind forecast</a:t>
            </a:r>
          </a:p>
          <a:p>
            <a:pPr lvl="1"/>
            <a:r>
              <a:rPr lang="en-US" dirty="0" err="1"/>
              <a:t>Belpex</a:t>
            </a:r>
            <a:endParaRPr lang="en-US" dirty="0"/>
          </a:p>
          <a:p>
            <a:pPr lvl="1"/>
            <a:r>
              <a:rPr lang="en-US" b="1" dirty="0"/>
              <a:t>Only of the previous 7 days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Forecasting</a:t>
            </a:r>
            <a:r>
              <a:rPr lang="fr-BE" dirty="0"/>
              <a:t> </a:t>
            </a:r>
            <a:r>
              <a:rPr lang="fr-BE" dirty="0" err="1"/>
              <a:t>competition</a:t>
            </a:r>
            <a:r>
              <a:rPr lang="fr-BE" dirty="0"/>
              <a:t> (1)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205" y="2392218"/>
            <a:ext cx="2719219" cy="7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2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40AF2F-447F-4ABE-AC12-720652B8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7520">
              <a:spcBef>
                <a:spcPts val="1001"/>
              </a:spcBef>
              <a:buClr>
                <a:srgbClr val="2F4D5D"/>
              </a:buClr>
            </a:pPr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Create a </a:t>
            </a:r>
            <a:r>
              <a:rPr lang="en-US" b="1" spc="-1" dirty="0">
                <a:solidFill>
                  <a:srgbClr val="2F4D5D"/>
                </a:solidFill>
                <a:latin typeface="Arial"/>
                <a:ea typeface="DejaVu Sans"/>
              </a:rPr>
              <a:t>predictions.csv </a:t>
            </a:r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file with 3*24 rows, each row should contain the forecast for that hour. (3 predicted days)</a:t>
            </a:r>
          </a:p>
          <a:p>
            <a:pPr lvl="1" indent="-227520">
              <a:spcBef>
                <a:spcPts val="1001"/>
              </a:spcBef>
              <a:buClr>
                <a:srgbClr val="2F4D5D"/>
              </a:buClr>
            </a:pPr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=&gt; 1 column + 72 rows!</a:t>
            </a:r>
          </a:p>
          <a:p>
            <a:pPr lvl="1" indent="-227520">
              <a:spcBef>
                <a:spcPts val="1001"/>
              </a:spcBef>
              <a:buClr>
                <a:srgbClr val="2F4D5D"/>
              </a:buClr>
            </a:pPr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MSE calculation is automated -&gt; you will not appear in the ranking</a:t>
            </a:r>
          </a:p>
          <a:p>
            <a:pPr indent="-227520">
              <a:spcBef>
                <a:spcPts val="1001"/>
              </a:spcBef>
              <a:buClr>
                <a:srgbClr val="2F4D5D"/>
              </a:buClr>
            </a:pPr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Write a report of max. 5 pages (including plots) with the results of your work</a:t>
            </a:r>
            <a:endParaRPr lang="en-US" spc="-1" dirty="0">
              <a:latin typeface="Arial"/>
            </a:endParaRPr>
          </a:p>
          <a:p>
            <a:pPr lvl="1" indent="-227520">
              <a:spcBef>
                <a:spcPts val="499"/>
              </a:spcBef>
              <a:buClr>
                <a:srgbClr val="2F4D5D"/>
              </a:buClr>
            </a:pPr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Add plots, performance metrics (table), explanation of feature selection and network architecture selection.</a:t>
            </a:r>
            <a:endParaRPr lang="en-US" spc="-1" dirty="0">
              <a:latin typeface="Arial"/>
            </a:endParaRPr>
          </a:p>
          <a:p>
            <a:r>
              <a:rPr lang="en-US" dirty="0"/>
              <a:t> </a:t>
            </a:r>
            <a:r>
              <a:rPr lang="en-US" spc="-1" dirty="0">
                <a:solidFill>
                  <a:srgbClr val="2F4D5D"/>
                </a:solidFill>
                <a:latin typeface="Arial"/>
                <a:ea typeface="DejaVu Sans"/>
              </a:rPr>
              <a:t>Deadline: </a:t>
            </a:r>
            <a:r>
              <a:rPr lang="en-US" b="1" u="sng" spc="-1" dirty="0">
                <a:solidFill>
                  <a:srgbClr val="2F4D5D"/>
                </a:solidFill>
                <a:latin typeface="Arial"/>
                <a:ea typeface="DejaVu Sans"/>
              </a:rPr>
              <a:t>26 </a:t>
            </a:r>
            <a:r>
              <a:rPr lang="en-US" b="1" u="sng" spc="-1">
                <a:solidFill>
                  <a:srgbClr val="2F4D5D"/>
                </a:solidFill>
                <a:latin typeface="Arial"/>
                <a:ea typeface="DejaVu Sans"/>
              </a:rPr>
              <a:t>April 2019, </a:t>
            </a:r>
            <a:r>
              <a:rPr lang="en-US" b="1" u="sng" spc="-1" dirty="0">
                <a:solidFill>
                  <a:srgbClr val="2F4D5D"/>
                </a:solidFill>
                <a:latin typeface="Arial"/>
                <a:ea typeface="DejaVu Sans"/>
              </a:rPr>
              <a:t>at 5 pm</a:t>
            </a:r>
            <a:endParaRPr lang="en-US" spc="-1" dirty="0">
              <a:latin typeface="Arial"/>
            </a:endParaRPr>
          </a:p>
          <a:p>
            <a:pPr lvl="1"/>
            <a:r>
              <a:rPr lang="en-US" dirty="0"/>
              <a:t>Upload on Toledo</a:t>
            </a:r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38808-31EB-4083-8CB3-FD9BF98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1F6B9-46B4-4649-A5C7-7D6B480F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E8A1ED-EF39-4F3E-B5DD-10B6C819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competition (2)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9744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Neural networks</a:t>
            </a:r>
          </a:p>
          <a:p>
            <a:r>
              <a:rPr lang="fr-BE" dirty="0"/>
              <a:t>Training-, validation- and test-set</a:t>
            </a:r>
          </a:p>
          <a:p>
            <a:r>
              <a:rPr lang="fr-BE" dirty="0"/>
              <a:t>Exploration</a:t>
            </a:r>
          </a:p>
          <a:p>
            <a:r>
              <a:rPr lang="fr-BE" dirty="0"/>
              <a:t>Neural network architecture</a:t>
            </a:r>
          </a:p>
          <a:p>
            <a:r>
              <a:rPr lang="fr-BE" dirty="0" err="1"/>
              <a:t>Feature</a:t>
            </a:r>
            <a:r>
              <a:rPr lang="fr-BE" dirty="0"/>
              <a:t> </a:t>
            </a:r>
            <a:r>
              <a:rPr lang="fr-BE" dirty="0" err="1"/>
              <a:t>selection</a:t>
            </a:r>
            <a:endParaRPr lang="fr-BE" dirty="0"/>
          </a:p>
          <a:p>
            <a:r>
              <a:rPr lang="fr-BE" dirty="0" err="1"/>
              <a:t>Forecasting</a:t>
            </a:r>
            <a:r>
              <a:rPr lang="fr-BE" dirty="0"/>
              <a:t> </a:t>
            </a:r>
            <a:r>
              <a:rPr lang="fr-BE" dirty="0" err="1"/>
              <a:t>competition</a:t>
            </a:r>
            <a:endParaRPr lang="fr-BE" dirty="0"/>
          </a:p>
          <a:p>
            <a:r>
              <a:rPr lang="fr-BE" dirty="0"/>
              <a:t>Report</a:t>
            </a:r>
          </a:p>
          <a:p>
            <a:endParaRPr lang="fr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Outline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106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Neural networks</a:t>
            </a:r>
            <a:endParaRPr lang="nl-BE" dirty="0"/>
          </a:p>
        </p:txBody>
      </p:sp>
      <p:pic>
        <p:nvPicPr>
          <p:cNvPr id="6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7" y="1138614"/>
            <a:ext cx="7348012" cy="3720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97" y="2442308"/>
            <a:ext cx="3991361" cy="31578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10880" y="3492843"/>
            <a:ext cx="1087394" cy="8567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7257534" y="1177588"/>
            <a:ext cx="2053346" cy="23449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257535" y="4349579"/>
            <a:ext cx="2053345" cy="354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5999" y="1177588"/>
            <a:ext cx="6681535" cy="35374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00" y="1159226"/>
            <a:ext cx="3070686" cy="9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4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Neural networks – </a:t>
            </a:r>
            <a:r>
              <a:rPr lang="fr-BE" dirty="0" err="1"/>
              <a:t>feed</a:t>
            </a:r>
            <a:r>
              <a:rPr lang="fr-BE" dirty="0"/>
              <a:t> </a:t>
            </a:r>
            <a:r>
              <a:rPr lang="fr-BE" dirty="0" err="1"/>
              <a:t>forward</a:t>
            </a:r>
            <a:endParaRPr lang="nl-B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3" y="1726278"/>
            <a:ext cx="11684773" cy="36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7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Neural networks - </a:t>
            </a:r>
            <a:r>
              <a:rPr lang="fr-BE" dirty="0" err="1"/>
              <a:t>backpropagation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00" y="1227231"/>
            <a:ext cx="9810085" cy="4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Gradient </a:t>
            </a:r>
            <a:r>
              <a:rPr lang="fr-BE" dirty="0" err="1"/>
              <a:t>descent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This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have a </a:t>
            </a:r>
            <a:r>
              <a:rPr lang="fr-BE" dirty="0" err="1"/>
              <a:t>regular</a:t>
            </a:r>
            <a:r>
              <a:rPr lang="fr-BE" dirty="0"/>
              <a:t> </a:t>
            </a:r>
            <a:r>
              <a:rPr lang="fr-BE" dirty="0" err="1"/>
              <a:t>optimization</a:t>
            </a:r>
            <a:r>
              <a:rPr lang="fr-BE" dirty="0"/>
              <a:t> </a:t>
            </a:r>
            <a:r>
              <a:rPr lang="fr-BE" dirty="0" err="1"/>
              <a:t>problem</a:t>
            </a:r>
            <a:r>
              <a:rPr lang="fr-BE" dirty="0"/>
              <a:t> in the </a:t>
            </a:r>
            <a:r>
              <a:rPr lang="fr-BE" dirty="0" err="1"/>
              <a:t>weight-space</a:t>
            </a:r>
            <a:endParaRPr lang="fr-BE" dirty="0"/>
          </a:p>
          <a:p>
            <a:pPr lvl="1"/>
            <a:r>
              <a:rPr lang="fr-BE" dirty="0" err="1"/>
              <a:t>Solve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gradient </a:t>
            </a:r>
            <a:r>
              <a:rPr lang="fr-BE" dirty="0" err="1"/>
              <a:t>descent</a:t>
            </a:r>
            <a:endParaRPr lang="nl-BE" dirty="0"/>
          </a:p>
          <a:p>
            <a:r>
              <a:rPr lang="nl-BE" dirty="0">
                <a:hlinkClick r:id="rId3"/>
              </a:rPr>
              <a:t>https://towardsdatascience.com/improving-vanilla-gradient-descent-f9d91031ab1d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9656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Training set: </a:t>
            </a:r>
            <a:r>
              <a:rPr lang="fr-BE" dirty="0" err="1"/>
              <a:t>learning</a:t>
            </a:r>
            <a:r>
              <a:rPr lang="fr-BE" dirty="0"/>
              <a:t> set of </a:t>
            </a:r>
            <a:r>
              <a:rPr lang="fr-BE" dirty="0" err="1"/>
              <a:t>nn</a:t>
            </a:r>
            <a:r>
              <a:rPr lang="fr-BE" dirty="0"/>
              <a:t> </a:t>
            </a:r>
            <a:r>
              <a:rPr lang="fr-BE" dirty="0" err="1"/>
              <a:t>parameters</a:t>
            </a:r>
            <a:endParaRPr lang="fr-BE" dirty="0"/>
          </a:p>
          <a:p>
            <a:r>
              <a:rPr lang="fr-BE" dirty="0"/>
              <a:t>Validation set: </a:t>
            </a:r>
            <a:r>
              <a:rPr lang="fr-BE" dirty="0" err="1"/>
              <a:t>optimizing</a:t>
            </a:r>
            <a:r>
              <a:rPr lang="fr-BE" dirty="0"/>
              <a:t> </a:t>
            </a:r>
            <a:r>
              <a:rPr lang="fr-BE" dirty="0" err="1"/>
              <a:t>nn</a:t>
            </a:r>
            <a:r>
              <a:rPr lang="fr-BE" dirty="0"/>
              <a:t> </a:t>
            </a:r>
            <a:r>
              <a:rPr lang="fr-BE" dirty="0" err="1"/>
              <a:t>hyperparameters</a:t>
            </a:r>
            <a:endParaRPr lang="fr-BE" dirty="0"/>
          </a:p>
          <a:p>
            <a:r>
              <a:rPr lang="fr-BE" dirty="0"/>
              <a:t>Test set: </a:t>
            </a:r>
            <a:r>
              <a:rPr lang="fr-BE" dirty="0" err="1"/>
              <a:t>evaluate</a:t>
            </a:r>
            <a:r>
              <a:rPr lang="fr-BE" dirty="0"/>
              <a:t> </a:t>
            </a:r>
            <a:r>
              <a:rPr lang="fr-BE" dirty="0" err="1"/>
              <a:t>nn</a:t>
            </a:r>
            <a:r>
              <a:rPr lang="fr-BE" dirty="0"/>
              <a:t> performance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Training-, validation &amp; test-set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35" y="3119828"/>
            <a:ext cx="5448730" cy="30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5473DC-4570-4ABE-B0D5-D24DB507E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363" y="1572480"/>
            <a:ext cx="10135291" cy="408705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C6D09-9C86-4DF7-B96F-EB376E9D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Faculty, department, unit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DEEE-451D-4FA9-91D9-9BDD4DC6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011D24-EA03-4767-8B8C-36D5882F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3438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First! Explore </a:t>
            </a:r>
            <a:r>
              <a:rPr lang="fr-BE" dirty="0" err="1"/>
              <a:t>problem</a:t>
            </a:r>
            <a:r>
              <a:rPr lang="fr-BE" dirty="0"/>
              <a:t> and data sets</a:t>
            </a:r>
          </a:p>
          <a:p>
            <a:pPr lvl="1"/>
            <a:r>
              <a:rPr lang="fr-BE" dirty="0" err="1"/>
              <a:t>What</a:t>
            </a:r>
            <a:r>
              <a:rPr lang="fr-BE" dirty="0"/>
              <a:t> do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forecast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factors</a:t>
            </a:r>
            <a:r>
              <a:rPr lang="fr-BE" dirty="0"/>
              <a:t> influence the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predicted</a:t>
            </a:r>
            <a:r>
              <a:rPr lang="fr-BE" dirty="0"/>
              <a:t> value?</a:t>
            </a:r>
          </a:p>
          <a:p>
            <a:pPr lvl="2"/>
            <a:r>
              <a:rPr lang="fr-BE" dirty="0"/>
              <a:t>Do </a:t>
            </a:r>
            <a:r>
              <a:rPr lang="fr-BE" dirty="0" err="1"/>
              <a:t>we</a:t>
            </a:r>
            <a:r>
              <a:rPr lang="fr-BE" dirty="0"/>
              <a:t> have data for </a:t>
            </a:r>
            <a:r>
              <a:rPr lang="fr-BE" dirty="0" err="1"/>
              <a:t>them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does</a:t>
            </a:r>
            <a:r>
              <a:rPr lang="fr-BE" dirty="0"/>
              <a:t> the data look </a:t>
            </a:r>
            <a:r>
              <a:rPr lang="fr-BE" dirty="0" err="1"/>
              <a:t>like</a:t>
            </a:r>
            <a:r>
              <a:rPr lang="fr-BE" dirty="0"/>
              <a:t>?</a:t>
            </a:r>
          </a:p>
          <a:p>
            <a:pPr lvl="2"/>
            <a:r>
              <a:rPr lang="fr-BE" dirty="0"/>
              <a:t>Is </a:t>
            </a:r>
            <a:r>
              <a:rPr lang="fr-BE" dirty="0" err="1"/>
              <a:t>there</a:t>
            </a:r>
            <a:r>
              <a:rPr lang="fr-BE" dirty="0"/>
              <a:t> </a:t>
            </a:r>
            <a:r>
              <a:rPr lang="fr-BE" dirty="0" err="1"/>
              <a:t>seasonality</a:t>
            </a:r>
            <a:r>
              <a:rPr lang="fr-BE" dirty="0"/>
              <a:t>?</a:t>
            </a:r>
          </a:p>
          <a:p>
            <a:pPr lvl="2"/>
            <a:r>
              <a:rPr lang="fr-BE" dirty="0"/>
              <a:t>Is </a:t>
            </a:r>
            <a:r>
              <a:rPr lang="fr-BE" dirty="0" err="1"/>
              <a:t>there</a:t>
            </a:r>
            <a:r>
              <a:rPr lang="fr-BE" dirty="0"/>
              <a:t> a trend?</a:t>
            </a:r>
          </a:p>
          <a:p>
            <a:pPr lvl="2"/>
            <a:r>
              <a:rPr lang="fr-BE" dirty="0"/>
              <a:t>How about </a:t>
            </a:r>
            <a:r>
              <a:rPr lang="fr-BE" dirty="0" err="1"/>
              <a:t>outliers</a:t>
            </a:r>
            <a:r>
              <a:rPr lang="fr-BE" dirty="0"/>
              <a:t>?</a:t>
            </a:r>
          </a:p>
          <a:p>
            <a:pPr lvl="2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Data set exploration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9552964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458</Words>
  <Application>Microsoft Office PowerPoint</Application>
  <PresentationFormat>Widescreen</PresentationFormat>
  <Paragraphs>93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DejaVu Sans</vt:lpstr>
      <vt:lpstr>KU Leuven</vt:lpstr>
      <vt:lpstr>KU Leuven Sedes</vt:lpstr>
      <vt:lpstr>Smart Distribution Systems Exercise session 2</vt:lpstr>
      <vt:lpstr>Outline</vt:lpstr>
      <vt:lpstr>Neural networks</vt:lpstr>
      <vt:lpstr>Neural networks – feed forward</vt:lpstr>
      <vt:lpstr>Neural networks - backpropagation</vt:lpstr>
      <vt:lpstr>Gradient descent</vt:lpstr>
      <vt:lpstr>Training-, validation &amp; test-set</vt:lpstr>
      <vt:lpstr>Cross-validation</vt:lpstr>
      <vt:lpstr>Data set exploration</vt:lpstr>
      <vt:lpstr>Neural network architecture</vt:lpstr>
      <vt:lpstr>Feature selection</vt:lpstr>
      <vt:lpstr>Forecasting competition (1)</vt:lpstr>
      <vt:lpstr>Forecasting competition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2019-04-02T11:53:14Z</dcterms:modified>
</cp:coreProperties>
</file>