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70" r:id="rId15"/>
  </p:sldIdLst>
  <p:sldSz cx="12192000" cy="6858000"/>
  <p:notesSz cx="7559675" cy="10691813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irelinck Thijs" userId="537aaebc-98ea-418c-a3a8-a59aecb99b7a" providerId="ADAL" clId="{E7616763-C93F-4E50-AB1F-C1835A34ECD2}"/>
    <pc:docChg chg="custSel delSld modSld">
      <pc:chgData name="Peirelinck Thijs" userId="537aaebc-98ea-418c-a3a8-a59aecb99b7a" providerId="ADAL" clId="{E7616763-C93F-4E50-AB1F-C1835A34ECD2}" dt="2019-03-26T13:53:49.647" v="173" actId="20577"/>
      <pc:docMkLst>
        <pc:docMk/>
      </pc:docMkLst>
      <pc:sldChg chg="modSp">
        <pc:chgData name="Peirelinck Thijs" userId="537aaebc-98ea-418c-a3a8-a59aecb99b7a" providerId="ADAL" clId="{E7616763-C93F-4E50-AB1F-C1835A34ECD2}" dt="2019-03-26T11:57:48.004" v="2" actId="27636"/>
        <pc:sldMkLst>
          <pc:docMk/>
          <pc:sldMk cId="0" sldId="256"/>
        </pc:sldMkLst>
        <pc:spChg chg="mod">
          <ac:chgData name="Peirelinck Thijs" userId="537aaebc-98ea-418c-a3a8-a59aecb99b7a" providerId="ADAL" clId="{E7616763-C93F-4E50-AB1F-C1835A34ECD2}" dt="2019-03-26T11:57:48.004" v="2" actId="27636"/>
          <ac:spMkLst>
            <pc:docMk/>
            <pc:sldMk cId="0" sldId="256"/>
            <ac:spMk id="85" creationId="{00000000-0000-0000-0000-000000000000}"/>
          </ac:spMkLst>
        </pc:spChg>
      </pc:sldChg>
      <pc:sldChg chg="modSp">
        <pc:chgData name="Peirelinck Thijs" userId="537aaebc-98ea-418c-a3a8-a59aecb99b7a" providerId="ADAL" clId="{E7616763-C93F-4E50-AB1F-C1835A34ECD2}" dt="2019-03-26T13:53:49.647" v="173" actId="20577"/>
        <pc:sldMkLst>
          <pc:docMk/>
          <pc:sldMk cId="0" sldId="261"/>
        </pc:sldMkLst>
        <pc:spChg chg="mod">
          <ac:chgData name="Peirelinck Thijs" userId="537aaebc-98ea-418c-a3a8-a59aecb99b7a" providerId="ADAL" clId="{E7616763-C93F-4E50-AB1F-C1835A34ECD2}" dt="2019-03-26T13:53:49.647" v="173" actId="20577"/>
          <ac:spMkLst>
            <pc:docMk/>
            <pc:sldMk cId="0" sldId="261"/>
            <ac:spMk id="100" creationId="{00000000-0000-0000-0000-000000000000}"/>
          </ac:spMkLst>
        </pc:spChg>
      </pc:sldChg>
      <pc:sldChg chg="modSp">
        <pc:chgData name="Peirelinck Thijs" userId="537aaebc-98ea-418c-a3a8-a59aecb99b7a" providerId="ADAL" clId="{E7616763-C93F-4E50-AB1F-C1835A34ECD2}" dt="2019-03-26T11:58:18.347" v="73" actId="20577"/>
        <pc:sldMkLst>
          <pc:docMk/>
          <pc:sldMk cId="0" sldId="263"/>
        </pc:sldMkLst>
        <pc:spChg chg="mod">
          <ac:chgData name="Peirelinck Thijs" userId="537aaebc-98ea-418c-a3a8-a59aecb99b7a" providerId="ADAL" clId="{E7616763-C93F-4E50-AB1F-C1835A34ECD2}" dt="2019-03-26T11:58:18.347" v="73" actId="20577"/>
          <ac:spMkLst>
            <pc:docMk/>
            <pc:sldMk cId="0" sldId="263"/>
            <ac:spMk id="112" creationId="{00000000-0000-0000-0000-000000000000}"/>
          </ac:spMkLst>
        </pc:spChg>
      </pc:sldChg>
      <pc:sldChg chg="del">
        <pc:chgData name="Peirelinck Thijs" userId="537aaebc-98ea-418c-a3a8-a59aecb99b7a" providerId="ADAL" clId="{E7616763-C93F-4E50-AB1F-C1835A34ECD2}" dt="2019-03-26T11:58:28.098" v="74" actId="2696"/>
        <pc:sldMkLst>
          <pc:docMk/>
          <pc:sldMk cId="0" sldId="267"/>
        </pc:sldMkLst>
      </pc:sldChg>
      <pc:sldChg chg="del">
        <pc:chgData name="Peirelinck Thijs" userId="537aaebc-98ea-418c-a3a8-a59aecb99b7a" providerId="ADAL" clId="{E7616763-C93F-4E50-AB1F-C1835A34ECD2}" dt="2019-03-26T11:58:34.820" v="75" actId="2696"/>
        <pc:sldMkLst>
          <pc:docMk/>
          <pc:sldMk cId="0" sldId="268"/>
        </pc:sldMkLst>
      </pc:sldChg>
      <pc:sldChg chg="modSp">
        <pc:chgData name="Peirelinck Thijs" userId="537aaebc-98ea-418c-a3a8-a59aecb99b7a" providerId="ADAL" clId="{E7616763-C93F-4E50-AB1F-C1835A34ECD2}" dt="2019-03-26T11:58:47.989" v="109" actId="20577"/>
        <pc:sldMkLst>
          <pc:docMk/>
          <pc:sldMk cId="0" sldId="269"/>
        </pc:sldMkLst>
        <pc:spChg chg="mod">
          <ac:chgData name="Peirelinck Thijs" userId="537aaebc-98ea-418c-a3a8-a59aecb99b7a" providerId="ADAL" clId="{E7616763-C93F-4E50-AB1F-C1835A34ECD2}" dt="2019-03-26T11:58:47.989" v="109" actId="20577"/>
          <ac:spMkLst>
            <pc:docMk/>
            <pc:sldMk cId="0" sldId="269"/>
            <ac:spMk id="134" creationId="{00000000-0000-0000-0000-000000000000}"/>
          </ac:spMkLst>
        </pc:spChg>
      </pc:sldChg>
      <pc:sldChg chg="modSp">
        <pc:chgData name="Peirelinck Thijs" userId="537aaebc-98ea-418c-a3a8-a59aecb99b7a" providerId="ADAL" clId="{E7616763-C93F-4E50-AB1F-C1835A34ECD2}" dt="2019-03-26T11:59:23.564" v="153" actId="20577"/>
        <pc:sldMkLst>
          <pc:docMk/>
          <pc:sldMk cId="0" sldId="270"/>
        </pc:sldMkLst>
        <pc:spChg chg="mod">
          <ac:chgData name="Peirelinck Thijs" userId="537aaebc-98ea-418c-a3a8-a59aecb99b7a" providerId="ADAL" clId="{E7616763-C93F-4E50-AB1F-C1835A34ECD2}" dt="2019-03-26T11:59:23.564" v="153" actId="20577"/>
          <ac:spMkLst>
            <pc:docMk/>
            <pc:sldMk cId="0" sldId="270"/>
            <ac:spMk id="136" creationId="{00000000-0000-0000-0000-000000000000}"/>
          </ac:spMkLst>
        </pc:spChg>
        <pc:spChg chg="mod">
          <ac:chgData name="Peirelinck Thijs" userId="537aaebc-98ea-418c-a3a8-a59aecb99b7a" providerId="ADAL" clId="{E7616763-C93F-4E50-AB1F-C1835A34ECD2}" dt="2019-03-26T11:59:03.758" v="137" actId="20577"/>
          <ac:spMkLst>
            <pc:docMk/>
            <pc:sldMk cId="0" sldId="270"/>
            <ac:spMk id="138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>
            <a:off x="0" y="6210000"/>
            <a:ext cx="12191040" cy="646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" name="Afbeelding 7"/>
          <p:cNvPicPr/>
          <p:nvPr/>
        </p:nvPicPr>
        <p:blipFill>
          <a:blip r:embed="rId14"/>
          <a:stretch/>
        </p:blipFill>
        <p:spPr>
          <a:xfrm>
            <a:off x="11041200" y="6354000"/>
            <a:ext cx="1007280" cy="35892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0" y="0"/>
            <a:ext cx="121921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3"/>
          <p:cNvSpPr/>
          <p:nvPr/>
        </p:nvSpPr>
        <p:spPr>
          <a:xfrm>
            <a:off x="0" y="648000"/>
            <a:ext cx="12192120" cy="6208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4"/>
          <p:cNvSpPr/>
          <p:nvPr/>
        </p:nvSpPr>
        <p:spPr>
          <a:xfrm>
            <a:off x="0" y="648000"/>
            <a:ext cx="12192120" cy="445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" name="Afbeelding 8"/>
          <p:cNvPicPr/>
          <p:nvPr/>
        </p:nvPicPr>
        <p:blipFill>
          <a:blip r:embed="rId15"/>
          <a:stretch/>
        </p:blipFill>
        <p:spPr>
          <a:xfrm>
            <a:off x="360000" y="360000"/>
            <a:ext cx="2017080" cy="718920"/>
          </a:xfrm>
          <a:prstGeom prst="rect">
            <a:avLst/>
          </a:prstGeom>
          <a:ln>
            <a:noFill/>
          </a:ln>
        </p:spPr>
      </p:pic>
      <p:sp>
        <p:nvSpPr>
          <p:cNvPr id="6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6210000"/>
            <a:ext cx="12191040" cy="646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5" name="Afbeelding 7"/>
          <p:cNvPicPr/>
          <p:nvPr/>
        </p:nvPicPr>
        <p:blipFill>
          <a:blip r:embed="rId14"/>
          <a:stretch/>
        </p:blipFill>
        <p:spPr>
          <a:xfrm>
            <a:off x="11041200" y="6354000"/>
            <a:ext cx="1007280" cy="358920"/>
          </a:xfrm>
          <a:prstGeom prst="rect">
            <a:avLst/>
          </a:prstGeom>
          <a:ln>
            <a:noFill/>
          </a:ln>
        </p:spPr>
      </p:pic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Universal_approximation_theorem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" TargetMode="External"/><Relationship Id="rId2" Type="http://schemas.openxmlformats.org/officeDocument/2006/relationships/hyperlink" Target="https://docs.scipy.org/doc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keras.io/" TargetMode="External"/><Relationship Id="rId4" Type="http://schemas.openxmlformats.org/officeDocument/2006/relationships/hyperlink" Target="http://scikit-learn.org/stable/documentation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76000" y="1080000"/>
            <a:ext cx="6800760" cy="402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Arial"/>
                <a:ea typeface="DejaVu Sans"/>
              </a:rPr>
              <a:t>Smart Distribution Systems</a:t>
            </a:r>
            <a:br/>
            <a:r>
              <a:rPr lang="en-US" sz="4000" b="0" strike="noStrike" spc="-1">
                <a:solidFill>
                  <a:srgbClr val="FFFFFF"/>
                </a:solidFill>
                <a:latin typeface="Arial"/>
                <a:ea typeface="DejaVu Sans"/>
              </a:rPr>
              <a:t>Exercise session 1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76000" y="5392800"/>
            <a:ext cx="6095520" cy="72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2F4D5D"/>
                </a:solidFill>
                <a:latin typeface="Arial"/>
                <a:ea typeface="DejaVu Sans"/>
              </a:rPr>
              <a:t>Mahtab Kaffash – mahtab.kaffash@kuleuven.be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2F4D5D"/>
                </a:solidFill>
                <a:latin typeface="Arial"/>
                <a:ea typeface="DejaVu Sans"/>
              </a:rPr>
              <a:t>Thijs Peirelinck – thijs.peirelinck@kuleuven.be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76000" y="1656000"/>
            <a:ext cx="11040120" cy="446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120">
              <a:lnSpc>
                <a:spcPct val="100000"/>
              </a:lnSpc>
              <a:spcBef>
                <a:spcPts val="1001"/>
              </a:spcBef>
              <a:buClr>
                <a:srgbClr val="2F4D5D"/>
              </a:buClr>
              <a:buFont typeface="Arial"/>
              <a:buAutoNum type="arabicPeriod"/>
            </a:pPr>
            <a:r>
              <a:rPr lang="en-US" sz="2400" b="0" strike="noStrike" spc="-1">
                <a:solidFill>
                  <a:srgbClr val="2F4D5D"/>
                </a:solidFill>
                <a:latin typeface="Arial"/>
                <a:ea typeface="DejaVu Sans"/>
              </a:rPr>
              <a:t>Linear regression</a:t>
            </a:r>
            <a:endParaRPr lang="en-US" sz="2400" b="0" strike="noStrike" spc="-1">
              <a:latin typeface="Arial"/>
            </a:endParaRPr>
          </a:p>
          <a:p>
            <a:pPr marL="914400" lvl="1" indent="-456120">
              <a:lnSpc>
                <a:spcPct val="100000"/>
              </a:lnSpc>
              <a:spcBef>
                <a:spcPts val="499"/>
              </a:spcBef>
              <a:buClr>
                <a:srgbClr val="2F4D5D"/>
              </a:buClr>
              <a:buFont typeface="Arial"/>
              <a:buAutoNum type="arabicPeriod"/>
            </a:pPr>
            <a:r>
              <a:rPr lang="en-US" sz="2400" b="0" strike="noStrike" spc="-1">
                <a:solidFill>
                  <a:srgbClr val="2F4D5D"/>
                </a:solidFill>
                <a:latin typeface="Arial"/>
                <a:ea typeface="DejaVu Sans"/>
              </a:rPr>
              <a:t>Generating data</a:t>
            </a:r>
            <a:endParaRPr lang="en-US" sz="2400" b="0" strike="noStrike" spc="-1">
              <a:latin typeface="Arial"/>
            </a:endParaRPr>
          </a:p>
          <a:p>
            <a:pPr marL="914400" lvl="1" indent="-456120">
              <a:lnSpc>
                <a:spcPct val="100000"/>
              </a:lnSpc>
              <a:spcBef>
                <a:spcPts val="499"/>
              </a:spcBef>
              <a:buClr>
                <a:srgbClr val="2F4D5D"/>
              </a:buClr>
              <a:buFont typeface="Arial"/>
              <a:buAutoNum type="arabicPeriod"/>
            </a:pPr>
            <a:r>
              <a:rPr lang="en-US" sz="2400" b="0" strike="noStrike" spc="-1">
                <a:solidFill>
                  <a:srgbClr val="2F4D5D"/>
                </a:solidFill>
                <a:latin typeface="Arial"/>
                <a:ea typeface="DejaVu Sans"/>
              </a:rPr>
              <a:t>Plotting</a:t>
            </a:r>
            <a:endParaRPr lang="en-US" sz="2400" b="0" strike="noStrike" spc="-1">
              <a:latin typeface="Arial"/>
            </a:endParaRPr>
          </a:p>
          <a:p>
            <a:pPr marL="457200" indent="-456120">
              <a:lnSpc>
                <a:spcPct val="100000"/>
              </a:lnSpc>
              <a:spcBef>
                <a:spcPts val="1001"/>
              </a:spcBef>
              <a:buClr>
                <a:srgbClr val="2F4D5D"/>
              </a:buClr>
              <a:buFont typeface="Arial"/>
              <a:buAutoNum type="arabicPeriod"/>
            </a:pPr>
            <a:r>
              <a:rPr lang="en-US" sz="2400" b="0" strike="noStrike" spc="-1">
                <a:solidFill>
                  <a:srgbClr val="2F4D5D"/>
                </a:solidFill>
                <a:latin typeface="Arial"/>
                <a:ea typeface="DejaVu Sans"/>
              </a:rPr>
              <a:t>Non-linear regression: kernel regression</a:t>
            </a:r>
            <a:endParaRPr lang="en-US" sz="2400" b="0" strike="noStrike" spc="-1">
              <a:latin typeface="Arial"/>
            </a:endParaRPr>
          </a:p>
          <a:p>
            <a:pPr marL="457200" indent="-456120">
              <a:lnSpc>
                <a:spcPct val="100000"/>
              </a:lnSpc>
              <a:spcBef>
                <a:spcPts val="1001"/>
              </a:spcBef>
              <a:buClr>
                <a:srgbClr val="2F4D5D"/>
              </a:buClr>
              <a:buFont typeface="Arial"/>
              <a:buAutoNum type="arabicPeriod"/>
            </a:pPr>
            <a:r>
              <a:rPr lang="en-US" sz="2400" b="0" strike="noStrike" spc="-1">
                <a:solidFill>
                  <a:srgbClr val="2F4D5D"/>
                </a:solidFill>
                <a:latin typeface="Arial"/>
                <a:ea typeface="DejaVu Sans"/>
              </a:rPr>
              <a:t>Non-linear regression: neural networks</a:t>
            </a:r>
            <a:endParaRPr lang="en-US" sz="2400" b="0" strike="noStrike" spc="-1">
              <a:latin typeface="Arial"/>
            </a:endParaRPr>
          </a:p>
          <a:p>
            <a:pPr marL="457200" indent="-456120">
              <a:lnSpc>
                <a:spcPct val="100000"/>
              </a:lnSpc>
              <a:spcBef>
                <a:spcPts val="1001"/>
              </a:spcBef>
              <a:buClr>
                <a:srgbClr val="2F4D5D"/>
              </a:buClr>
              <a:buFont typeface="Arial"/>
              <a:buAutoNum type="arabicPeriod"/>
            </a:pPr>
            <a:r>
              <a:rPr lang="en-US" sz="2400" b="0" strike="noStrike" spc="-1">
                <a:solidFill>
                  <a:srgbClr val="2F4D5D"/>
                </a:solidFill>
                <a:latin typeface="Arial"/>
                <a:ea typeface="DejaVu Sans"/>
              </a:rPr>
              <a:t>Overfitting</a:t>
            </a:r>
            <a:endParaRPr lang="en-US" sz="2400" b="0" strike="noStrike" spc="-1">
              <a:latin typeface="Arial"/>
            </a:endParaRPr>
          </a:p>
          <a:p>
            <a:pPr marL="457200" indent="-456120">
              <a:lnSpc>
                <a:spcPct val="100000"/>
              </a:lnSpc>
              <a:spcBef>
                <a:spcPts val="1001"/>
              </a:spcBef>
              <a:buClr>
                <a:srgbClr val="2F4D5D"/>
              </a:buClr>
              <a:buFont typeface="Arial"/>
              <a:buAutoNum type="arabicPeriod"/>
            </a:pPr>
            <a:r>
              <a:rPr lang="en-US" sz="2400" b="0" strike="noStrike" spc="-1">
                <a:solidFill>
                  <a:srgbClr val="2F4D5D"/>
                </a:solidFill>
                <a:latin typeface="Arial"/>
                <a:ea typeface="DejaVu Sans"/>
              </a:rPr>
              <a:t>Regularization: early-stopping</a:t>
            </a:r>
            <a:endParaRPr lang="en-US" sz="2400" b="0" strike="noStrike" spc="-1">
              <a:latin typeface="Arial"/>
            </a:endParaRPr>
          </a:p>
          <a:p>
            <a:pPr marL="457200" indent="-456120">
              <a:lnSpc>
                <a:spcPct val="100000"/>
              </a:lnSpc>
              <a:spcBef>
                <a:spcPts val="1001"/>
              </a:spcBef>
              <a:buClr>
                <a:srgbClr val="2F4D5D"/>
              </a:buClr>
              <a:buFont typeface="Arial"/>
              <a:buAutoNum type="arabicPeriod"/>
            </a:pPr>
            <a:r>
              <a:rPr lang="en-US" sz="2400" b="0" strike="noStrike" spc="-1">
                <a:solidFill>
                  <a:srgbClr val="2F4D5D"/>
                </a:solidFill>
                <a:latin typeface="Arial"/>
                <a:ea typeface="DejaVu Sans"/>
              </a:rPr>
              <a:t>Importing real data: DataFetcher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576000" y="6210000"/>
            <a:ext cx="646920" cy="6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CustomShape 3"/>
          <p:cNvSpPr/>
          <p:nvPr/>
        </p:nvSpPr>
        <p:spPr>
          <a:xfrm>
            <a:off x="576000" y="207000"/>
            <a:ext cx="11040120" cy="115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1D8DB0"/>
                </a:solidFill>
                <a:latin typeface="Arial"/>
                <a:ea typeface="DejaVu Sans"/>
              </a:rPr>
              <a:t>Lab session tasks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76000" y="1656000"/>
            <a:ext cx="11040120" cy="446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520">
              <a:lnSpc>
                <a:spcPct val="100000"/>
              </a:lnSpc>
              <a:spcBef>
                <a:spcPts val="1001"/>
              </a:spcBef>
              <a:buClr>
                <a:srgbClr val="2F4D5D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2F4D5D"/>
                </a:solidFill>
                <a:latin typeface="Arial"/>
                <a:ea typeface="DejaVu Sans"/>
              </a:rPr>
              <a:t>Training set: </a:t>
            </a:r>
            <a:r>
              <a:rPr lang="en-US" sz="2400" b="0" strike="noStrike" spc="-1">
                <a:solidFill>
                  <a:srgbClr val="2F4D5D"/>
                </a:solidFill>
                <a:latin typeface="Arial"/>
                <a:ea typeface="DejaVu Sans"/>
              </a:rPr>
              <a:t>for training/learning network parameters</a:t>
            </a: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100000"/>
              </a:lnSpc>
              <a:spcBef>
                <a:spcPts val="1001"/>
              </a:spcBef>
              <a:buClr>
                <a:srgbClr val="2F4D5D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2F4D5D"/>
                </a:solidFill>
                <a:latin typeface="Arial"/>
                <a:ea typeface="DejaVu Sans"/>
              </a:rPr>
              <a:t>Validation set: </a:t>
            </a:r>
            <a:r>
              <a:rPr lang="en-US" sz="2400" b="0" strike="noStrike" spc="-1">
                <a:solidFill>
                  <a:srgbClr val="2F4D5D"/>
                </a:solidFill>
                <a:latin typeface="Arial"/>
                <a:ea typeface="DejaVu Sans"/>
              </a:rPr>
              <a:t>tuning hyperparameters: number of hidden layers/neurons</a:t>
            </a: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100000"/>
              </a:lnSpc>
              <a:spcBef>
                <a:spcPts val="1001"/>
              </a:spcBef>
              <a:buClr>
                <a:srgbClr val="2F4D5D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2F4D5D"/>
                </a:solidFill>
                <a:latin typeface="Arial"/>
                <a:ea typeface="DejaVu Sans"/>
              </a:rPr>
              <a:t>Test set: </a:t>
            </a:r>
            <a:r>
              <a:rPr lang="en-US" sz="2400" b="0" strike="noStrike" spc="-1">
                <a:solidFill>
                  <a:srgbClr val="2F4D5D"/>
                </a:solidFill>
                <a:latin typeface="Arial"/>
                <a:ea typeface="DejaVu Sans"/>
              </a:rPr>
              <a:t> to evaluate final network performance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576000" y="6210000"/>
            <a:ext cx="646920" cy="6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CustomShape 3"/>
          <p:cNvSpPr/>
          <p:nvPr/>
        </p:nvSpPr>
        <p:spPr>
          <a:xfrm>
            <a:off x="576000" y="207000"/>
            <a:ext cx="11040120" cy="115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1D8DB0"/>
                </a:solidFill>
                <a:latin typeface="Arial"/>
                <a:ea typeface="DejaVu Sans"/>
              </a:rPr>
              <a:t>Data set</a:t>
            </a:r>
            <a:endParaRPr lang="en-US" sz="4000" b="0" strike="noStrike" spc="-1">
              <a:latin typeface="Arial"/>
            </a:endParaRPr>
          </a:p>
        </p:txBody>
      </p:sp>
      <p:pic>
        <p:nvPicPr>
          <p:cNvPr id="124" name="Picture 5"/>
          <p:cNvPicPr/>
          <p:nvPr/>
        </p:nvPicPr>
        <p:blipFill>
          <a:blip r:embed="rId2"/>
          <a:srcRect t="7165" b="4467"/>
          <a:stretch/>
        </p:blipFill>
        <p:spPr>
          <a:xfrm>
            <a:off x="2822400" y="3085200"/>
            <a:ext cx="6420960" cy="3123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76000" y="1656000"/>
            <a:ext cx="11040120" cy="446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520">
              <a:lnSpc>
                <a:spcPct val="100000"/>
              </a:lnSpc>
              <a:spcBef>
                <a:spcPts val="1001"/>
              </a:spcBef>
              <a:buClr>
                <a:srgbClr val="2F4D5D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2F4D5D"/>
                </a:solidFill>
                <a:latin typeface="Arial"/>
                <a:ea typeface="DejaVu Sans"/>
              </a:rPr>
              <a:t>Create a neural network to forecast day-ahead electricity prices</a:t>
            </a:r>
            <a:endParaRPr lang="en-US" sz="2400" b="0" strike="noStrike" spc="-1" dirty="0">
              <a:latin typeface="Arial"/>
            </a:endParaRPr>
          </a:p>
          <a:p>
            <a:pPr marL="685800" lvl="1" indent="-227520">
              <a:lnSpc>
                <a:spcPct val="100000"/>
              </a:lnSpc>
              <a:spcBef>
                <a:spcPts val="499"/>
              </a:spcBef>
              <a:buClr>
                <a:srgbClr val="2F4D5D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2F4D5D"/>
                </a:solidFill>
                <a:latin typeface="Arial"/>
                <a:ea typeface="DejaVu Sans"/>
              </a:rPr>
              <a:t>Try to have a good prediction:</a:t>
            </a:r>
            <a:endParaRPr lang="en-US" sz="2400" b="0" strike="noStrike" spc="-1" dirty="0">
              <a:latin typeface="Arial"/>
            </a:endParaRPr>
          </a:p>
          <a:p>
            <a:pPr marL="1143000" lvl="2" indent="-227520">
              <a:lnSpc>
                <a:spcPct val="100000"/>
              </a:lnSpc>
              <a:spcBef>
                <a:spcPts val="499"/>
              </a:spcBef>
              <a:buClr>
                <a:srgbClr val="2F4D5D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2F4D5D"/>
                </a:solidFill>
                <a:latin typeface="Arial"/>
                <a:ea typeface="DejaVu Sans"/>
              </a:rPr>
              <a:t>Gain insight in data and </a:t>
            </a:r>
            <a:r>
              <a:rPr lang="en-US" sz="2000" b="0" strike="noStrike" spc="-1" dirty="0" err="1">
                <a:solidFill>
                  <a:srgbClr val="2F4D5D"/>
                </a:solidFill>
                <a:latin typeface="Arial"/>
                <a:ea typeface="DejaVu Sans"/>
              </a:rPr>
              <a:t>preproces</a:t>
            </a:r>
            <a:r>
              <a:rPr lang="en-US" sz="2000" b="0" strike="noStrike" spc="-1" dirty="0">
                <a:solidFill>
                  <a:srgbClr val="2F4D5D"/>
                </a:solidFill>
                <a:latin typeface="Arial"/>
                <a:ea typeface="DejaVu Sans"/>
              </a:rPr>
              <a:t> inputs</a:t>
            </a:r>
            <a:endParaRPr lang="en-US" sz="2000" b="0" strike="noStrike" spc="-1" dirty="0">
              <a:latin typeface="Arial"/>
            </a:endParaRPr>
          </a:p>
          <a:p>
            <a:pPr marL="1143000" lvl="2" indent="-227520">
              <a:lnSpc>
                <a:spcPct val="100000"/>
              </a:lnSpc>
              <a:spcBef>
                <a:spcPts val="499"/>
              </a:spcBef>
              <a:buClr>
                <a:srgbClr val="2F4D5D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2F4D5D"/>
                </a:solidFill>
                <a:latin typeface="Arial"/>
                <a:ea typeface="DejaVu Sans"/>
              </a:rPr>
              <a:t>Use additional (relevant) features (use </a:t>
            </a:r>
            <a:r>
              <a:rPr lang="en-US" sz="2000" b="0" strike="noStrike" spc="-1" dirty="0" err="1">
                <a:solidFill>
                  <a:srgbClr val="2F4D5D"/>
                </a:solidFill>
                <a:latin typeface="Arial"/>
                <a:ea typeface="DejaVu Sans"/>
              </a:rPr>
              <a:t>DataFetcher</a:t>
            </a:r>
            <a:r>
              <a:rPr lang="en-US" sz="2000" b="0" strike="noStrike" spc="-1" dirty="0">
                <a:solidFill>
                  <a:srgbClr val="2F4D5D"/>
                </a:solidFill>
                <a:latin typeface="Arial"/>
                <a:ea typeface="DejaVu Sans"/>
              </a:rPr>
              <a:t> as an example)</a:t>
            </a:r>
            <a:endParaRPr lang="en-US" sz="2000" b="0" strike="noStrike" spc="-1" dirty="0">
              <a:latin typeface="Arial"/>
            </a:endParaRPr>
          </a:p>
          <a:p>
            <a:pPr marL="1143000" lvl="2" indent="-227520">
              <a:lnSpc>
                <a:spcPct val="100000"/>
              </a:lnSpc>
              <a:spcBef>
                <a:spcPts val="499"/>
              </a:spcBef>
              <a:buClr>
                <a:srgbClr val="2F4D5D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2F4D5D"/>
                </a:solidFill>
                <a:latin typeface="Arial"/>
                <a:ea typeface="DejaVu Sans"/>
              </a:rPr>
              <a:t>Tune network architecture</a:t>
            </a:r>
            <a:endParaRPr lang="en-US" sz="2000" b="0" strike="noStrike" spc="-1" dirty="0">
              <a:latin typeface="Arial"/>
            </a:endParaRPr>
          </a:p>
          <a:p>
            <a:pPr marL="228600" indent="-227520">
              <a:lnSpc>
                <a:spcPct val="100000"/>
              </a:lnSpc>
              <a:spcBef>
                <a:spcPts val="1001"/>
              </a:spcBef>
              <a:buClr>
                <a:srgbClr val="2F4D5D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2F4D5D"/>
                </a:solidFill>
                <a:latin typeface="Arial"/>
                <a:ea typeface="DejaVu Sans"/>
              </a:rPr>
              <a:t>Submit your results</a:t>
            </a:r>
            <a:endParaRPr lang="en-US" sz="2400" b="0" strike="noStrike" spc="-1" dirty="0">
              <a:latin typeface="Arial"/>
            </a:endParaRPr>
          </a:p>
          <a:p>
            <a:pPr marL="228600" indent="-227520">
              <a:lnSpc>
                <a:spcPct val="100000"/>
              </a:lnSpc>
              <a:spcBef>
                <a:spcPts val="1001"/>
              </a:spcBef>
              <a:buClr>
                <a:srgbClr val="2F4D5D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2F4D5D"/>
                </a:solidFill>
                <a:latin typeface="Arial"/>
                <a:ea typeface="DejaVu Sans"/>
              </a:rPr>
              <a:t>See which team did best!</a:t>
            </a:r>
            <a:endParaRPr lang="en-US" sz="2400" b="0" strike="noStrike" spc="-1" dirty="0">
              <a:latin typeface="Arial"/>
            </a:endParaRPr>
          </a:p>
          <a:p>
            <a:pPr marL="685800" lvl="1" indent="-227520">
              <a:lnSpc>
                <a:spcPct val="100000"/>
              </a:lnSpc>
              <a:spcBef>
                <a:spcPts val="1134"/>
              </a:spcBef>
              <a:buClr>
                <a:srgbClr val="2F4D5D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2F4D5D"/>
                </a:solidFill>
                <a:latin typeface="Arial"/>
                <a:ea typeface="DejaVu Sans"/>
              </a:rPr>
              <a:t>Evaluation is based on the Mean Squared Error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576000" y="6210000"/>
            <a:ext cx="646920" cy="6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3"/>
          <p:cNvSpPr/>
          <p:nvPr/>
        </p:nvSpPr>
        <p:spPr>
          <a:xfrm>
            <a:off x="576000" y="207000"/>
            <a:ext cx="11040120" cy="115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1D8DB0"/>
                </a:solidFill>
                <a:latin typeface="Arial"/>
                <a:ea typeface="DejaVu Sans"/>
              </a:rPr>
              <a:t>Next exercise session - competition</a:t>
            </a:r>
            <a:endParaRPr lang="en-US" sz="4000" b="0" strike="noStrike" spc="-1" dirty="0">
              <a:latin typeface="Arial"/>
            </a:endParaRPr>
          </a:p>
        </p:txBody>
      </p:sp>
      <p:pic>
        <p:nvPicPr>
          <p:cNvPr id="135" name="Picture 134"/>
          <p:cNvPicPr/>
          <p:nvPr/>
        </p:nvPicPr>
        <p:blipFill>
          <a:blip r:embed="rId2"/>
          <a:stretch/>
        </p:blipFill>
        <p:spPr>
          <a:xfrm>
            <a:off x="3928320" y="5041440"/>
            <a:ext cx="3843360" cy="1077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76000" y="1656000"/>
            <a:ext cx="11040120" cy="446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520">
              <a:lnSpc>
                <a:spcPct val="100000"/>
              </a:lnSpc>
              <a:spcBef>
                <a:spcPts val="1001"/>
              </a:spcBef>
              <a:buClr>
                <a:srgbClr val="2F4D5D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2F4D5D"/>
                </a:solidFill>
                <a:latin typeface="Arial"/>
                <a:ea typeface="DejaVu Sans"/>
              </a:rPr>
              <a:t>Create a </a:t>
            </a:r>
            <a:r>
              <a:rPr lang="en-US" sz="2400" b="1" strike="noStrike" spc="-1" dirty="0">
                <a:solidFill>
                  <a:srgbClr val="2F4D5D"/>
                </a:solidFill>
                <a:latin typeface="Arial"/>
                <a:ea typeface="DejaVu Sans"/>
              </a:rPr>
              <a:t>predictions.csv </a:t>
            </a:r>
            <a:r>
              <a:rPr lang="en-US" sz="2400" b="0" strike="noStrike" spc="-1" dirty="0">
                <a:solidFill>
                  <a:srgbClr val="2F4D5D"/>
                </a:solidFill>
                <a:latin typeface="Arial"/>
                <a:ea typeface="DejaVu Sans"/>
              </a:rPr>
              <a:t>file with 24 rows, each row should contain the forecast for that hour. Predict the </a:t>
            </a:r>
            <a:r>
              <a:rPr lang="en-US" sz="2400" b="0" strike="noStrike" spc="-1" dirty="0" err="1">
                <a:solidFill>
                  <a:srgbClr val="2F4D5D"/>
                </a:solidFill>
                <a:latin typeface="Arial"/>
                <a:ea typeface="DejaVu Sans"/>
              </a:rPr>
              <a:t>belpex</a:t>
            </a:r>
            <a:r>
              <a:rPr lang="en-US" sz="2400" b="0" strike="noStrike" spc="-1" dirty="0">
                <a:solidFill>
                  <a:srgbClr val="2F4D5D"/>
                </a:solidFill>
                <a:latin typeface="Arial"/>
                <a:ea typeface="DejaVu Sans"/>
              </a:rPr>
              <a:t> prices for </a:t>
            </a:r>
            <a:r>
              <a:rPr lang="en-US" sz="2400" b="1" strike="noStrike" spc="-1" dirty="0">
                <a:solidFill>
                  <a:srgbClr val="2F4D5D"/>
                </a:solidFill>
                <a:latin typeface="Arial"/>
                <a:ea typeface="DejaVu Sans"/>
              </a:rPr>
              <a:t>??</a:t>
            </a:r>
            <a:r>
              <a:rPr lang="en-US" sz="2400" b="0" strike="noStrike" spc="-1" dirty="0">
                <a:solidFill>
                  <a:srgbClr val="2F4D5D"/>
                </a:solidFill>
                <a:latin typeface="Arial"/>
                <a:ea typeface="DejaVu Sans"/>
              </a:rPr>
              <a:t>.</a:t>
            </a:r>
            <a:endParaRPr lang="en-US" sz="2400" b="0" strike="noStrike" spc="-1" dirty="0">
              <a:latin typeface="Arial"/>
            </a:endParaRPr>
          </a:p>
          <a:p>
            <a:pPr marL="228600" indent="-227520">
              <a:lnSpc>
                <a:spcPct val="100000"/>
              </a:lnSpc>
              <a:spcBef>
                <a:spcPts val="1001"/>
              </a:spcBef>
              <a:buClr>
                <a:srgbClr val="2F4D5D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2F4D5D"/>
                </a:solidFill>
                <a:latin typeface="Arial"/>
                <a:ea typeface="DejaVu Sans"/>
              </a:rPr>
              <a:t>Write a report of max. 5 pages (including plots) with the results of your work</a:t>
            </a:r>
            <a:endParaRPr lang="en-US" sz="2400" b="0" strike="noStrike" spc="-1" dirty="0">
              <a:latin typeface="Arial"/>
            </a:endParaRPr>
          </a:p>
          <a:p>
            <a:pPr marL="685800" lvl="1" indent="-227520">
              <a:lnSpc>
                <a:spcPct val="100000"/>
              </a:lnSpc>
              <a:spcBef>
                <a:spcPts val="499"/>
              </a:spcBef>
              <a:buClr>
                <a:srgbClr val="2F4D5D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2F4D5D"/>
                </a:solidFill>
                <a:latin typeface="Arial"/>
                <a:ea typeface="DejaVu Sans"/>
              </a:rPr>
              <a:t>The data you used and the preprocessing you performed. </a:t>
            </a:r>
            <a:endParaRPr lang="en-US" sz="2400" b="0" strike="noStrike" spc="-1" dirty="0">
              <a:latin typeface="Arial"/>
            </a:endParaRPr>
          </a:p>
          <a:p>
            <a:pPr marL="685800" lvl="1" indent="-227520">
              <a:lnSpc>
                <a:spcPct val="100000"/>
              </a:lnSpc>
              <a:spcBef>
                <a:spcPts val="499"/>
              </a:spcBef>
              <a:buClr>
                <a:srgbClr val="2F4D5D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2F4D5D"/>
                </a:solidFill>
                <a:latin typeface="Arial"/>
                <a:ea typeface="DejaVu Sans"/>
              </a:rPr>
              <a:t>The architecture of the neural network and the reason why you chose this architecture (explain the experiments you performed to make your decision). </a:t>
            </a:r>
            <a:endParaRPr lang="en-US" sz="2400" b="0" strike="noStrike" spc="-1" dirty="0">
              <a:latin typeface="Arial"/>
            </a:endParaRPr>
          </a:p>
          <a:p>
            <a:pPr marL="685800" lvl="1" indent="-227520">
              <a:lnSpc>
                <a:spcPct val="100000"/>
              </a:lnSpc>
              <a:spcBef>
                <a:spcPts val="499"/>
              </a:spcBef>
              <a:buClr>
                <a:srgbClr val="2F4D5D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2F4D5D"/>
                </a:solidFill>
                <a:latin typeface="Arial"/>
                <a:ea typeface="DejaVu Sans"/>
              </a:rPr>
              <a:t>The final results and performance of the model, e.g. what is the test-set performance.</a:t>
            </a:r>
            <a:endParaRPr lang="en-US" sz="2400" b="0" strike="noStrike" spc="-1" dirty="0">
              <a:latin typeface="Arial"/>
            </a:endParaRPr>
          </a:p>
          <a:p>
            <a:pPr marL="228600" indent="-227520">
              <a:lnSpc>
                <a:spcPct val="100000"/>
              </a:lnSpc>
              <a:spcBef>
                <a:spcPts val="1001"/>
              </a:spcBef>
              <a:buClr>
                <a:srgbClr val="2F4D5D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2F4D5D"/>
                </a:solidFill>
                <a:latin typeface="Arial"/>
                <a:ea typeface="DejaVu Sans"/>
              </a:rPr>
              <a:t>Deadline: </a:t>
            </a:r>
            <a:r>
              <a:rPr lang="en-US" sz="2400" b="1" u="sng" strike="noStrike" spc="-1" dirty="0">
                <a:solidFill>
                  <a:srgbClr val="2F4D5D"/>
                </a:solidFill>
                <a:uFillTx/>
                <a:latin typeface="Arial"/>
                <a:ea typeface="DejaVu Sans"/>
              </a:rPr>
              <a:t>TBA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576000" y="6210000"/>
            <a:ext cx="646920" cy="6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CustomShape 3"/>
          <p:cNvSpPr/>
          <p:nvPr/>
        </p:nvSpPr>
        <p:spPr>
          <a:xfrm>
            <a:off x="576000" y="207000"/>
            <a:ext cx="11040120" cy="115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1D8DB0"/>
                </a:solidFill>
                <a:latin typeface="Arial"/>
                <a:ea typeface="DejaVu Sans"/>
              </a:rPr>
              <a:t>Next exercise session - final report</a:t>
            </a:r>
            <a:endParaRPr lang="en-US" sz="4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76000" y="1656000"/>
            <a:ext cx="11040120" cy="446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520">
              <a:lnSpc>
                <a:spcPct val="100000"/>
              </a:lnSpc>
              <a:spcBef>
                <a:spcPts val="1001"/>
              </a:spcBef>
              <a:buClr>
                <a:srgbClr val="2F4D5D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2F4D5D"/>
                </a:solidFill>
                <a:latin typeface="Arial"/>
                <a:ea typeface="DejaVu Sans"/>
              </a:rPr>
              <a:t>Statistical model</a:t>
            </a: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100000"/>
              </a:lnSpc>
              <a:spcBef>
                <a:spcPts val="1001"/>
              </a:spcBef>
              <a:buClr>
                <a:srgbClr val="2F4D5D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2F4D5D"/>
                </a:solidFill>
                <a:latin typeface="Arial"/>
                <a:ea typeface="DejaVu Sans"/>
              </a:rPr>
              <a:t>Estimating relationships among variables</a:t>
            </a:r>
            <a:endParaRPr lang="en-US" sz="2400" b="0" strike="noStrike" spc="-1">
              <a:latin typeface="Arial"/>
            </a:endParaRPr>
          </a:p>
          <a:p>
            <a:pPr marL="685800" lvl="1" indent="-227520">
              <a:lnSpc>
                <a:spcPct val="100000"/>
              </a:lnSpc>
              <a:spcBef>
                <a:spcPts val="499"/>
              </a:spcBef>
              <a:buClr>
                <a:srgbClr val="2F4D5D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2F4D5D"/>
                </a:solidFill>
                <a:latin typeface="Arial"/>
                <a:ea typeface="DejaVu Sans"/>
              </a:rPr>
              <a:t>Dependent variable</a:t>
            </a:r>
            <a:endParaRPr lang="en-US" sz="2400" b="0" strike="noStrike" spc="-1">
              <a:latin typeface="Arial"/>
            </a:endParaRPr>
          </a:p>
          <a:p>
            <a:pPr marL="685800" lvl="1" indent="-227520">
              <a:lnSpc>
                <a:spcPct val="100000"/>
              </a:lnSpc>
              <a:spcBef>
                <a:spcPts val="499"/>
              </a:spcBef>
              <a:buClr>
                <a:srgbClr val="2F4D5D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2F4D5D"/>
                </a:solidFill>
                <a:latin typeface="Arial"/>
                <a:ea typeface="DejaVu Sans"/>
              </a:rPr>
              <a:t>Independent variables</a:t>
            </a: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100000"/>
              </a:lnSpc>
              <a:spcBef>
                <a:spcPts val="1001"/>
              </a:spcBef>
              <a:buClr>
                <a:srgbClr val="2F4D5D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2F4D5D"/>
                </a:solidFill>
                <a:latin typeface="Arial"/>
                <a:ea typeface="DejaVu Sans"/>
              </a:rPr>
              <a:t>Linear regression</a:t>
            </a: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100000"/>
              </a:lnSpc>
              <a:spcBef>
                <a:spcPts val="1001"/>
              </a:spcBef>
              <a:buClr>
                <a:srgbClr val="2F4D5D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2F4D5D"/>
                </a:solidFill>
                <a:latin typeface="Arial"/>
                <a:ea typeface="DejaVu Sans"/>
              </a:rPr>
              <a:t>Non-linear regression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76000" y="6210000"/>
            <a:ext cx="646920" cy="6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CustomShape 3"/>
          <p:cNvSpPr/>
          <p:nvPr/>
        </p:nvSpPr>
        <p:spPr>
          <a:xfrm>
            <a:off x="576000" y="207000"/>
            <a:ext cx="11040120" cy="115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1D8DB0"/>
                </a:solidFill>
                <a:latin typeface="Arial"/>
                <a:ea typeface="DejaVu Sans"/>
              </a:rPr>
              <a:t>Regression</a:t>
            </a:r>
            <a:endParaRPr lang="en-US" sz="4000" b="0" strike="noStrike" spc="-1">
              <a:latin typeface="Arial"/>
            </a:endParaRPr>
          </a:p>
        </p:txBody>
      </p:sp>
      <p:pic>
        <p:nvPicPr>
          <p:cNvPr id="89" name="Picture 4"/>
          <p:cNvPicPr/>
          <p:nvPr/>
        </p:nvPicPr>
        <p:blipFill>
          <a:blip r:embed="rId2"/>
          <a:stretch/>
        </p:blipFill>
        <p:spPr>
          <a:xfrm>
            <a:off x="6333840" y="1656000"/>
            <a:ext cx="5461920" cy="361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76000" y="1656000"/>
            <a:ext cx="11040120" cy="446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520">
              <a:lnSpc>
                <a:spcPct val="100000"/>
              </a:lnSpc>
              <a:spcBef>
                <a:spcPts val="1001"/>
              </a:spcBef>
              <a:buClr>
                <a:srgbClr val="2F4D5D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2F4D5D"/>
                </a:solidFill>
                <a:latin typeface="Arial"/>
                <a:ea typeface="DejaVu Sans"/>
              </a:rPr>
              <a:t>Computing system capable of massive data processing and knoweldge representation</a:t>
            </a: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100000"/>
              </a:lnSpc>
              <a:spcBef>
                <a:spcPts val="1001"/>
              </a:spcBef>
              <a:buClr>
                <a:srgbClr val="2F4D5D"/>
              </a:buClr>
              <a:buFont typeface="Arial"/>
              <a:buChar char="•"/>
            </a:pPr>
            <a:r>
              <a:rPr lang="en-US" sz="24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Universal </a:t>
            </a:r>
            <a:r>
              <a:rPr lang="en-US" sz="24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approximation </a:t>
            </a:r>
            <a:r>
              <a:rPr lang="en-US" sz="24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theorem</a:t>
            </a:r>
            <a:r>
              <a:rPr lang="en-US" sz="2400" b="0" strike="noStrike" spc="-1">
                <a:solidFill>
                  <a:srgbClr val="2F4D5D"/>
                </a:solidFill>
                <a:latin typeface="Arial"/>
                <a:ea typeface="DejaVu Sans"/>
              </a:rPr>
              <a:t>: "the standard multilayer feed-forward network with a single hidden layer, which contains finite number of hidden neurons, is a universal approximator among continuous functions on compact subsets of Rn, under mild assumptions on the activation function."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576000" y="6210000"/>
            <a:ext cx="646920" cy="6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CustomShape 3"/>
          <p:cNvSpPr/>
          <p:nvPr/>
        </p:nvSpPr>
        <p:spPr>
          <a:xfrm>
            <a:off x="576000" y="207000"/>
            <a:ext cx="11040120" cy="115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1D8DB0"/>
                </a:solidFill>
                <a:latin typeface="Arial"/>
                <a:ea typeface="DejaVu Sans"/>
              </a:rPr>
              <a:t>Artificial Neural Networks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76000" y="1656000"/>
            <a:ext cx="5628240" cy="446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520">
              <a:lnSpc>
                <a:spcPct val="100000"/>
              </a:lnSpc>
              <a:spcBef>
                <a:spcPts val="1001"/>
              </a:spcBef>
              <a:buClr>
                <a:srgbClr val="2F4D5D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2F4D5D"/>
                </a:solidFill>
                <a:latin typeface="Arial"/>
                <a:ea typeface="DejaVu Sans"/>
              </a:rPr>
              <a:t>Organized in layers: neurons, inputs, outputs and activation function</a:t>
            </a: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100000"/>
              </a:lnSpc>
              <a:spcBef>
                <a:spcPts val="1001"/>
              </a:spcBef>
              <a:buClr>
                <a:srgbClr val="2F4D5D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2F4D5D"/>
                </a:solidFill>
                <a:latin typeface="Arial"/>
                <a:ea typeface="DejaVu Sans"/>
              </a:rPr>
              <a:t>Number of neurons in output layer = number of outputs</a:t>
            </a: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100000"/>
              </a:lnSpc>
              <a:spcBef>
                <a:spcPts val="1001"/>
              </a:spcBef>
              <a:buClr>
                <a:srgbClr val="2F4D5D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2F4D5D"/>
                </a:solidFill>
                <a:latin typeface="Arial"/>
                <a:ea typeface="DejaVu Sans"/>
              </a:rPr>
              <a:t>Used in optimization, control and </a:t>
            </a:r>
            <a:r>
              <a:rPr lang="en-US" sz="2400" b="1" strike="noStrike" spc="-1">
                <a:solidFill>
                  <a:srgbClr val="2F4D5D"/>
                </a:solidFill>
                <a:latin typeface="Arial"/>
                <a:ea typeface="DejaVu Sans"/>
              </a:rPr>
              <a:t>forecasting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576000" y="6210000"/>
            <a:ext cx="646920" cy="6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CustomShape 3"/>
          <p:cNvSpPr/>
          <p:nvPr/>
        </p:nvSpPr>
        <p:spPr>
          <a:xfrm>
            <a:off x="576000" y="207000"/>
            <a:ext cx="11040120" cy="115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1D8DB0"/>
                </a:solidFill>
                <a:latin typeface="Arial"/>
                <a:ea typeface="DejaVu Sans"/>
              </a:rPr>
              <a:t>Artificial Neural Networks - Structure</a:t>
            </a:r>
            <a:endParaRPr lang="en-US" sz="4000" b="0" strike="noStrike" spc="-1">
              <a:latin typeface="Arial"/>
            </a:endParaRPr>
          </a:p>
        </p:txBody>
      </p:sp>
      <p:pic>
        <p:nvPicPr>
          <p:cNvPr id="96" name="Picture 2"/>
          <p:cNvPicPr/>
          <p:nvPr/>
        </p:nvPicPr>
        <p:blipFill>
          <a:blip r:embed="rId2"/>
          <a:stretch/>
        </p:blipFill>
        <p:spPr>
          <a:xfrm>
            <a:off x="6935400" y="1656000"/>
            <a:ext cx="4541040" cy="3592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76000" y="6210000"/>
            <a:ext cx="646920" cy="6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2"/>
          <p:cNvSpPr/>
          <p:nvPr/>
        </p:nvSpPr>
        <p:spPr>
          <a:xfrm>
            <a:off x="576000" y="207000"/>
            <a:ext cx="11040120" cy="115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1D8DB0"/>
                </a:solidFill>
                <a:latin typeface="Arial"/>
                <a:ea typeface="DejaVu Sans"/>
              </a:rPr>
              <a:t>Artificial Neural Networks – Activation functions</a:t>
            </a:r>
            <a:endParaRPr lang="en-US" sz="4000" b="0" strike="noStrike" spc="-1">
              <a:latin typeface="Arial"/>
            </a:endParaRPr>
          </a:p>
        </p:txBody>
      </p:sp>
      <p:pic>
        <p:nvPicPr>
          <p:cNvPr id="99" name="Picture 5"/>
          <p:cNvPicPr/>
          <p:nvPr/>
        </p:nvPicPr>
        <p:blipFill>
          <a:blip r:embed="rId2"/>
          <a:stretch/>
        </p:blipFill>
        <p:spPr>
          <a:xfrm>
            <a:off x="1224000" y="1060560"/>
            <a:ext cx="9412920" cy="4968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76000" y="1656000"/>
            <a:ext cx="11040120" cy="446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520">
              <a:lnSpc>
                <a:spcPct val="100000"/>
              </a:lnSpc>
              <a:spcBef>
                <a:spcPts val="1001"/>
              </a:spcBef>
              <a:buClr>
                <a:srgbClr val="2F4D5D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2F4D5D"/>
                </a:solidFill>
                <a:latin typeface="Arial"/>
                <a:ea typeface="DejaVu Sans"/>
              </a:rPr>
              <a:t>Download and install Anaconda (</a:t>
            </a:r>
            <a:r>
              <a:rPr lang="en-US" sz="2400" b="0" strike="noStrike" spc="-1">
                <a:solidFill>
                  <a:srgbClr val="2F4D5D"/>
                </a:solidFill>
                <a:latin typeface="Arial"/>
                <a:ea typeface="DejaVu Sans"/>
              </a:rPr>
              <a:t>Use Python 3.6!)</a:t>
            </a: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100000"/>
              </a:lnSpc>
              <a:spcBef>
                <a:spcPts val="1001"/>
              </a:spcBef>
              <a:buClr>
                <a:srgbClr val="2F4D5D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2F4D5D"/>
                </a:solidFill>
                <a:latin typeface="Arial"/>
                <a:ea typeface="DejaVu Sans"/>
              </a:rPr>
              <a:t>Install deep learning libraries</a:t>
            </a:r>
            <a:endParaRPr lang="en-US" sz="2400" b="0" strike="noStrike" spc="-1" dirty="0">
              <a:latin typeface="Arial"/>
            </a:endParaRPr>
          </a:p>
          <a:p>
            <a:pPr marL="228600" indent="-227520">
              <a:lnSpc>
                <a:spcPct val="100000"/>
              </a:lnSpc>
              <a:spcBef>
                <a:spcPts val="1001"/>
              </a:spcBef>
              <a:buClr>
                <a:srgbClr val="2F4D5D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2F4D5D"/>
                </a:solidFill>
                <a:latin typeface="Arial"/>
                <a:ea typeface="DejaVu Sans"/>
              </a:rPr>
              <a:t>More info on Toledo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576000" y="6210000"/>
            <a:ext cx="646920" cy="6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CustomShape 3"/>
          <p:cNvSpPr/>
          <p:nvPr/>
        </p:nvSpPr>
        <p:spPr>
          <a:xfrm>
            <a:off x="576000" y="207000"/>
            <a:ext cx="11040120" cy="115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1D8DB0"/>
                </a:solidFill>
                <a:latin typeface="Arial"/>
                <a:ea typeface="DejaVu Sans"/>
              </a:rPr>
              <a:t>Set-up Machine Learning  Environment</a:t>
            </a:r>
            <a:endParaRPr lang="en-US" sz="4000" b="0" strike="noStrike" spc="-1">
              <a:latin typeface="Arial"/>
            </a:endParaRPr>
          </a:p>
        </p:txBody>
      </p:sp>
      <p:pic>
        <p:nvPicPr>
          <p:cNvPr id="103" name="Picture 2"/>
          <p:cNvPicPr/>
          <p:nvPr/>
        </p:nvPicPr>
        <p:blipFill>
          <a:blip r:embed="rId2"/>
          <a:stretch/>
        </p:blipFill>
        <p:spPr>
          <a:xfrm>
            <a:off x="3042360" y="4089960"/>
            <a:ext cx="1904040" cy="951480"/>
          </a:xfrm>
          <a:prstGeom prst="rect">
            <a:avLst/>
          </a:prstGeom>
          <a:ln>
            <a:noFill/>
          </a:ln>
        </p:spPr>
      </p:pic>
      <p:pic>
        <p:nvPicPr>
          <p:cNvPr id="104" name="Picture 4"/>
          <p:cNvPicPr/>
          <p:nvPr/>
        </p:nvPicPr>
        <p:blipFill>
          <a:blip r:embed="rId3"/>
          <a:stretch/>
        </p:blipFill>
        <p:spPr>
          <a:xfrm>
            <a:off x="0" y="4089960"/>
            <a:ext cx="3093480" cy="1044360"/>
          </a:xfrm>
          <a:prstGeom prst="rect">
            <a:avLst/>
          </a:prstGeom>
          <a:ln>
            <a:noFill/>
          </a:ln>
        </p:spPr>
      </p:pic>
      <p:pic>
        <p:nvPicPr>
          <p:cNvPr id="105" name="Picture 6"/>
          <p:cNvPicPr/>
          <p:nvPr/>
        </p:nvPicPr>
        <p:blipFill>
          <a:blip r:embed="rId4"/>
          <a:stretch/>
        </p:blipFill>
        <p:spPr>
          <a:xfrm>
            <a:off x="7481880" y="3920760"/>
            <a:ext cx="1271160" cy="1083240"/>
          </a:xfrm>
          <a:prstGeom prst="rect">
            <a:avLst/>
          </a:prstGeom>
          <a:ln>
            <a:noFill/>
          </a:ln>
        </p:spPr>
      </p:pic>
      <p:pic>
        <p:nvPicPr>
          <p:cNvPr id="106" name="Picture 8"/>
          <p:cNvPicPr/>
          <p:nvPr/>
        </p:nvPicPr>
        <p:blipFill>
          <a:blip r:embed="rId5"/>
          <a:stretch/>
        </p:blipFill>
        <p:spPr>
          <a:xfrm>
            <a:off x="8940240" y="3988800"/>
            <a:ext cx="3268080" cy="947160"/>
          </a:xfrm>
          <a:prstGeom prst="rect">
            <a:avLst/>
          </a:prstGeom>
          <a:ln>
            <a:noFill/>
          </a:ln>
        </p:spPr>
      </p:pic>
      <p:pic>
        <p:nvPicPr>
          <p:cNvPr id="107" name="Picture 10"/>
          <p:cNvPicPr/>
          <p:nvPr/>
        </p:nvPicPr>
        <p:blipFill>
          <a:blip r:embed="rId6"/>
          <a:stretch/>
        </p:blipFill>
        <p:spPr>
          <a:xfrm>
            <a:off x="5133600" y="3888000"/>
            <a:ext cx="2132280" cy="1154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76000" y="1656000"/>
            <a:ext cx="11040120" cy="446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2"/>
          <p:cNvSpPr/>
          <p:nvPr/>
        </p:nvSpPr>
        <p:spPr>
          <a:xfrm>
            <a:off x="576000" y="6210000"/>
            <a:ext cx="646920" cy="6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CustomShape 3"/>
          <p:cNvSpPr/>
          <p:nvPr/>
        </p:nvSpPr>
        <p:spPr>
          <a:xfrm>
            <a:off x="576000" y="207000"/>
            <a:ext cx="11040120" cy="115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1D8DB0"/>
                </a:solidFill>
                <a:latin typeface="Arial"/>
                <a:ea typeface="DejaVu Sans"/>
              </a:rPr>
              <a:t>Anaconda navigator</a:t>
            </a:r>
            <a:endParaRPr lang="en-US" sz="4000" b="0" strike="noStrike" spc="-1">
              <a:latin typeface="Arial"/>
            </a:endParaRPr>
          </a:p>
        </p:txBody>
      </p:sp>
      <p:pic>
        <p:nvPicPr>
          <p:cNvPr id="111" name="Picture 5"/>
          <p:cNvPicPr/>
          <p:nvPr/>
        </p:nvPicPr>
        <p:blipFill>
          <a:blip r:embed="rId2"/>
          <a:stretch/>
        </p:blipFill>
        <p:spPr>
          <a:xfrm>
            <a:off x="2235960" y="1065960"/>
            <a:ext cx="7430400" cy="514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76000" y="1656000"/>
            <a:ext cx="11040120" cy="446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520">
              <a:lnSpc>
                <a:spcPct val="100000"/>
              </a:lnSpc>
              <a:spcBef>
                <a:spcPts val="1001"/>
              </a:spcBef>
              <a:buClr>
                <a:srgbClr val="2F4D5D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2F4D5D"/>
                </a:solidFill>
                <a:latin typeface="Arial"/>
                <a:ea typeface="DejaVu Sans"/>
              </a:rPr>
              <a:t>Download the exercises on Toledo</a:t>
            </a:r>
            <a:endParaRPr lang="en-US" sz="2400" b="0" strike="noStrike" spc="-1" dirty="0">
              <a:latin typeface="Arial"/>
            </a:endParaRPr>
          </a:p>
          <a:p>
            <a:pPr marL="228600" indent="-227520">
              <a:lnSpc>
                <a:spcPct val="100000"/>
              </a:lnSpc>
              <a:spcBef>
                <a:spcPts val="1001"/>
              </a:spcBef>
              <a:buClr>
                <a:srgbClr val="2F4D5D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2F4D5D"/>
                </a:solidFill>
                <a:latin typeface="Arial"/>
                <a:ea typeface="DejaVu Sans"/>
              </a:rPr>
              <a:t>Open Anaconda / Anaconda Prompt</a:t>
            </a:r>
          </a:p>
          <a:p>
            <a:pPr marL="228600" indent="-227520">
              <a:lnSpc>
                <a:spcPct val="100000"/>
              </a:lnSpc>
              <a:spcBef>
                <a:spcPts val="1001"/>
              </a:spcBef>
              <a:buClr>
                <a:srgbClr val="2F4D5D"/>
              </a:buClr>
              <a:buFont typeface="Arial"/>
              <a:buChar char="•"/>
            </a:pPr>
            <a:r>
              <a:rPr lang="en-US" sz="2400" spc="-1" dirty="0">
                <a:solidFill>
                  <a:srgbClr val="2F4D5D"/>
                </a:solidFill>
                <a:latin typeface="Arial"/>
              </a:rPr>
              <a:t>Activate environment (info on Toledo)</a:t>
            </a:r>
            <a:endParaRPr lang="en-US" sz="2400" b="0" strike="noStrike" spc="-1" dirty="0">
              <a:latin typeface="Arial"/>
            </a:endParaRPr>
          </a:p>
          <a:p>
            <a:pPr marL="228600" indent="-227520">
              <a:lnSpc>
                <a:spcPct val="100000"/>
              </a:lnSpc>
              <a:spcBef>
                <a:spcPts val="1001"/>
              </a:spcBef>
              <a:buClr>
                <a:srgbClr val="2F4D5D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2F4D5D"/>
                </a:solidFill>
                <a:latin typeface="Arial"/>
                <a:ea typeface="DejaVu Sans"/>
              </a:rPr>
              <a:t>Launch </a:t>
            </a:r>
            <a:r>
              <a:rPr lang="en-US" sz="2400" b="0" strike="noStrike" spc="-1" dirty="0" err="1">
                <a:solidFill>
                  <a:srgbClr val="2F4D5D"/>
                </a:solidFill>
                <a:latin typeface="Arial"/>
                <a:ea typeface="DejaVu Sans"/>
              </a:rPr>
              <a:t>jupyter</a:t>
            </a:r>
            <a:r>
              <a:rPr lang="en-US" sz="2400" b="0" strike="noStrike" spc="-1" dirty="0">
                <a:solidFill>
                  <a:srgbClr val="2F4D5D"/>
                </a:solidFill>
                <a:latin typeface="Arial"/>
                <a:ea typeface="DejaVu Sans"/>
              </a:rPr>
              <a:t> lab (in correct environment)</a:t>
            </a:r>
            <a:endParaRPr lang="en-US" sz="2400" b="0" strike="noStrike" spc="-1" dirty="0">
              <a:latin typeface="Arial"/>
            </a:endParaRPr>
          </a:p>
          <a:p>
            <a:pPr marL="228600" indent="-227520">
              <a:lnSpc>
                <a:spcPct val="100000"/>
              </a:lnSpc>
              <a:spcBef>
                <a:spcPts val="1001"/>
              </a:spcBef>
              <a:buClr>
                <a:srgbClr val="2F4D5D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2F4D5D"/>
                </a:solidFill>
                <a:latin typeface="Arial"/>
                <a:ea typeface="DejaVu Sans"/>
              </a:rPr>
              <a:t>Launch </a:t>
            </a:r>
            <a:r>
              <a:rPr lang="en-US" sz="2400" b="0" i="1" strike="noStrike" spc="-1" dirty="0">
                <a:solidFill>
                  <a:srgbClr val="2F4D5D"/>
                </a:solidFill>
                <a:latin typeface="Arial"/>
                <a:ea typeface="DejaVu Sans"/>
              </a:rPr>
              <a:t>exercise_session_1.ipynb</a:t>
            </a:r>
            <a:endParaRPr lang="en-US" sz="2400" b="0" strike="noStrike" spc="-1" dirty="0">
              <a:latin typeface="Arial"/>
            </a:endParaRPr>
          </a:p>
          <a:p>
            <a:pPr marL="228600" indent="-227520">
              <a:lnSpc>
                <a:spcPct val="100000"/>
              </a:lnSpc>
              <a:spcBef>
                <a:spcPts val="1001"/>
              </a:spcBef>
              <a:buClr>
                <a:srgbClr val="2F4D5D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2F4D5D"/>
                </a:solidFill>
                <a:latin typeface="Arial"/>
                <a:ea typeface="DejaVu Sans"/>
              </a:rPr>
              <a:t>Read all information (go to provided links with additional information) and complete the exercises.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576000" y="6210000"/>
            <a:ext cx="646920" cy="6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3"/>
          <p:cNvSpPr/>
          <p:nvPr/>
        </p:nvSpPr>
        <p:spPr>
          <a:xfrm>
            <a:off x="576000" y="207000"/>
            <a:ext cx="11040120" cy="115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1D8DB0"/>
                </a:solidFill>
                <a:latin typeface="Arial"/>
                <a:ea typeface="DejaVu Sans"/>
              </a:rPr>
              <a:t>Get started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76000" y="1656000"/>
            <a:ext cx="11040120" cy="446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520">
              <a:lnSpc>
                <a:spcPct val="100000"/>
              </a:lnSpc>
              <a:spcBef>
                <a:spcPts val="1001"/>
              </a:spcBef>
              <a:buClr>
                <a:srgbClr val="2F4D5D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2F4D5D"/>
                </a:solidFill>
                <a:latin typeface="Arial"/>
                <a:ea typeface="DejaVu Sans"/>
              </a:rPr>
              <a:t>Numpy: </a:t>
            </a:r>
            <a:r>
              <a:rPr lang="en-US" sz="24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https://docs.scipy.org/doc</a:t>
            </a:r>
            <a:r>
              <a:rPr lang="en-US" sz="24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/</a:t>
            </a: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100000"/>
              </a:lnSpc>
              <a:spcBef>
                <a:spcPts val="1001"/>
              </a:spcBef>
              <a:buClr>
                <a:srgbClr val="2F4D5D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2F4D5D"/>
                </a:solidFill>
                <a:latin typeface="Arial"/>
                <a:ea typeface="DejaVu Sans"/>
              </a:rPr>
              <a:t>Pandas: </a:t>
            </a:r>
            <a:r>
              <a:rPr lang="en-US" sz="24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https://pandas.pydata.org/pandas-docs/stable</a:t>
            </a:r>
            <a:r>
              <a:rPr lang="en-US" sz="24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/</a:t>
            </a: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100000"/>
              </a:lnSpc>
              <a:spcBef>
                <a:spcPts val="1001"/>
              </a:spcBef>
              <a:buClr>
                <a:srgbClr val="2F4D5D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2F4D5D"/>
                </a:solidFill>
                <a:latin typeface="Arial"/>
                <a:ea typeface="DejaVu Sans"/>
              </a:rPr>
              <a:t>Scikit-learn: </a:t>
            </a:r>
            <a:r>
              <a:rPr lang="en-US" sz="24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http://</a:t>
            </a:r>
            <a:r>
              <a:rPr lang="en-US" sz="24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scikit-learn.org/stable/documentation.html</a:t>
            </a: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100000"/>
              </a:lnSpc>
              <a:spcBef>
                <a:spcPts val="1001"/>
              </a:spcBef>
              <a:buClr>
                <a:srgbClr val="2F4D5D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2F4D5D"/>
                </a:solidFill>
                <a:latin typeface="Arial"/>
                <a:ea typeface="DejaVu Sans"/>
              </a:rPr>
              <a:t>Keras: </a:t>
            </a:r>
            <a:r>
              <a:rPr lang="en-US" sz="24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5"/>
              </a:rPr>
              <a:t>https://keras.io</a:t>
            </a:r>
            <a:r>
              <a:rPr lang="en-US" sz="24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5"/>
              </a:rPr>
              <a:t>/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576000" y="6210000"/>
            <a:ext cx="646920" cy="6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CustomShape 3"/>
          <p:cNvSpPr/>
          <p:nvPr/>
        </p:nvSpPr>
        <p:spPr>
          <a:xfrm>
            <a:off x="576000" y="207000"/>
            <a:ext cx="11040120" cy="115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1D8DB0"/>
                </a:solidFill>
                <a:latin typeface="Arial"/>
                <a:ea typeface="DejaVu Sans"/>
              </a:rPr>
              <a:t>Documentation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118</TotalTime>
  <Words>485</Words>
  <Application>Microsoft Office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DejaVu Sans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Peirelinck Thijs</cp:lastModifiedBy>
  <cp:revision>4</cp:revision>
  <dcterms:created xsi:type="dcterms:W3CDTF">2017-09-13T11:47:32Z</dcterms:created>
  <dcterms:modified xsi:type="dcterms:W3CDTF">2019-03-26T13:53:51Z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15</vt:i4>
  </property>
</Properties>
</file>