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sldIdLst>
    <p:sldId id="278" r:id="rId2"/>
    <p:sldId id="256" r:id="rId3"/>
    <p:sldId id="257" r:id="rId4"/>
    <p:sldId id="258" r:id="rId5"/>
    <p:sldId id="260" r:id="rId6"/>
    <p:sldId id="261" r:id="rId7"/>
    <p:sldId id="262" r:id="rId8"/>
    <p:sldId id="263" r:id="rId9"/>
    <p:sldId id="264" r:id="rId10"/>
    <p:sldId id="265" r:id="rId11"/>
    <p:sldId id="266" r:id="rId12"/>
    <p:sldId id="267" r:id="rId13"/>
    <p:sldId id="269" r:id="rId14"/>
    <p:sldId id="279" r:id="rId15"/>
    <p:sldId id="280" r:id="rId16"/>
    <p:sldId id="281" r:id="rId17"/>
    <p:sldId id="282" r:id="rId18"/>
    <p:sldId id="283" r:id="rId19"/>
    <p:sldId id="284" r:id="rId20"/>
    <p:sldId id="285"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74" autoAdjust="0"/>
    <p:restoredTop sz="94624" autoAdjust="0"/>
  </p:normalViewPr>
  <p:slideViewPr>
    <p:cSldViewPr>
      <p:cViewPr varScale="1">
        <p:scale>
          <a:sx n="69" d="100"/>
          <a:sy n="69" d="100"/>
        </p:scale>
        <p:origin x="-1536" y="-102"/>
      </p:cViewPr>
      <p:guideLst>
        <p:guide orient="horz" pos="2160"/>
        <p:guide pos="2880"/>
      </p:guideLst>
    </p:cSldViewPr>
  </p:slideViewPr>
  <p:outlineViewPr>
    <p:cViewPr>
      <p:scale>
        <a:sx n="33" d="100"/>
        <a:sy n="33" d="100"/>
      </p:scale>
      <p:origin x="0" y="282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8AF87-1DCC-4841-927E-3F728AF235EE}" type="datetimeFigureOut">
              <a:rPr lang="en-US" smtClean="0"/>
              <a:pPr/>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A5930-827C-429B-8816-76A43EC015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3A5930-827C-429B-8816-76A43EC01551}"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B72476-FF8E-4630-AE1D-3EE113D639A2}"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8A2144-75B2-459A-A1F8-6086080C27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B72476-FF8E-4630-AE1D-3EE113D639A2}" type="datetimeFigureOut">
              <a:rPr lang="en-US" smtClean="0"/>
              <a:pPr/>
              <a:t>10/12/2023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8A2144-75B2-459A-A1F8-6086080C27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7851648" cy="1828800"/>
          </a:xfrm>
        </p:spPr>
        <p:txBody>
          <a:bodyPr>
            <a:normAutofit fontScale="90000"/>
          </a:bodyPr>
          <a:lstStyle/>
          <a:p>
            <a:pPr algn="l"/>
            <a:r>
              <a:rPr lang="en-US" sz="6000" dirty="0" smtClean="0">
                <a:solidFill>
                  <a:srgbClr val="FFFF00"/>
                </a:solidFill>
                <a:latin typeface="Algerian" pitchFamily="82" charset="0"/>
              </a:rPr>
              <a:t>IBM GROUP 5 </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CLOUD COMPUTING</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phase-3</a:t>
            </a:r>
            <a:endParaRPr lang="en-US" sz="6000" dirty="0">
              <a:solidFill>
                <a:srgbClr val="FFFF00"/>
              </a:solidFill>
              <a:latin typeface="Algerian" pitchFamily="82" charset="0"/>
            </a:endParaRPr>
          </a:p>
        </p:txBody>
      </p:sp>
      <p:sp>
        <p:nvSpPr>
          <p:cNvPr id="3" name="Subtitle 2"/>
          <p:cNvSpPr>
            <a:spLocks noGrp="1"/>
          </p:cNvSpPr>
          <p:nvPr>
            <p:ph type="subTitle" idx="1"/>
          </p:nvPr>
        </p:nvSpPr>
        <p:spPr>
          <a:xfrm>
            <a:off x="533400" y="3581400"/>
            <a:ext cx="7854696" cy="2438400"/>
          </a:xfrm>
        </p:spPr>
        <p:txBody>
          <a:bodyPr>
            <a:noAutofit/>
          </a:bodyPr>
          <a:lstStyle/>
          <a:p>
            <a:pPr algn="l"/>
            <a:r>
              <a:rPr lang="en-US" sz="4000" b="1" i="1" dirty="0" smtClean="0"/>
              <a:t>DISASTER RECOVERY WITH IBM CLOUD </a:t>
            </a:r>
            <a:r>
              <a:rPr lang="en-US" sz="4000" b="1" i="1" smtClean="0"/>
              <a:t>VIRTUAL SERVERS</a:t>
            </a:r>
            <a:endParaRPr lang="en-US" sz="2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raas2.png"/>
          <p:cNvPicPr>
            <a:picLocks noGrp="1" noChangeAspect="1"/>
          </p:cNvPicPr>
          <p:nvPr>
            <p:ph idx="1"/>
          </p:nvPr>
        </p:nvPicPr>
        <p:blipFill>
          <a:blip r:embed="rId2"/>
          <a:stretch>
            <a:fillRect/>
          </a:stretch>
        </p:blipFill>
        <p:spPr>
          <a:xfrm>
            <a:off x="152400" y="1524000"/>
            <a:ext cx="8584883" cy="417079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33400" y="609600"/>
            <a:ext cx="8229600" cy="5867400"/>
          </a:xfrm>
        </p:spPr>
        <p:txBody>
          <a:bodyPr>
            <a:noAutofit/>
          </a:bodyPr>
          <a:lstStyle/>
          <a:p>
            <a:r>
              <a:rPr lang="en-US" sz="1400" b="1" dirty="0" smtClean="0"/>
              <a:t>IT Disaster Recovery Plan Checklist</a:t>
            </a:r>
          </a:p>
          <a:p>
            <a:r>
              <a:rPr lang="en-US" sz="1400" dirty="0" smtClean="0"/>
              <a:t>The first steps of the DRP process may not be found in the pages of the DRP itself. Rather, they encompass some elements of a Business Continuity Plan (BCP), which incorporates a DRP, to provide a better understanding of where your DRP lies within your organization’s planning schema. Disaster Recovery Plans kick in when there is an issue of some sort, and mainly deal with restoring service, whereas a BCP will incorporate risk and business impact assessments, along with prevention measures.</a:t>
            </a:r>
          </a:p>
          <a:p>
            <a:r>
              <a:rPr lang="en-US" sz="1400" dirty="0" smtClean="0"/>
              <a:t>These goal-setting exercises and business reviews help ensure that all stakeholders agree on the definition of a successful recovery and that the enterprise is investing adequately in preparation and recovery to make it happen. They also ensure that data center disaster recovery best practices are being incorporated from the start.</a:t>
            </a:r>
          </a:p>
          <a:p>
            <a:r>
              <a:rPr lang="en-US" sz="1400" dirty="0" smtClean="0"/>
              <a:t>The DRP and surrounding processes entail the following key actions.</a:t>
            </a:r>
          </a:p>
          <a:p>
            <a:r>
              <a:rPr lang="en-US" sz="1400" b="1" dirty="0" smtClean="0"/>
              <a:t>1. Assess Downtime Tolerance</a:t>
            </a:r>
          </a:p>
          <a:p>
            <a:r>
              <a:rPr lang="en-US" sz="1400" dirty="0" smtClean="0"/>
              <a:t>Before you can plan for recovery, you need to know what the expectations are. For a company reliant on real-time, mission critical software, a few seconds of downtime is costly, so recovery expectations and investment in preparation will be high. For smaller or less tech-focused enterprises, longer outages may be acceptable and a less robust and expensive DR solution may suffice.</a:t>
            </a:r>
          </a:p>
          <a:p>
            <a:r>
              <a:rPr lang="en-US" sz="1400" dirty="0" smtClean="0"/>
              <a:t>Of course, network downtime </a:t>
            </a:r>
            <a:r>
              <a:rPr lang="en-US" sz="1400" dirty="0" smtClean="0"/>
              <a:t>tolerance</a:t>
            </a:r>
            <a:r>
              <a:rPr lang="en-US" sz="1400" dirty="0" smtClean="0"/>
              <a:t> often changes over time; e.g., as the business grows, products or services evolve, or customers with higher expectations come on board. Update the DR team’s understanding of expectations so the plan can be modified accordingly.</a:t>
            </a:r>
          </a:p>
          <a:p>
            <a:r>
              <a:rPr lang="en-US" sz="1400" b="1" dirty="0" smtClean="0"/>
              <a:t>2. Take Inventory</a:t>
            </a:r>
          </a:p>
          <a:p>
            <a:r>
              <a:rPr lang="en-US" sz="1400" dirty="0" smtClean="0"/>
              <a:t>Before doing anything else, it’s critical to take inventory. What systems are in place? What is the likely scenario if a system goes down? Does your organization implement data center </a:t>
            </a:r>
            <a:r>
              <a:rPr lang="en-US" sz="1400" dirty="0" smtClean="0"/>
              <a:t>redundancy </a:t>
            </a:r>
            <a:r>
              <a:rPr lang="en-US" sz="1400" dirty="0" smtClean="0"/>
              <a:t> </a:t>
            </a:r>
            <a:r>
              <a:rPr lang="en-US" sz="1400" dirty="0" smtClean="0"/>
              <a:t>to </a:t>
            </a:r>
            <a:r>
              <a:rPr lang="en-US" sz="1400" dirty="0" smtClean="0"/>
              <a:t>help protect against power outages or hardware failures?</a:t>
            </a:r>
          </a:p>
          <a:p>
            <a:pPr>
              <a:buNone/>
            </a:pPr>
            <a:endParaRPr lang="en-US"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33400"/>
            <a:ext cx="8229600" cy="6096000"/>
          </a:xfrm>
        </p:spPr>
        <p:txBody>
          <a:bodyPr>
            <a:normAutofit fontScale="75000" lnSpcReduction="20000"/>
          </a:bodyPr>
          <a:lstStyle/>
          <a:p>
            <a:r>
              <a:rPr lang="en-US" b="1" dirty="0" smtClean="0"/>
              <a:t>3. Pinpoint Deficiencies</a:t>
            </a:r>
          </a:p>
          <a:p>
            <a:r>
              <a:rPr lang="en-US" dirty="0" smtClean="0"/>
              <a:t>You’ll also need to know your data center’s weaknesses. What are your strategic weak points? Some of the top data center </a:t>
            </a:r>
            <a:r>
              <a:rPr lang="en-US" dirty="0" smtClean="0"/>
              <a:t>challenges</a:t>
            </a:r>
            <a:r>
              <a:rPr lang="en-US" dirty="0" smtClean="0"/>
              <a:t> include data center design oversights, power supply failures, and environmental issues that strain energy resources.</a:t>
            </a:r>
          </a:p>
          <a:p>
            <a:r>
              <a:rPr lang="en-US" b="1" dirty="0" smtClean="0"/>
              <a:t>4. Define Recovery Objectives</a:t>
            </a:r>
          </a:p>
          <a:p>
            <a:r>
              <a:rPr lang="en-US" dirty="0" smtClean="0"/>
              <a:t>Next, you need to determine your RTO and RPO. Let’s break those down for you:</a:t>
            </a:r>
          </a:p>
          <a:p>
            <a:r>
              <a:rPr lang="en-US" b="1" i="1" dirty="0" smtClean="0"/>
              <a:t>Recovery Time Objective (RTO)</a:t>
            </a:r>
            <a:endParaRPr lang="en-US" b="1" dirty="0" smtClean="0"/>
          </a:p>
          <a:p>
            <a:r>
              <a:rPr lang="en-US" dirty="0" smtClean="0"/>
              <a:t>Your recovery time objective (RTO) is all about the amount of time you need to recover applications.</a:t>
            </a:r>
          </a:p>
          <a:p>
            <a:r>
              <a:rPr lang="en-US" b="1" i="1" dirty="0" smtClean="0"/>
              <a:t>Recovery Point Objective (RPO)</a:t>
            </a:r>
            <a:endParaRPr lang="en-US" b="1" dirty="0" smtClean="0"/>
          </a:p>
          <a:p>
            <a:r>
              <a:rPr lang="en-US" dirty="0" smtClean="0"/>
              <a:t>RPO indicates the age of the files that you need to recover for normal operations to resume.</a:t>
            </a:r>
          </a:p>
          <a:p>
            <a:r>
              <a:rPr lang="en-US" dirty="0" smtClean="0"/>
              <a:t>These recovery metrics are extremely similar in nature to network failure metrics like MTBF, MTTR, and </a:t>
            </a:r>
            <a:r>
              <a:rPr lang="en-US" dirty="0" smtClean="0"/>
              <a:t>MTTF.</a:t>
            </a:r>
            <a:endParaRPr lang="en-US" dirty="0" smtClean="0"/>
          </a:p>
          <a:p>
            <a:r>
              <a:rPr lang="en-US" b="1" dirty="0" smtClean="0"/>
              <a:t>5. Conduct Risk Assessment</a:t>
            </a:r>
          </a:p>
          <a:p>
            <a:r>
              <a:rPr lang="en-US" dirty="0" smtClean="0"/>
              <a:t>Conduct a full risk assessment for your data center. What are the most likely threats you’ll face and how likely are they to occur? Go beyond planning for natural disasters – how likely are you to face radiation exposure or explosives?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10000"/>
          </a:bodyPr>
          <a:lstStyle/>
          <a:p>
            <a:pPr fontAlgn="base"/>
            <a:r>
              <a:rPr lang="en-US" b="1" u="sng" dirty="0" smtClean="0"/>
              <a:t>Network disaster recovery plan with Network Configuration Manager</a:t>
            </a:r>
          </a:p>
          <a:p>
            <a:pPr fontAlgn="base"/>
            <a:r>
              <a:rPr lang="en-US" dirty="0" smtClean="0"/>
              <a:t>A </a:t>
            </a:r>
            <a:r>
              <a:rPr lang="en-US" b="1" dirty="0" smtClean="0"/>
              <a:t>network disaster recovery plan</a:t>
            </a:r>
            <a:r>
              <a:rPr lang="en-US" dirty="0" smtClean="0"/>
              <a:t> is a set of policies to help you restore all your organization's network operations after a network disaster. A network disaster can range from performance degradation to complete network outage. While network disasters are often caused by human error, this page will list the common sources of network disasters, and how Network Configuration Manager acts as a </a:t>
            </a:r>
            <a:r>
              <a:rPr lang="en-US" b="1" dirty="0" smtClean="0"/>
              <a:t>network disaster recovery tool</a:t>
            </a:r>
            <a:r>
              <a:rPr lang="en-US" dirty="0" smtClean="0"/>
              <a:t> and helps solve them.</a:t>
            </a:r>
          </a:p>
          <a:p>
            <a:pPr fontAlgn="base"/>
            <a:r>
              <a:rPr lang="en-US" b="1" dirty="0" smtClean="0"/>
              <a:t>1. Network disaster due to bandwidth hogs</a:t>
            </a:r>
          </a:p>
          <a:p>
            <a:pPr fontAlgn="base"/>
            <a:r>
              <a:rPr lang="en-US" dirty="0" smtClean="0"/>
              <a:t>Organizations often invest a lot of money into acquiring large amounts of bandwidth that is shared by every user on the network. When a single user disproportionately consumes a lot of bandwidth on a typical network, it can affect the entire network. Situations like these lead to other users on the network experience lag, causing performance degradation.</a:t>
            </a:r>
          </a:p>
          <a:p>
            <a:pPr fontAlgn="base"/>
            <a:r>
              <a:rPr lang="en-US" dirty="0" smtClean="0"/>
              <a:t>Network disaster recovery plan to fix bandwidth hogs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533400"/>
            <a:ext cx="8229600" cy="5791200"/>
          </a:xfrm>
        </p:spPr>
        <p:txBody>
          <a:bodyPr>
            <a:normAutofit fontScale="62500" lnSpcReduction="20000"/>
          </a:bodyPr>
          <a:lstStyle/>
          <a:p>
            <a:pPr fontAlgn="base"/>
            <a:r>
              <a:rPr lang="en-US" sz="3200" b="1" dirty="0" smtClean="0"/>
              <a:t>2. </a:t>
            </a:r>
            <a:r>
              <a:rPr lang="en-US" sz="3200" b="1" dirty="0" smtClean="0"/>
              <a:t>Network disaster due to faulty configuration changes</a:t>
            </a:r>
          </a:p>
          <a:p>
            <a:pPr fontAlgn="base"/>
            <a:r>
              <a:rPr lang="en-US" sz="3200" dirty="0" smtClean="0"/>
              <a:t>Network infrastructures are prone to human errors since they are subject to frequent manual changes. Such errors can cause vulnerabilities in the network that lead to network disasters. Shutting down interfaces is one such common error. Users shutting down an interface can render a group of devices inaccessible to everyone on the network.</a:t>
            </a:r>
          </a:p>
          <a:p>
            <a:pPr fontAlgn="base"/>
            <a:r>
              <a:rPr lang="en-US" sz="3200" dirty="0" smtClean="0"/>
              <a:t>Network disaster recovery plan to fix faulty configuration changes</a:t>
            </a:r>
          </a:p>
          <a:p>
            <a:pPr fontAlgn="base"/>
            <a:r>
              <a:rPr lang="en-US" sz="3200" dirty="0" smtClean="0"/>
              <a:t>Moderation of network infrastructure changes can be achieved through role-based access </a:t>
            </a:r>
            <a:r>
              <a:rPr lang="en-US" sz="3200" dirty="0" smtClean="0"/>
              <a:t>control</a:t>
            </a:r>
            <a:r>
              <a:rPr lang="en-US" sz="3200" dirty="0" smtClean="0"/>
              <a:t> and change notifications in Network Configuration Manager. With a role-based access control, every user is assigned a role which will define the devices they can access. With Network Configuration Manager you can assign operator or admin roles to users. While </a:t>
            </a:r>
            <a:r>
              <a:rPr lang="en-US" sz="3200" dirty="0" smtClean="0"/>
              <a:t>admin </a:t>
            </a:r>
            <a:r>
              <a:rPr lang="en-US" sz="3200" dirty="0" smtClean="0"/>
              <a:t>have access to all devices in the network, operators will have to make a request to the admin each time they try to change a configuration. Once a change is processed, the operator receives a notification of the status of the configuration upload.</a:t>
            </a:r>
          </a:p>
          <a:p>
            <a:pPr fontAlgn="base"/>
            <a:r>
              <a:rPr lang="en-US" sz="3200" dirty="0" smtClean="0"/>
              <a:t>Network Configuration Manager also has a rollback mechanism to undo any configuration changes that disrupt network performance. The rollback mechanism helps you maintain business continuity.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533400"/>
            <a:ext cx="8229600" cy="5791200"/>
          </a:xfrm>
        </p:spPr>
        <p:txBody>
          <a:bodyPr>
            <a:normAutofit/>
          </a:bodyPr>
          <a:lstStyle/>
          <a:p>
            <a:pPr fontAlgn="base"/>
            <a:r>
              <a:rPr lang="en-US" b="1" dirty="0" smtClean="0"/>
              <a:t>IT mega trend: Virtualization disaster recovery</a:t>
            </a:r>
          </a:p>
          <a:p>
            <a:pPr fontAlgn="base"/>
            <a:r>
              <a:rPr lang="en-US" dirty="0" smtClean="0"/>
              <a:t>If you are deeply involved in the IT industry, you must understand how important disaster recovery is for an enterprise.</a:t>
            </a:r>
          </a:p>
          <a:p>
            <a:pPr fontAlgn="base"/>
            <a:r>
              <a:rPr lang="en-US" b="1" dirty="0" smtClean="0"/>
              <a:t>Disaster recovery (DR)</a:t>
            </a:r>
            <a:r>
              <a:rPr lang="en-US" dirty="0" smtClean="0"/>
              <a:t> relies upon the replication of data and computer processing in an off-premises location not affected by the disaster. When servers go down because of a natural disaster, equipment failure or cyber attack, a business needs to recover lost data from a second location where the data is backed up.</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disaster-recovery-levels.png"/>
          <p:cNvPicPr>
            <a:picLocks noGrp="1" noChangeAspect="1"/>
          </p:cNvPicPr>
          <p:nvPr>
            <p:ph idx="1"/>
          </p:nvPr>
        </p:nvPicPr>
        <p:blipFill>
          <a:blip r:embed="rId2"/>
          <a:stretch>
            <a:fillRect/>
          </a:stretch>
        </p:blipFill>
        <p:spPr>
          <a:xfrm>
            <a:off x="803162" y="1133474"/>
            <a:ext cx="6297725" cy="53435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fontAlgn="base"/>
            <a:r>
              <a:rPr lang="en-US" dirty="0" smtClean="0"/>
              <a:t>Virtual disaster recovery refers to the use of virtualized workloads for disaster recovery planning and </a:t>
            </a:r>
            <a:r>
              <a:rPr lang="en-US" b="1" dirty="0" smtClean="0"/>
              <a:t>failover.</a:t>
            </a:r>
            <a:r>
              <a:rPr lang="en-US" dirty="0" smtClean="0"/>
              <a:t> </a:t>
            </a:r>
            <a:r>
              <a:rPr lang="en-US" dirty="0" smtClean="0"/>
              <a:t>To achieve this, organizations need to regularly replicate workloads to an offsite virtual disaster recovery site.</a:t>
            </a:r>
          </a:p>
          <a:p>
            <a:pPr fontAlgn="base"/>
            <a:r>
              <a:rPr lang="en-US" dirty="0" smtClean="0"/>
              <a:t>For enterprises in virtual environments, </a:t>
            </a:r>
            <a:r>
              <a:rPr lang="en-US" b="1" dirty="0" smtClean="0"/>
              <a:t>VM replication</a:t>
            </a:r>
            <a:r>
              <a:rPr lang="en-US" dirty="0" smtClean="0"/>
              <a:t> provided by hypervisor vendors may be enough. As for physical or hybrid environments, </a:t>
            </a:r>
            <a:r>
              <a:rPr lang="en-US" b="1" dirty="0" smtClean="0"/>
              <a:t>physical to virtual conversion (P2V)</a:t>
            </a:r>
            <a:r>
              <a:rPr lang="en-US" dirty="0" smtClean="0"/>
              <a:t> is still needed before replication.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rtual-disaster-recovery.png"/>
          <p:cNvPicPr>
            <a:picLocks noGrp="1" noChangeAspect="1"/>
          </p:cNvPicPr>
          <p:nvPr>
            <p:ph idx="1"/>
          </p:nvPr>
        </p:nvPicPr>
        <p:blipFill>
          <a:blip r:embed="rId2"/>
          <a:stretch>
            <a:fillRect/>
          </a:stretch>
        </p:blipFill>
        <p:spPr>
          <a:xfrm>
            <a:off x="24510" y="1143000"/>
            <a:ext cx="9094979" cy="4648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smtClean="0"/>
              <a:t>What makes a good disaster recovery plan</a:t>
            </a:r>
          </a:p>
          <a:p>
            <a:pPr fontAlgn="base"/>
            <a:r>
              <a:rPr lang="en-US" dirty="0" smtClean="0"/>
              <a:t>A good disaster recovery plan is the one that is best suited to the enterprises’ actual situation. In practice, the following factors are most often taken into consideration:</a:t>
            </a:r>
          </a:p>
          <a:p>
            <a:pPr fontAlgn="base"/>
            <a:r>
              <a:rPr lang="en-US" b="1" dirty="0" smtClean="0"/>
              <a:t>Recovery Time Objective (RTO)</a:t>
            </a:r>
            <a:r>
              <a:rPr lang="en-US" dirty="0" smtClean="0"/>
              <a:t> -- the measure of downtime</a:t>
            </a:r>
          </a:p>
          <a:p>
            <a:pPr fontAlgn="base"/>
            <a:r>
              <a:rPr lang="en-US" b="1" dirty="0" smtClean="0"/>
              <a:t>Recovery Point Objective (RPO)</a:t>
            </a:r>
            <a:r>
              <a:rPr lang="en-US" dirty="0" smtClean="0"/>
              <a:t> -- the measure of data loss</a:t>
            </a:r>
          </a:p>
          <a:p>
            <a:pPr fontAlgn="base"/>
            <a:r>
              <a:rPr lang="en-US" b="1" dirty="0" smtClean="0"/>
              <a:t>Test Time Objective (TTO)</a:t>
            </a:r>
            <a:r>
              <a:rPr lang="en-US" dirty="0" smtClean="0"/>
              <a:t> -- the measure of testing ease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4000" b="1" i="1" dirty="0" smtClean="0">
                <a:solidFill>
                  <a:srgbClr val="FF0000"/>
                </a:solidFill>
                <a:latin typeface="Times New Roman" pitchFamily="18" charset="0"/>
                <a:cs typeface="Times New Roman" pitchFamily="18" charset="0"/>
              </a:rPr>
              <a:t>   </a:t>
            </a:r>
            <a:endParaRPr lang="en-US" sz="4800" b="1" i="1" u="sng" dirty="0">
              <a:solidFill>
                <a:srgbClr val="FF0000"/>
              </a:solidFill>
              <a:latin typeface="Algerian" pitchFamily="82" charset="0"/>
              <a:cs typeface="Times New Roman" pitchFamily="18" charset="0"/>
            </a:endParaRPr>
          </a:p>
        </p:txBody>
      </p:sp>
      <p:sp>
        <p:nvSpPr>
          <p:cNvPr id="5" name="Content Placeholder 4"/>
          <p:cNvSpPr>
            <a:spLocks noGrp="1"/>
          </p:cNvSpPr>
          <p:nvPr>
            <p:ph idx="1"/>
          </p:nvPr>
        </p:nvSpPr>
        <p:spPr>
          <a:xfrm>
            <a:off x="457200" y="381000"/>
            <a:ext cx="8229600" cy="5943600"/>
          </a:xfrm>
        </p:spPr>
        <p:txBody>
          <a:bodyPr>
            <a:normAutofit fontScale="92500" lnSpcReduction="20000"/>
          </a:bodyPr>
          <a:lstStyle/>
          <a:p>
            <a:r>
              <a:rPr lang="en-US" b="1" dirty="0" smtClean="0"/>
              <a:t>Why Is Disaster Recovery Important?</a:t>
            </a:r>
          </a:p>
          <a:p>
            <a:r>
              <a:rPr lang="en-US" sz="3300" dirty="0" smtClean="0"/>
              <a:t>Businesses rely on documents, files, servers, and applications for their daily operations. If sensitive data or a critical system is lost or goes offline, this can have a major impact on an organization, leading to financial losses, reputation loss, and even legal exposure.</a:t>
            </a:r>
          </a:p>
          <a:p>
            <a:r>
              <a:rPr lang="en-US" sz="3300" dirty="0" smtClean="0"/>
              <a:t>A disaster is an unexpected problem that can slow, disrupt, or destroy IT systems. This could be an earthquake or other natural disaster, a technical malfunction or equipment failure, human error, or an attack by malicious parties, either inside or outside the organization.</a:t>
            </a:r>
          </a:p>
          <a:p>
            <a:pPr lvl="2"/>
            <a:endParaRPr lang="en-US" sz="3300"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These recovery objectives vary according to disaster recovery </a:t>
            </a:r>
            <a:r>
              <a:rPr lang="en-US" dirty="0" smtClean="0"/>
              <a:t>solutions</a:t>
            </a:r>
            <a:r>
              <a:rPr lang="en-US" dirty="0" smtClean="0"/>
              <a:t>, such as the following graph:</a:t>
            </a:r>
            <a:endParaRPr lang="en-US" dirty="0"/>
          </a:p>
        </p:txBody>
      </p:sp>
      <p:pic>
        <p:nvPicPr>
          <p:cNvPr id="4" name="Picture 3" descr="disaster-recovery-solutions-comparison.png"/>
          <p:cNvPicPr>
            <a:picLocks noChangeAspect="1"/>
          </p:cNvPicPr>
          <p:nvPr/>
        </p:nvPicPr>
        <p:blipFill>
          <a:blip r:embed="rId2"/>
          <a:stretch>
            <a:fillRect/>
          </a:stretch>
        </p:blipFill>
        <p:spPr>
          <a:xfrm>
            <a:off x="292358" y="2262187"/>
            <a:ext cx="8412170" cy="29956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dirty="0" smtClean="0"/>
              <a:t>		  </a:t>
            </a:r>
            <a:r>
              <a:rPr lang="en-US" sz="5400" b="1" dirty="0" smtClean="0"/>
              <a:t>Conclusion</a:t>
            </a:r>
            <a:endParaRPr lang="en-US" sz="5400" b="1" dirty="0"/>
          </a:p>
        </p:txBody>
      </p:sp>
      <p:sp>
        <p:nvSpPr>
          <p:cNvPr id="3" name="Content Placeholder 2"/>
          <p:cNvSpPr>
            <a:spLocks noGrp="1"/>
          </p:cNvSpPr>
          <p:nvPr>
            <p:ph idx="1"/>
          </p:nvPr>
        </p:nvSpPr>
        <p:spPr>
          <a:xfrm>
            <a:off x="457200" y="1295400"/>
            <a:ext cx="8229600" cy="5029200"/>
          </a:xfrm>
        </p:spPr>
        <p:txBody>
          <a:bodyPr>
            <a:normAutofit/>
          </a:bodyPr>
          <a:lstStyle/>
          <a:p>
            <a:pPr lvl="1"/>
            <a:r>
              <a:rPr lang="en-US" sz="3200" dirty="0" smtClean="0"/>
              <a:t>We have seen the three types of disaster recovery with IBM virtual cloud services.</a:t>
            </a:r>
          </a:p>
          <a:p>
            <a:pPr lvl="1"/>
            <a:r>
              <a:rPr lang="en-US" sz="3200" dirty="0" smtClean="0"/>
              <a:t>In the phase 3 – development part 2 we will see the rest of the types and processing datasets .</a:t>
            </a:r>
          </a:p>
          <a:p>
            <a:pPr lvl="1"/>
            <a:r>
              <a:rPr lang="en-US" sz="3200" dirty="0" smtClean="0"/>
              <a:t>The remaining types of disaster recovery plans are</a:t>
            </a:r>
            <a:r>
              <a:rPr lang="en-US" sz="3200" dirty="0" smtClean="0"/>
              <a:t> </a:t>
            </a:r>
            <a:r>
              <a:rPr lang="en-US" sz="3200" dirty="0" smtClean="0"/>
              <a:t>Disaster recovery in the cloud, Disaster recovery as a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r>
              <a:rPr lang="en-US" sz="2000" b="1" dirty="0" smtClean="0"/>
              <a:t>Ensure </a:t>
            </a:r>
            <a:r>
              <a:rPr lang="en-US" sz="2000" b="1" dirty="0" smtClean="0"/>
              <a:t>business continuity</a:t>
            </a:r>
            <a:r>
              <a:rPr lang="en-US" sz="2000" dirty="0" smtClean="0"/>
              <a:t>—loss of data, limited access to business productivity tools, and downtime for customer-facing systems, can be highly disruptive for an organization. Disaster recovery enables quick restoration of affected systems, or failover to backup systems, enabling the business to continue functioning despite the disaster.</a:t>
            </a:r>
          </a:p>
          <a:p>
            <a:r>
              <a:rPr lang="en-US" sz="2000" b="1" dirty="0" smtClean="0"/>
              <a:t>Improve system security</a:t>
            </a:r>
            <a:r>
              <a:rPr lang="en-US" sz="2000" dirty="0" smtClean="0"/>
              <a:t>—implementing data protection, backup and recovery processes can limit the impact of </a:t>
            </a:r>
            <a:r>
              <a:rPr lang="en-US" sz="2000" dirty="0" err="1" smtClean="0"/>
              <a:t>ransomware</a:t>
            </a:r>
            <a:r>
              <a:rPr lang="en-US" sz="2000" dirty="0" smtClean="0"/>
              <a:t>, malware, or other security risks.</a:t>
            </a:r>
          </a:p>
          <a:p>
            <a:r>
              <a:rPr lang="en-US" sz="2000" b="1" dirty="0" smtClean="0"/>
              <a:t>Improve customer retention</a:t>
            </a:r>
            <a:r>
              <a:rPr lang="en-US" sz="2000" dirty="0" smtClean="0"/>
              <a:t>—in many cases, customers will not continue to do business with an organization after their personal data was lost or compromised, or after the business goes offline for a prolonged period of time. Business continuity helps maintain customer trust and ensure retention even in the event of a large-scale disaster. Organizations can also gain a competitive advantage by preparing for disasters better than others in their industry.</a:t>
            </a:r>
          </a:p>
          <a:p>
            <a:r>
              <a:rPr lang="en-US" sz="2000" b="1" dirty="0" smtClean="0"/>
              <a:t>Reduce recovery costs</a:t>
            </a:r>
            <a:r>
              <a:rPr lang="en-US" sz="2000" dirty="0" smtClean="0"/>
              <a:t>—most disasters will have a negative impact on an organization, but with effective DR solutions in place, the damage can be minimized and so is the cost and effort of recovering systems to their original state.</a:t>
            </a:r>
          </a:p>
          <a:p>
            <a:pPr>
              <a:buNone/>
            </a:pPr>
            <a:endParaRPr lang="en-US" sz="1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6172200"/>
          </a:xfrm>
        </p:spPr>
        <p:txBody>
          <a:bodyPr>
            <a:normAutofit fontScale="77500" lnSpcReduction="20000"/>
          </a:bodyPr>
          <a:lstStyle/>
          <a:p>
            <a:r>
              <a:rPr lang="en-US" sz="3600" b="1" u="sng" dirty="0" smtClean="0"/>
              <a:t>Types of Disaster Recovery Solutions</a:t>
            </a:r>
          </a:p>
          <a:p>
            <a:r>
              <a:rPr lang="en-US" b="1" dirty="0" smtClean="0"/>
              <a:t>1. Data Center Disaster Recovery</a:t>
            </a:r>
          </a:p>
          <a:p>
            <a:r>
              <a:rPr lang="en-US" dirty="0" smtClean="0"/>
              <a:t>Organizations with proprietary data centers must implement a disaster recovery strategy that addresses all IT infrastructure components in the data center and the surrounding physical facility. This strategy typically centers on backups to failover sites housed in secondary data centers or </a:t>
            </a:r>
            <a:r>
              <a:rPr lang="en-US" dirty="0" smtClean="0"/>
              <a:t>co location </a:t>
            </a:r>
            <a:r>
              <a:rPr lang="en-US" dirty="0" smtClean="0"/>
              <a:t>facilities. Business and IT leaders should document the various components of these physical facilities, including heating, cooling, power, fire response, and security controls.</a:t>
            </a:r>
          </a:p>
          <a:p>
            <a:r>
              <a:rPr lang="en-US" b="1" dirty="0" smtClean="0"/>
              <a:t>2. Network Disaster Recovery</a:t>
            </a:r>
          </a:p>
          <a:p>
            <a:r>
              <a:rPr lang="en-US" dirty="0" smtClean="0"/>
              <a:t>Network connectivity is critical for external and internal communication, application access, and data sharing in the event of a disaster. The network disaster recovery strategy should detail a plan to restore network services and ensure access to backup data and secondary storage sites.</a:t>
            </a:r>
          </a:p>
          <a:p>
            <a:r>
              <a:rPr lang="en-US" b="1" dirty="0" smtClean="0"/>
              <a:t>3. Virtualized Disaster Recovery</a:t>
            </a:r>
          </a:p>
          <a:p>
            <a:r>
              <a:rPr lang="en-US" dirty="0" smtClean="0"/>
              <a:t>Organizations can use virtualization to replicate workloads in a secondary location or cloud environment for disaster recovery. Virtualized DR is flexible, easy to implement, fast, and efficient—virtualized workloads have small IT footprints, support frequent replication, and enable fast failover initiation. Various data protection vendors provide virtual DR and backup products.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Autofit/>
          </a:bodyPr>
          <a:lstStyle/>
          <a:p>
            <a:r>
              <a:rPr lang="en-US" sz="2000" b="1" dirty="0" smtClean="0"/>
              <a:t>4</a:t>
            </a:r>
            <a:r>
              <a:rPr lang="en-US" sz="2000" b="1" dirty="0" smtClean="0"/>
              <a:t>. Disaster Recovery in the Cloud</a:t>
            </a:r>
          </a:p>
          <a:p>
            <a:r>
              <a:rPr lang="en-US" sz="2000" dirty="0" smtClean="0"/>
              <a:t>With many cloud services available, organizations can host DR systems in a cloud environment rather than in a physical location. Cloud disaster recovery involves more than cloud backup. IT teams must configure automatic workload failover to the DR cloud platform for immediate recovery when a disruption occurs.</a:t>
            </a:r>
          </a:p>
          <a:p>
            <a:r>
              <a:rPr lang="en-US" sz="2000" b="1" dirty="0" smtClean="0"/>
              <a:t>5. Disaster Recovery as a Service (</a:t>
            </a:r>
            <a:r>
              <a:rPr lang="en-US" sz="2000" b="1" dirty="0" err="1" smtClean="0"/>
              <a:t>DRaaS</a:t>
            </a:r>
            <a:r>
              <a:rPr lang="en-US" sz="2000" b="1" dirty="0" smtClean="0"/>
              <a:t>)</a:t>
            </a:r>
          </a:p>
          <a:p>
            <a:r>
              <a:rPr lang="en-US" sz="2000" dirty="0" err="1" smtClean="0"/>
              <a:t>DRaaS</a:t>
            </a:r>
            <a:r>
              <a:rPr lang="en-US" sz="2000" dirty="0" smtClean="0"/>
              <a:t> is a commercially available cloud DR service that allows an organization to replicate and host its virtual and physical servers on a third party’s infrastructure. The DR service provider is responsible for implementing the disaster recovery plan during a crisis based on the service-level agreement.</a:t>
            </a:r>
          </a:p>
          <a:p>
            <a:r>
              <a:rPr lang="en-US" sz="2000" dirty="0" smtClean="0"/>
              <a:t>There are various disaster recovery providers, given that DR extends beyond IT. Some vendors sell backup and disaster recovery tools, while others offer fully managed or hosted DR services. Disaster recovery also encompasses risk management, so some vendors provide additional security features such as emergency plans and incident response.</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saster-recovery-site_6019c76e82196.png"/>
          <p:cNvPicPr>
            <a:picLocks noGrp="1" noChangeAspect="1"/>
          </p:cNvPicPr>
          <p:nvPr>
            <p:ph idx="1"/>
          </p:nvPr>
        </p:nvPicPr>
        <p:blipFill>
          <a:blip r:embed="rId2"/>
          <a:stretch>
            <a:fillRect/>
          </a:stretch>
        </p:blipFill>
        <p:spPr>
          <a:xfrm>
            <a:off x="1073021" y="1143000"/>
            <a:ext cx="6997959" cy="4800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network_risk_points_to_address_in_a_dr_plan-f_mobile.png"/>
          <p:cNvPicPr>
            <a:picLocks noGrp="1" noChangeAspect="1"/>
          </p:cNvPicPr>
          <p:nvPr>
            <p:ph idx="1"/>
          </p:nvPr>
        </p:nvPicPr>
        <p:blipFill>
          <a:blip r:embed="rId2"/>
          <a:stretch>
            <a:fillRect/>
          </a:stretch>
        </p:blipFill>
        <p:spPr>
          <a:xfrm>
            <a:off x="701749" y="685800"/>
            <a:ext cx="7442790" cy="5715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ditional-vs-vmware-virtual-architecture.png"/>
          <p:cNvPicPr>
            <a:picLocks noGrp="1" noChangeAspect="1"/>
          </p:cNvPicPr>
          <p:nvPr>
            <p:ph idx="1"/>
          </p:nvPr>
        </p:nvPicPr>
        <p:blipFill>
          <a:blip r:embed="rId2"/>
          <a:stretch>
            <a:fillRect/>
          </a:stretch>
        </p:blipFill>
        <p:spPr>
          <a:xfrm>
            <a:off x="715962" y="1371600"/>
            <a:ext cx="7849791" cy="4343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disaster-recovery-plan-roadmap.jpg"/>
          <p:cNvPicPr>
            <a:picLocks noGrp="1" noChangeAspect="1"/>
          </p:cNvPicPr>
          <p:nvPr>
            <p:ph idx="1"/>
          </p:nvPr>
        </p:nvPicPr>
        <p:blipFill>
          <a:blip r:embed="rId2"/>
          <a:stretch>
            <a:fillRect/>
          </a:stretch>
        </p:blipFill>
        <p:spPr>
          <a:xfrm>
            <a:off x="1642013" y="838200"/>
            <a:ext cx="5859973" cy="54864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TotalTime>
  <Words>1087</Words>
  <Application>Microsoft Office PowerPoint</Application>
  <PresentationFormat>On-screen Show (4:3)</PresentationFormat>
  <Paragraphs>68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IBM GROUP 5  CLOUD COMPUTING phase-3</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SERVICES</dc:title>
  <dc:creator>Admin</dc:creator>
  <cp:lastModifiedBy>amsathiya</cp:lastModifiedBy>
  <cp:revision>62</cp:revision>
  <dcterms:created xsi:type="dcterms:W3CDTF">2023-09-29T13:05:05Z</dcterms:created>
  <dcterms:modified xsi:type="dcterms:W3CDTF">2023-10-12T15:33:32Z</dcterms:modified>
</cp:coreProperties>
</file>