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78"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32" autoAdjust="0"/>
    <p:restoredTop sz="94624" autoAdjust="0"/>
  </p:normalViewPr>
  <p:slideViewPr>
    <p:cSldViewPr>
      <p:cViewPr varScale="1">
        <p:scale>
          <a:sx n="69" d="100"/>
          <a:sy n="69" d="100"/>
        </p:scale>
        <p:origin x="-1452" y="-102"/>
      </p:cViewPr>
      <p:guideLst>
        <p:guide orient="horz" pos="2160"/>
        <p:guide pos="2880"/>
      </p:guideLst>
    </p:cSldViewPr>
  </p:slideViewPr>
  <p:outlineViewPr>
    <p:cViewPr>
      <p:scale>
        <a:sx n="33" d="100"/>
        <a:sy n="33" d="100"/>
      </p:scale>
      <p:origin x="0" y="2823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CB72476-FF8E-4630-AE1D-3EE113D639A2}" type="datetimeFigureOut">
              <a:rPr lang="en-US" smtClean="0"/>
              <a:t>9/29/2023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28A2144-75B2-459A-A1F8-6086080C277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B72476-FF8E-4630-AE1D-3EE113D639A2}"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2144-75B2-459A-A1F8-6086080C277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B72476-FF8E-4630-AE1D-3EE113D639A2}"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2144-75B2-459A-A1F8-6086080C27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B72476-FF8E-4630-AE1D-3EE113D639A2}"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2144-75B2-459A-A1F8-6086080C277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CB72476-FF8E-4630-AE1D-3EE113D639A2}"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2144-75B2-459A-A1F8-6086080C277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B72476-FF8E-4630-AE1D-3EE113D639A2}"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A2144-75B2-459A-A1F8-6086080C277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CB72476-FF8E-4630-AE1D-3EE113D639A2}" type="datetimeFigureOut">
              <a:rPr lang="en-US" smtClean="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8A2144-75B2-459A-A1F8-6086080C277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B72476-FF8E-4630-AE1D-3EE113D639A2}" type="datetimeFigureOut">
              <a:rPr lang="en-US" smtClean="0"/>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8A2144-75B2-459A-A1F8-6086080C277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72476-FF8E-4630-AE1D-3EE113D639A2}" type="datetimeFigureOut">
              <a:rPr lang="en-US" smtClean="0"/>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8A2144-75B2-459A-A1F8-6086080C27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B72476-FF8E-4630-AE1D-3EE113D639A2}"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A2144-75B2-459A-A1F8-6086080C277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CB72476-FF8E-4630-AE1D-3EE113D639A2}"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28A2144-75B2-459A-A1F8-6086080C277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CB72476-FF8E-4630-AE1D-3EE113D639A2}" type="datetimeFigureOut">
              <a:rPr lang="en-US" smtClean="0"/>
              <a:t>9/29/2023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28A2144-75B2-459A-A1F8-6086080C277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chtarget.com/whatis/definition/recovery-point-objective-RPO" TargetMode="External"/><Relationship Id="rId2" Type="http://schemas.openxmlformats.org/officeDocument/2006/relationships/hyperlink" Target="https://www.techtarget.com/whatis/definition/recovery-time-objective-RT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umentation.commvault.com/v11/expert/143067_ransomware_protection_for_dr_backup_folder_on_linux.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loud.ibm.com/docs/overview?topic=overview-ha-considera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chtarget.com/searchdisasterrecovery/definition/business-continuity-action-plan" TargetMode="External"/><Relationship Id="rId2" Type="http://schemas.openxmlformats.org/officeDocument/2006/relationships/hyperlink" Target="https://www.techtarget.com/searchdisasterrecovery/definition/disaster-recovery" TargetMode="External"/><Relationship Id="rId1" Type="http://schemas.openxmlformats.org/officeDocument/2006/relationships/slideLayout" Target="../slideLayouts/slideLayout2.xml"/><Relationship Id="rId5" Type="http://schemas.openxmlformats.org/officeDocument/2006/relationships/hyperlink" Target="https://www.techtarget.com/searchsecurity/definition/risk-analysis" TargetMode="External"/><Relationship Id="rId4" Type="http://schemas.openxmlformats.org/officeDocument/2006/relationships/hyperlink" Target="https://www.techtarget.com/searchstorage/definition/business-impact-analys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447800"/>
            <a:ext cx="7851648" cy="1828800"/>
          </a:xfrm>
        </p:spPr>
        <p:txBody>
          <a:bodyPr>
            <a:normAutofit/>
          </a:bodyPr>
          <a:lstStyle/>
          <a:p>
            <a:pPr algn="l"/>
            <a:r>
              <a:rPr lang="en-US" sz="6000" dirty="0" smtClean="0">
                <a:solidFill>
                  <a:srgbClr val="FFFF00"/>
                </a:solidFill>
                <a:latin typeface="Algerian" pitchFamily="82" charset="0"/>
              </a:rPr>
              <a:t>IBM GROUP 5 </a:t>
            </a:r>
            <a:br>
              <a:rPr lang="en-US" sz="6000" dirty="0" smtClean="0">
                <a:solidFill>
                  <a:srgbClr val="FFFF00"/>
                </a:solidFill>
                <a:latin typeface="Algerian" pitchFamily="82" charset="0"/>
              </a:rPr>
            </a:br>
            <a:r>
              <a:rPr lang="en-US" sz="6000" dirty="0" smtClean="0">
                <a:solidFill>
                  <a:srgbClr val="FFFF00"/>
                </a:solidFill>
                <a:latin typeface="Algerian" pitchFamily="82" charset="0"/>
              </a:rPr>
              <a:t>CLOUD COMPUTING</a:t>
            </a:r>
            <a:endParaRPr lang="en-US" sz="6000" dirty="0">
              <a:solidFill>
                <a:srgbClr val="FFFF00"/>
              </a:solidFill>
              <a:latin typeface="Algerian" pitchFamily="82" charset="0"/>
            </a:endParaRPr>
          </a:p>
        </p:txBody>
      </p:sp>
      <p:sp>
        <p:nvSpPr>
          <p:cNvPr id="3" name="Subtitle 2"/>
          <p:cNvSpPr>
            <a:spLocks noGrp="1"/>
          </p:cNvSpPr>
          <p:nvPr>
            <p:ph type="subTitle" idx="1"/>
          </p:nvPr>
        </p:nvSpPr>
        <p:spPr>
          <a:xfrm>
            <a:off x="533400" y="3581400"/>
            <a:ext cx="7854696" cy="2438400"/>
          </a:xfrm>
        </p:spPr>
        <p:txBody>
          <a:bodyPr>
            <a:noAutofit/>
          </a:bodyPr>
          <a:lstStyle/>
          <a:p>
            <a:pPr algn="l"/>
            <a:r>
              <a:rPr lang="en-US" sz="4000" b="1" i="1" dirty="0" smtClean="0"/>
              <a:t>DISASTER RECOVERY WITH IBM CLOUD VIRTUAL SERVICES</a:t>
            </a:r>
            <a:endParaRPr lang="en-US" sz="28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r>
              <a:rPr lang="en-US" b="1" dirty="0" smtClean="0"/>
              <a:t>Recovery plan considerations</a:t>
            </a:r>
          </a:p>
          <a:p>
            <a:r>
              <a:rPr lang="en-US" dirty="0" smtClean="0"/>
              <a:t>When disaster strikes, the recovery strategy should start at the business level to determine which applications are most important to running the organization. The recovery time objective (</a:t>
            </a:r>
            <a:r>
              <a:rPr lang="en-US" u="sng" dirty="0" smtClean="0">
                <a:hlinkClick r:id="rId2"/>
              </a:rPr>
              <a:t>RTO</a:t>
            </a:r>
            <a:r>
              <a:rPr lang="en-US" dirty="0" smtClean="0"/>
              <a:t>) describes the amount of time critical applications can be down, typically measured in hours, minutes or seconds. </a:t>
            </a:r>
            <a:endParaRPr lang="en-US" dirty="0" smtClean="0"/>
          </a:p>
          <a:p>
            <a:r>
              <a:rPr lang="en-US" dirty="0" smtClean="0"/>
              <a:t>The </a:t>
            </a:r>
            <a:r>
              <a:rPr lang="en-US" dirty="0" smtClean="0"/>
              <a:t>recovery point objective (</a:t>
            </a:r>
            <a:r>
              <a:rPr lang="en-US" u="sng" dirty="0" smtClean="0">
                <a:hlinkClick r:id="rId3"/>
              </a:rPr>
              <a:t>RPO</a:t>
            </a:r>
            <a:r>
              <a:rPr lang="en-US" dirty="0" smtClean="0"/>
              <a:t>) describes the age of files that must be recovered from data backup storage for normal operations to resume.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oud-disaster-recovery-plan-roadmap.jpg"/>
          <p:cNvPicPr>
            <a:picLocks noGrp="1" noChangeAspect="1"/>
          </p:cNvPicPr>
          <p:nvPr>
            <p:ph idx="1"/>
          </p:nvPr>
        </p:nvPicPr>
        <p:blipFill>
          <a:blip r:embed="rId2"/>
          <a:stretch>
            <a:fillRect/>
          </a:stretch>
        </p:blipFill>
        <p:spPr>
          <a:xfrm>
            <a:off x="1642013" y="838200"/>
            <a:ext cx="5859973" cy="54864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704088"/>
            <a:ext cx="4495800" cy="667512"/>
          </a:xfrm>
        </p:spPr>
        <p:txBody>
          <a:bodyPr>
            <a:noAutofit/>
          </a:bodyPr>
          <a:lstStyle/>
          <a:p>
            <a:r>
              <a:rPr lang="en-US" sz="4400" b="1" dirty="0" smtClean="0"/>
              <a:t> </a:t>
            </a:r>
            <a:r>
              <a:rPr lang="en-US" sz="3600" b="1" i="1" u="sng" dirty="0" smtClean="0">
                <a:latin typeface="Times New Roman" pitchFamily="18" charset="0"/>
                <a:cs typeface="Times New Roman" pitchFamily="18" charset="0"/>
              </a:rPr>
              <a:t>DESIGN THINKING</a:t>
            </a:r>
            <a:endParaRPr lang="en-US" sz="4400" b="1" i="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76800"/>
          </a:xfrm>
        </p:spPr>
        <p:txBody>
          <a:bodyPr>
            <a:noAutofit/>
          </a:bodyPr>
          <a:lstStyle/>
          <a:p>
            <a:r>
              <a:rPr lang="en-US" sz="4400" dirty="0" smtClean="0"/>
              <a:t>Disaster Recovery Strategy</a:t>
            </a:r>
          </a:p>
          <a:p>
            <a:r>
              <a:rPr lang="en-US" sz="4400" dirty="0" smtClean="0"/>
              <a:t>Backup Configuration</a:t>
            </a:r>
          </a:p>
          <a:p>
            <a:r>
              <a:rPr lang="en-US" sz="4400" dirty="0" smtClean="0"/>
              <a:t>Replication Setup</a:t>
            </a:r>
          </a:p>
          <a:p>
            <a:r>
              <a:rPr lang="en-US" sz="4400" dirty="0" smtClean="0"/>
              <a:t>Recovery Testing</a:t>
            </a:r>
          </a:p>
          <a:p>
            <a:r>
              <a:rPr lang="en-US" sz="4400" dirty="0" smtClean="0"/>
              <a:t>Business Continuity</a:t>
            </a:r>
            <a:endParaRPr lang="en-US" sz="4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b="1" dirty="0" smtClean="0">
                <a:latin typeface="Times New Roman" pitchFamily="18" charset="0"/>
                <a:cs typeface="Times New Roman" pitchFamily="18" charset="0"/>
              </a:rPr>
              <a:t>       </a:t>
            </a:r>
            <a:r>
              <a:rPr lang="en-US" sz="4400" b="1" dirty="0" smtClean="0">
                <a:latin typeface="Times New Roman" pitchFamily="18" charset="0"/>
                <a:cs typeface="Times New Roman" pitchFamily="18" charset="0"/>
              </a:rPr>
              <a:t>Disaster Recovery Strategy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410200"/>
          </a:xfrm>
        </p:spPr>
        <p:txBody>
          <a:bodyPr>
            <a:noAutofit/>
          </a:bodyPr>
          <a:lstStyle/>
          <a:p>
            <a:r>
              <a:rPr lang="en-US" sz="1400" dirty="0" smtClean="0"/>
              <a:t>The Disaster Recovery Plan Document The outcome of the disaster recovery planning process is the disaster recovery plan document. During an emergency, this document will be the primary source of information for disaster recovery procedures</a:t>
            </a:r>
            <a:r>
              <a:rPr lang="en-US" sz="1400" dirty="0" smtClean="0"/>
              <a:t>.</a:t>
            </a:r>
          </a:p>
          <a:p>
            <a:r>
              <a:rPr lang="en-US" sz="1400" dirty="0" smtClean="0"/>
              <a:t> </a:t>
            </a:r>
            <a:r>
              <a:rPr lang="en-US" sz="1400" dirty="0" smtClean="0"/>
              <a:t>Document Contents The disaster recovery plan document is the only reliable source of information for the disaster recovery during an emergency. It should be very easily readable, with simple and detailed instructions. Following are some of the contents that need to be in this document</a:t>
            </a:r>
            <a:r>
              <a:rPr lang="en-US" sz="1400" dirty="0" smtClean="0"/>
              <a:t>.</a:t>
            </a:r>
          </a:p>
          <a:p>
            <a:r>
              <a:rPr lang="en-US" sz="1400" dirty="0" smtClean="0"/>
              <a:t> </a:t>
            </a:r>
            <a:r>
              <a:rPr lang="en-US" sz="1400" dirty="0" smtClean="0"/>
              <a:t>● Document Information: The document should include information such as the authors/owners with their contact details, revision history and other document details (name, location, version), references, and the audience of the document. In the document revision history, it is good to have a brief description of the changes made in each version. A table of contents is a must for quick reference, and it is highly recommended that the sections be numbered to the lowest possible level for easy reference purpose. It is also good to give an appropriate confidential status for the document as it contains sensitive information</a:t>
            </a:r>
            <a:r>
              <a:rPr lang="en-US" sz="1400" dirty="0" smtClean="0"/>
              <a:t>.</a:t>
            </a:r>
          </a:p>
          <a:p>
            <a:r>
              <a:rPr lang="en-US" sz="1400" dirty="0" smtClean="0"/>
              <a:t> </a:t>
            </a:r>
            <a:r>
              <a:rPr lang="en-US" sz="1400" dirty="0" smtClean="0"/>
              <a:t>● Purpose: The purpose of the document must be clearly stated in the introduction, defining the objectives the plan intends to achieve</a:t>
            </a:r>
            <a:r>
              <a:rPr lang="en-US" sz="1400" dirty="0" smtClean="0"/>
              <a:t>.</a:t>
            </a:r>
          </a:p>
          <a:p>
            <a:r>
              <a:rPr lang="en-US" sz="1400" dirty="0" smtClean="0"/>
              <a:t> </a:t>
            </a:r>
            <a:r>
              <a:rPr lang="en-US" sz="1400" dirty="0" smtClean="0"/>
              <a:t>● Scope: The scope of the plan defines the circumstances under which the plan is invoked and the length of time the procedures defined in the document are in effect. The different failure conditions that lead to invoking the plan should be clearly listed. For example, a system being down for couple of hours may not result in invoking the plan, but a daylong outage may suffice. Similarly, the conditions at the failed system/facility that warrant the reconstitution phase should also be clearly stated</a:t>
            </a:r>
            <a:r>
              <a:rPr lang="en-US" sz="1400" dirty="0" smtClean="0"/>
              <a:t>.</a:t>
            </a:r>
          </a:p>
          <a:p>
            <a:r>
              <a:rPr lang="en-US" sz="1400" dirty="0" smtClean="0"/>
              <a:t> </a:t>
            </a:r>
            <a:r>
              <a:rPr lang="en-US" sz="1400" dirty="0" smtClean="0"/>
              <a:t>● Assumptions: Any conditions the plan assumes to be present for success should be clearly stated. This may involve listing the dependencies of the plan as well. For example, a certain number of trained personnel may be assumed to be available at the disaster recovery facility. Wherever possible, these dependencies must be accompanied with the appropriate contact </a:t>
            </a:r>
            <a:r>
              <a:rPr lang="en-US" sz="1400" dirty="0" smtClean="0"/>
              <a:t>details</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91200"/>
          </a:xfrm>
        </p:spPr>
        <p:txBody>
          <a:bodyPr>
            <a:normAutofit fontScale="32500" lnSpcReduction="20000"/>
          </a:bodyPr>
          <a:lstStyle/>
          <a:p>
            <a:r>
              <a:rPr lang="en-US" sz="4900" dirty="0" smtClean="0"/>
              <a:t>. ● System Description: The description of the disaster recovery system should be simple to understand with appropriate figures, workflow charts, and so on. If necessary the descriptions may reference appendices that give more detail. The functions that need to be revived need to be clearly mentioned</a:t>
            </a:r>
            <a:r>
              <a:rPr lang="en-US" sz="4900" dirty="0" smtClean="0"/>
              <a:t>.</a:t>
            </a:r>
          </a:p>
          <a:p>
            <a:r>
              <a:rPr lang="en-US" sz="4900" dirty="0" smtClean="0"/>
              <a:t> </a:t>
            </a:r>
            <a:r>
              <a:rPr lang="en-US" sz="4900" dirty="0" smtClean="0"/>
              <a:t>● Roles and Responsibilities: The roles of the managerial and technical staff and their responsibilities during the activation, execution, and reconstitution phases should be clearly listed. An organization structure diagram showing the reporting relationships is beneficial. Key roles should have primary and alternate personnel assigned</a:t>
            </a:r>
            <a:r>
              <a:rPr lang="en-US" sz="4900" dirty="0" smtClean="0"/>
              <a:t>.</a:t>
            </a:r>
          </a:p>
          <a:p>
            <a:r>
              <a:rPr lang="en-US" sz="4900" dirty="0" smtClean="0"/>
              <a:t> </a:t>
            </a:r>
            <a:r>
              <a:rPr lang="en-US" sz="4900" dirty="0" smtClean="0"/>
              <a:t>● Contact Details: Full contact information should be included for all the managerial and technical staff involved in the planning, activation, execution, and reconstitution phases. Contact details both during normal situations and emergency situations should be mentioned. This information is recommended to be added as an appendix to the disaster recovery plan document</a:t>
            </a:r>
            <a:r>
              <a:rPr lang="en-US" sz="4900" dirty="0" smtClean="0"/>
              <a:t>.</a:t>
            </a:r>
          </a:p>
          <a:p>
            <a:r>
              <a:rPr lang="en-US" sz="4900" dirty="0" smtClean="0"/>
              <a:t> </a:t>
            </a:r>
            <a:r>
              <a:rPr lang="en-US" sz="4900" dirty="0" smtClean="0"/>
              <a:t>● Activation Procedures: The procedures for notification, damage assessment, and activation planning should be outlined. Any topic that needs to be covered in great detail may be added as an appendix</a:t>
            </a:r>
            <a:r>
              <a:rPr lang="en-US" sz="4900" dirty="0" smtClean="0"/>
              <a:t>.</a:t>
            </a:r>
          </a:p>
          <a:p>
            <a:r>
              <a:rPr lang="en-US" sz="4900" dirty="0" smtClean="0"/>
              <a:t> </a:t>
            </a:r>
            <a:r>
              <a:rPr lang="en-US" sz="4900" dirty="0" smtClean="0"/>
              <a:t>● Execution Procedures: The recovery procedure for each of the components the plan covers should be explained step by step in detail. When there are parallel threads of tasks, it is beneficial to have a flow chart diagram to visualize the dependencies of the tasks. The success and failure criteria of each procedure also should be mentioned as well as instructions on further actions in case of both success and </a:t>
            </a:r>
            <a:r>
              <a:rPr lang="en-US" sz="4900" dirty="0" smtClean="0"/>
              <a:t>failure</a:t>
            </a:r>
          </a:p>
          <a:p>
            <a:r>
              <a:rPr lang="en-US" sz="4900" dirty="0" smtClean="0"/>
              <a:t>. </a:t>
            </a:r>
            <a:r>
              <a:rPr lang="en-US" sz="4900" dirty="0" smtClean="0"/>
              <a:t>● Reconstitution Procedures: Similar procedures for the reconstitution of the components should be explained in detail. The success and failure criteria and instructions for further actions in case of success and failure should be given.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re_Series_Part_12_Recovery_Strategy_Requirements.jpg"/>
          <p:cNvPicPr>
            <a:picLocks noGrp="1" noChangeAspect="1"/>
          </p:cNvPicPr>
          <p:nvPr>
            <p:ph idx="1"/>
          </p:nvPr>
        </p:nvPicPr>
        <p:blipFill>
          <a:blip r:embed="rId2"/>
          <a:stretch>
            <a:fillRect/>
          </a:stretch>
        </p:blipFill>
        <p:spPr>
          <a:xfrm>
            <a:off x="304800" y="1524000"/>
            <a:ext cx="8382000" cy="3435175"/>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          </a:t>
            </a:r>
            <a:r>
              <a:rPr lang="en-US" sz="4400" b="1" dirty="0" smtClean="0">
                <a:latin typeface="Times New Roman" pitchFamily="18" charset="0"/>
                <a:cs typeface="Times New Roman" pitchFamily="18" charset="0"/>
              </a:rPr>
              <a:t>Backup Configuration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rmAutofit fontScale="25000" lnSpcReduction="20000"/>
          </a:bodyPr>
          <a:lstStyle/>
          <a:p>
            <a:r>
              <a:rPr lang="en-US" sz="6400" dirty="0" smtClean="0"/>
              <a:t>Disaster Recovery (DR) Backups are executed using the following phases:</a:t>
            </a:r>
          </a:p>
          <a:p>
            <a:r>
              <a:rPr lang="en-US" sz="6400" dirty="0" smtClean="0"/>
              <a:t>Export During </a:t>
            </a:r>
            <a:r>
              <a:rPr lang="en-US" sz="6400" dirty="0" smtClean="0"/>
              <a:t>the export phase, the software copies a metadata backup of the </a:t>
            </a:r>
            <a:r>
              <a:rPr lang="en-US" sz="6400" dirty="0" err="1" smtClean="0"/>
              <a:t>CommServe</a:t>
            </a:r>
            <a:r>
              <a:rPr lang="en-US" sz="6400" dirty="0" smtClean="0"/>
              <a:t> database to the default staging directory that is in </a:t>
            </a:r>
            <a:r>
              <a:rPr lang="en-US" sz="6400" b="1" dirty="0" err="1" smtClean="0"/>
              <a:t>software_installation_directory</a:t>
            </a:r>
            <a:r>
              <a:rPr lang="en-US" sz="6400" b="1" dirty="0" smtClean="0"/>
              <a:t>\</a:t>
            </a:r>
            <a:r>
              <a:rPr lang="en-US" sz="6400" b="1" dirty="0" err="1" smtClean="0"/>
              <a:t>CommserveDR</a:t>
            </a:r>
            <a:r>
              <a:rPr lang="en-US" sz="6400" dirty="0" smtClean="0"/>
              <a:t>.</a:t>
            </a:r>
            <a:endParaRPr lang="en-US" sz="6400" dirty="0" smtClean="0"/>
          </a:p>
          <a:p>
            <a:r>
              <a:rPr lang="en-US" sz="6400" dirty="0" smtClean="0"/>
              <a:t>You can specify a local path or a network path as a destination location to export the metadata.</a:t>
            </a:r>
          </a:p>
          <a:p>
            <a:r>
              <a:rPr lang="en-US" sz="6400" dirty="0" smtClean="0"/>
              <a:t>You can set up the following additional export destinations:</a:t>
            </a:r>
          </a:p>
          <a:p>
            <a:pPr lvl="1"/>
            <a:r>
              <a:rPr lang="en-US" sz="6400" dirty="0" err="1" smtClean="0"/>
              <a:t>Commvault</a:t>
            </a:r>
            <a:r>
              <a:rPr lang="en-US" sz="6400" dirty="0" smtClean="0"/>
              <a:t> Cloud Services portal</a:t>
            </a:r>
          </a:p>
          <a:p>
            <a:pPr lvl="1"/>
            <a:r>
              <a:rPr lang="en-US" sz="6400" dirty="0" smtClean="0"/>
              <a:t>Cloud storage library</a:t>
            </a:r>
          </a:p>
          <a:p>
            <a:r>
              <a:rPr lang="en-US" sz="6400" b="1" dirty="0" smtClean="0"/>
              <a:t>Recommended:</a:t>
            </a:r>
            <a:endParaRPr lang="en-US" sz="6400" dirty="0" smtClean="0"/>
          </a:p>
          <a:p>
            <a:r>
              <a:rPr lang="en-US" sz="6400" dirty="0" smtClean="0"/>
              <a:t>You must store the Disaster Recovery (DR) backup in a dedicated network location that is accessible from both the production host and the new server host that is used for recovery.</a:t>
            </a:r>
          </a:p>
          <a:p>
            <a:r>
              <a:rPr lang="en-US" sz="6400" dirty="0" smtClean="0"/>
              <a:t>Do not use a local disk or local clustered disk because it is not safe and recommended.</a:t>
            </a:r>
          </a:p>
          <a:p>
            <a:r>
              <a:rPr lang="en-US" sz="6400" dirty="0" smtClean="0"/>
              <a:t>Use a UNC path to access the network location. Make sure that this dedicated location is not used for any other </a:t>
            </a:r>
            <a:r>
              <a:rPr lang="en-US" sz="6400" dirty="0" err="1" smtClean="0"/>
              <a:t>CommServe</a:t>
            </a:r>
            <a:r>
              <a:rPr lang="en-US" sz="6400" dirty="0" smtClean="0"/>
              <a:t> task.</a:t>
            </a:r>
          </a:p>
          <a:p>
            <a:r>
              <a:rPr lang="en-US" sz="6400" dirty="0" smtClean="0"/>
              <a:t>Do not use administrative shares as an export location. For example, \\MyServer\E$\.</a:t>
            </a:r>
          </a:p>
          <a:p>
            <a:r>
              <a:rPr lang="en-US" sz="6400" dirty="0" smtClean="0"/>
              <a:t>For a network location that is on a Windows mount path, the software enables </a:t>
            </a:r>
            <a:r>
              <a:rPr lang="en-US" sz="6400" dirty="0" err="1" smtClean="0"/>
              <a:t>ransomware</a:t>
            </a:r>
            <a:r>
              <a:rPr lang="en-US" sz="6400" dirty="0" smtClean="0"/>
              <a:t> protection by default. For a network location that is on a Linux mount path, you must </a:t>
            </a:r>
            <a:r>
              <a:rPr lang="en-US" sz="6400" u="sng" dirty="0" smtClean="0">
                <a:hlinkClick r:id="rId2"/>
              </a:rPr>
              <a:t>enable </a:t>
            </a:r>
            <a:r>
              <a:rPr lang="en-US" sz="6400" u="sng" dirty="0" err="1" smtClean="0">
                <a:hlinkClick r:id="rId2"/>
              </a:rPr>
              <a:t>ransomware</a:t>
            </a:r>
            <a:r>
              <a:rPr lang="en-US" sz="6400" u="sng" dirty="0" smtClean="0">
                <a:hlinkClick r:id="rId2"/>
              </a:rPr>
              <a:t> protection manually</a:t>
            </a:r>
            <a:r>
              <a:rPr lang="en-US" sz="6400" dirty="0" smtClean="0"/>
              <a:t>.</a:t>
            </a:r>
          </a:p>
          <a:p>
            <a:r>
              <a:rPr lang="en-US" sz="6400" dirty="0" smtClean="0"/>
              <a:t>Do not use the </a:t>
            </a:r>
            <a:r>
              <a:rPr lang="en-US" sz="6400" dirty="0" err="1" smtClean="0"/>
              <a:t>Commvault</a:t>
            </a:r>
            <a:r>
              <a:rPr lang="en-US" sz="6400" dirty="0" smtClean="0"/>
              <a:t> installation directory as a backup location for DR backups to local disk. By default, the </a:t>
            </a:r>
            <a:r>
              <a:rPr lang="en-US" sz="6400" dirty="0" err="1" smtClean="0"/>
              <a:t>Commvault</a:t>
            </a:r>
            <a:r>
              <a:rPr lang="en-US" sz="6400" dirty="0" smtClean="0"/>
              <a:t> software enables </a:t>
            </a:r>
            <a:r>
              <a:rPr lang="en-US" sz="6400" dirty="0" err="1" smtClean="0"/>
              <a:t>ransomware</a:t>
            </a:r>
            <a:r>
              <a:rPr lang="en-US" sz="6400" dirty="0" smtClean="0"/>
              <a:t> protection for DR backup folders on Windows.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10000"/>
          </a:bodyPr>
          <a:lstStyle/>
          <a:p>
            <a:r>
              <a:rPr lang="en-US" u="sng" dirty="0" smtClean="0"/>
              <a:t>Backup</a:t>
            </a:r>
          </a:p>
          <a:p>
            <a:r>
              <a:rPr lang="en-US" dirty="0" smtClean="0"/>
              <a:t>During the backup phase, the metadata available in the staging directory in the </a:t>
            </a:r>
            <a:r>
              <a:rPr lang="en-US" dirty="0" err="1" smtClean="0"/>
              <a:t>CommServe</a:t>
            </a:r>
            <a:r>
              <a:rPr lang="en-US" dirty="0" smtClean="0"/>
              <a:t>, along with the configured log files, are backed up using the DR storage policy as follows:</a:t>
            </a:r>
          </a:p>
          <a:p>
            <a:pPr lvl="1"/>
            <a:r>
              <a:rPr lang="en-US" dirty="0" smtClean="0"/>
              <a:t>A default DR storage policy (</a:t>
            </a:r>
            <a:r>
              <a:rPr lang="en-US" b="1" dirty="0" err="1" smtClean="0"/>
              <a:t>CommServeDR</a:t>
            </a:r>
            <a:r>
              <a:rPr lang="en-US" dirty="0" smtClean="0"/>
              <a:t>) is automatically created when the first library is configured in the </a:t>
            </a:r>
            <a:r>
              <a:rPr lang="en-US" dirty="0" err="1" smtClean="0"/>
              <a:t>CommCell</a:t>
            </a:r>
            <a:r>
              <a:rPr lang="en-US" dirty="0" smtClean="0"/>
              <a:t>.</a:t>
            </a:r>
          </a:p>
          <a:p>
            <a:pPr lvl="1"/>
            <a:r>
              <a:rPr lang="en-US" dirty="0" smtClean="0"/>
              <a:t>By default, the primary copy of the DR storage policy is created as a WORM copy to prevents accidental deletion of data that is not qualified for aging.</a:t>
            </a:r>
          </a:p>
          <a:p>
            <a:pPr lvl="1"/>
            <a:r>
              <a:rPr lang="en-US" dirty="0" smtClean="0"/>
              <a:t>A secondary copy for the DR backup data is automatically created when you configure the first tape library. An Auxiliary Copy schedule which runs every 15 minutes is automatically created. If necessary, you can change the frequency of this Auxiliary Copy operation.</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            </a:t>
            </a:r>
            <a:r>
              <a:rPr lang="en-US" b="1" dirty="0" smtClean="0"/>
              <a:t>Replication </a:t>
            </a:r>
            <a:r>
              <a:rPr lang="en-US" b="1" dirty="0" err="1" smtClean="0"/>
              <a:t>SetUp</a:t>
            </a:r>
            <a:endParaRPr lang="en-US" b="1" dirty="0"/>
          </a:p>
        </p:txBody>
      </p:sp>
      <p:sp>
        <p:nvSpPr>
          <p:cNvPr id="3" name="Content Placeholder 2"/>
          <p:cNvSpPr>
            <a:spLocks noGrp="1"/>
          </p:cNvSpPr>
          <p:nvPr>
            <p:ph idx="1"/>
          </p:nvPr>
        </p:nvSpPr>
        <p:spPr>
          <a:xfrm>
            <a:off x="457200" y="1371600"/>
            <a:ext cx="8229600" cy="4953000"/>
          </a:xfrm>
        </p:spPr>
        <p:txBody>
          <a:bodyPr>
            <a:noAutofit/>
          </a:bodyPr>
          <a:lstStyle/>
          <a:p>
            <a:r>
              <a:rPr lang="en-US" sz="1800" dirty="0" smtClean="0"/>
              <a:t>In this day and age, clients have little patience for any pause in the rendering of services, irrespective of the reason. For example, if you are visiting Company A’s website in search of a particular service, and this service is not available, you are likely to visit a website of a competitor to Company A which can deliver required services in its stead. In today’s feverish world, significant business downtime is highly likely to damage customer loyalty.</a:t>
            </a:r>
          </a:p>
          <a:p>
            <a:r>
              <a:rPr lang="en-US" sz="1800" dirty="0" smtClean="0"/>
              <a:t>In other words, downtime may result in the following:</a:t>
            </a:r>
          </a:p>
          <a:p>
            <a:r>
              <a:rPr lang="en-US" sz="1800" dirty="0" smtClean="0"/>
              <a:t>Loss of profit</a:t>
            </a:r>
          </a:p>
          <a:p>
            <a:r>
              <a:rPr lang="en-US" sz="1800" dirty="0" smtClean="0"/>
              <a:t>Damage to your brand</a:t>
            </a:r>
          </a:p>
          <a:p>
            <a:r>
              <a:rPr lang="en-US" sz="1800" dirty="0" smtClean="0"/>
              <a:t>Problematic relationship with customers and partners</a:t>
            </a:r>
          </a:p>
          <a:p>
            <a:r>
              <a:rPr lang="en-US" sz="1800" dirty="0" smtClean="0"/>
              <a:t>Issues with supply chain</a:t>
            </a:r>
          </a:p>
          <a:p>
            <a:r>
              <a:rPr lang="en-US" sz="1800" dirty="0" smtClean="0"/>
              <a:t>Legal problems, etc.</a:t>
            </a:r>
          </a:p>
          <a:p>
            <a:r>
              <a:rPr lang="en-US" sz="1800" dirty="0" smtClean="0"/>
              <a:t>These results may be due to a lack of availability of business-critical services and data, which is what replication is for — to help you avoid downtime altogether or at least minimize its impact. Disaster recovery (DR) is far from being only about disaster recovery replication, and replication, likewise, is performed not only for disaster recovery, but also for data synchronization, integration, consolidation, and migration</a:t>
            </a:r>
            <a:r>
              <a:rPr lang="en-US" sz="1800" dirty="0" smtClean="0"/>
              <a:t>.</a:t>
            </a:r>
            <a:endParaRPr lang="en-US" sz="1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             </a:t>
            </a:r>
            <a:r>
              <a:rPr lang="en-US" b="1" dirty="0" smtClean="0"/>
              <a:t>Recovery Testing</a:t>
            </a:r>
            <a:endParaRPr lang="en-US" b="1" dirty="0"/>
          </a:p>
        </p:txBody>
      </p:sp>
      <p:sp>
        <p:nvSpPr>
          <p:cNvPr id="3" name="Content Placeholder 2"/>
          <p:cNvSpPr>
            <a:spLocks noGrp="1"/>
          </p:cNvSpPr>
          <p:nvPr>
            <p:ph idx="1"/>
          </p:nvPr>
        </p:nvSpPr>
        <p:spPr>
          <a:xfrm>
            <a:off x="457200" y="1295400"/>
            <a:ext cx="8229600" cy="5562600"/>
          </a:xfrm>
        </p:spPr>
        <p:txBody>
          <a:bodyPr>
            <a:normAutofit fontScale="25000" lnSpcReduction="20000"/>
          </a:bodyPr>
          <a:lstStyle/>
          <a:p>
            <a:pPr fontAlgn="base"/>
            <a:r>
              <a:rPr lang="en-US" sz="6400" dirty="0" smtClean="0"/>
              <a:t>This isn’t as simple as picking one of the methods below. You might need to use all of them. Some cover ensuring that business practices align with the disaster recovery plan, some cover ongoing changes to your systems (or your customer’s systems), and some cover testing the hardware and software by simulating a disaster and restoring a file or system or data center to full functionality.</a:t>
            </a:r>
          </a:p>
          <a:p>
            <a:pPr fontAlgn="base"/>
            <a:r>
              <a:rPr lang="en-US" sz="6400" dirty="0" smtClean="0"/>
              <a:t>All of these plans should be reviewed and tests should be ongoing. This doesn’t necessarily mean running through a full plan once a month – you might run through some part of each plan on a weekly basis, a bigger part once a month, and a full test once a year. The important part is to perform disaster recovery testing regularly, and ensure that any additions to the business are reflected in the DR plan.</a:t>
            </a:r>
          </a:p>
          <a:p>
            <a:pPr fontAlgn="base"/>
            <a:r>
              <a:rPr lang="en-US" sz="6400" dirty="0" smtClean="0"/>
              <a:t>Walkthrough test</a:t>
            </a:r>
          </a:p>
          <a:p>
            <a:pPr fontAlgn="base"/>
            <a:r>
              <a:rPr lang="en-US" sz="6400" dirty="0" smtClean="0"/>
              <a:t>This is a step-by-step review of the plan with the client, reading the plan to ensure that everyone is aware of all the steps and that nothing has been overlooked or added since the last review.</a:t>
            </a:r>
          </a:p>
          <a:p>
            <a:pPr fontAlgn="base"/>
            <a:r>
              <a:rPr lang="en-US" sz="6400" dirty="0" smtClean="0"/>
              <a:t>Tabletop test</a:t>
            </a:r>
          </a:p>
          <a:p>
            <a:pPr fontAlgn="base"/>
            <a:r>
              <a:rPr lang="en-US" sz="6400" dirty="0" smtClean="0"/>
              <a:t>This kind of test is a ‘what if’ scenario. Lay out a specific kind of disaster, and ask each team member what they would do. A representative of every department should attend, and knowledge of business processes is critical. This may reveal gaps in the plan, which can be addressed before they cause a DR failure.</a:t>
            </a:r>
          </a:p>
          <a:p>
            <a:pPr fontAlgn="base"/>
            <a:r>
              <a:rPr lang="en-US" sz="6400" dirty="0" smtClean="0"/>
              <a:t>Technical Tests</a:t>
            </a:r>
          </a:p>
          <a:p>
            <a:pPr fontAlgn="base"/>
            <a:r>
              <a:rPr lang="en-US" sz="6400" dirty="0" smtClean="0"/>
              <a:t>Parallel</a:t>
            </a:r>
          </a:p>
          <a:p>
            <a:pPr fontAlgn="base"/>
            <a:r>
              <a:rPr lang="en-US" sz="6400" dirty="0" smtClean="0"/>
              <a:t>A parallel test restores a system that hasn’t actually broken down to an alternate location. The real system continues to run and there’s no interruption to business services. This is safe, and not only tests the functionality of backup and restore systems, but can reveal potential problems. An inexpensive way to do this is to run the restore in a virtual machine in the cloud, rather than having to dedicate a physical server somewhere.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Autofit/>
          </a:bodyPr>
          <a:lstStyle/>
          <a:p>
            <a:r>
              <a:rPr lang="en-US" sz="4000" b="1" i="1" dirty="0" smtClean="0">
                <a:solidFill>
                  <a:srgbClr val="FF0000"/>
                </a:solidFill>
                <a:latin typeface="Times New Roman" pitchFamily="18" charset="0"/>
                <a:cs typeface="Times New Roman" pitchFamily="18" charset="0"/>
              </a:rPr>
              <a:t>                I</a:t>
            </a:r>
            <a:r>
              <a:rPr lang="en-US" sz="4000" b="1" i="1" u="sng" dirty="0" smtClean="0">
                <a:solidFill>
                  <a:srgbClr val="FF0000"/>
                </a:solidFill>
                <a:latin typeface="Algerian" pitchFamily="82" charset="0"/>
                <a:cs typeface="Times New Roman" pitchFamily="18" charset="0"/>
              </a:rPr>
              <a:t>NTRODUCTION</a:t>
            </a:r>
            <a:endParaRPr lang="en-US" sz="4800" b="1" i="1" u="sng" dirty="0">
              <a:solidFill>
                <a:srgbClr val="FF0000"/>
              </a:solidFill>
              <a:latin typeface="Algerian" pitchFamily="82" charset="0"/>
              <a:cs typeface="Times New Roman" pitchFamily="18" charset="0"/>
            </a:endParaRPr>
          </a:p>
        </p:txBody>
      </p:sp>
      <p:sp>
        <p:nvSpPr>
          <p:cNvPr id="3" name="Content Placeholder 2"/>
          <p:cNvSpPr>
            <a:spLocks noGrp="1"/>
          </p:cNvSpPr>
          <p:nvPr>
            <p:ph idx="1"/>
          </p:nvPr>
        </p:nvSpPr>
        <p:spPr>
          <a:xfrm>
            <a:off x="457200" y="1524000"/>
            <a:ext cx="8229600" cy="5059363"/>
          </a:xfrm>
        </p:spPr>
        <p:txBody>
          <a:bodyPr>
            <a:normAutofit fontScale="92500"/>
          </a:bodyPr>
          <a:lstStyle/>
          <a:p>
            <a:r>
              <a:rPr lang="en-US" sz="3000" dirty="0" smtClean="0"/>
              <a:t>In this project we are going to see about the problem definition and design thinking.</a:t>
            </a:r>
          </a:p>
          <a:p>
            <a:r>
              <a:rPr lang="en-US" sz="3000" dirty="0" smtClean="0"/>
              <a:t>PROBLEM DEFINITION: In problem definition we are going to see about the disaster recovery, objective to safeguard the plan for disaster, planning for disaster recovery and strategies.</a:t>
            </a:r>
          </a:p>
          <a:p>
            <a:r>
              <a:rPr lang="en-US" sz="3000" dirty="0" smtClean="0"/>
              <a:t>DESIGN THINKING: In design thinking  we are going to see about Disaster recovery strategy,  Backup configuration, Replication set up, Recovery set up, Recovery </a:t>
            </a:r>
            <a:r>
              <a:rPr lang="en-US" sz="3000" dirty="0" err="1" smtClean="0"/>
              <a:t>tesing</a:t>
            </a:r>
            <a:r>
              <a:rPr lang="en-US" sz="3000" dirty="0" smtClean="0"/>
              <a:t>, Business continuity.</a:t>
            </a:r>
          </a:p>
          <a:p>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             </a:t>
            </a:r>
            <a:r>
              <a:rPr lang="en-US" b="1" dirty="0" smtClean="0"/>
              <a:t> Business Continuity</a:t>
            </a:r>
            <a:endParaRPr lang="en-US" b="1" dirty="0"/>
          </a:p>
        </p:txBody>
      </p:sp>
      <p:pic>
        <p:nvPicPr>
          <p:cNvPr id="4" name="Content Placeholder 3" descr="Business Continuity and Disaster Recovery Benefits.png"/>
          <p:cNvPicPr>
            <a:picLocks noGrp="1" noChangeAspect="1"/>
          </p:cNvPicPr>
          <p:nvPr>
            <p:ph idx="1"/>
          </p:nvPr>
        </p:nvPicPr>
        <p:blipFill>
          <a:blip r:embed="rId2"/>
          <a:stretch>
            <a:fillRect/>
          </a:stretch>
        </p:blipFill>
        <p:spPr>
          <a:xfrm>
            <a:off x="457200" y="1586231"/>
            <a:ext cx="8229600" cy="4980938"/>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b="1" dirty="0" smtClean="0"/>
              <a:t>Conclusion</a:t>
            </a:r>
            <a:endParaRPr lang="en-US" sz="5400" b="1" dirty="0"/>
          </a:p>
        </p:txBody>
      </p:sp>
      <p:sp>
        <p:nvSpPr>
          <p:cNvPr id="3" name="Content Placeholder 2"/>
          <p:cNvSpPr>
            <a:spLocks noGrp="1"/>
          </p:cNvSpPr>
          <p:nvPr>
            <p:ph idx="1"/>
          </p:nvPr>
        </p:nvSpPr>
        <p:spPr/>
        <p:txBody>
          <a:bodyPr/>
          <a:lstStyle/>
          <a:p>
            <a:endParaRPr lang="en-US" dirty="0" smtClean="0"/>
          </a:p>
          <a:p>
            <a:pPr>
              <a:buNone/>
            </a:pPr>
            <a:r>
              <a:rPr lang="en-US" dirty="0" smtClean="0"/>
              <a:t> </a:t>
            </a:r>
            <a:r>
              <a:rPr lang="en-US" dirty="0" smtClean="0"/>
              <a:t>   Disaster </a:t>
            </a:r>
            <a:r>
              <a:rPr lang="en-US" dirty="0" smtClean="0"/>
              <a:t>recovery planning is an important process for every business to go through. A disaster recovery plan requires identifying threats, setting goals of disaster recovery, researching the best ways to achieve those objectives, and testing the plan.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a:bodyPr>
          <a:lstStyle/>
          <a:p>
            <a:r>
              <a:rPr lang="en-US" sz="3200" dirty="0" smtClean="0"/>
              <a:t>               </a:t>
            </a:r>
            <a:r>
              <a:rPr lang="en-US" sz="3600" b="1" i="1" u="sng" dirty="0" smtClean="0">
                <a:solidFill>
                  <a:schemeClr val="tx1">
                    <a:lumMod val="95000"/>
                    <a:lumOff val="5000"/>
                  </a:schemeClr>
                </a:solidFill>
                <a:latin typeface="Times New Roman" pitchFamily="18" charset="0"/>
                <a:cs typeface="Times New Roman" pitchFamily="18" charset="0"/>
              </a:rPr>
              <a:t>PROBLEM DEFINITION</a:t>
            </a:r>
            <a:endParaRPr lang="en-US" sz="5400" b="1" i="1" u="sng"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953000"/>
          </a:xfrm>
        </p:spPr>
        <p:txBody>
          <a:bodyPr>
            <a:normAutofit/>
          </a:bodyPr>
          <a:lstStyle/>
          <a:p>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Disaster Recovery Plan</a:t>
            </a:r>
          </a:p>
          <a:p>
            <a:r>
              <a:rPr lang="en-US" sz="4400" dirty="0" smtClean="0">
                <a:latin typeface="Times New Roman" pitchFamily="18" charset="0"/>
                <a:cs typeface="Times New Roman" pitchFamily="18" charset="0"/>
              </a:rPr>
              <a:t>Objective</a:t>
            </a:r>
          </a:p>
          <a:p>
            <a:r>
              <a:rPr lang="en-US" sz="4400" dirty="0" smtClean="0">
                <a:latin typeface="Times New Roman" pitchFamily="18" charset="0"/>
                <a:cs typeface="Times New Roman" pitchFamily="18" charset="0"/>
              </a:rPr>
              <a:t>Planning Set Up</a:t>
            </a:r>
          </a:p>
          <a:p>
            <a:r>
              <a:rPr lang="en-US" sz="4400" dirty="0" smtClean="0">
                <a:latin typeface="Times New Roman" pitchFamily="18" charset="0"/>
                <a:cs typeface="Times New Roman" pitchFamily="18" charset="0"/>
              </a:rPr>
              <a:t>Project Definitions</a:t>
            </a:r>
          </a:p>
          <a:p>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15112"/>
          </a:xfrm>
        </p:spPr>
        <p:txBody>
          <a:bodyPr>
            <a:normAutofit/>
          </a:bodyPr>
          <a:lstStyle/>
          <a:p>
            <a:r>
              <a:rPr lang="en-US" sz="2800" b="1" i="1" u="sng" dirty="0" smtClean="0"/>
              <a:t> Disaster recovery plan with IBM cloud virtual services</a:t>
            </a:r>
            <a:endParaRPr lang="en-US" sz="2800" b="1" i="1" u="sng" dirty="0"/>
          </a:p>
        </p:txBody>
      </p:sp>
      <p:sp>
        <p:nvSpPr>
          <p:cNvPr id="3" name="Content Placeholder 2"/>
          <p:cNvSpPr>
            <a:spLocks noGrp="1"/>
          </p:cNvSpPr>
          <p:nvPr>
            <p:ph idx="1"/>
          </p:nvPr>
        </p:nvSpPr>
        <p:spPr>
          <a:xfrm>
            <a:off x="457200" y="1371600"/>
            <a:ext cx="8229600" cy="5486400"/>
          </a:xfrm>
        </p:spPr>
        <p:txBody>
          <a:bodyPr>
            <a:noAutofit/>
          </a:bodyPr>
          <a:lstStyle/>
          <a:p>
            <a:pPr fontAlgn="base"/>
            <a:r>
              <a:rPr lang="en-US" sz="2000" dirty="0" smtClean="0"/>
              <a:t>When </a:t>
            </a:r>
            <a:r>
              <a:rPr lang="en-US" sz="2000" dirty="0" smtClean="0"/>
              <a:t>dealing with improved resilience, it important to make some distinctions </a:t>
            </a:r>
            <a:r>
              <a:rPr lang="en-US" sz="2000" dirty="0" smtClean="0"/>
              <a:t>between </a:t>
            </a:r>
            <a:r>
              <a:rPr lang="en-US" sz="2000" i="1" dirty="0" smtClean="0"/>
              <a:t>high availability </a:t>
            </a:r>
            <a:r>
              <a:rPr lang="en-US" sz="2000" dirty="0" smtClean="0"/>
              <a:t>(HA</a:t>
            </a:r>
            <a:r>
              <a:rPr lang="en-US" sz="2000" dirty="0" smtClean="0"/>
              <a:t>) and </a:t>
            </a:r>
            <a:r>
              <a:rPr lang="en-US" sz="2000" i="1" dirty="0" smtClean="0"/>
              <a:t>disaster </a:t>
            </a:r>
            <a:r>
              <a:rPr lang="en-US" sz="2000" i="1" dirty="0" smtClean="0"/>
              <a:t>recovery</a:t>
            </a:r>
            <a:r>
              <a:rPr lang="en-US" sz="2000" dirty="0" smtClean="0"/>
              <a:t>(DR).</a:t>
            </a:r>
          </a:p>
          <a:p>
            <a:pPr fontAlgn="base"/>
            <a:r>
              <a:rPr lang="en-US" sz="2000" dirty="0" smtClean="0"/>
              <a:t>HA </a:t>
            </a:r>
            <a:r>
              <a:rPr lang="en-US" sz="2000" dirty="0" smtClean="0"/>
              <a:t>is mainly about keeping the service available to the users when ordinary activities are performed on the system like deploying updates, rebooting the hosting virtual machines, applying security patches to the hosting OS, and so on</a:t>
            </a:r>
            <a:r>
              <a:rPr lang="en-US" sz="2000" dirty="0" smtClean="0"/>
              <a:t>.</a:t>
            </a:r>
          </a:p>
          <a:p>
            <a:pPr fontAlgn="base"/>
            <a:r>
              <a:rPr lang="en-US" sz="2000" dirty="0" smtClean="0"/>
              <a:t> </a:t>
            </a:r>
            <a:r>
              <a:rPr lang="en-US" sz="2000" dirty="0" smtClean="0"/>
              <a:t>For our purposes, high availability within a single cloud region </a:t>
            </a:r>
            <a:r>
              <a:rPr lang="en-US" sz="2000" dirty="0" smtClean="0"/>
              <a:t>(</a:t>
            </a:r>
            <a:r>
              <a:rPr lang="en-US" sz="2000" i="1" dirty="0" smtClean="0"/>
              <a:t>MZR</a:t>
            </a:r>
            <a:r>
              <a:rPr lang="en-US" sz="2000" dirty="0" smtClean="0"/>
              <a:t> </a:t>
            </a:r>
            <a:r>
              <a:rPr lang="en-US" sz="2000" dirty="0" smtClean="0"/>
              <a:t>can be achieved by eliminating single points of failure. For more information on HA, see </a:t>
            </a:r>
            <a:r>
              <a:rPr lang="en-US" sz="2000" dirty="0" smtClean="0">
                <a:hlinkClick r:id="rId2"/>
              </a:rPr>
              <a:t>Considerations for high availability</a:t>
            </a:r>
            <a:r>
              <a:rPr lang="en-US" sz="2000" dirty="0" smtClean="0"/>
              <a:t>.</a:t>
            </a:r>
          </a:p>
          <a:p>
            <a:pPr fontAlgn="base"/>
            <a:r>
              <a:rPr lang="en-US" sz="2000" dirty="0" smtClean="0"/>
              <a:t>HA </a:t>
            </a:r>
            <a:r>
              <a:rPr lang="en-US" sz="2000" dirty="0" smtClean="0"/>
              <a:t>usually doesn’t deal with major unplanned or planned issues, such as complete site loss because of major power outages, earthquakes, severe hardware failures, full site connectivity loss, and more</a:t>
            </a:r>
            <a:r>
              <a:rPr lang="en-US" sz="2000" dirty="0" smtClean="0"/>
              <a:t>.</a:t>
            </a:r>
          </a:p>
          <a:p>
            <a:pPr fontAlgn="base"/>
            <a:r>
              <a:rPr lang="en-US" sz="2000" dirty="0" smtClean="0"/>
              <a:t> </a:t>
            </a:r>
            <a:r>
              <a:rPr lang="en-US" sz="2000" dirty="0" smtClean="0"/>
              <a:t>In such cases, if the service must meet strict Service Level Objectives (SLO), you should make the whole application stack (infrastructure, services, and application components) redundant by deploying it in at least two different cloud regions. This is typically defined as a DR architecture.</a:t>
            </a:r>
          </a:p>
          <a:p>
            <a:endParaRPr lang="en-US"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lnSpcReduction="20000"/>
          </a:bodyPr>
          <a:lstStyle/>
          <a:p>
            <a:pPr lvl="8">
              <a:buNone/>
            </a:pPr>
            <a:r>
              <a:rPr lang="en-US" sz="3200" b="1" i="1" u="sng" dirty="0" smtClean="0">
                <a:solidFill>
                  <a:schemeClr val="tx1">
                    <a:lumMod val="95000"/>
                    <a:lumOff val="5000"/>
                  </a:schemeClr>
                </a:solidFill>
              </a:rPr>
              <a:t> </a:t>
            </a:r>
            <a:r>
              <a:rPr lang="en-US" sz="3200" b="1" i="1" u="sng" dirty="0" smtClean="0">
                <a:solidFill>
                  <a:schemeClr val="accent1">
                    <a:lumMod val="75000"/>
                  </a:schemeClr>
                </a:solidFill>
              </a:rPr>
              <a:t>OBJECTIVE</a:t>
            </a:r>
          </a:p>
          <a:p>
            <a:r>
              <a:rPr lang="en-US" dirty="0" smtClean="0"/>
              <a:t>The objective of a DR plan is to ensure that an organization can respond to a disaster or other emergency that affects information systems –and minimize the effect on business operations. </a:t>
            </a:r>
            <a:r>
              <a:rPr lang="en-US" dirty="0" err="1" smtClean="0"/>
              <a:t>Kyndryl</a:t>
            </a:r>
            <a:r>
              <a:rPr lang="en-US" dirty="0" smtClean="0"/>
              <a:t> has a template for producing a basic DR plan. The following are the suggested steps as found in the DR template. Once you have prepared the information, it is recommended that you store the document in a safe, accessible location off site.</a:t>
            </a:r>
          </a:p>
          <a:p>
            <a:r>
              <a:rPr lang="en-US" dirty="0" smtClean="0"/>
              <a:t>Major goals: The first step is to broadly outline the major goals of a disaster recovery plan.</a:t>
            </a:r>
          </a:p>
          <a:p>
            <a:r>
              <a:rPr lang="en-US" dirty="0" smtClean="0"/>
              <a:t>Personnel: Record your data processing personnel. Include a copy of the organization chart with your plan.</a:t>
            </a:r>
          </a:p>
          <a:p>
            <a:r>
              <a:rPr lang="en-US" dirty="0" smtClean="0"/>
              <a:t>Application profile: List applications and whether they are critical and if they are a fixed asset.</a:t>
            </a:r>
          </a:p>
          <a:p>
            <a:r>
              <a:rPr lang="en-US" dirty="0" smtClean="0"/>
              <a:t>Inventory profile: List the manufacturer, model, serial number, cost and whether each item is owned or leased.</a:t>
            </a:r>
          </a:p>
          <a:p>
            <a:pPr lvl="8">
              <a:buNone/>
            </a:pPr>
            <a:endParaRPr lang="en-US" sz="3600" dirty="0" smtClean="0">
              <a:solidFill>
                <a:schemeClr val="accent1">
                  <a:lumMod val="75000"/>
                </a:schemeClr>
              </a:solidFill>
            </a:endParaRPr>
          </a:p>
          <a:p>
            <a:pPr lvl="8">
              <a:buNone/>
            </a:pPr>
            <a:endParaRPr lang="en-US" sz="3600" dirty="0" smtClean="0">
              <a:solidFill>
                <a:schemeClr val="accent1">
                  <a:lumMod val="75000"/>
                </a:schemeClr>
              </a:solidFill>
            </a:endParaRPr>
          </a:p>
          <a:p>
            <a:pPr lvl="8">
              <a:buNone/>
            </a:pPr>
            <a:endParaRPr lang="en-US" sz="3200" b="1" i="1" u="sng" dirty="0" smtClean="0">
              <a:solidFill>
                <a:schemeClr val="accent1">
                  <a:lumMod val="75000"/>
                </a:schemeClr>
              </a:solidFill>
            </a:endParaRPr>
          </a:p>
          <a:p>
            <a:pPr lvl="8">
              <a:buNone/>
            </a:pPr>
            <a:endParaRPr lang="en-US" sz="3200" b="1" i="1" u="sng" dirty="0" smtClean="0">
              <a:solidFill>
                <a:schemeClr val="accent1">
                  <a:lumMod val="75000"/>
                </a:schemeClr>
              </a:solidFill>
            </a:endParaRPr>
          </a:p>
          <a:p>
            <a:pPr lvl="8">
              <a:buNone/>
            </a:pPr>
            <a:endParaRPr lang="en-US" sz="3200" b="1" i="1" u="sng" dirty="0" smtClean="0">
              <a:solidFill>
                <a:schemeClr val="accent1">
                  <a:lumMod val="75000"/>
                </a:schemeClr>
              </a:solidFill>
            </a:endParaRPr>
          </a:p>
          <a:p>
            <a:pPr lvl="8">
              <a:buNone/>
            </a:pPr>
            <a:endParaRPr lang="en-US" sz="3200" b="1" i="1" u="sng" dirty="0" smtClean="0">
              <a:solidFill>
                <a:schemeClr val="accent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5715000" cy="381000"/>
          </a:xfrm>
        </p:spPr>
        <p:txBody>
          <a:bodyPr>
            <a:noAutofit/>
          </a:bodyPr>
          <a:lstStyle/>
          <a:p>
            <a:r>
              <a:rPr lang="en-US" sz="1800" b="1" i="1" u="sng"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b="1" i="1" u="sng" dirty="0" smtClean="0">
                <a:latin typeface="Times New Roman" pitchFamily="18" charset="0"/>
                <a:cs typeface="Times New Roman" pitchFamily="18" charset="0"/>
              </a:rPr>
              <a:t>PLANNING </a:t>
            </a:r>
            <a:r>
              <a:rPr lang="en-US" sz="1800" b="1" i="1" u="sng" dirty="0" smtClean="0">
                <a:latin typeface="Times New Roman" pitchFamily="18" charset="0"/>
                <a:cs typeface="Times New Roman" pitchFamily="18" charset="0"/>
              </a:rPr>
              <a:t>SET UP FOR DISASTER RECOVERY</a:t>
            </a:r>
            <a:r>
              <a:rPr lang="en-US" sz="1800" b="1" i="1" u="sng" dirty="0" smtClean="0">
                <a:latin typeface="Times New Roman" pitchFamily="18" charset="0"/>
                <a:cs typeface="Times New Roman" pitchFamily="18" charset="0"/>
              </a:rPr>
              <a:t> </a:t>
            </a:r>
            <a:endParaRPr lang="en-US" sz="1800" b="1" i="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181600"/>
          </a:xfrm>
        </p:spPr>
        <p:txBody>
          <a:bodyPr>
            <a:normAutofit fontScale="70000" lnSpcReduction="20000"/>
          </a:bodyPr>
          <a:lstStyle/>
          <a:p>
            <a:r>
              <a:rPr lang="en-US" dirty="0" smtClean="0"/>
              <a:t>Even a minor outage can put you at a competitive disadvantage. Be ready with a business continuity plan that includes cloud backup and disaster recovery for your critical IT systems - without the expense of secondary infrastructure. Take advantage of built-in IBM Cloud geographic resiliency and security, mitigate the risk of downtime and protect sensitive data with IBM's cloud disaster recovery </a:t>
            </a:r>
            <a:r>
              <a:rPr lang="en-US" dirty="0" smtClean="0"/>
              <a:t>solutions.</a:t>
            </a:r>
          </a:p>
          <a:p>
            <a:pPr fontAlgn="base"/>
            <a:r>
              <a:rPr lang="en-US" dirty="0" smtClean="0"/>
              <a:t>In the protection phase, you deploy all the required technologies to create a DR solution and start the data replication process.</a:t>
            </a:r>
          </a:p>
          <a:p>
            <a:pPr fontAlgn="base"/>
            <a:r>
              <a:rPr lang="en-US" dirty="0" smtClean="0"/>
              <a:t>Deploy the DR site and network interconnect.</a:t>
            </a:r>
          </a:p>
          <a:p>
            <a:pPr fontAlgn="base"/>
            <a:r>
              <a:rPr lang="en-US" dirty="0" smtClean="0"/>
              <a:t>In this step, you create the DR receiving site. You must have active storage to store all the replicated data and an active system that is running and receiving hypervisors. The storage must also have space to accommodate DR testing and to sustain the full production for longer period in an emergency.</a:t>
            </a:r>
          </a:p>
          <a:p>
            <a:pPr fontAlgn="base"/>
            <a:r>
              <a:rPr lang="en-US" dirty="0" smtClean="0"/>
              <a:t>The setup must have a network design that enables these activities:</a:t>
            </a:r>
          </a:p>
          <a:p>
            <a:pPr lvl="1" fontAlgn="base"/>
            <a:r>
              <a:rPr lang="en-US" dirty="0" smtClean="0"/>
              <a:t>Management flows (LAN)</a:t>
            </a:r>
          </a:p>
          <a:p>
            <a:pPr lvl="1" fontAlgn="base"/>
            <a:r>
              <a:rPr lang="en-US" dirty="0" smtClean="0"/>
              <a:t>Replication flows from the primary site (normal operations)</a:t>
            </a:r>
          </a:p>
          <a:p>
            <a:pPr lvl="1" fontAlgn="base"/>
            <a:r>
              <a:rPr lang="en-US" dirty="0" smtClean="0"/>
              <a:t>DR test flows from primary site (LAN) and external/WAN</a:t>
            </a:r>
          </a:p>
          <a:p>
            <a:pPr lvl="1" fontAlgn="base"/>
            <a:r>
              <a:rPr lang="en-US" dirty="0" smtClean="0"/>
              <a:t>Emergency network (from external/WAN)</a:t>
            </a:r>
          </a:p>
          <a:p>
            <a:pPr lvl="1" fontAlgn="base"/>
            <a:r>
              <a:rPr lang="en-US" dirty="0" smtClean="0"/>
              <a:t>Replication flows to the primary site (replication while operating in an emergency) or to a new DR site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5715000" cy="381000"/>
          </a:xfrm>
        </p:spPr>
        <p:txBody>
          <a:bodyPr>
            <a:noAutofit/>
          </a:bodyPr>
          <a:lstStyle/>
          <a:p>
            <a:r>
              <a:rPr lang="en-US" sz="1800" b="1" i="1" u="sng"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b="1" i="1" u="sng" dirty="0" smtClean="0">
                <a:latin typeface="Times New Roman" pitchFamily="18" charset="0"/>
                <a:cs typeface="Times New Roman" pitchFamily="18" charset="0"/>
              </a:rPr>
              <a:t>PLANNING </a:t>
            </a:r>
            <a:r>
              <a:rPr lang="en-US" sz="1800" b="1" i="1" u="sng" dirty="0" smtClean="0">
                <a:latin typeface="Times New Roman" pitchFamily="18" charset="0"/>
                <a:cs typeface="Times New Roman" pitchFamily="18" charset="0"/>
              </a:rPr>
              <a:t>SET UP FOR DISASTER RECOVERY</a:t>
            </a:r>
            <a:r>
              <a:rPr lang="en-US" sz="1800" b="1" i="1" u="sng" dirty="0" smtClean="0">
                <a:latin typeface="Times New Roman" pitchFamily="18" charset="0"/>
                <a:cs typeface="Times New Roman" pitchFamily="18" charset="0"/>
              </a:rPr>
              <a:t> </a:t>
            </a:r>
            <a:endParaRPr lang="en-US" sz="1800" b="1" i="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181600"/>
          </a:xfrm>
        </p:spPr>
        <p:txBody>
          <a:bodyPr>
            <a:normAutofit fontScale="85000" lnSpcReduction="20000"/>
          </a:bodyPr>
          <a:lstStyle/>
          <a:p>
            <a:pPr fontAlgn="base"/>
            <a:r>
              <a:rPr lang="en-US" dirty="0" smtClean="0"/>
              <a:t>Install </a:t>
            </a:r>
            <a:r>
              <a:rPr lang="en-US" dirty="0" err="1" smtClean="0"/>
              <a:t>Zerto</a:t>
            </a:r>
            <a:r>
              <a:rPr lang="en-US" dirty="0" smtClean="0"/>
              <a:t>.</a:t>
            </a:r>
          </a:p>
          <a:p>
            <a:pPr fontAlgn="base"/>
            <a:r>
              <a:rPr lang="en-US" dirty="0" smtClean="0"/>
              <a:t>After you install the DR environment on the target site and hypervisor is active and usable, install </a:t>
            </a:r>
            <a:r>
              <a:rPr lang="en-US" dirty="0" err="1" smtClean="0"/>
              <a:t>Zerto</a:t>
            </a:r>
            <a:r>
              <a:rPr lang="en-US" dirty="0" smtClean="0"/>
              <a:t> on both the primary and DR site.</a:t>
            </a:r>
          </a:p>
          <a:p>
            <a:pPr lvl="1" fontAlgn="base"/>
            <a:r>
              <a:rPr lang="en-US" dirty="0" smtClean="0"/>
              <a:t>On the primary site, </a:t>
            </a:r>
            <a:r>
              <a:rPr lang="en-US" dirty="0" err="1" smtClean="0"/>
              <a:t>Zerto</a:t>
            </a:r>
            <a:r>
              <a:rPr lang="en-US" dirty="0" smtClean="0"/>
              <a:t> requires a VM (</a:t>
            </a:r>
            <a:r>
              <a:rPr lang="en-US" dirty="0" err="1" smtClean="0"/>
              <a:t>Zerto</a:t>
            </a:r>
            <a:r>
              <a:rPr lang="en-US" dirty="0" smtClean="0"/>
              <a:t> Virtual Manager – ZVM) to be installed on the source site and a Virtual Replication Agent (VRA) to be installed on each hypervisor that is running VMs to be protected.</a:t>
            </a:r>
          </a:p>
          <a:p>
            <a:pPr lvl="1" fontAlgn="base"/>
            <a:r>
              <a:rPr lang="en-US" dirty="0" smtClean="0"/>
              <a:t>On the DR site, </a:t>
            </a:r>
            <a:r>
              <a:rPr lang="en-US" dirty="0" err="1" smtClean="0"/>
              <a:t>Zerto</a:t>
            </a:r>
            <a:r>
              <a:rPr lang="en-US" dirty="0" smtClean="0"/>
              <a:t> requires a secondary VM (</a:t>
            </a:r>
            <a:r>
              <a:rPr lang="en-US" dirty="0" err="1" smtClean="0"/>
              <a:t>Zerto</a:t>
            </a:r>
            <a:r>
              <a:rPr lang="en-US" dirty="0" smtClean="0"/>
              <a:t> Virtual Manager – ZVM) and a Virtual Replication Agent (VRA) to be installed on each hypervisor that is receiving data from the source site.</a:t>
            </a:r>
          </a:p>
          <a:p>
            <a:pPr fontAlgn="base"/>
            <a:r>
              <a:rPr lang="en-US" dirty="0" smtClean="0"/>
              <a:t>Start to protect the site.</a:t>
            </a:r>
          </a:p>
          <a:p>
            <a:pPr fontAlgn="base"/>
            <a:r>
              <a:rPr lang="en-US" dirty="0" smtClean="0"/>
              <a:t>After </a:t>
            </a:r>
            <a:r>
              <a:rPr lang="en-US" dirty="0" err="1" smtClean="0"/>
              <a:t>Zerto</a:t>
            </a:r>
            <a:r>
              <a:rPr lang="en-US" dirty="0" smtClean="0"/>
              <a:t> is installed, configure the entire protection and DR process through ZVM portal. In this process, you identify the source VMs to protect, the consistency groups (Virtual Protection Groups – VPGs), and the sequence to </a:t>
            </a:r>
            <a:r>
              <a:rPr lang="en-US" dirty="0" err="1" smtClean="0"/>
              <a:t>reprovision</a:t>
            </a:r>
            <a:r>
              <a:rPr lang="en-US" dirty="0" smtClean="0"/>
              <a:t> and restart the DR VMs.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5715000" cy="381000"/>
          </a:xfrm>
        </p:spPr>
        <p:txBody>
          <a:bodyPr>
            <a:noAutofit/>
          </a:bodyPr>
          <a:lstStyle/>
          <a:p>
            <a:r>
              <a:rPr lang="en-US" sz="1800" b="1" i="1" u="sng"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b="1" i="1" u="sng" dirty="0" smtClean="0">
                <a:latin typeface="Times New Roman" pitchFamily="18" charset="0"/>
                <a:cs typeface="Times New Roman" pitchFamily="18" charset="0"/>
              </a:rPr>
              <a:t>PLANNING </a:t>
            </a:r>
            <a:r>
              <a:rPr lang="en-US" sz="1800" b="1" i="1" u="sng" dirty="0" smtClean="0">
                <a:latin typeface="Times New Roman" pitchFamily="18" charset="0"/>
                <a:cs typeface="Times New Roman" pitchFamily="18" charset="0"/>
              </a:rPr>
              <a:t>SET UP FOR DISASTER RECOVERY</a:t>
            </a:r>
            <a:r>
              <a:rPr lang="en-US" sz="1800" b="1" i="1" u="sng" dirty="0" smtClean="0">
                <a:latin typeface="Times New Roman" pitchFamily="18" charset="0"/>
                <a:cs typeface="Times New Roman" pitchFamily="18" charset="0"/>
              </a:rPr>
              <a:t> </a:t>
            </a:r>
            <a:endParaRPr lang="en-US" sz="1800" b="1" i="1" u="sng" dirty="0">
              <a:latin typeface="Times New Roman" pitchFamily="18" charset="0"/>
              <a:cs typeface="Times New Roman" pitchFamily="18" charset="0"/>
            </a:endParaRPr>
          </a:p>
        </p:txBody>
      </p:sp>
      <p:pic>
        <p:nvPicPr>
          <p:cNvPr id="4" name="Content Placeholder 3" descr="dr-protection-phase.png"/>
          <p:cNvPicPr>
            <a:picLocks noGrp="1" noChangeAspect="1"/>
          </p:cNvPicPr>
          <p:nvPr>
            <p:ph idx="1"/>
          </p:nvPr>
        </p:nvPicPr>
        <p:blipFill>
          <a:blip r:embed="rId2"/>
          <a:stretch>
            <a:fillRect/>
          </a:stretch>
        </p:blipFill>
        <p:spPr>
          <a:xfrm>
            <a:off x="457200" y="1320245"/>
            <a:ext cx="8229600" cy="482711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85000" lnSpcReduction="10000"/>
          </a:bodyPr>
          <a:lstStyle/>
          <a:p>
            <a:r>
              <a:rPr lang="en-US" b="1" dirty="0" smtClean="0"/>
              <a:t>What is a disaster recovery plan (DRP)?</a:t>
            </a:r>
          </a:p>
          <a:p>
            <a:r>
              <a:rPr lang="en-US" dirty="0" smtClean="0"/>
              <a:t>A </a:t>
            </a:r>
            <a:r>
              <a:rPr lang="en-US" u="sng" dirty="0" smtClean="0">
                <a:hlinkClick r:id="rId2"/>
              </a:rPr>
              <a:t>disaster recovery</a:t>
            </a:r>
            <a:r>
              <a:rPr lang="en-US" dirty="0" smtClean="0"/>
              <a:t> plan (DRP) is a documented, structured approach that describes how an organization can quickly resume work after an unplanned incident. A DRP is an essential part of a business continuity plan (</a:t>
            </a:r>
            <a:r>
              <a:rPr lang="en-US" u="sng" dirty="0" smtClean="0">
                <a:hlinkClick r:id="rId3"/>
              </a:rPr>
              <a:t>BCP</a:t>
            </a:r>
            <a:r>
              <a:rPr lang="en-US" dirty="0" smtClean="0"/>
              <a:t>). It is applied to the aspects of an organization that depend on a functioning information technology (IT) infrastructure. A DRP aims to help an organization resolve data loss and recover system functionality so that it can perform in the aftermath of an incident, even if it operates at a minimal level.</a:t>
            </a:r>
          </a:p>
          <a:p>
            <a:r>
              <a:rPr lang="en-US" dirty="0" smtClean="0"/>
              <a:t>The plan consists of steps to minimize the effects of a disaster so the organization can continue to operate or quickly resume mission-critical functions. Typically, a DRP involves an analysis of business processes and continuity needs. Before generating a detailed plan, an organization often performs a business impact analysis (</a:t>
            </a:r>
            <a:r>
              <a:rPr lang="en-US" u="sng" dirty="0" smtClean="0">
                <a:hlinkClick r:id="rId4"/>
              </a:rPr>
              <a:t>BIA</a:t>
            </a:r>
            <a:r>
              <a:rPr lang="en-US" dirty="0" smtClean="0"/>
              <a:t>) and risk analysis (</a:t>
            </a:r>
            <a:r>
              <a:rPr lang="en-US" u="sng" dirty="0" smtClean="0">
                <a:hlinkClick r:id="rId5"/>
              </a:rPr>
              <a:t>RA</a:t>
            </a:r>
            <a:r>
              <a:rPr lang="en-US" dirty="0" smtClean="0"/>
              <a:t>), and it establishes recovery objectives.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133</TotalTime>
  <Words>2277</Words>
  <Application>Microsoft Office PowerPoint</Application>
  <PresentationFormat>On-screen Show (4:3)</PresentationFormat>
  <Paragraphs>114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IBM GROUP 5  CLOUD COMPUTING</vt:lpstr>
      <vt:lpstr>                INTRODUCTION</vt:lpstr>
      <vt:lpstr>               PROBLEM DEFINITION</vt:lpstr>
      <vt:lpstr> Disaster recovery plan with IBM cloud virtual services</vt:lpstr>
      <vt:lpstr>Slide 5</vt:lpstr>
      <vt:lpstr>           PLANNING SET UP FOR DISASTER RECOVERY </vt:lpstr>
      <vt:lpstr>           PLANNING SET UP FOR DISASTER RECOVERY </vt:lpstr>
      <vt:lpstr>           PLANNING SET UP FOR DISASTER RECOVERY </vt:lpstr>
      <vt:lpstr>Slide 9</vt:lpstr>
      <vt:lpstr>Slide 10</vt:lpstr>
      <vt:lpstr>Slide 11</vt:lpstr>
      <vt:lpstr> DESIGN THINKING</vt:lpstr>
      <vt:lpstr>       Disaster Recovery Strategy</vt:lpstr>
      <vt:lpstr>Slide 14</vt:lpstr>
      <vt:lpstr>Slide 15</vt:lpstr>
      <vt:lpstr>          Backup Configuration</vt:lpstr>
      <vt:lpstr>Slide 17</vt:lpstr>
      <vt:lpstr>            Replication SetUp</vt:lpstr>
      <vt:lpstr>             Recovery Testing</vt:lpstr>
      <vt:lpstr>              Business Continuity</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RECOVERY WITH IBM CLOUD VIRTUAL SERVICES</dc:title>
  <dc:creator>Admin</dc:creator>
  <cp:lastModifiedBy>Admin</cp:lastModifiedBy>
  <cp:revision>35</cp:revision>
  <dcterms:created xsi:type="dcterms:W3CDTF">2023-09-29T13:05:05Z</dcterms:created>
  <dcterms:modified xsi:type="dcterms:W3CDTF">2023-09-29T15:18:34Z</dcterms:modified>
</cp:coreProperties>
</file>