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78" r:id="rId2"/>
    <p:sldId id="256" r:id="rId3"/>
    <p:sldId id="257" r:id="rId4"/>
    <p:sldId id="258" r:id="rId5"/>
    <p:sldId id="260" r:id="rId6"/>
    <p:sldId id="261" r:id="rId7"/>
    <p:sldId id="262" r:id="rId8"/>
    <p:sldId id="263" r:id="rId9"/>
    <p:sldId id="264" r:id="rId10"/>
    <p:sldId id="265" r:id="rId11"/>
    <p:sldId id="266" r:id="rId12"/>
    <p:sldId id="267" r:id="rId13"/>
    <p:sldId id="269"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647" autoAdjust="0"/>
    <p:restoredTop sz="94624" autoAdjust="0"/>
  </p:normalViewPr>
  <p:slideViewPr>
    <p:cSldViewPr>
      <p:cViewPr varScale="1">
        <p:scale>
          <a:sx n="69" d="100"/>
          <a:sy n="69" d="100"/>
        </p:scale>
        <p:origin x="-1536" y="-102"/>
      </p:cViewPr>
      <p:guideLst>
        <p:guide orient="horz" pos="2160"/>
        <p:guide pos="2880"/>
      </p:guideLst>
    </p:cSldViewPr>
  </p:slideViewPr>
  <p:outlineViewPr>
    <p:cViewPr>
      <p:scale>
        <a:sx n="33" d="100"/>
        <a:sy n="33" d="100"/>
      </p:scale>
      <p:origin x="0" y="282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8AF87-1DCC-4841-927E-3F728AF235EE}" type="datetimeFigureOut">
              <a:rPr lang="en-US" smtClean="0"/>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A5930-827C-429B-8816-76A43EC015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3A5930-827C-429B-8816-76A43EC01551}"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B72476-FF8E-4630-AE1D-3EE113D639A2}" type="datetimeFigureOut">
              <a:rPr lang="en-US" smtClean="0"/>
              <a:pPr/>
              <a:t>10/6/2023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8A2144-75B2-459A-A1F8-6086080C27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B72476-FF8E-4630-AE1D-3EE113D639A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B72476-FF8E-4630-AE1D-3EE113D639A2}" type="datetimeFigureOut">
              <a:rPr lang="en-US" smtClean="0"/>
              <a:pPr/>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B72476-FF8E-4630-AE1D-3EE113D639A2}" type="datetimeFigureOut">
              <a:rPr lang="en-US" smtClean="0"/>
              <a:pPr/>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2476-FF8E-4630-AE1D-3EE113D639A2}" type="datetimeFigureOut">
              <a:rPr lang="en-US" smtClean="0"/>
              <a:pPr/>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B72476-FF8E-4630-AE1D-3EE113D639A2}"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8A2144-75B2-459A-A1F8-6086080C27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B72476-FF8E-4630-AE1D-3EE113D639A2}" type="datetimeFigureOut">
              <a:rPr lang="en-US" smtClean="0"/>
              <a:pPr/>
              <a:t>10/6/2023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8A2144-75B2-459A-A1F8-6086080C27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searchdisasterrecovery/definition/business-continuity-action-plan" TargetMode="External"/><Relationship Id="rId2" Type="http://schemas.openxmlformats.org/officeDocument/2006/relationships/hyperlink" Target="https://www.techtarget.com/searchdisasterrecovery/definition/disaster-recovery" TargetMode="External"/><Relationship Id="rId1" Type="http://schemas.openxmlformats.org/officeDocument/2006/relationships/slideLayout" Target="../slideLayouts/slideLayout2.xml"/><Relationship Id="rId5" Type="http://schemas.openxmlformats.org/officeDocument/2006/relationships/hyperlink" Target="https://www.techtarget.com/searchsecurity/definition/risk-analysis" TargetMode="External"/><Relationship Id="rId4" Type="http://schemas.openxmlformats.org/officeDocument/2006/relationships/hyperlink" Target="https://www.techtarget.com/searchstorage/definition/business-impact-analys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7851648" cy="1828800"/>
          </a:xfrm>
        </p:spPr>
        <p:txBody>
          <a:bodyPr>
            <a:normAutofit fontScale="90000"/>
          </a:bodyPr>
          <a:lstStyle/>
          <a:p>
            <a:pPr algn="l"/>
            <a:r>
              <a:rPr lang="en-US" sz="6000" dirty="0" smtClean="0">
                <a:solidFill>
                  <a:srgbClr val="FFFF00"/>
                </a:solidFill>
                <a:latin typeface="Algerian" pitchFamily="82" charset="0"/>
              </a:rPr>
              <a:t>IBM GROUP 5 </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CLOUD </a:t>
            </a:r>
            <a:r>
              <a:rPr lang="en-US" sz="6000" dirty="0" smtClean="0">
                <a:solidFill>
                  <a:srgbClr val="FFFF00"/>
                </a:solidFill>
                <a:latin typeface="Algerian" pitchFamily="82" charset="0"/>
              </a:rPr>
              <a:t>COMPUTING</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phase-2</a:t>
            </a:r>
            <a:endParaRPr lang="en-US" sz="6000" dirty="0">
              <a:solidFill>
                <a:srgbClr val="FFFF00"/>
              </a:solidFill>
              <a:latin typeface="Algerian" pitchFamily="82" charset="0"/>
            </a:endParaRPr>
          </a:p>
        </p:txBody>
      </p:sp>
      <p:sp>
        <p:nvSpPr>
          <p:cNvPr id="3" name="Subtitle 2"/>
          <p:cNvSpPr>
            <a:spLocks noGrp="1"/>
          </p:cNvSpPr>
          <p:nvPr>
            <p:ph type="subTitle" idx="1"/>
          </p:nvPr>
        </p:nvSpPr>
        <p:spPr>
          <a:xfrm>
            <a:off x="533400" y="3581400"/>
            <a:ext cx="7854696" cy="2438400"/>
          </a:xfrm>
        </p:spPr>
        <p:txBody>
          <a:bodyPr>
            <a:noAutofit/>
          </a:bodyPr>
          <a:lstStyle/>
          <a:p>
            <a:pPr algn="l"/>
            <a:r>
              <a:rPr lang="en-US" sz="4000" b="1" i="1" dirty="0" smtClean="0"/>
              <a:t>DISASTER RECOVERY WITH IBM CLOUD </a:t>
            </a:r>
            <a:r>
              <a:rPr lang="en-US" sz="4000" b="1" i="1" smtClean="0"/>
              <a:t>VIRTUAL SERVERS</a:t>
            </a:r>
            <a:endParaRPr lang="en-US" sz="28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25000" lnSpcReduction="20000"/>
          </a:bodyPr>
          <a:lstStyle/>
          <a:p>
            <a:r>
              <a:rPr lang="en-US" sz="5200" dirty="0" smtClean="0"/>
              <a:t>5. **Distributed Applications and </a:t>
            </a:r>
            <a:r>
              <a:rPr lang="en-US" sz="5200" dirty="0" err="1" smtClean="0"/>
              <a:t>Microservices</a:t>
            </a:r>
            <a:r>
              <a:rPr lang="en-US" sz="5200" dirty="0" smtClean="0"/>
              <a:t>:**- </a:t>
            </a:r>
            <a:r>
              <a:rPr lang="en-US" sz="5200" dirty="0" smtClean="0"/>
              <a:t>Design applications using </a:t>
            </a:r>
            <a:r>
              <a:rPr lang="en-US" sz="5200" dirty="0" err="1" smtClean="0"/>
              <a:t>microservices</a:t>
            </a:r>
            <a:r>
              <a:rPr lang="en-US" sz="5200" dirty="0" smtClean="0"/>
              <a:t> architecture, making it easier to failover individual services to different cloud regions or providers.</a:t>
            </a:r>
          </a:p>
          <a:p>
            <a:endParaRPr lang="en-US" sz="5200" dirty="0" smtClean="0"/>
          </a:p>
          <a:p>
            <a:r>
              <a:rPr lang="en-US" sz="5200" dirty="0" smtClean="0"/>
              <a:t>6. **Container Orchestration:**</a:t>
            </a:r>
          </a:p>
          <a:p>
            <a:r>
              <a:rPr lang="en-US" sz="5200" dirty="0" smtClean="0"/>
              <a:t>   - Use container orchestration platforms like </a:t>
            </a:r>
            <a:r>
              <a:rPr lang="en-US" sz="5200" dirty="0" err="1" smtClean="0"/>
              <a:t>Kubernetes</a:t>
            </a:r>
            <a:r>
              <a:rPr lang="en-US" sz="5200" dirty="0" smtClean="0"/>
              <a:t> to deploy applications in containers, which can be easily moved and scaled across cloud regions for disaster recovery.</a:t>
            </a:r>
          </a:p>
          <a:p>
            <a:endParaRPr lang="en-US" sz="5200" dirty="0" smtClean="0"/>
          </a:p>
          <a:p>
            <a:r>
              <a:rPr lang="en-US" sz="5200" dirty="0" smtClean="0"/>
              <a:t>7. **Continuous Data Replication:**</a:t>
            </a:r>
          </a:p>
          <a:p>
            <a:r>
              <a:rPr lang="en-US" sz="5200" dirty="0" smtClean="0"/>
              <a:t>   - Implement continuous data replication solutions that can mirror data changes in real-time between primary and secondary cloud regions.</a:t>
            </a:r>
          </a:p>
          <a:p>
            <a:endParaRPr lang="en-US" sz="5200" dirty="0" smtClean="0"/>
          </a:p>
          <a:p>
            <a:r>
              <a:rPr lang="en-US" sz="5200" dirty="0" smtClean="0"/>
              <a:t>8. **Automated Failover and Scaling:**</a:t>
            </a:r>
          </a:p>
          <a:p>
            <a:r>
              <a:rPr lang="en-US" sz="5200" dirty="0" smtClean="0"/>
              <a:t>   - Set up automated failover and scaling policies that can dynamically allocate resources based on demand and automatically redirect traffic during a disaster.</a:t>
            </a:r>
          </a:p>
          <a:p>
            <a:endParaRPr lang="en-US" sz="5200" dirty="0" smtClean="0"/>
          </a:p>
          <a:p>
            <a:r>
              <a:rPr lang="en-US" sz="5200" dirty="0" smtClean="0"/>
              <a:t>9. **Cloud Automation and Orchestration:**</a:t>
            </a:r>
          </a:p>
          <a:p>
            <a:r>
              <a:rPr lang="en-US" sz="5200" dirty="0" smtClean="0"/>
              <a:t>   - Leverage cloud-specific automation and orchestration tools to streamline disaster recovery processes, reducing manual intervention.</a:t>
            </a:r>
          </a:p>
          <a:p>
            <a:endParaRPr lang="en-US" sz="5200" dirty="0" smtClean="0"/>
          </a:p>
          <a:p>
            <a:r>
              <a:rPr lang="en-US" sz="5200" dirty="0" smtClean="0"/>
              <a:t>10. **Immutable Infrastructure:**</a:t>
            </a:r>
          </a:p>
          <a:p>
            <a:r>
              <a:rPr lang="en-US" sz="5200" dirty="0" smtClean="0"/>
              <a:t>    - Adopt an immutable infrastructure approach, where server configurations are never modified but are replaced when changes are needed. This ensures consistency and reproducibility.</a:t>
            </a:r>
          </a:p>
          <a:p>
            <a:endParaRPr lang="en-US" sz="5200" dirty="0" smtClean="0"/>
          </a:p>
          <a:p>
            <a:r>
              <a:rPr lang="en-US" sz="5200" dirty="0" smtClean="0"/>
              <a:t>11. **Global Load Balancing:**</a:t>
            </a:r>
          </a:p>
          <a:p>
            <a:r>
              <a:rPr lang="en-US" sz="5200" dirty="0" smtClean="0"/>
              <a:t>    - Use global load balancers provided by cloud providers to distribute traffic across multiple cloud regions, enabling seamless failover.</a:t>
            </a:r>
          </a:p>
          <a:p>
            <a:endParaRPr lang="en-US" sz="5200" dirty="0" smtClean="0"/>
          </a:p>
          <a:p>
            <a:r>
              <a:rPr lang="en-US" sz="5200" dirty="0" smtClean="0"/>
              <a:t>12. **Disaster Recovery as Code (</a:t>
            </a:r>
            <a:r>
              <a:rPr lang="en-US" sz="5200" dirty="0" err="1" smtClean="0"/>
              <a:t>DRaC</a:t>
            </a:r>
            <a:r>
              <a:rPr lang="en-US" sz="5200" dirty="0" smtClean="0"/>
              <a:t>):**</a:t>
            </a:r>
          </a:p>
          <a:p>
            <a:r>
              <a:rPr lang="en-US" sz="5200" dirty="0" smtClean="0"/>
              <a:t>    - Define your disaster recovery processes and procedures as code, allowing for version control, automated testing, and easier updates.</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33400" y="609600"/>
            <a:ext cx="8229600" cy="5867400"/>
          </a:xfrm>
        </p:spPr>
        <p:txBody>
          <a:bodyPr>
            <a:noAutofit/>
          </a:bodyPr>
          <a:lstStyle/>
          <a:p>
            <a:r>
              <a:rPr lang="en-US" sz="1600" dirty="0" smtClean="0"/>
              <a:t>13. **AI and Machine Learning for Predictive Analysis:**</a:t>
            </a:r>
          </a:p>
          <a:p>
            <a:r>
              <a:rPr lang="en-US" sz="1600" dirty="0" smtClean="0"/>
              <a:t>    - Leverage AI and machine learning algorithms to predict potential disasters and automate response actions based on real-time data.</a:t>
            </a:r>
          </a:p>
          <a:p>
            <a:endParaRPr lang="en-US" sz="1600" dirty="0" smtClean="0"/>
          </a:p>
          <a:p>
            <a:r>
              <a:rPr lang="en-US" sz="1600" dirty="0" smtClean="0"/>
              <a:t>14. **Security Automation:**</a:t>
            </a:r>
          </a:p>
          <a:p>
            <a:r>
              <a:rPr lang="en-US" sz="1600" dirty="0" smtClean="0"/>
              <a:t>    - Implement security automation tools and practices to proactively detect and respond to security threats during and after a disaster.</a:t>
            </a:r>
          </a:p>
          <a:p>
            <a:endParaRPr lang="en-US" sz="1600" dirty="0" smtClean="0"/>
          </a:p>
          <a:p>
            <a:r>
              <a:rPr lang="en-US" sz="1600" dirty="0" smtClean="0"/>
              <a:t>15. **Cloud-Native Monitoring and Alerting:**</a:t>
            </a:r>
          </a:p>
          <a:p>
            <a:r>
              <a:rPr lang="en-US" sz="1600" dirty="0" smtClean="0"/>
              <a:t>    - Utilize cloud-native monitoring and alerting services to gain real-time insights into the health and performance of your virtual servers and applications.</a:t>
            </a:r>
          </a:p>
          <a:p>
            <a:endParaRPr lang="en-US" sz="1600" dirty="0" smtClean="0"/>
          </a:p>
          <a:p>
            <a:r>
              <a:rPr lang="en-US" sz="1600" dirty="0" smtClean="0"/>
              <a:t>16. **</a:t>
            </a:r>
            <a:r>
              <a:rPr lang="en-US" sz="1600" dirty="0" err="1" smtClean="0"/>
              <a:t>Serverless</a:t>
            </a:r>
            <a:r>
              <a:rPr lang="en-US" sz="1600" dirty="0" smtClean="0"/>
              <a:t> Disaster Recovery Testing:**</a:t>
            </a:r>
          </a:p>
          <a:p>
            <a:r>
              <a:rPr lang="en-US" sz="1600" dirty="0" smtClean="0"/>
              <a:t>    - Automate and script disaster recovery testing in </a:t>
            </a:r>
            <a:r>
              <a:rPr lang="en-US" sz="1600" dirty="0" err="1" smtClean="0"/>
              <a:t>serverless</a:t>
            </a:r>
            <a:r>
              <a:rPr lang="en-US" sz="1600" dirty="0" smtClean="0"/>
              <a:t> environments to simulate disaster scenarios and validate recovery procedures.</a:t>
            </a:r>
          </a:p>
          <a:p>
            <a:endParaRPr lang="en-US" sz="1600" dirty="0" smtClean="0"/>
          </a:p>
          <a:p>
            <a:r>
              <a:rPr lang="en-US" sz="1600" dirty="0" smtClean="0"/>
              <a:t>17. **Hybrid Cloud Configurations:**</a:t>
            </a:r>
          </a:p>
          <a:p>
            <a:r>
              <a:rPr lang="en-US" sz="1600" dirty="0" smtClean="0"/>
              <a:t>    - Explore hybrid cloud configurations that combine on-premises resources with virtual cloud servers for seamless disaster recovery and resource scaling.</a:t>
            </a:r>
          </a:p>
          <a:p>
            <a:pPr>
              <a:buNone/>
            </a:pPr>
            <a:endParaRPr lang="en-US" sz="105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33400"/>
            <a:ext cx="8229600" cy="6096000"/>
          </a:xfrm>
        </p:spPr>
        <p:txBody>
          <a:bodyPr>
            <a:normAutofit fontScale="82500" lnSpcReduction="20000"/>
          </a:bodyPr>
          <a:lstStyle/>
          <a:p>
            <a:r>
              <a:rPr lang="en-US" sz="2800" dirty="0" smtClean="0"/>
              <a:t>18. **Zero Trust Security Model:**</a:t>
            </a:r>
          </a:p>
          <a:p>
            <a:r>
              <a:rPr lang="en-US" sz="2800" dirty="0" smtClean="0"/>
              <a:t>    - Implement a Zero Trust security model, ensuring that trust is never assumed even within cloud environments during disaster recovery.</a:t>
            </a:r>
          </a:p>
          <a:p>
            <a:endParaRPr lang="en-US" sz="2800" dirty="0" smtClean="0"/>
          </a:p>
          <a:p>
            <a:r>
              <a:rPr lang="en-US" sz="2800" dirty="0" smtClean="0"/>
              <a:t>19. **</a:t>
            </a:r>
            <a:r>
              <a:rPr lang="en-US" sz="2800" dirty="0" err="1" smtClean="0"/>
              <a:t>Blockchain</a:t>
            </a:r>
            <a:r>
              <a:rPr lang="en-US" sz="2800" dirty="0" smtClean="0"/>
              <a:t> for Data Integrity:**</a:t>
            </a:r>
          </a:p>
          <a:p>
            <a:r>
              <a:rPr lang="en-US" sz="2800" dirty="0" smtClean="0"/>
              <a:t>    - Use </a:t>
            </a:r>
            <a:r>
              <a:rPr lang="en-US" sz="2800" dirty="0" err="1" smtClean="0"/>
              <a:t>blockchain</a:t>
            </a:r>
            <a:r>
              <a:rPr lang="en-US" sz="2800" dirty="0" smtClean="0"/>
              <a:t> technology to maintain data integrity, especially in scenarios where data tampering is a concern.</a:t>
            </a:r>
          </a:p>
          <a:p>
            <a:endParaRPr lang="en-US" sz="2800" dirty="0" smtClean="0"/>
          </a:p>
          <a:p>
            <a:r>
              <a:rPr lang="en-US" sz="2800" dirty="0" smtClean="0"/>
              <a:t>20. **Edge Computing for Local Resilience:**</a:t>
            </a:r>
          </a:p>
          <a:p>
            <a:r>
              <a:rPr lang="en-US" sz="2800" dirty="0" smtClean="0"/>
              <a:t>    - Deploy edge computing resources in disaster-prone areas to maintain local resilience and processing capabilities.</a:t>
            </a:r>
          </a:p>
          <a:p>
            <a:endParaRPr lang="en-US" sz="2800" dirty="0" smtClean="0"/>
          </a:p>
          <a:p>
            <a:r>
              <a:rPr lang="en-US" sz="2800" dirty="0" smtClean="0"/>
              <a:t>21. **Collaborative Disaster Recovery:**</a:t>
            </a:r>
          </a:p>
          <a:p>
            <a:r>
              <a:rPr lang="en-US" sz="2800" dirty="0" smtClean="0"/>
              <a:t>    - Utilize cloud-based collaboration tools to enable remote teams to coordinate and execute disaster recovery plans effectively.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9363-0816-122339-2.png"/>
          <p:cNvPicPr>
            <a:picLocks noGrp="1" noChangeAspect="1"/>
          </p:cNvPicPr>
          <p:nvPr>
            <p:ph idx="1"/>
          </p:nvPr>
        </p:nvPicPr>
        <p:blipFill>
          <a:blip r:embed="rId2" cstate="print"/>
          <a:stretch>
            <a:fillRect/>
          </a:stretch>
        </p:blipFill>
        <p:spPr>
          <a:xfrm>
            <a:off x="457200" y="1355520"/>
            <a:ext cx="8229600" cy="437556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dirty="0" smtClean="0"/>
              <a:t>		</a:t>
            </a:r>
            <a:r>
              <a:rPr lang="en-US" dirty="0" smtClean="0"/>
              <a:t> </a:t>
            </a:r>
            <a:r>
              <a:rPr lang="en-US" dirty="0" smtClean="0"/>
              <a:t> </a:t>
            </a:r>
            <a:r>
              <a:rPr lang="en-US" sz="5400" b="1" dirty="0" smtClean="0"/>
              <a:t>Conclusion</a:t>
            </a:r>
            <a:endParaRPr lang="en-US" sz="5400" b="1"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fontAlgn="base">
              <a:buNone/>
            </a:pPr>
            <a:endParaRPr lang="en-US" b="1" dirty="0" smtClean="0"/>
          </a:p>
          <a:p>
            <a:pPr fontAlgn="base"/>
            <a:r>
              <a:rPr lang="en-US" b="1" dirty="0" smtClean="0"/>
              <a:t>Data recovery of critical data, in case of any catastrophic event is the matter of concern for the companies. To recover your data appropriately, you need an accurate yet convenient disaster recovery plan. Any company must not depend only on remote backup, it should ensure full protection of data. You have to analyze your remote backup system, prioritize your services and conduct a live test to make sure your disaster recovery plan in working. A product of stonefly DR365V provides you with best disaster recovery plan. </a:t>
            </a:r>
            <a:endParaRPr lang="en-US" b="1" dirty="0" smtClean="0"/>
          </a:p>
          <a:p>
            <a:pPr fontAlgn="base"/>
            <a:r>
              <a:rPr lang="en-US" b="1" dirty="0" smtClean="0"/>
              <a:t>It </a:t>
            </a:r>
            <a:r>
              <a:rPr lang="en-US" b="1" dirty="0" smtClean="0"/>
              <a:t>creates 3 redundant copies of your data in the cloud and 6 geo-redundant copies are created in different clouds through geo-replication. Geo-replication can be done from or to on-premises to Public (Microsoft Azure, Amazon (AWS) Private Cloud and Cloud to cloud private or public. </a:t>
            </a:r>
            <a:r>
              <a:rPr lang="en-US" b="1" dirty="0" err="1" smtClean="0"/>
              <a:t>Veeam</a:t>
            </a:r>
            <a:r>
              <a:rPr lang="en-US" b="1" dirty="0" smtClean="0"/>
              <a:t> backup engine or </a:t>
            </a:r>
            <a:r>
              <a:rPr lang="en-US" b="1" dirty="0" err="1" smtClean="0"/>
              <a:t>StoneFly</a:t>
            </a:r>
            <a:r>
              <a:rPr lang="en-US" b="1" dirty="0" smtClean="0"/>
              <a:t> DR365V offers (RTPOs) of less than 15 minutes for all data and applications. DR365V </a:t>
            </a:r>
            <a:r>
              <a:rPr lang="en-US" b="1" dirty="0" err="1" smtClean="0"/>
              <a:t>Veeam</a:t>
            </a:r>
            <a:r>
              <a:rPr lang="en-US" b="1" dirty="0" smtClean="0"/>
              <a:t> Backup appliances are available with combined, high-availability modular, or scale out high-availability modular configurations.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4000" b="1" i="1" dirty="0" smtClean="0">
                <a:solidFill>
                  <a:srgbClr val="FF0000"/>
                </a:solidFill>
                <a:latin typeface="Times New Roman" pitchFamily="18" charset="0"/>
                <a:cs typeface="Times New Roman" pitchFamily="18" charset="0"/>
              </a:rPr>
              <a:t>                I</a:t>
            </a:r>
            <a:r>
              <a:rPr lang="en-US" sz="4000" b="1" i="1" u="sng" dirty="0" smtClean="0">
                <a:solidFill>
                  <a:srgbClr val="FF0000"/>
                </a:solidFill>
                <a:latin typeface="Algerian" pitchFamily="82" charset="0"/>
                <a:cs typeface="Times New Roman" pitchFamily="18" charset="0"/>
              </a:rPr>
              <a:t>NTRODUCTION</a:t>
            </a:r>
            <a:endParaRPr lang="en-US" sz="4800" b="1" i="1" u="sng" dirty="0">
              <a:solidFill>
                <a:srgbClr val="FF0000"/>
              </a:solidFill>
              <a:latin typeface="Algerian" pitchFamily="82"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rmAutofit fontScale="25000" lnSpcReduction="20000"/>
          </a:bodyPr>
          <a:lstStyle/>
          <a:p>
            <a:r>
              <a:rPr lang="en-US" sz="8000" dirty="0" smtClean="0"/>
              <a:t>In this project we are going </a:t>
            </a:r>
            <a:r>
              <a:rPr lang="en-US" sz="8000" dirty="0" smtClean="0"/>
              <a:t>to edit the design </a:t>
            </a:r>
            <a:r>
              <a:rPr lang="en-US" sz="8000" dirty="0" smtClean="0"/>
              <a:t>into innovation to solve the problem. </a:t>
            </a:r>
            <a:r>
              <a:rPr lang="en-US" sz="8000" dirty="0" smtClean="0"/>
              <a:t>In Phase 2 we are going to solve the emerging problem that are faced by the disaster systems.</a:t>
            </a:r>
          </a:p>
          <a:p>
            <a:r>
              <a:rPr lang="en-US" sz="8000" dirty="0" smtClean="0"/>
              <a:t>The </a:t>
            </a:r>
            <a:r>
              <a:rPr lang="en-US" sz="8000" dirty="0" smtClean="0"/>
              <a:t>rise of virtualization as a business tool has revolutionized the way companies operate today. By decoupling data from the underlying physical hardware, businesses are freed from the limitations imposed by a need to keep their data within arm’s reach — it can now be stored </a:t>
            </a:r>
            <a:r>
              <a:rPr lang="en-US" sz="8000" dirty="0" smtClean="0"/>
              <a:t>anywhere </a:t>
            </a:r>
            <a:r>
              <a:rPr lang="en-US" sz="8000" dirty="0" smtClean="0"/>
              <a:t>in the world that it makes operational and regulatory sense to do so</a:t>
            </a:r>
            <a:r>
              <a:rPr lang="en-US" sz="8000" dirty="0" smtClean="0"/>
              <a:t>. However</a:t>
            </a:r>
            <a:r>
              <a:rPr lang="en-US" sz="8000" dirty="0" smtClean="0"/>
              <a:t>, while data is more mobile than ever, many organizations do not have a comprehensive plan in place for how to recover their data in case of natural disaster, </a:t>
            </a:r>
            <a:r>
              <a:rPr lang="en-US" sz="8000" dirty="0" err="1" smtClean="0"/>
              <a:t>ransomware</a:t>
            </a:r>
            <a:r>
              <a:rPr lang="en-US" sz="8000" dirty="0" smtClean="0"/>
              <a:t>.</a:t>
            </a:r>
            <a:endParaRPr lang="en-US" sz="8000" dirty="0" smtClean="0"/>
          </a:p>
          <a:p>
            <a:r>
              <a:rPr lang="en-US" sz="8000" dirty="0" err="1" smtClean="0"/>
              <a:t>Cybersecurity</a:t>
            </a:r>
            <a:r>
              <a:rPr lang="en-US" sz="8000" dirty="0" smtClean="0"/>
              <a:t> </a:t>
            </a:r>
            <a:r>
              <a:rPr lang="en-US" sz="8000" dirty="0" smtClean="0"/>
              <a:t>Ventures </a:t>
            </a:r>
            <a:r>
              <a:rPr lang="en-US" sz="8000" dirty="0" smtClean="0"/>
              <a:t>predicts </a:t>
            </a:r>
            <a:r>
              <a:rPr lang="en-US" sz="8000" dirty="0" smtClean="0"/>
              <a:t>cybercrime damages will cost the world $6 trillion annually by 2021, up from $3 trillion in 2015. They also project cybercrime “will be more profitable than the global trade of all major illegal drugs combined.” In such a climate, an attack is not a matter of if, but when. </a:t>
            </a:r>
            <a:endParaRPr lang="en-US" sz="8000" dirty="0" smtClean="0"/>
          </a:p>
          <a:p>
            <a:r>
              <a:rPr lang="en-US" sz="8000" dirty="0" smtClean="0"/>
              <a:t>The </a:t>
            </a:r>
            <a:r>
              <a:rPr lang="en-US" sz="8000" dirty="0" smtClean="0"/>
              <a:t>secret to recovering from a </a:t>
            </a:r>
            <a:r>
              <a:rPr lang="en-US" sz="8000" dirty="0" err="1" smtClean="0"/>
              <a:t>ransomware</a:t>
            </a:r>
            <a:r>
              <a:rPr lang="en-US" sz="8000" dirty="0" smtClean="0"/>
              <a:t> breach or other disaster lies in preparation. It is no longer sufficient, or even wise, for an IT manager to cross their fingers and hope that their company won’t be attacked — they must take active, purposeful steps to prepare for the inevitable. In today’s 24x7x365, always-on world, a solid disaster recovery (DR) plan is no longer a “nice to have” — it should be a critical part of every company’s data management strategy.</a:t>
            </a:r>
            <a:endParaRPr lang="en-US" sz="8000" dirty="0" smtClean="0"/>
          </a:p>
          <a:p>
            <a:pPr>
              <a:buNone/>
            </a:pPr>
            <a:endParaRPr lang="en-US" sz="3000"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04800"/>
          </a:xfrm>
        </p:spPr>
        <p:txBody>
          <a:bodyPr>
            <a:normAutofit fontScale="90000"/>
          </a:bodyPr>
          <a:lstStyle/>
          <a:p>
            <a:r>
              <a:rPr lang="en-US" sz="3200" b="1" dirty="0" smtClean="0"/>
              <a:t>              </a:t>
            </a:r>
            <a:r>
              <a:rPr lang="en-US" sz="3200" b="1" dirty="0" smtClean="0"/>
              <a:t>      </a:t>
            </a:r>
            <a:r>
              <a:rPr lang="en-US" sz="3600" b="1" i="1" u="sng" dirty="0" smtClean="0">
                <a:solidFill>
                  <a:schemeClr val="tx1">
                    <a:lumMod val="95000"/>
                    <a:lumOff val="5000"/>
                  </a:schemeClr>
                </a:solidFill>
                <a:latin typeface="Times New Roman" pitchFamily="18" charset="0"/>
                <a:cs typeface="Times New Roman" pitchFamily="18" charset="0"/>
              </a:rPr>
              <a:t>DISASTER RECOVERY</a:t>
            </a:r>
            <a:endParaRPr lang="en-US" sz="5400" b="1" i="1" u="sng"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000" dirty="0" smtClean="0"/>
              <a:t> 	Don’t </a:t>
            </a:r>
            <a:r>
              <a:rPr lang="en-US" sz="2000" dirty="0" smtClean="0"/>
              <a:t>be fooled: simple backup is not the same as disaster recovery. Many backup vendors claim to provide DR as part of their solution, but unless they are optimized to provide the fast recovery of all enterprise data and applications, they aren’t enough. </a:t>
            </a:r>
            <a:endParaRPr lang="en-US" sz="2000" dirty="0" smtClean="0"/>
          </a:p>
          <a:p>
            <a:pPr>
              <a:buNone/>
            </a:pPr>
            <a:r>
              <a:rPr lang="en-US" sz="2000" dirty="0" smtClean="0"/>
              <a:t>	A </a:t>
            </a:r>
            <a:r>
              <a:rPr lang="en-US" sz="2000" dirty="0" smtClean="0"/>
              <a:t>simple backup app may only update during off-peak times (typically at night) and may store data on legacy media such as tapes in slow-to-access remote locations. If you needed quick access to mission-critical data, such as following a </a:t>
            </a:r>
            <a:r>
              <a:rPr lang="en-US" sz="2000" dirty="0" err="1" smtClean="0"/>
              <a:t>ransomware</a:t>
            </a:r>
            <a:r>
              <a:rPr lang="en-US" sz="2000" dirty="0" smtClean="0"/>
              <a:t> attack, it could be weeks before you get it. </a:t>
            </a:r>
            <a:endParaRPr lang="en-US" sz="2000" dirty="0" smtClean="0"/>
          </a:p>
          <a:p>
            <a:pPr>
              <a:buNone/>
            </a:pPr>
            <a:r>
              <a:rPr lang="en-US" sz="2000" dirty="0" smtClean="0"/>
              <a:t>	On </a:t>
            </a:r>
            <a:r>
              <a:rPr lang="en-US" sz="2000" dirty="0" smtClean="0"/>
              <a:t>the other hand, a backup/restore solution that includes effective DR stores data in one or more separate locations. Most importantly, the enterprise can restore operations quickly and easily, including spinning up VMs off-premises or in the cloud to run applications in order to maintain business continuity. </a:t>
            </a:r>
            <a:endParaRPr lang="en-US" sz="2000" dirty="0" smtClean="0"/>
          </a:p>
          <a:p>
            <a:pPr>
              <a:buNone/>
            </a:pPr>
            <a:r>
              <a:rPr lang="en-US" sz="2000" dirty="0" smtClean="0"/>
              <a:t>	With </a:t>
            </a:r>
            <a:r>
              <a:rPr lang="en-US" sz="2000" dirty="0" smtClean="0"/>
              <a:t>a comprehensive DR strategy in place, companies can achieve a recovery point objective (RPO) of less than 24 hours and a recovery time objective (RTO) of mere minutes, restoring any amount of data — from an individual file to a complete virtual machine.</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066800"/>
          </a:xfrm>
        </p:spPr>
        <p:txBody>
          <a:bodyPr>
            <a:normAutofit/>
          </a:bodyPr>
          <a:lstStyle/>
          <a:p>
            <a:r>
              <a:rPr lang="en-US" sz="2800" b="1" i="1" u="sng" dirty="0" smtClean="0">
                <a:latin typeface="Times New Roman" pitchFamily="18" charset="0"/>
                <a:cs typeface="Times New Roman" pitchFamily="18" charset="0"/>
              </a:rPr>
              <a:t>EMERGING METHODS FOR IMPLEMENTING A      DR STRATEGY</a:t>
            </a:r>
            <a:endParaRPr lang="en-US" sz="2800" b="1" i="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Autofit/>
          </a:bodyPr>
          <a:lstStyle/>
          <a:p>
            <a:pPr>
              <a:buNone/>
            </a:pPr>
            <a:r>
              <a:rPr lang="en-US" sz="1400" dirty="0" smtClean="0"/>
              <a:t>	</a:t>
            </a:r>
          </a:p>
          <a:p>
            <a:pPr>
              <a:buNone/>
            </a:pPr>
            <a:r>
              <a:rPr lang="en-US" sz="1400" dirty="0" smtClean="0"/>
              <a:t>	</a:t>
            </a:r>
            <a:r>
              <a:rPr lang="en-US" sz="1600" dirty="0" smtClean="0"/>
              <a:t>Historically</a:t>
            </a:r>
            <a:r>
              <a:rPr lang="en-US" sz="1600" dirty="0" smtClean="0"/>
              <a:t>, on-premises infrastructure was used for backup and disaster recovery, but the cost limited DR to only the most mission critical applications. With the transition to the cloud, these costs have been dramatically reduced allowing more applications to be included in the DR planning. </a:t>
            </a:r>
          </a:p>
          <a:p>
            <a:pPr>
              <a:buNone/>
            </a:pPr>
            <a:r>
              <a:rPr lang="en-US" sz="1600" dirty="0" smtClean="0"/>
              <a:t>      Effective </a:t>
            </a:r>
            <a:r>
              <a:rPr lang="en-US" sz="1600" dirty="0" smtClean="0"/>
              <a:t>DR, however, requires remote capabilities, typically leveraging the cloud, and there are a number of ways to make it happen: • Duplicate a primary data center precisely, right down to the last cable. However, managing a secondary data center to ensure proper failover is both time-consuming and costly, particularly for VMware environments. If the secondary location is near the primary data center, it may be affected by the same disaster (e.g., power outage, earthquake, etc.). </a:t>
            </a:r>
            <a:endParaRPr lang="en-US" sz="1600" dirty="0" smtClean="0"/>
          </a:p>
          <a:p>
            <a:pPr>
              <a:buNone/>
            </a:pPr>
            <a:r>
              <a:rPr lang="en-US" sz="1600" dirty="0" smtClean="0"/>
              <a:t> </a:t>
            </a:r>
            <a:r>
              <a:rPr lang="en-US" sz="1600" dirty="0" smtClean="0"/>
              <a:t>   • </a:t>
            </a:r>
            <a:r>
              <a:rPr lang="en-US" sz="1600" dirty="0" smtClean="0"/>
              <a:t>Use an appliance hosted in the cloud such as an Amazon Snow device that can be physically shipped from an Amazon facility for on-premises recovery. This kind of solution is typically marketed for extremely data-intensive analytics use cases</a:t>
            </a:r>
            <a:r>
              <a:rPr lang="en-US" sz="1600" dirty="0" smtClean="0"/>
              <a:t>.</a:t>
            </a:r>
          </a:p>
          <a:p>
            <a:pPr>
              <a:buNone/>
            </a:pPr>
            <a:r>
              <a:rPr lang="en-US" sz="1600" dirty="0" smtClean="0"/>
              <a:t>	</a:t>
            </a:r>
            <a:r>
              <a:rPr lang="en-US" sz="1600" dirty="0" smtClean="0"/>
              <a:t> </a:t>
            </a:r>
            <a:r>
              <a:rPr lang="en-US" sz="1600" dirty="0" smtClean="0"/>
              <a:t>• Manage self-service recovery using enterprise-owned or -leased infrastructure hosted in the cloud that enables restoring data, applications, or both. </a:t>
            </a:r>
            <a:endParaRPr lang="en-US" sz="1600" dirty="0" smtClean="0"/>
          </a:p>
          <a:p>
            <a:pPr>
              <a:buNone/>
            </a:pPr>
            <a:r>
              <a:rPr lang="en-US" sz="1600" dirty="0" smtClean="0"/>
              <a:t>	</a:t>
            </a:r>
            <a:r>
              <a:rPr lang="en-US" sz="1600" dirty="0" smtClean="0"/>
              <a:t>• </a:t>
            </a:r>
            <a:r>
              <a:rPr lang="en-US" sz="1600" dirty="0" smtClean="0"/>
              <a:t>Engage a disaster recovery as a service (</a:t>
            </a:r>
            <a:r>
              <a:rPr lang="en-US" sz="1600" dirty="0" err="1" smtClean="0"/>
              <a:t>DRaaS</a:t>
            </a:r>
            <a:r>
              <a:rPr lang="en-US" sz="1600" dirty="0" smtClean="0"/>
              <a:t>) provider. This resembles self-service recovery, but the </a:t>
            </a:r>
            <a:r>
              <a:rPr lang="en-US" sz="1600" dirty="0" err="1" smtClean="0"/>
              <a:t>DRaaS</a:t>
            </a:r>
            <a:r>
              <a:rPr lang="en-US" sz="1600" dirty="0" smtClean="0"/>
              <a:t> provider eliminates any IT overhead and infrastructure costs. It backs up and restores your company’s operations via a cloud service provider such as AWS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5715000" cy="381000"/>
          </a:xfrm>
        </p:spPr>
        <p:txBody>
          <a:bodyPr>
            <a:noAutofit/>
          </a:bodyPr>
          <a:lstStyle/>
          <a:p>
            <a:r>
              <a:rPr lang="en-US" sz="2000" b="1" i="1" u="sng"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i="1" u="sng" dirty="0" smtClean="0">
                <a:latin typeface="Times New Roman" pitchFamily="18" charset="0"/>
                <a:cs typeface="Times New Roman" pitchFamily="18" charset="0"/>
              </a:rPr>
              <a:t>DESIGNING  AN EFFECTIVE DR PLAN</a:t>
            </a:r>
            <a:r>
              <a:rPr lang="en-US" sz="2000" b="1" i="1" u="sng" dirty="0" smtClean="0">
                <a:latin typeface="Times New Roman" pitchFamily="18" charset="0"/>
                <a:cs typeface="Times New Roman" pitchFamily="18" charset="0"/>
              </a:rPr>
              <a:t> </a:t>
            </a:r>
            <a:endParaRPr lang="en-US" sz="2000" b="1" i="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Autofit/>
          </a:bodyPr>
          <a:lstStyle/>
          <a:p>
            <a:r>
              <a:rPr lang="en-US" sz="1600" dirty="0" smtClean="0"/>
              <a:t>While it should be obvious that a comprehensive DR plan is an essential requirement for any modern company, the path toward achieving that goal may not be so clear. To help prepare a DR plan for your company, here are the four essential steps in the process, and tools for helping you get it right: </a:t>
            </a:r>
            <a:endParaRPr lang="en-US" sz="1600" dirty="0" smtClean="0"/>
          </a:p>
          <a:p>
            <a:r>
              <a:rPr lang="en-US" sz="1600" dirty="0" smtClean="0"/>
              <a:t>Step </a:t>
            </a:r>
            <a:r>
              <a:rPr lang="en-US" sz="1600" dirty="0" smtClean="0"/>
              <a:t>1: Perform a business impact analysis (BIA) Any comprehensive backup and DR planning process must begin with an accurate assessment of your current virtualized environment</a:t>
            </a:r>
            <a:r>
              <a:rPr lang="en-US" sz="1600" dirty="0" smtClean="0"/>
              <a:t>.</a:t>
            </a:r>
          </a:p>
          <a:p>
            <a:r>
              <a:rPr lang="en-US" sz="1600" dirty="0" smtClean="0"/>
              <a:t> </a:t>
            </a:r>
            <a:r>
              <a:rPr lang="en-US" sz="1600" dirty="0" smtClean="0"/>
              <a:t>How much data are you currently managing? Where is it located? How critical is it to your business operations? Once you have completed this step, the vital question becomes: how would a disruption of this data access impact your business? Think in terms of business opportunities lost, time spent restoring files and rebuilding databases, etc. This step is crucial to the process because it will inform every decision you make from here on, including how much you will budget for the solution. Obviously, it makes sense to invest more to protect the data that is vital to your company’s ongoing success. </a:t>
            </a:r>
            <a:endParaRPr lang="en-US" sz="1600" dirty="0" smtClean="0"/>
          </a:p>
          <a:p>
            <a:r>
              <a:rPr lang="en-US" sz="1600" dirty="0" smtClean="0"/>
              <a:t>Step </a:t>
            </a:r>
            <a:r>
              <a:rPr lang="en-US" sz="1600" dirty="0" smtClean="0"/>
              <a:t>2: Perform a risk assessment A BIA is essential for looking inward at your business-critical data and the impact on your business of any disruption to it. </a:t>
            </a:r>
            <a:endParaRPr lang="en-US" sz="1600" dirty="0" smtClean="0"/>
          </a:p>
          <a:p>
            <a:r>
              <a:rPr lang="en-US" sz="1600" dirty="0" smtClean="0"/>
              <a:t>A </a:t>
            </a:r>
            <a:r>
              <a:rPr lang="en-US" sz="1600" dirty="0" smtClean="0"/>
              <a:t>risk assessment, on the other hand, is focused on potential external situations that could negatively impact your business, and the likelihood of such situations occurring. These could include natural disasters (e.g., tornadoes, floods, etc.) as well as man-made events (e.g., power outages, terrorist acts, etc.). </a:t>
            </a:r>
            <a:endParaRPr lang="en-US" sz="1600" dirty="0" smtClean="0"/>
          </a:p>
          <a:p>
            <a:r>
              <a:rPr lang="en-US" sz="1600" dirty="0" smtClean="0"/>
              <a:t>This </a:t>
            </a:r>
            <a:r>
              <a:rPr lang="en-US" sz="1600" dirty="0" smtClean="0"/>
              <a:t>will allow you to gauge the probability that your DR plan will one day need to be activated. When you’re preparing a risk assessment, be sure to leverage all available records to assess the threat of disaster. </a:t>
            </a:r>
            <a:r>
              <a:rPr lang="en-US" sz="1600" dirty="0" smtClean="0"/>
              <a:t> </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7500" lnSpcReduction="20000"/>
          </a:bodyPr>
          <a:lstStyle/>
          <a:p>
            <a:r>
              <a:rPr lang="en-US" dirty="0" smtClean="0"/>
              <a:t>Such sources might include (but are not limited to): Essential requirements for effective </a:t>
            </a:r>
            <a:r>
              <a:rPr lang="en-US" dirty="0" err="1" smtClean="0"/>
              <a:t>DRaaS</a:t>
            </a:r>
            <a:r>
              <a:rPr lang="en-US" dirty="0" smtClean="0"/>
              <a:t>: Source: GIGAOM Business &amp; Technology Impact Report, Emerging Approaches to Cloud-Native Business Continuity and Disaster Recovery </a:t>
            </a:r>
            <a:endParaRPr lang="en-US" dirty="0" smtClean="0"/>
          </a:p>
          <a:p>
            <a:r>
              <a:rPr lang="en-US" dirty="0" smtClean="0"/>
              <a:t>• </a:t>
            </a:r>
            <a:r>
              <a:rPr lang="en-US" dirty="0" err="1" smtClean="0"/>
              <a:t>SaaS</a:t>
            </a:r>
            <a:r>
              <a:rPr lang="en-US" dirty="0" smtClean="0"/>
              <a:t>-based </a:t>
            </a:r>
            <a:endParaRPr lang="en-US" dirty="0" smtClean="0"/>
          </a:p>
          <a:p>
            <a:r>
              <a:rPr lang="en-US" dirty="0" smtClean="0"/>
              <a:t>• Cloud-native</a:t>
            </a:r>
          </a:p>
          <a:p>
            <a:r>
              <a:rPr lang="en-US" dirty="0" smtClean="0"/>
              <a:t> </a:t>
            </a:r>
            <a:r>
              <a:rPr lang="en-US" dirty="0" smtClean="0"/>
              <a:t>• Source-side </a:t>
            </a:r>
            <a:r>
              <a:rPr lang="en-US" dirty="0" err="1" smtClean="0"/>
              <a:t>deduplication</a:t>
            </a:r>
            <a:endParaRPr lang="en-US" dirty="0" smtClean="0"/>
          </a:p>
          <a:p>
            <a:r>
              <a:rPr lang="en-US" dirty="0" smtClean="0"/>
              <a:t> </a:t>
            </a:r>
            <a:r>
              <a:rPr lang="en-US" dirty="0" smtClean="0"/>
              <a:t>• Separation of data and metadata </a:t>
            </a:r>
            <a:endParaRPr lang="en-US" dirty="0" smtClean="0"/>
          </a:p>
          <a:p>
            <a:r>
              <a:rPr lang="en-US" dirty="0" smtClean="0"/>
              <a:t>• </a:t>
            </a:r>
            <a:r>
              <a:rPr lang="en-US" dirty="0" smtClean="0"/>
              <a:t>Unified dashboard for management </a:t>
            </a:r>
            <a:endParaRPr lang="en-US" dirty="0" smtClean="0"/>
          </a:p>
          <a:p>
            <a:r>
              <a:rPr lang="en-US" dirty="0" smtClean="0"/>
              <a:t>• </a:t>
            </a:r>
            <a:r>
              <a:rPr lang="en-US" dirty="0" smtClean="0"/>
              <a:t>Encrypted architecture </a:t>
            </a:r>
            <a:endParaRPr lang="en-US" dirty="0" smtClean="0"/>
          </a:p>
          <a:p>
            <a:r>
              <a:rPr lang="en-US" dirty="0" smtClean="0"/>
              <a:t>• </a:t>
            </a:r>
            <a:r>
              <a:rPr lang="en-US" dirty="0" smtClean="0"/>
              <a:t>Company records of disruptive </a:t>
            </a:r>
            <a:r>
              <a:rPr lang="en-US" dirty="0" smtClean="0"/>
              <a:t>events</a:t>
            </a:r>
          </a:p>
          <a:p>
            <a:r>
              <a:rPr lang="en-US" dirty="0" smtClean="0"/>
              <a:t> </a:t>
            </a:r>
            <a:r>
              <a:rPr lang="en-US" dirty="0" smtClean="0"/>
              <a:t>• Employee recollection of disruptive </a:t>
            </a:r>
            <a:r>
              <a:rPr lang="en-US" dirty="0" smtClean="0"/>
              <a:t>events</a:t>
            </a:r>
          </a:p>
          <a:p>
            <a:r>
              <a:rPr lang="en-US" dirty="0" smtClean="0"/>
              <a:t> </a:t>
            </a:r>
            <a:r>
              <a:rPr lang="en-US" dirty="0" smtClean="0"/>
              <a:t>• Local and national media </a:t>
            </a:r>
            <a:r>
              <a:rPr lang="en-US" dirty="0" smtClean="0"/>
              <a:t>records</a:t>
            </a:r>
          </a:p>
          <a:p>
            <a:r>
              <a:rPr lang="en-US" dirty="0" smtClean="0"/>
              <a:t> </a:t>
            </a:r>
            <a:r>
              <a:rPr lang="en-US" dirty="0" smtClean="0"/>
              <a:t>• Local </a:t>
            </a:r>
            <a:r>
              <a:rPr lang="en-US" dirty="0" smtClean="0"/>
              <a:t>libraries</a:t>
            </a:r>
          </a:p>
          <a:p>
            <a:r>
              <a:rPr lang="en-US" dirty="0" smtClean="0"/>
              <a:t> </a:t>
            </a:r>
            <a:r>
              <a:rPr lang="en-US" dirty="0" smtClean="0"/>
              <a:t>• First-responder organizations </a:t>
            </a:r>
            <a:endParaRPr lang="en-US" dirty="0" smtClean="0"/>
          </a:p>
          <a:p>
            <a:r>
              <a:rPr lang="en-US" dirty="0" smtClean="0"/>
              <a:t>• </a:t>
            </a:r>
            <a:r>
              <a:rPr lang="en-US" dirty="0" smtClean="0"/>
              <a:t>National Weather Service historical data </a:t>
            </a:r>
            <a:endParaRPr lang="en-US" dirty="0" smtClean="0"/>
          </a:p>
          <a:p>
            <a:r>
              <a:rPr lang="en-US" dirty="0" smtClean="0"/>
              <a:t>• </a:t>
            </a:r>
            <a:r>
              <a:rPr lang="en-US" dirty="0" smtClean="0"/>
              <a:t>U.S. Geological Survey maps and other </a:t>
            </a:r>
            <a:r>
              <a:rPr lang="en-US" dirty="0" smtClean="0"/>
              <a:t>documentation</a:t>
            </a:r>
          </a:p>
          <a:p>
            <a:r>
              <a:rPr lang="en-US" dirty="0" smtClean="0"/>
              <a:t> </a:t>
            </a:r>
            <a:r>
              <a:rPr lang="en-US" dirty="0" smtClean="0"/>
              <a:t>• Experience of key stakeholder </a:t>
            </a:r>
            <a:r>
              <a:rPr lang="en-US" dirty="0" smtClean="0"/>
              <a:t>organizations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85800"/>
            <a:ext cx="8229600" cy="5943600"/>
          </a:xfrm>
        </p:spPr>
        <p:txBody>
          <a:bodyPr>
            <a:normAutofit fontScale="70000" lnSpcReduction="20000"/>
          </a:bodyPr>
          <a:lstStyle/>
          <a:p>
            <a:r>
              <a:rPr lang="en-US" dirty="0" smtClean="0"/>
              <a:t>Step 3: Design a risk management strategy Once you have identified the critical elements of your virtualized landscape, the business impact of any disruption to it, and the likelihood of disaster, the question becomes: What can I do to mitigate the damage? This is when you need to decide upon a specific solution for backup and DR of your business-critical data. </a:t>
            </a:r>
            <a:endParaRPr lang="en-US" dirty="0" smtClean="0"/>
          </a:p>
          <a:p>
            <a:r>
              <a:rPr lang="en-US" dirty="0" smtClean="0"/>
              <a:t>Although </a:t>
            </a:r>
            <a:r>
              <a:rPr lang="en-US" dirty="0" smtClean="0"/>
              <a:t>there are sure to be multiple, possibly contradictory, demands, a few elements that will inform your decision might include the following: • RPO (how much data you can afford to lose) </a:t>
            </a:r>
            <a:endParaRPr lang="en-US" dirty="0" smtClean="0"/>
          </a:p>
          <a:p>
            <a:r>
              <a:rPr lang="en-US" dirty="0" smtClean="0"/>
              <a:t>• </a:t>
            </a:r>
            <a:r>
              <a:rPr lang="en-US" dirty="0" smtClean="0"/>
              <a:t>RTO (how quickly your business needs to be back in operation) • Data residency laws (where your data can legally be stored) • Budget for implementation These considerations will allow you to calculate the ROI of competing vendors and select the one that best fits your organization’s requirements. As mentioned earlier, utilizing the public cloud for DR can provide savings in all of these areas. </a:t>
            </a:r>
            <a:endParaRPr lang="en-US" dirty="0" smtClean="0"/>
          </a:p>
          <a:p>
            <a:r>
              <a:rPr lang="en-US" dirty="0" smtClean="0"/>
              <a:t>Step </a:t>
            </a:r>
            <a:r>
              <a:rPr lang="en-US" dirty="0" smtClean="0"/>
              <a:t>4: Configure and test (and keep testing!) It should be obvious, but you need to know whether your backup and DR solution is configured correctly before you actually have to use it. The only way to achieve that is by regularly testing your DR. A cloud-native backup and DR solution allows you to immediately spin up your virtual machines in the cloud for development testing (dev-test) purposes. </a:t>
            </a:r>
            <a:endParaRPr lang="en-US" dirty="0" smtClean="0"/>
          </a:p>
          <a:p>
            <a:r>
              <a:rPr lang="en-US" dirty="0" smtClean="0"/>
              <a:t>Ensure </a:t>
            </a:r>
            <a:r>
              <a:rPr lang="en-US" dirty="0" smtClean="0"/>
              <a:t>that your VMs operate as expected and that data has been backed up in compliance with the RPO you have set. Bear in mind that testing is not a “one and done” affair — it should be a regular, and ongoing, part of your work. Set a cadence that makes sense for your organization and stick to it.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10000"/>
          </a:bodyPr>
          <a:lstStyle/>
          <a:p>
            <a:r>
              <a:rPr lang="en-US" b="1" dirty="0" smtClean="0"/>
              <a:t>What is a disaster recovery plan (DRP)?</a:t>
            </a:r>
          </a:p>
          <a:p>
            <a:r>
              <a:rPr lang="en-US" dirty="0" smtClean="0"/>
              <a:t>A </a:t>
            </a:r>
            <a:r>
              <a:rPr lang="en-US" u="sng" dirty="0" smtClean="0">
                <a:hlinkClick r:id="rId2"/>
              </a:rPr>
              <a:t>disaster recovery</a:t>
            </a:r>
            <a:r>
              <a:rPr lang="en-US" dirty="0" smtClean="0"/>
              <a:t> plan (DRP) is a documented, structured approach that describes how an organization can quickly resume work after an unplanned incident. A DRP is an essential part of a business continuity plan (</a:t>
            </a:r>
            <a:r>
              <a:rPr lang="en-US" u="sng" dirty="0" smtClean="0">
                <a:hlinkClick r:id="rId3"/>
              </a:rPr>
              <a:t>BCP</a:t>
            </a:r>
            <a:r>
              <a:rPr lang="en-US" dirty="0" smtClean="0"/>
              <a:t>). It is applied to the aspects of an organization that depend on a functioning information technology (IT) infrastructure. A DRP aims to help an organization resolve data loss and recover system functionality so that it can perform in the aftermath of an incident, even if it operates at a minimal level.</a:t>
            </a:r>
          </a:p>
          <a:p>
            <a:r>
              <a:rPr lang="en-US" dirty="0" smtClean="0"/>
              <a:t>The plan consists of steps to minimize the effects of a disaster so the organization can continue to operate or quickly resume mission-critical functions. Typically, a DRP involves an analysis of business processes and continuity needs. Before generating a detailed plan, an organization often performs a business impact analysis (</a:t>
            </a:r>
            <a:r>
              <a:rPr lang="en-US" u="sng" dirty="0" smtClean="0">
                <a:hlinkClick r:id="rId4"/>
              </a:rPr>
              <a:t>BIA</a:t>
            </a:r>
            <a:r>
              <a:rPr lang="en-US" dirty="0" smtClean="0"/>
              <a:t>) and risk analysis (</a:t>
            </a:r>
            <a:r>
              <a:rPr lang="en-US" u="sng" dirty="0" smtClean="0">
                <a:hlinkClick r:id="rId5"/>
              </a:rPr>
              <a:t>RA</a:t>
            </a:r>
            <a:r>
              <a:rPr lang="en-US" dirty="0" smtClean="0"/>
              <a:t>), and it establishes recovery objectives.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47500" lnSpcReduction="20000"/>
          </a:bodyPr>
          <a:lstStyle/>
          <a:p>
            <a:r>
              <a:rPr lang="en-US" sz="3300" dirty="0" smtClean="0"/>
              <a:t>Innovating disaster recovery using virtual cloud servers involves leveraging the flexibility, scalability, and cost-effectiveness of cloud computing to enhance your organization's ability to recover from disasters. </a:t>
            </a:r>
            <a:r>
              <a:rPr lang="en-US" sz="3300" dirty="0" smtClean="0"/>
              <a:t>Here </a:t>
            </a:r>
            <a:r>
              <a:rPr lang="en-US" sz="3300" dirty="0" smtClean="0"/>
              <a:t>are some innovative approaches to disaster recovery using virtual cloud </a:t>
            </a:r>
            <a:r>
              <a:rPr lang="en-US" sz="3300" dirty="0" smtClean="0"/>
              <a:t>servers:</a:t>
            </a:r>
          </a:p>
          <a:p>
            <a:endParaRPr lang="en-US" sz="3300" dirty="0" smtClean="0"/>
          </a:p>
          <a:p>
            <a:r>
              <a:rPr lang="en-US" sz="3300" dirty="0" smtClean="0"/>
              <a:t>1</a:t>
            </a:r>
            <a:r>
              <a:rPr lang="en-US" sz="3300" dirty="0" smtClean="0"/>
              <a:t>. **</a:t>
            </a:r>
            <a:r>
              <a:rPr lang="en-US" sz="3300" dirty="0" err="1" smtClean="0"/>
              <a:t>Serverless</a:t>
            </a:r>
            <a:r>
              <a:rPr lang="en-US" sz="3300" dirty="0" smtClean="0"/>
              <a:t> Computing</a:t>
            </a:r>
            <a:r>
              <a:rPr lang="en-US" sz="3300" dirty="0" smtClean="0"/>
              <a:t>:   </a:t>
            </a:r>
            <a:r>
              <a:rPr lang="en-US" sz="3300" dirty="0" smtClean="0"/>
              <a:t>- Embrace </a:t>
            </a:r>
            <a:r>
              <a:rPr lang="en-US" sz="3300" dirty="0" err="1" smtClean="0"/>
              <a:t>serverless</a:t>
            </a:r>
            <a:r>
              <a:rPr lang="en-US" sz="3300" dirty="0" smtClean="0"/>
              <a:t> computing platforms (e.g., AWS Lambda, Azure Functions, Google Cloud Functions) to run critical functions without the need to manage virtual servers. </a:t>
            </a:r>
            <a:r>
              <a:rPr lang="en-US" sz="3300" dirty="0" err="1" smtClean="0"/>
              <a:t>Serverless</a:t>
            </a:r>
            <a:r>
              <a:rPr lang="en-US" sz="3300" dirty="0" smtClean="0"/>
              <a:t> architectures automatically scale and are highly available.</a:t>
            </a:r>
          </a:p>
          <a:p>
            <a:endParaRPr lang="en-US" sz="3300" dirty="0" smtClean="0"/>
          </a:p>
          <a:p>
            <a:r>
              <a:rPr lang="en-US" sz="3300" dirty="0" smtClean="0"/>
              <a:t>2. **Cloud-Native Database Replication:**</a:t>
            </a:r>
          </a:p>
          <a:p>
            <a:r>
              <a:rPr lang="en-US" sz="3300" dirty="0" smtClean="0"/>
              <a:t>   - Utilize cloud-native database replication features to create real-time backups of your databases in a separate cloud region. This ensures minimal data loss during disasters.</a:t>
            </a:r>
          </a:p>
          <a:p>
            <a:endParaRPr lang="en-US" sz="3300" dirty="0" smtClean="0"/>
          </a:p>
          <a:p>
            <a:r>
              <a:rPr lang="en-US" sz="3300" dirty="0" smtClean="0"/>
              <a:t>3. **Multi-Cloud Disaster Recovery:**</a:t>
            </a:r>
          </a:p>
          <a:p>
            <a:r>
              <a:rPr lang="en-US" sz="3300" dirty="0" smtClean="0"/>
              <a:t>   - Implement disaster recovery across multiple cloud providers to avoid vendor lock-in and increase redundancy. For example, you can use both AWS and Azure for your disaster recovery solutions.</a:t>
            </a:r>
          </a:p>
          <a:p>
            <a:endParaRPr lang="en-US" sz="3300" dirty="0" smtClean="0"/>
          </a:p>
          <a:p>
            <a:r>
              <a:rPr lang="en-US" sz="3300" dirty="0" smtClean="0"/>
              <a:t>4. **Infrastructure as Code (</a:t>
            </a:r>
            <a:r>
              <a:rPr lang="en-US" sz="3300" dirty="0" err="1" smtClean="0"/>
              <a:t>IaC</a:t>
            </a:r>
            <a:r>
              <a:rPr lang="en-US" sz="3300" dirty="0" smtClean="0"/>
              <a:t>):**</a:t>
            </a:r>
          </a:p>
          <a:p>
            <a:r>
              <a:rPr lang="en-US" sz="3300" dirty="0" smtClean="0"/>
              <a:t>   - Manage your virtual cloud server infrastructure using </a:t>
            </a:r>
            <a:r>
              <a:rPr lang="en-US" sz="3300" dirty="0" err="1" smtClean="0"/>
              <a:t>IaC</a:t>
            </a:r>
            <a:r>
              <a:rPr lang="en-US" sz="3300" dirty="0" smtClean="0"/>
              <a:t> tools (e.g., </a:t>
            </a:r>
            <a:r>
              <a:rPr lang="en-US" sz="3300" dirty="0" err="1" smtClean="0"/>
              <a:t>Terraform</a:t>
            </a:r>
            <a:r>
              <a:rPr lang="en-US" sz="3300" dirty="0" smtClean="0"/>
              <a:t>, AWS </a:t>
            </a:r>
            <a:r>
              <a:rPr lang="en-US" sz="3300" dirty="0" err="1" smtClean="0"/>
              <a:t>CloudFormation</a:t>
            </a:r>
            <a:r>
              <a:rPr lang="en-US" sz="3300" dirty="0" smtClean="0"/>
              <a:t>) to easily replicate and rebuild your environment in case of a disaster.</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TotalTime>
  <Words>1888</Words>
  <Application>Microsoft Office PowerPoint</Application>
  <PresentationFormat>On-screen Show (4:3)</PresentationFormat>
  <Paragraphs>113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IBM GROUP 5  CLOUD COMPUTING phase-2</vt:lpstr>
      <vt:lpstr>                INTRODUCTION</vt:lpstr>
      <vt:lpstr>                    DISASTER RECOVERY</vt:lpstr>
      <vt:lpstr>EMERGING METHODS FOR IMPLEMENTING A      DR STRATEGY</vt:lpstr>
      <vt:lpstr>               DESIGNING  AN EFFECTIVE DR PLAN </vt:lpstr>
      <vt:lpstr>Slide 6</vt:lpstr>
      <vt:lpstr>Slide 7</vt:lpstr>
      <vt:lpstr>Slide 8</vt:lpstr>
      <vt:lpstr>Slide 9</vt:lpstr>
      <vt:lpstr>Slide 10</vt:lpstr>
      <vt:lpstr>Slide 11</vt:lpstr>
      <vt:lpstr>Slide 12</vt:lpstr>
      <vt:lpstr>Slide 13</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SERVICES</dc:title>
  <dc:creator>Admin</dc:creator>
  <cp:lastModifiedBy>amsathiya</cp:lastModifiedBy>
  <cp:revision>51</cp:revision>
  <dcterms:created xsi:type="dcterms:W3CDTF">2023-09-29T13:05:05Z</dcterms:created>
  <dcterms:modified xsi:type="dcterms:W3CDTF">2023-10-06T12:54:06Z</dcterms:modified>
</cp:coreProperties>
</file>