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Yeseva One" charset="1" panose="00000500000000000000"/>
      <p:regular r:id="rId12"/>
    </p:embeddedFont>
    <p:embeddedFont>
      <p:font typeface="Libre Baskerville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0242" y="2023124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9828150" y="-5257350"/>
            <a:ext cx="8687917" cy="8217506"/>
          </a:xfrm>
          <a:custGeom>
            <a:avLst/>
            <a:gdLst/>
            <a:ahLst/>
            <a:cxnLst/>
            <a:rect r="r" b="b" t="t" l="l"/>
            <a:pathLst>
              <a:path h="8217506" w="8687917">
                <a:moveTo>
                  <a:pt x="8687917" y="8217506"/>
                </a:moveTo>
                <a:lnTo>
                  <a:pt x="0" y="8217506"/>
                </a:lnTo>
                <a:lnTo>
                  <a:pt x="0" y="0"/>
                </a:lnTo>
                <a:lnTo>
                  <a:pt x="8687917" y="0"/>
                </a:lnTo>
                <a:lnTo>
                  <a:pt x="8687917" y="8217506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202540" y="2461821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66714" y="7823766"/>
            <a:ext cx="8687917" cy="8217506"/>
          </a:xfrm>
          <a:custGeom>
            <a:avLst/>
            <a:gdLst/>
            <a:ahLst/>
            <a:cxnLst/>
            <a:rect r="r" b="b" t="t" l="l"/>
            <a:pathLst>
              <a:path h="8217506" w="8687917">
                <a:moveTo>
                  <a:pt x="0" y="0"/>
                </a:moveTo>
                <a:lnTo>
                  <a:pt x="8687917" y="0"/>
                </a:lnTo>
                <a:lnTo>
                  <a:pt x="8687917" y="8217506"/>
                </a:lnTo>
                <a:lnTo>
                  <a:pt x="0" y="8217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89699" y="-1154644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3900482" y="7823766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3011" y="3136414"/>
            <a:ext cx="6429615" cy="259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36"/>
              </a:lnSpc>
            </a:pPr>
            <a:r>
              <a:rPr lang="en-US" sz="12169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python</a:t>
            </a:r>
          </a:p>
          <a:p>
            <a:pPr algn="ctr">
              <a:lnSpc>
                <a:spcPts val="1703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324746" y="3911752"/>
            <a:ext cx="10934554" cy="338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64"/>
              </a:lnSpc>
            </a:pPr>
            <a:r>
              <a:rPr lang="en-US" sz="12617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final project</a:t>
            </a:r>
          </a:p>
          <a:p>
            <a:pPr algn="ctr">
              <a:lnSpc>
                <a:spcPts val="1766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52174" y="-600104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48340" y="3349055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89699" y="-1154644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3900482" y="7823766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87518" y="1780640"/>
            <a:ext cx="9512964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8940" y="3652551"/>
            <a:ext cx="14213368" cy="593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9"/>
              </a:lnSpc>
            </a:pPr>
            <a:r>
              <a:rPr lang="en-US" sz="3792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-Analyzing the Effects of Music Therapy on Prefrontal  Alpha Band Power: A Comparative Study of Pre- and  Post-Task EEG Activity.</a:t>
            </a:r>
          </a:p>
          <a:p>
            <a:pPr algn="ctr">
              <a:lnSpc>
                <a:spcPts val="5309"/>
              </a:lnSpc>
            </a:pPr>
          </a:p>
          <a:p>
            <a:pPr algn="ctr">
              <a:lnSpc>
                <a:spcPts val="5309"/>
              </a:lnSpc>
            </a:pPr>
            <a:r>
              <a:rPr lang="en-US" sz="3792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-Research question :</a:t>
            </a:r>
          </a:p>
          <a:p>
            <a:pPr algn="ctr">
              <a:lnSpc>
                <a:spcPts val="5309"/>
              </a:lnSpc>
            </a:pPr>
            <a:r>
              <a:rPr lang="en-US" sz="3792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does pre-task brain activity differ from post-task brain activity during music-listening sessions in patients, focusing on alpha band power in the prefrontal region?</a:t>
            </a:r>
          </a:p>
          <a:p>
            <a:pPr algn="ctr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235826" y="-762249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10471652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2" y="7825179"/>
                </a:lnTo>
                <a:lnTo>
                  <a:pt x="10471652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7859131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07978" y="-1375509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308447" y="3575384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79553" y="1978939"/>
            <a:ext cx="10328894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4500" y="4314512"/>
            <a:ext cx="15257238" cy="1793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  <a:spcBef>
                <a:spcPct val="0"/>
              </a:spcBef>
            </a:pPr>
            <a:r>
              <a:rPr lang="en-US" sz="3417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Relaxation is perceptible in EEG as increased alpha frequency (8-13 Hz), in the prefrontal regions(Fp1,Fp2 channels) which are associated with calm and focused states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235826" y="-762249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10471652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2" y="7825179"/>
                </a:lnTo>
                <a:lnTo>
                  <a:pt x="10471652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7859131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07978" y="-1375509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308447" y="3575384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35474" y="1589233"/>
            <a:ext cx="9217053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65112" y="4358984"/>
            <a:ext cx="12572949" cy="45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1"/>
              </a:lnSpc>
            </a:pPr>
            <a:r>
              <a:rPr lang="en-US" sz="2658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Collecting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6697" y="5844529"/>
            <a:ext cx="97541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</a:pPr>
            <a:r>
              <a:rPr lang="en-US" sz="48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4127" y="4253787"/>
            <a:ext cx="13005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</a:pPr>
            <a:r>
              <a:rPr lang="en-US" sz="48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4127" y="7568554"/>
            <a:ext cx="13005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</a:pPr>
            <a:r>
              <a:rPr lang="en-US" sz="48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65112" y="5949726"/>
            <a:ext cx="12572949" cy="45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1"/>
              </a:lnSpc>
            </a:pPr>
            <a:r>
              <a:rPr lang="en-US" sz="2658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Relevant libraries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65112" y="7540401"/>
            <a:ext cx="12572949" cy="45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1"/>
              </a:lnSpc>
            </a:pPr>
            <a:r>
              <a:rPr lang="en-US" sz="2658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Coding... :)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52174" y="-600104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48340" y="3349055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89699" y="-1154644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3900482" y="7823766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35474" y="1180900"/>
            <a:ext cx="9217053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5673" y="3731662"/>
            <a:ext cx="15416655" cy="284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2"/>
              </a:lnSpc>
            </a:pPr>
            <a:r>
              <a:rPr lang="en-US" sz="325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analysis exposed a significant change in alpha power between pre and post-music therapy phases. The T-statistic was -2.38, and the P-value was 0.031(Figure 2), which indicates that the difference in alpha power between the phases is statistically significant at the 0.05 level.</a:t>
            </a:r>
          </a:p>
          <a:p>
            <a:pPr algn="l">
              <a:lnSpc>
                <a:spcPts val="455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235826" y="-762249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10471652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2" y="7825179"/>
                </a:lnTo>
                <a:lnTo>
                  <a:pt x="10471652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7859131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07978" y="-1375509"/>
            <a:ext cx="4387518" cy="3350468"/>
          </a:xfrm>
          <a:custGeom>
            <a:avLst/>
            <a:gdLst/>
            <a:ahLst/>
            <a:cxnLst/>
            <a:rect r="r" b="b" t="t" l="l"/>
            <a:pathLst>
              <a:path h="3350468" w="438751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308447" y="3575384"/>
            <a:ext cx="10471651" cy="7825179"/>
          </a:xfrm>
          <a:custGeom>
            <a:avLst/>
            <a:gdLst/>
            <a:ahLst/>
            <a:cxnLst/>
            <a:rect r="r" b="b" t="t" l="l"/>
            <a:pathLst>
              <a:path h="7825179" w="10471651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3145" y="5554130"/>
            <a:ext cx="5945657" cy="4338128"/>
          </a:xfrm>
          <a:custGeom>
            <a:avLst/>
            <a:gdLst/>
            <a:ahLst/>
            <a:cxnLst/>
            <a:rect r="r" b="b" t="t" l="l"/>
            <a:pathLst>
              <a:path h="4338128" w="5945657">
                <a:moveTo>
                  <a:pt x="0" y="0"/>
                </a:moveTo>
                <a:lnTo>
                  <a:pt x="5945658" y="0"/>
                </a:lnTo>
                <a:lnTo>
                  <a:pt x="5945658" y="4338128"/>
                </a:lnTo>
                <a:lnTo>
                  <a:pt x="0" y="43381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13807" y="5554130"/>
            <a:ext cx="6794171" cy="4053944"/>
          </a:xfrm>
          <a:custGeom>
            <a:avLst/>
            <a:gdLst/>
            <a:ahLst/>
            <a:cxnLst/>
            <a:rect r="r" b="b" t="t" l="l"/>
            <a:pathLst>
              <a:path h="4053944" w="6794171">
                <a:moveTo>
                  <a:pt x="0" y="0"/>
                </a:moveTo>
                <a:lnTo>
                  <a:pt x="6794171" y="0"/>
                </a:lnTo>
                <a:lnTo>
                  <a:pt x="6794171" y="4053944"/>
                </a:lnTo>
                <a:lnTo>
                  <a:pt x="0" y="40539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35474" y="1457262"/>
            <a:ext cx="9217053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74141"/>
            <a:ext cx="15272834" cy="186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3"/>
              </a:lnSpc>
              <a:spcBef>
                <a:spcPct val="0"/>
              </a:spcBef>
            </a:pPr>
            <a:r>
              <a:rPr lang="en-US" sz="3595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results suggest that listening to music might increase relaxation, as reflected in the changes in alpha power, although individual variations were present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DAGdaXqz8bg</dc:identifier>
  <dcterms:modified xsi:type="dcterms:W3CDTF">2011-08-01T06:04:30Z</dcterms:modified>
  <cp:revision>1</cp:revision>
  <dc:title>Brown Cream Minimalist Modern Group Project Presentation</dc:title>
</cp:coreProperties>
</file>