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73" r:id="rId5"/>
    <p:sldId id="260" r:id="rId6"/>
    <p:sldId id="261" r:id="rId7"/>
    <p:sldId id="262" r:id="rId8"/>
    <p:sldId id="263" r:id="rId9"/>
    <p:sldId id="264" r:id="rId10"/>
    <p:sldId id="265" r:id="rId11"/>
    <p:sldId id="266" r:id="rId12"/>
    <p:sldId id="274" r:id="rId13"/>
    <p:sldId id="267" r:id="rId14"/>
    <p:sldId id="275" r:id="rId15"/>
    <p:sldId id="276" r:id="rId16"/>
    <p:sldId id="278" r:id="rId17"/>
    <p:sldId id="279" r:id="rId18"/>
    <p:sldId id="269"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howGuides="1">
      <p:cViewPr varScale="1">
        <p:scale>
          <a:sx n="117" d="100"/>
          <a:sy n="117" d="100"/>
        </p:scale>
        <p:origin x="360" y="168"/>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ublic.tableau.com/app/profile/thant.thiri.kyi/viz/TelecomChurn_17094319695010/Story1"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2812-D6CB-0ADD-F1D7-7B06156C69F0}"/>
              </a:ext>
            </a:extLst>
          </p:cNvPr>
          <p:cNvSpPr>
            <a:spLocks noGrp="1"/>
          </p:cNvSpPr>
          <p:nvPr>
            <p:ph type="ctrTitle"/>
          </p:nvPr>
        </p:nvSpPr>
        <p:spPr/>
        <p:txBody>
          <a:bodyPr/>
          <a:lstStyle/>
          <a:p>
            <a:r>
              <a:rPr lang="en-US" dirty="0">
                <a:latin typeface="Century Gothic" panose="020B0502020202020204" pitchFamily="34" charset="0"/>
              </a:rPr>
              <a:t>telecom Customer Churn prediction analysis</a:t>
            </a:r>
          </a:p>
        </p:txBody>
      </p:sp>
      <p:sp>
        <p:nvSpPr>
          <p:cNvPr id="3" name="Subtitle 2">
            <a:extLst>
              <a:ext uri="{FF2B5EF4-FFF2-40B4-BE49-F238E27FC236}">
                <a16:creationId xmlns:a16="http://schemas.microsoft.com/office/drawing/2014/main" id="{24479556-2B22-3797-FD5E-7D32C607F4E4}"/>
              </a:ext>
            </a:extLst>
          </p:cNvPr>
          <p:cNvSpPr>
            <a:spLocks noGrp="1"/>
          </p:cNvSpPr>
          <p:nvPr>
            <p:ph type="subTitle" idx="1"/>
          </p:nvPr>
        </p:nvSpPr>
        <p:spPr>
          <a:xfrm>
            <a:off x="2695194" y="4352543"/>
            <a:ext cx="6801612" cy="1645919"/>
          </a:xfrm>
        </p:spPr>
        <p:txBody>
          <a:bodyPr>
            <a:normAutofit lnSpcReduction="10000"/>
          </a:bodyPr>
          <a:lstStyle/>
          <a:p>
            <a:r>
              <a:rPr lang="en-US" dirty="0">
                <a:latin typeface="Century Gothic" panose="020B0502020202020204" pitchFamily="34" charset="0"/>
              </a:rPr>
              <a:t>Data Science Final Capstone Project</a:t>
            </a:r>
          </a:p>
          <a:p>
            <a:r>
              <a:rPr lang="en-US" dirty="0">
                <a:latin typeface="Century Gothic" panose="020B0502020202020204" pitchFamily="34" charset="0"/>
              </a:rPr>
              <a:t>(Springboard Jul 2023 Cohort)</a:t>
            </a:r>
          </a:p>
          <a:p>
            <a:endParaRPr lang="en-US" dirty="0">
              <a:latin typeface="Century Gothic" panose="020B0502020202020204" pitchFamily="34" charset="0"/>
            </a:endParaRPr>
          </a:p>
          <a:p>
            <a:r>
              <a:rPr lang="en-US" dirty="0">
                <a:latin typeface="Century Gothic" panose="020B0502020202020204" pitchFamily="34" charset="0"/>
              </a:rPr>
              <a:t>Prepared by : Thant </a:t>
            </a:r>
            <a:r>
              <a:rPr lang="en-US" dirty="0" err="1">
                <a:latin typeface="Century Gothic" panose="020B0502020202020204" pitchFamily="34" charset="0"/>
              </a:rPr>
              <a:t>Thiri</a:t>
            </a:r>
            <a:r>
              <a:rPr lang="en-US" dirty="0">
                <a:latin typeface="Century Gothic" panose="020B0502020202020204" pitchFamily="34" charset="0"/>
              </a:rPr>
              <a:t> </a:t>
            </a:r>
            <a:r>
              <a:rPr lang="en-US" dirty="0" err="1">
                <a:latin typeface="Century Gothic" panose="020B0502020202020204" pitchFamily="34" charset="0"/>
              </a:rPr>
              <a:t>Myo</a:t>
            </a:r>
            <a:r>
              <a:rPr lang="en-US" dirty="0">
                <a:latin typeface="Century Gothic" panose="020B0502020202020204" pitchFamily="34" charset="0"/>
              </a:rPr>
              <a:t> Kyi </a:t>
            </a:r>
          </a:p>
          <a:p>
            <a:endParaRPr lang="en-US" dirty="0">
              <a:latin typeface="Century Gothic" panose="020B0502020202020204" pitchFamily="34" charset="0"/>
            </a:endParaRPr>
          </a:p>
          <a:p>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CD78A36C-82B5-A94F-B97E-11B8C6178D12}"/>
              </a:ext>
            </a:extLst>
          </p:cNvPr>
          <p:cNvSpPr txBox="1"/>
          <p:nvPr/>
        </p:nvSpPr>
        <p:spPr>
          <a:xfrm>
            <a:off x="10193492" y="6259719"/>
            <a:ext cx="1998508" cy="369332"/>
          </a:xfrm>
          <a:prstGeom prst="rect">
            <a:avLst/>
          </a:prstGeom>
          <a:noFill/>
        </p:spPr>
        <p:txBody>
          <a:bodyPr wrap="square" rtlCol="0">
            <a:spAutoFit/>
          </a:bodyPr>
          <a:lstStyle/>
          <a:p>
            <a:pPr algn="ctr"/>
            <a:r>
              <a:rPr lang="en-US" dirty="0">
                <a:latin typeface="Century Gothic" panose="020B0502020202020204" pitchFamily="34" charset="0"/>
              </a:rPr>
              <a:t>March 2024</a:t>
            </a:r>
          </a:p>
        </p:txBody>
      </p:sp>
    </p:spTree>
    <p:extLst>
      <p:ext uri="{BB962C8B-B14F-4D97-AF65-F5344CB8AC3E}">
        <p14:creationId xmlns:p14="http://schemas.microsoft.com/office/powerpoint/2010/main" val="392238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231136" y="119744"/>
            <a:ext cx="7729728" cy="764179"/>
          </a:xfrm>
        </p:spPr>
        <p:txBody>
          <a:bodyPr>
            <a:normAutofit/>
          </a:bodyPr>
          <a:lstStyle/>
          <a:p>
            <a:pPr marL="0" indent="0">
              <a:buNone/>
            </a:pPr>
            <a:r>
              <a:rPr lang="en-US" dirty="0"/>
              <a:t>Pre-processing for Model Training</a:t>
            </a:r>
          </a:p>
        </p:txBody>
      </p:sp>
      <p:sp>
        <p:nvSpPr>
          <p:cNvPr id="3" name="Content Placeholder 2">
            <a:extLst>
              <a:ext uri="{FF2B5EF4-FFF2-40B4-BE49-F238E27FC236}">
                <a16:creationId xmlns:a16="http://schemas.microsoft.com/office/drawing/2014/main" id="{E4301C00-7CDA-C319-B822-B6C240151A4B}"/>
              </a:ext>
            </a:extLst>
          </p:cNvPr>
          <p:cNvSpPr>
            <a:spLocks noGrp="1"/>
          </p:cNvSpPr>
          <p:nvPr>
            <p:ph idx="1"/>
          </p:nvPr>
        </p:nvSpPr>
        <p:spPr>
          <a:xfrm>
            <a:off x="163286" y="1012512"/>
            <a:ext cx="5883047" cy="2379976"/>
          </a:xfrm>
        </p:spPr>
        <p:txBody>
          <a:bodyPr>
            <a:normAutofit fontScale="92500" lnSpcReduction="10000"/>
          </a:bodyPr>
          <a:lstStyle/>
          <a:p>
            <a:r>
              <a:rPr lang="en-US" dirty="0"/>
              <a:t>Customer Segmentation</a:t>
            </a:r>
          </a:p>
          <a:p>
            <a:pPr lvl="1"/>
            <a:r>
              <a:rPr lang="en-US" b="1" dirty="0"/>
              <a:t>K-Means Clustering: </a:t>
            </a:r>
            <a:r>
              <a:rPr lang="en-US" dirty="0"/>
              <a:t>To better understand our customer base, we employed K-Means clustering, a method that groups customers into clusters based on similarities in their data.</a:t>
            </a:r>
          </a:p>
          <a:p>
            <a:pPr lvl="1"/>
            <a:r>
              <a:rPr lang="en-US" b="1" dirty="0"/>
              <a:t>Process &amp; Outcome: </a:t>
            </a:r>
            <a:r>
              <a:rPr lang="en-US" dirty="0"/>
              <a:t>Relevant features such as service usage metrics and demographic information for the clustering process. Using the elbow method, the optimal number of clusters can be determined. This resulted in distinct customer segments, each with unique characteristics that inform tailored retention strategies.</a:t>
            </a:r>
          </a:p>
          <a:p>
            <a:pPr marL="0" indent="0">
              <a:buNone/>
            </a:pPr>
            <a:endParaRPr lang="en-US" dirty="0"/>
          </a:p>
        </p:txBody>
      </p:sp>
      <p:sp>
        <p:nvSpPr>
          <p:cNvPr id="4" name="Content Placeholder 2">
            <a:extLst>
              <a:ext uri="{FF2B5EF4-FFF2-40B4-BE49-F238E27FC236}">
                <a16:creationId xmlns:a16="http://schemas.microsoft.com/office/drawing/2014/main" id="{64983911-2428-C3E8-C138-563410A733E6}"/>
              </a:ext>
            </a:extLst>
          </p:cNvPr>
          <p:cNvSpPr txBox="1">
            <a:spLocks/>
          </p:cNvSpPr>
          <p:nvPr/>
        </p:nvSpPr>
        <p:spPr>
          <a:xfrm>
            <a:off x="6095999" y="883923"/>
            <a:ext cx="5883047" cy="585433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DD3BB888-406A-8D7C-3520-4A84A7906766}"/>
              </a:ext>
            </a:extLst>
          </p:cNvPr>
          <p:cNvSpPr txBox="1"/>
          <p:nvPr/>
        </p:nvSpPr>
        <p:spPr>
          <a:xfrm>
            <a:off x="6095998" y="1202115"/>
            <a:ext cx="5612607" cy="3970318"/>
          </a:xfrm>
          <a:prstGeom prst="rect">
            <a:avLst/>
          </a:prstGeom>
          <a:noFill/>
        </p:spPr>
        <p:txBody>
          <a:bodyPr wrap="square">
            <a:spAutoFit/>
          </a:bodyPr>
          <a:lstStyle/>
          <a:p>
            <a:pPr marL="285750" indent="-285750">
              <a:buFont typeface="Arial" panose="020B0604020202020204" pitchFamily="34" charset="0"/>
              <a:buChar char="•"/>
            </a:pPr>
            <a:r>
              <a:rPr lang="en-US" dirty="0"/>
              <a:t>Feature Engineering</a:t>
            </a:r>
          </a:p>
          <a:p>
            <a:pPr marL="742950" lvl="1" indent="-285750">
              <a:buFont typeface="Arial" panose="020B0604020202020204" pitchFamily="34" charset="0"/>
              <a:buChar char="•"/>
            </a:pPr>
            <a:r>
              <a:rPr lang="en-US" b="1" dirty="0"/>
              <a:t>Encoding Categorical Variables</a:t>
            </a:r>
            <a:r>
              <a:rPr lang="en-US" dirty="0"/>
              <a:t>: Applied one-hot encoding to transform categorical data (e.g., </a:t>
            </a:r>
            <a:r>
              <a:rPr lang="en-US" dirty="0" err="1"/>
              <a:t>CityCode</a:t>
            </a:r>
            <a:r>
              <a:rPr lang="en-US" dirty="0"/>
              <a:t>, </a:t>
            </a:r>
            <a:r>
              <a:rPr lang="en-US" dirty="0" err="1"/>
              <a:t>MaritalStatus</a:t>
            </a:r>
            <a:r>
              <a:rPr lang="en-US" dirty="0"/>
              <a:t>) into numerical formats for machine learning models.</a:t>
            </a:r>
          </a:p>
          <a:p>
            <a:pPr marL="742950" lvl="1" indent="-285750">
              <a:buFont typeface="Arial" panose="020B0604020202020204" pitchFamily="34" charset="0"/>
              <a:buChar char="•"/>
            </a:pPr>
            <a:r>
              <a:rPr lang="en-US" b="1" dirty="0"/>
              <a:t>Refinement and Selection: </a:t>
            </a:r>
            <a:r>
              <a:rPr lang="en-US" dirty="0"/>
              <a:t>Removed redundant variables, focused on variables most predictive of churn. Created new features to better capture customer behavior and service usage.</a:t>
            </a:r>
          </a:p>
          <a:p>
            <a:pPr marL="742950" lvl="1" indent="-285750">
              <a:buFont typeface="Arial" panose="020B0604020202020204" pitchFamily="34" charset="0"/>
              <a:buChar char="•"/>
            </a:pPr>
            <a:r>
              <a:rPr lang="en-US" b="1" dirty="0"/>
              <a:t>Preparing Dataset Split: </a:t>
            </a:r>
            <a:r>
              <a:rPr lang="en-US" dirty="0"/>
              <a:t>Training and Testing Sets: Data split into an 80% training set and a 20% testing set to accurately evaluate model performance.</a:t>
            </a:r>
          </a:p>
        </p:txBody>
      </p:sp>
      <p:pic>
        <p:nvPicPr>
          <p:cNvPr id="7" name="Picture 6" descr="A blue line on a white background&#10;&#10;Description automatically generated">
            <a:extLst>
              <a:ext uri="{FF2B5EF4-FFF2-40B4-BE49-F238E27FC236}">
                <a16:creationId xmlns:a16="http://schemas.microsoft.com/office/drawing/2014/main" id="{9B80C033-59A9-72FE-406C-57CE3F5DC0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3395" y="3429590"/>
            <a:ext cx="5562938" cy="3408191"/>
          </a:xfrm>
          <a:prstGeom prst="rect">
            <a:avLst/>
          </a:prstGeom>
          <a:noFill/>
          <a:ln>
            <a:noFill/>
          </a:ln>
        </p:spPr>
      </p:pic>
    </p:spTree>
    <p:extLst>
      <p:ext uri="{BB962C8B-B14F-4D97-AF65-F5344CB8AC3E}">
        <p14:creationId xmlns:p14="http://schemas.microsoft.com/office/powerpoint/2010/main" val="34360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676082" y="150101"/>
            <a:ext cx="3044953" cy="1174991"/>
          </a:xfrm>
        </p:spPr>
        <p:txBody>
          <a:bodyPr>
            <a:normAutofit/>
          </a:bodyPr>
          <a:lstStyle/>
          <a:p>
            <a:pPr marL="0" indent="0">
              <a:buNone/>
            </a:pPr>
            <a:r>
              <a:rPr lang="en-US" sz="2000" dirty="0"/>
              <a:t>Modelling</a:t>
            </a:r>
          </a:p>
        </p:txBody>
      </p:sp>
      <p:sp>
        <p:nvSpPr>
          <p:cNvPr id="3" name="Content Placeholder 2">
            <a:extLst>
              <a:ext uri="{FF2B5EF4-FFF2-40B4-BE49-F238E27FC236}">
                <a16:creationId xmlns:a16="http://schemas.microsoft.com/office/drawing/2014/main" id="{E4301C00-7CDA-C319-B822-B6C240151A4B}"/>
              </a:ext>
            </a:extLst>
          </p:cNvPr>
          <p:cNvSpPr>
            <a:spLocks noGrp="1"/>
          </p:cNvSpPr>
          <p:nvPr>
            <p:ph idx="1"/>
          </p:nvPr>
        </p:nvSpPr>
        <p:spPr>
          <a:xfrm>
            <a:off x="242888" y="1657349"/>
            <a:ext cx="4286250" cy="5200651"/>
          </a:xfrm>
        </p:spPr>
        <p:txBody>
          <a:bodyPr>
            <a:noAutofit/>
          </a:bodyPr>
          <a:lstStyle/>
          <a:p>
            <a:pPr>
              <a:lnSpc>
                <a:spcPct val="90000"/>
              </a:lnSpc>
            </a:pPr>
            <a:r>
              <a:rPr lang="en-US" sz="1500" dirty="0"/>
              <a:t>Model Selection</a:t>
            </a:r>
          </a:p>
          <a:p>
            <a:pPr lvl="1">
              <a:lnSpc>
                <a:spcPct val="90000"/>
              </a:lnSpc>
            </a:pPr>
            <a:r>
              <a:rPr lang="en-US" sz="1500" dirty="0"/>
              <a:t>Evaluated several machine learning models with Hyper-parameter Tuning to determine the most effective approach for predicting customer churn, including:</a:t>
            </a:r>
          </a:p>
          <a:p>
            <a:pPr lvl="2">
              <a:lnSpc>
                <a:spcPct val="90000"/>
              </a:lnSpc>
            </a:pPr>
            <a:r>
              <a:rPr lang="en-US" sz="1500" dirty="0"/>
              <a:t>Decision Trees</a:t>
            </a:r>
          </a:p>
          <a:p>
            <a:pPr lvl="2">
              <a:lnSpc>
                <a:spcPct val="90000"/>
              </a:lnSpc>
            </a:pPr>
            <a:r>
              <a:rPr lang="en-US" sz="1500" dirty="0"/>
              <a:t>Random Forest</a:t>
            </a:r>
          </a:p>
          <a:p>
            <a:pPr lvl="2">
              <a:lnSpc>
                <a:spcPct val="90000"/>
              </a:lnSpc>
            </a:pPr>
            <a:r>
              <a:rPr lang="en-US" sz="1500" dirty="0"/>
              <a:t>Gradient Boosting</a:t>
            </a:r>
          </a:p>
          <a:p>
            <a:pPr lvl="2">
              <a:lnSpc>
                <a:spcPct val="90000"/>
              </a:lnSpc>
            </a:pPr>
            <a:r>
              <a:rPr lang="en-US" sz="1500" dirty="0"/>
              <a:t>Neural Networks</a:t>
            </a:r>
          </a:p>
          <a:p>
            <a:pPr lvl="2">
              <a:lnSpc>
                <a:spcPct val="90000"/>
              </a:lnSpc>
            </a:pPr>
            <a:r>
              <a:rPr lang="en-US" sz="1500" dirty="0"/>
              <a:t>K-Nearest Neighbors (KNN)</a:t>
            </a:r>
          </a:p>
          <a:p>
            <a:pPr lvl="2">
              <a:lnSpc>
                <a:spcPct val="90000"/>
              </a:lnSpc>
            </a:pPr>
            <a:r>
              <a:rPr lang="en-US" sz="1500" dirty="0" err="1"/>
              <a:t>XGBoost</a:t>
            </a:r>
            <a:endParaRPr lang="en-US" sz="1500" dirty="0"/>
          </a:p>
          <a:p>
            <a:pPr lvl="1">
              <a:lnSpc>
                <a:spcPct val="90000"/>
              </a:lnSpc>
            </a:pPr>
            <a:r>
              <a:rPr lang="en-US" sz="1500" b="1" dirty="0"/>
              <a:t>Resampling Techniques: </a:t>
            </a:r>
            <a:r>
              <a:rPr lang="en-US" sz="1500" dirty="0"/>
              <a:t>Given the imbalance in our dataset between churned and non-churned customers, we applied resampling techniques like SMOTE (Synthetic Minority Over-sampling Technique) and random under-sampling to balance the classes. This approach improves model sensitivity to churn by ensuring that the minority class is adequately represented.</a:t>
            </a:r>
          </a:p>
        </p:txBody>
      </p:sp>
      <p:pic>
        <p:nvPicPr>
          <p:cNvPr id="5" name="Picture 4">
            <a:extLst>
              <a:ext uri="{FF2B5EF4-FFF2-40B4-BE49-F238E27FC236}">
                <a16:creationId xmlns:a16="http://schemas.microsoft.com/office/drawing/2014/main" id="{59B65FFC-4926-AA98-F4DD-E7A1C4216E35}"/>
              </a:ext>
            </a:extLst>
          </p:cNvPr>
          <p:cNvPicPr>
            <a:picLocks noChangeAspect="1"/>
          </p:cNvPicPr>
          <p:nvPr/>
        </p:nvPicPr>
        <p:blipFill rotWithShape="1">
          <a:blip r:embed="rId2">
            <a:extLst>
              <a:ext uri="{28A0092B-C50C-407E-A947-70E740481C1C}">
                <a14:useLocalDpi xmlns:a14="http://schemas.microsoft.com/office/drawing/2010/main" val="0"/>
              </a:ext>
            </a:extLst>
          </a:blip>
          <a:srcRect t="6923" r="-1" b="-1"/>
          <a:stretch/>
        </p:blipFill>
        <p:spPr>
          <a:xfrm>
            <a:off x="4654296" y="10"/>
            <a:ext cx="7537704" cy="6857990"/>
          </a:xfrm>
          <a:prstGeom prst="rect">
            <a:avLst/>
          </a:prstGeom>
        </p:spPr>
      </p:pic>
    </p:spTree>
    <p:extLst>
      <p:ext uri="{BB962C8B-B14F-4D97-AF65-F5344CB8AC3E}">
        <p14:creationId xmlns:p14="http://schemas.microsoft.com/office/powerpoint/2010/main" val="57802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71463" y="76233"/>
            <a:ext cx="4590857" cy="1174991"/>
          </a:xfrm>
        </p:spPr>
        <p:txBody>
          <a:bodyPr vert="horz" lIns="182880" tIns="182880" rIns="182880" bIns="182880" rtlCol="0" anchor="ctr">
            <a:normAutofit/>
          </a:bodyPr>
          <a:lstStyle/>
          <a:p>
            <a:pPr marL="0" indent="0"/>
            <a:r>
              <a:rPr lang="en-US" sz="2000" dirty="0"/>
              <a:t>Model Evaluation</a:t>
            </a:r>
          </a:p>
        </p:txBody>
      </p:sp>
      <p:sp>
        <p:nvSpPr>
          <p:cNvPr id="4" name="Content Placeholder 2">
            <a:extLst>
              <a:ext uri="{FF2B5EF4-FFF2-40B4-BE49-F238E27FC236}">
                <a16:creationId xmlns:a16="http://schemas.microsoft.com/office/drawing/2014/main" id="{AB1A4F82-34C9-B8FA-1960-5E55D44264C5}"/>
              </a:ext>
            </a:extLst>
          </p:cNvPr>
          <p:cNvSpPr txBox="1">
            <a:spLocks/>
          </p:cNvSpPr>
          <p:nvPr/>
        </p:nvSpPr>
        <p:spPr>
          <a:xfrm>
            <a:off x="271463" y="1251224"/>
            <a:ext cx="4186237" cy="53673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a:lnSpc>
                <a:spcPct val="90000"/>
              </a:lnSpc>
            </a:pPr>
            <a:endParaRPr lang="en-US" sz="800" dirty="0"/>
          </a:p>
          <a:p>
            <a:pPr lvl="1">
              <a:lnSpc>
                <a:spcPct val="90000"/>
              </a:lnSpc>
            </a:pPr>
            <a:r>
              <a:rPr lang="en-US" sz="1500" b="1" dirty="0"/>
              <a:t>Evaluation Metrics: </a:t>
            </a:r>
            <a:r>
              <a:rPr lang="en-US" sz="1500" dirty="0"/>
              <a:t>We assessed model performance using several key metrics, including accuracy, precision, recall, F1-score, and the area under the ROC curve (AUC). These metrics provide a comprehensive view of model effectiveness, particularly in predicting churn accurately.</a:t>
            </a:r>
          </a:p>
          <a:p>
            <a:pPr lvl="1">
              <a:lnSpc>
                <a:spcPct val="90000"/>
              </a:lnSpc>
            </a:pPr>
            <a:r>
              <a:rPr lang="en-US" sz="1500" b="1" dirty="0"/>
              <a:t>Final Model Selection: </a:t>
            </a:r>
            <a:r>
              <a:rPr lang="en-US" sz="1500" dirty="0"/>
              <a:t>Based on our evaluation criteria, the Random Forest Classifier, augmented with hyper-parameter tuning and oversampling techniques, emerged as the final model. This model demonstrated a strong balance between accuracy and generalizability, as evidenced by its performance metrics:</a:t>
            </a:r>
          </a:p>
          <a:p>
            <a:pPr lvl="1">
              <a:lnSpc>
                <a:spcPct val="90000"/>
              </a:lnSpc>
            </a:pPr>
            <a:r>
              <a:rPr lang="en-US" sz="1500" dirty="0"/>
              <a:t>High accuracy in distinguishing between churned and non-churned customers.</a:t>
            </a:r>
          </a:p>
          <a:p>
            <a:pPr lvl="1">
              <a:lnSpc>
                <a:spcPct val="90000"/>
              </a:lnSpc>
            </a:pPr>
            <a:r>
              <a:rPr lang="en-US" sz="1500" dirty="0"/>
              <a:t>A commendable AUC score, indicating excellent model sensitivity and specificity.</a:t>
            </a:r>
          </a:p>
          <a:p>
            <a:pPr lvl="1">
              <a:lnSpc>
                <a:spcPct val="90000"/>
              </a:lnSpc>
            </a:pPr>
            <a:r>
              <a:rPr lang="en-US" sz="1500" dirty="0"/>
              <a:t>The selection was grounded in the model's ability to deliver robust predictions while managing the complexities of our churn prediction task.</a:t>
            </a:r>
          </a:p>
        </p:txBody>
      </p:sp>
      <p:pic>
        <p:nvPicPr>
          <p:cNvPr id="8" name="Picture 7" descr="A colorful graph with black border&#10;&#10;Description automatically generated">
            <a:extLst>
              <a:ext uri="{FF2B5EF4-FFF2-40B4-BE49-F238E27FC236}">
                <a16:creationId xmlns:a16="http://schemas.microsoft.com/office/drawing/2014/main" id="{0F0F8047-9667-AAAF-64E4-59E9761595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70475" y="76233"/>
            <a:ext cx="6850062" cy="2193829"/>
          </a:xfrm>
          <a:prstGeom prst="rect">
            <a:avLst/>
          </a:prstGeom>
          <a:noFill/>
          <a:ln>
            <a:noFill/>
          </a:ln>
        </p:spPr>
      </p:pic>
      <p:pic>
        <p:nvPicPr>
          <p:cNvPr id="9" name="Picture 8" descr="A graph of different colored bars&#10;&#10;Description automatically generated with medium confidence">
            <a:extLst>
              <a:ext uri="{FF2B5EF4-FFF2-40B4-BE49-F238E27FC236}">
                <a16:creationId xmlns:a16="http://schemas.microsoft.com/office/drawing/2014/main" id="{C3C8D778-9FC9-6651-4F18-FC50D6717F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0475" y="2397125"/>
            <a:ext cx="6850062" cy="2194007"/>
          </a:xfrm>
          <a:prstGeom prst="rect">
            <a:avLst/>
          </a:prstGeom>
          <a:noFill/>
          <a:ln>
            <a:noFill/>
          </a:ln>
        </p:spPr>
      </p:pic>
      <p:pic>
        <p:nvPicPr>
          <p:cNvPr id="10" name="Picture 9" descr="A blue and white graph&#10;&#10;Description automatically generated">
            <a:extLst>
              <a:ext uri="{FF2B5EF4-FFF2-40B4-BE49-F238E27FC236}">
                <a16:creationId xmlns:a16="http://schemas.microsoft.com/office/drawing/2014/main" id="{9BE01CB7-7D67-4528-0D4F-ECAAEF0ED81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4077" y="4779612"/>
            <a:ext cx="6696460" cy="1985303"/>
          </a:xfrm>
          <a:prstGeom prst="rect">
            <a:avLst/>
          </a:prstGeom>
          <a:noFill/>
          <a:ln>
            <a:noFill/>
          </a:ln>
        </p:spPr>
      </p:pic>
    </p:spTree>
    <p:extLst>
      <p:ext uri="{BB962C8B-B14F-4D97-AF65-F5344CB8AC3E}">
        <p14:creationId xmlns:p14="http://schemas.microsoft.com/office/powerpoint/2010/main" val="3548388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231136" y="119744"/>
            <a:ext cx="7729728" cy="551769"/>
          </a:xfrm>
        </p:spPr>
        <p:txBody>
          <a:bodyPr>
            <a:normAutofit fontScale="90000"/>
          </a:bodyPr>
          <a:lstStyle/>
          <a:p>
            <a:pPr marL="0" indent="0">
              <a:buNone/>
            </a:pPr>
            <a:r>
              <a:rPr lang="en-US" dirty="0"/>
              <a:t>Prediction </a:t>
            </a:r>
            <a:r>
              <a:rPr lang="en-US" dirty="0" err="1"/>
              <a:t>OUtCOME</a:t>
            </a:r>
            <a:endParaRPr lang="en-US" dirty="0"/>
          </a:p>
        </p:txBody>
      </p:sp>
      <p:sp>
        <p:nvSpPr>
          <p:cNvPr id="3" name="Content Placeholder 2">
            <a:extLst>
              <a:ext uri="{FF2B5EF4-FFF2-40B4-BE49-F238E27FC236}">
                <a16:creationId xmlns:a16="http://schemas.microsoft.com/office/drawing/2014/main" id="{E4301C00-7CDA-C319-B822-B6C240151A4B}"/>
              </a:ext>
            </a:extLst>
          </p:cNvPr>
          <p:cNvSpPr>
            <a:spLocks noGrp="1"/>
          </p:cNvSpPr>
          <p:nvPr>
            <p:ph idx="1"/>
          </p:nvPr>
        </p:nvSpPr>
        <p:spPr>
          <a:xfrm>
            <a:off x="119743" y="671513"/>
            <a:ext cx="4123645" cy="6066743"/>
          </a:xfrm>
        </p:spPr>
        <p:txBody>
          <a:bodyPr>
            <a:normAutofit lnSpcReduction="10000"/>
          </a:bodyPr>
          <a:lstStyle/>
          <a:p>
            <a:pPr marL="228600" lvl="1" indent="0">
              <a:buNone/>
            </a:pPr>
            <a:r>
              <a:rPr lang="en-US" dirty="0"/>
              <a:t>The final model, the Random Forest Classifier, showcased impressive predictive outcomes, underlining its effectiveness in identifying potential churn customers.</a:t>
            </a:r>
          </a:p>
          <a:p>
            <a:pPr lvl="2"/>
            <a:r>
              <a:rPr lang="en-US" b="1" dirty="0"/>
              <a:t>Model Accuracy: </a:t>
            </a:r>
            <a:r>
              <a:rPr lang="en-US" dirty="0"/>
              <a:t>Demonstrated a high level of accuracy in classifying customers, ensuring reliable churn predictions.</a:t>
            </a:r>
          </a:p>
          <a:p>
            <a:pPr lvl="2"/>
            <a:r>
              <a:rPr lang="en-US" b="1" dirty="0"/>
              <a:t>ROC AUC Score: </a:t>
            </a:r>
            <a:r>
              <a:rPr lang="en-US" dirty="0"/>
              <a:t>Achieved an AUC score near 0.97, indicating exceptional model performance in distinguishing between churned and non-churned customers. A score closer to 1 signifies a high true positive rate and a low false positive rate.</a:t>
            </a:r>
          </a:p>
          <a:p>
            <a:pPr lvl="2"/>
            <a:r>
              <a:rPr lang="en-US" b="1" dirty="0"/>
              <a:t>Feature Importance: </a:t>
            </a:r>
            <a:r>
              <a:rPr lang="en-US" dirty="0"/>
              <a:t>Analysis revealed that service usage metrics (e.g., </a:t>
            </a:r>
            <a:r>
              <a:rPr lang="en-US" dirty="0" err="1"/>
              <a:t>MonthlyMinutes</a:t>
            </a:r>
            <a:r>
              <a:rPr lang="en-US" dirty="0"/>
              <a:t>, </a:t>
            </a:r>
            <a:r>
              <a:rPr lang="en-US" dirty="0" err="1"/>
              <a:t>MonthlyRevenue</a:t>
            </a:r>
            <a:r>
              <a:rPr lang="en-US" dirty="0"/>
              <a:t>) and customer interaction variables (e.g., </a:t>
            </a:r>
            <a:r>
              <a:rPr lang="en-US" dirty="0" err="1"/>
              <a:t>CustomerCareCalls</a:t>
            </a:r>
            <a:r>
              <a:rPr lang="en-US" dirty="0"/>
              <a:t>) were among the most significant predictors of churn. This insight directs focus towards critical areas for intervention to reduce churn.</a:t>
            </a:r>
          </a:p>
          <a:p>
            <a:pPr marL="0" indent="0">
              <a:buNone/>
            </a:pPr>
            <a:endParaRPr lang="en-US" dirty="0"/>
          </a:p>
        </p:txBody>
      </p:sp>
      <p:pic>
        <p:nvPicPr>
          <p:cNvPr id="4" name="Picture 3" descr="A rainbow colored border with a white background&#10;&#10;Description automatically generated">
            <a:extLst>
              <a:ext uri="{FF2B5EF4-FFF2-40B4-BE49-F238E27FC236}">
                <a16:creationId xmlns:a16="http://schemas.microsoft.com/office/drawing/2014/main" id="{850B0F92-E0FD-58DA-C4DC-AE33B8CD94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4921" y="3579282"/>
            <a:ext cx="7887079" cy="3278718"/>
          </a:xfrm>
          <a:prstGeom prst="rect">
            <a:avLst/>
          </a:prstGeom>
          <a:noFill/>
          <a:ln>
            <a:noFill/>
          </a:ln>
        </p:spPr>
      </p:pic>
      <p:pic>
        <p:nvPicPr>
          <p:cNvPr id="5" name="Picture 4" descr="A screenshot of a computer&#10;&#10;Description automatically generated">
            <a:extLst>
              <a:ext uri="{FF2B5EF4-FFF2-40B4-BE49-F238E27FC236}">
                <a16:creationId xmlns:a16="http://schemas.microsoft.com/office/drawing/2014/main" id="{3680159E-87B2-E4EF-B85C-EBCA7E6194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85882" y="713970"/>
            <a:ext cx="3641153" cy="2678518"/>
          </a:xfrm>
          <a:prstGeom prst="rect">
            <a:avLst/>
          </a:prstGeom>
          <a:noFill/>
          <a:ln>
            <a:noFill/>
          </a:ln>
        </p:spPr>
      </p:pic>
      <p:pic>
        <p:nvPicPr>
          <p:cNvPr id="7" name="Picture 6">
            <a:extLst>
              <a:ext uri="{FF2B5EF4-FFF2-40B4-BE49-F238E27FC236}">
                <a16:creationId xmlns:a16="http://schemas.microsoft.com/office/drawing/2014/main" id="{76F36714-4F6C-8C42-256E-9E3AED60A7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48460" y="713970"/>
            <a:ext cx="3718162" cy="2845117"/>
          </a:xfrm>
          <a:prstGeom prst="rect">
            <a:avLst/>
          </a:prstGeom>
          <a:noFill/>
          <a:ln>
            <a:noFill/>
          </a:ln>
        </p:spPr>
      </p:pic>
    </p:spTree>
    <p:extLst>
      <p:ext uri="{BB962C8B-B14F-4D97-AF65-F5344CB8AC3E}">
        <p14:creationId xmlns:p14="http://schemas.microsoft.com/office/powerpoint/2010/main" val="222338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231136" y="119744"/>
            <a:ext cx="7729728" cy="708931"/>
          </a:xfrm>
        </p:spPr>
        <p:txBody>
          <a:bodyPr>
            <a:normAutofit fontScale="90000"/>
          </a:bodyPr>
          <a:lstStyle/>
          <a:p>
            <a:pPr marL="0" indent="0">
              <a:buNone/>
            </a:pPr>
            <a:r>
              <a:rPr lang="en-US" dirty="0"/>
              <a:t>Risk Segmentation</a:t>
            </a:r>
          </a:p>
        </p:txBody>
      </p:sp>
      <p:sp>
        <p:nvSpPr>
          <p:cNvPr id="3" name="Content Placeholder 2">
            <a:extLst>
              <a:ext uri="{FF2B5EF4-FFF2-40B4-BE49-F238E27FC236}">
                <a16:creationId xmlns:a16="http://schemas.microsoft.com/office/drawing/2014/main" id="{E4301C00-7CDA-C319-B822-B6C240151A4B}"/>
              </a:ext>
            </a:extLst>
          </p:cNvPr>
          <p:cNvSpPr>
            <a:spLocks noGrp="1"/>
          </p:cNvSpPr>
          <p:nvPr>
            <p:ph idx="1"/>
          </p:nvPr>
        </p:nvSpPr>
        <p:spPr>
          <a:xfrm>
            <a:off x="357188" y="1332888"/>
            <a:ext cx="11430000" cy="5110775"/>
          </a:xfrm>
        </p:spPr>
        <p:txBody>
          <a:bodyPr>
            <a:normAutofit/>
          </a:bodyPr>
          <a:lstStyle/>
          <a:p>
            <a:r>
              <a:rPr lang="en-US" dirty="0"/>
              <a:t>Leveraging the predictive model, the customer base into distinct risk categories, enabling targeted retention strategies tailored to each group's likelihood of churn:</a:t>
            </a:r>
          </a:p>
          <a:p>
            <a:pPr lvl="1"/>
            <a:r>
              <a:rPr lang="en-US" dirty="0"/>
              <a:t>Low Risk (Probability of Churn &lt; 30%): For customers with the lowest likelihood of churning, maintain satisfaction through regular service quality checks and personalized offers.</a:t>
            </a:r>
          </a:p>
          <a:p>
            <a:pPr lvl="1"/>
            <a:r>
              <a:rPr lang="en-US" dirty="0"/>
              <a:t>Medium Risk (Probability of Churn between 30% and 70%): Customers in this segment require more direct engagement strategies, such as personalized communication highlighting new features or loyalty programs that address their specific usage patterns.</a:t>
            </a:r>
          </a:p>
          <a:p>
            <a:pPr lvl="1"/>
            <a:r>
              <a:rPr lang="en-US" dirty="0"/>
              <a:t>High Risk (Probability of Churn &gt; 70%): For those at highest risk, deploy intensive retention efforts, including special discounts, proactive customer service outreach, and customized plans designed to address their reasons for potential churn.</a:t>
            </a:r>
          </a:p>
          <a:p>
            <a:r>
              <a:rPr lang="en-US" dirty="0"/>
              <a:t>By implementing these targeted strategies based on churn risk segmentation, we can more effectively allocate resources to retain customers and ultimately reduce overall churn rates.</a:t>
            </a:r>
          </a:p>
          <a:p>
            <a:pPr marL="0" indent="0">
              <a:buNone/>
            </a:pPr>
            <a:endParaRPr lang="en-US" dirty="0"/>
          </a:p>
        </p:txBody>
      </p:sp>
    </p:spTree>
    <p:extLst>
      <p:ext uri="{BB962C8B-B14F-4D97-AF65-F5344CB8AC3E}">
        <p14:creationId xmlns:p14="http://schemas.microsoft.com/office/powerpoint/2010/main" val="1595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231136" y="119744"/>
            <a:ext cx="7729728" cy="737506"/>
          </a:xfrm>
        </p:spPr>
        <p:txBody>
          <a:bodyPr>
            <a:normAutofit fontScale="90000"/>
          </a:bodyPr>
          <a:lstStyle/>
          <a:p>
            <a:pPr marL="0" indent="0">
              <a:buNone/>
            </a:pPr>
            <a:r>
              <a:rPr lang="en-US" dirty="0"/>
              <a:t>Data Visualization</a:t>
            </a:r>
          </a:p>
        </p:txBody>
      </p:sp>
      <p:sp>
        <p:nvSpPr>
          <p:cNvPr id="3" name="Content Placeholder 2">
            <a:extLst>
              <a:ext uri="{FF2B5EF4-FFF2-40B4-BE49-F238E27FC236}">
                <a16:creationId xmlns:a16="http://schemas.microsoft.com/office/drawing/2014/main" id="{E4301C00-7CDA-C319-B822-B6C240151A4B}"/>
              </a:ext>
            </a:extLst>
          </p:cNvPr>
          <p:cNvSpPr>
            <a:spLocks noGrp="1"/>
          </p:cNvSpPr>
          <p:nvPr>
            <p:ph idx="1"/>
          </p:nvPr>
        </p:nvSpPr>
        <p:spPr>
          <a:xfrm>
            <a:off x="163286" y="985837"/>
            <a:ext cx="11838214" cy="757238"/>
          </a:xfrm>
        </p:spPr>
        <p:txBody>
          <a:bodyPr>
            <a:normAutofit fontScale="85000" lnSpcReduction="20000"/>
          </a:bodyPr>
          <a:lstStyle/>
          <a:p>
            <a:pPr marL="0" indent="0">
              <a:buNone/>
            </a:pPr>
            <a:r>
              <a:rPr lang="en-US" sz="1600" dirty="0"/>
              <a:t>A series of compelling visualizations are designed using the prediction model data . Each graph illustrate key aspects of customer behavior, churn risk, and the impact of retention strategies. These visual insights are crucial for understanding the dynamics of customer churn and guiding strategic decisions.</a:t>
            </a:r>
          </a:p>
          <a:p>
            <a:pPr marL="0" indent="0">
              <a:buNone/>
            </a:pPr>
            <a:r>
              <a:rPr lang="en-US" sz="1600" dirty="0">
                <a:hlinkClick r:id="rId2"/>
              </a:rPr>
              <a:t>https://</a:t>
            </a:r>
            <a:r>
              <a:rPr lang="en-US" sz="1600" dirty="0" err="1">
                <a:hlinkClick r:id="rId2"/>
              </a:rPr>
              <a:t>public.tableau.com</a:t>
            </a:r>
            <a:r>
              <a:rPr lang="en-US" sz="1600" dirty="0">
                <a:hlinkClick r:id="rId2"/>
              </a:rPr>
              <a:t>/app/profile/</a:t>
            </a:r>
            <a:r>
              <a:rPr lang="en-US" sz="1600" dirty="0" err="1">
                <a:hlinkClick r:id="rId2"/>
              </a:rPr>
              <a:t>thant.thiri.kyi</a:t>
            </a:r>
            <a:r>
              <a:rPr lang="en-US" sz="1600" dirty="0">
                <a:hlinkClick r:id="rId2"/>
              </a:rPr>
              <a:t>/viz/TelecomChurn_17094319695010/Story1</a:t>
            </a:r>
            <a:endParaRPr lang="en-US" sz="1600" dirty="0"/>
          </a:p>
          <a:p>
            <a:pPr marL="0" indent="0">
              <a:buNone/>
            </a:pPr>
            <a:endParaRPr lang="en-US" sz="1600" dirty="0"/>
          </a:p>
          <a:p>
            <a:pPr marL="0" indent="0">
              <a:buNone/>
            </a:pPr>
            <a:endParaRPr lang="en-US" dirty="0"/>
          </a:p>
        </p:txBody>
      </p:sp>
      <p:pic>
        <p:nvPicPr>
          <p:cNvPr id="4" name="Picture 3">
            <a:extLst>
              <a:ext uri="{FF2B5EF4-FFF2-40B4-BE49-F238E27FC236}">
                <a16:creationId xmlns:a16="http://schemas.microsoft.com/office/drawing/2014/main" id="{6A534687-DE67-864A-074C-ECB98ADB9678}"/>
              </a:ext>
            </a:extLst>
          </p:cNvPr>
          <p:cNvPicPr>
            <a:picLocks noChangeAspect="1"/>
          </p:cNvPicPr>
          <p:nvPr/>
        </p:nvPicPr>
        <p:blipFill>
          <a:blip r:embed="rId3"/>
          <a:stretch>
            <a:fillRect/>
          </a:stretch>
        </p:blipFill>
        <p:spPr>
          <a:xfrm>
            <a:off x="256684" y="2020075"/>
            <a:ext cx="2915142" cy="2283752"/>
          </a:xfrm>
          <a:prstGeom prst="rect">
            <a:avLst/>
          </a:prstGeom>
        </p:spPr>
      </p:pic>
      <p:sp>
        <p:nvSpPr>
          <p:cNvPr id="6" name="TextBox 5">
            <a:extLst>
              <a:ext uri="{FF2B5EF4-FFF2-40B4-BE49-F238E27FC236}">
                <a16:creationId xmlns:a16="http://schemas.microsoft.com/office/drawing/2014/main" id="{10A485E8-B3AB-1FF0-D665-01BCA605960F}"/>
              </a:ext>
            </a:extLst>
          </p:cNvPr>
          <p:cNvSpPr txBox="1"/>
          <p:nvPr/>
        </p:nvSpPr>
        <p:spPr>
          <a:xfrm>
            <a:off x="256683" y="1743075"/>
            <a:ext cx="3948906" cy="400110"/>
          </a:xfrm>
          <a:prstGeom prst="rect">
            <a:avLst/>
          </a:prstGeom>
          <a:noFill/>
        </p:spPr>
        <p:txBody>
          <a:bodyPr wrap="square">
            <a:spAutoFit/>
          </a:bodyPr>
          <a:lstStyle/>
          <a:p>
            <a:pPr marL="0" indent="0">
              <a:buNone/>
            </a:pPr>
            <a:r>
              <a:rPr lang="en-US" sz="1000" dirty="0"/>
              <a:t>Churn Overview:</a:t>
            </a:r>
          </a:p>
          <a:p>
            <a:pPr marL="0" indent="0">
              <a:buNone/>
            </a:pPr>
            <a:r>
              <a:rPr lang="en-US" sz="1000" dirty="0"/>
              <a:t>About 22% of customers are likely to stop using our services (churn).</a:t>
            </a:r>
          </a:p>
        </p:txBody>
      </p:sp>
      <p:sp>
        <p:nvSpPr>
          <p:cNvPr id="10" name="TextBox 9">
            <a:extLst>
              <a:ext uri="{FF2B5EF4-FFF2-40B4-BE49-F238E27FC236}">
                <a16:creationId xmlns:a16="http://schemas.microsoft.com/office/drawing/2014/main" id="{E23DBDB5-DA73-B865-3E91-A0DA44A837AA}"/>
              </a:ext>
            </a:extLst>
          </p:cNvPr>
          <p:cNvSpPr txBox="1"/>
          <p:nvPr/>
        </p:nvSpPr>
        <p:spPr>
          <a:xfrm>
            <a:off x="256683" y="4346688"/>
            <a:ext cx="3629517" cy="553998"/>
          </a:xfrm>
          <a:prstGeom prst="rect">
            <a:avLst/>
          </a:prstGeom>
          <a:noFill/>
        </p:spPr>
        <p:txBody>
          <a:bodyPr wrap="square">
            <a:spAutoFit/>
          </a:bodyPr>
          <a:lstStyle/>
          <a:p>
            <a:pPr marL="0" indent="0">
              <a:buNone/>
            </a:pPr>
            <a:r>
              <a:rPr lang="en-US" sz="1000" dirty="0"/>
              <a:t>Churn Risk Segments:</a:t>
            </a:r>
          </a:p>
          <a:p>
            <a:pPr marL="0" indent="0">
              <a:buNone/>
            </a:pPr>
            <a:r>
              <a:rPr lang="en-US" sz="1000" dirty="0"/>
              <a:t>Majority, nearly 64%, are in the low-risk group (Risk Segment 1).</a:t>
            </a:r>
          </a:p>
          <a:p>
            <a:pPr marL="0" indent="0">
              <a:buNone/>
            </a:pPr>
            <a:r>
              <a:rPr lang="en-US" sz="1000" dirty="0"/>
              <a:t>About 19% are in the high-risk group (Risk Segment 3).</a:t>
            </a:r>
          </a:p>
        </p:txBody>
      </p:sp>
      <p:pic>
        <p:nvPicPr>
          <p:cNvPr id="13" name="Picture 12">
            <a:extLst>
              <a:ext uri="{FF2B5EF4-FFF2-40B4-BE49-F238E27FC236}">
                <a16:creationId xmlns:a16="http://schemas.microsoft.com/office/drawing/2014/main" id="{A3E54D8E-B54C-050A-D2B4-65ABE93B2864}"/>
              </a:ext>
            </a:extLst>
          </p:cNvPr>
          <p:cNvPicPr>
            <a:picLocks noChangeAspect="1"/>
          </p:cNvPicPr>
          <p:nvPr/>
        </p:nvPicPr>
        <p:blipFill>
          <a:blip r:embed="rId4"/>
          <a:stretch>
            <a:fillRect/>
          </a:stretch>
        </p:blipFill>
        <p:spPr>
          <a:xfrm>
            <a:off x="256683" y="4943547"/>
            <a:ext cx="3229467" cy="1943487"/>
          </a:xfrm>
          <a:prstGeom prst="rect">
            <a:avLst/>
          </a:prstGeom>
        </p:spPr>
      </p:pic>
      <p:sp>
        <p:nvSpPr>
          <p:cNvPr id="17" name="TextBox 16">
            <a:extLst>
              <a:ext uri="{FF2B5EF4-FFF2-40B4-BE49-F238E27FC236}">
                <a16:creationId xmlns:a16="http://schemas.microsoft.com/office/drawing/2014/main" id="{CA77296C-9284-1C8B-CD88-DD5BFC5459A7}"/>
              </a:ext>
            </a:extLst>
          </p:cNvPr>
          <p:cNvSpPr txBox="1"/>
          <p:nvPr/>
        </p:nvSpPr>
        <p:spPr>
          <a:xfrm>
            <a:off x="4298986" y="1743075"/>
            <a:ext cx="7636330" cy="1323439"/>
          </a:xfrm>
          <a:prstGeom prst="rect">
            <a:avLst/>
          </a:prstGeom>
          <a:noFill/>
        </p:spPr>
        <p:txBody>
          <a:bodyPr wrap="square">
            <a:spAutoFit/>
          </a:bodyPr>
          <a:lstStyle/>
          <a:p>
            <a:pPr marL="0" indent="0">
              <a:buNone/>
            </a:pPr>
            <a:r>
              <a:rPr lang="en-US" sz="1000" dirty="0"/>
              <a:t>Retention Strategies:</a:t>
            </a:r>
          </a:p>
          <a:p>
            <a:pPr marL="0" indent="0">
              <a:buNone/>
            </a:pPr>
            <a:r>
              <a:rPr lang="en-US" sz="1000" dirty="0"/>
              <a:t>For low risk (Segment 1), sending personalized emails with deals.</a:t>
            </a:r>
          </a:p>
          <a:p>
            <a:pPr marL="0" indent="0">
              <a:buNone/>
            </a:pPr>
            <a:r>
              <a:rPr lang="en-US" sz="1000" dirty="0"/>
              <a:t>For medium risk (Segment 2), asking for feedback and suggestions.</a:t>
            </a:r>
          </a:p>
          <a:p>
            <a:pPr marL="0" indent="0">
              <a:buNone/>
            </a:pPr>
            <a:r>
              <a:rPr lang="en-US" sz="1000" dirty="0"/>
              <a:t>For high risk (Segment 3), offering loyalty programs.</a:t>
            </a:r>
          </a:p>
          <a:p>
            <a:pPr marL="0" indent="0">
              <a:buNone/>
            </a:pPr>
            <a:endParaRPr lang="en-US" sz="1000" dirty="0"/>
          </a:p>
          <a:p>
            <a:r>
              <a:rPr lang="en-US" sz="1000" dirty="0"/>
              <a:t>By comparing churn rates or customer satisfaction scores prior to and following the implementation of strategies, we can visually assess the impact of our actions.</a:t>
            </a:r>
          </a:p>
          <a:p>
            <a:pPr marL="0" indent="0">
              <a:buNone/>
            </a:pPr>
            <a:endParaRPr lang="en-US" sz="1000" dirty="0"/>
          </a:p>
        </p:txBody>
      </p:sp>
      <p:pic>
        <p:nvPicPr>
          <p:cNvPr id="18" name="Picture 17">
            <a:extLst>
              <a:ext uri="{FF2B5EF4-FFF2-40B4-BE49-F238E27FC236}">
                <a16:creationId xmlns:a16="http://schemas.microsoft.com/office/drawing/2014/main" id="{4F1486CE-057E-F405-6EE1-9ED858FB2E3C}"/>
              </a:ext>
            </a:extLst>
          </p:cNvPr>
          <p:cNvPicPr>
            <a:picLocks noChangeAspect="1"/>
          </p:cNvPicPr>
          <p:nvPr/>
        </p:nvPicPr>
        <p:blipFill>
          <a:blip r:embed="rId5"/>
          <a:stretch>
            <a:fillRect/>
          </a:stretch>
        </p:blipFill>
        <p:spPr>
          <a:xfrm>
            <a:off x="4000500" y="3066514"/>
            <a:ext cx="8001000" cy="3491449"/>
          </a:xfrm>
          <a:prstGeom prst="rect">
            <a:avLst/>
          </a:prstGeom>
        </p:spPr>
      </p:pic>
    </p:spTree>
    <p:extLst>
      <p:ext uri="{BB962C8B-B14F-4D97-AF65-F5344CB8AC3E}">
        <p14:creationId xmlns:p14="http://schemas.microsoft.com/office/powerpoint/2010/main" val="1483442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231136" y="119744"/>
            <a:ext cx="7729728" cy="737506"/>
          </a:xfrm>
        </p:spPr>
        <p:txBody>
          <a:bodyPr>
            <a:normAutofit fontScale="90000"/>
          </a:bodyPr>
          <a:lstStyle/>
          <a:p>
            <a:pPr marL="0" indent="0">
              <a:buNone/>
            </a:pPr>
            <a:r>
              <a:rPr lang="en-US" dirty="0"/>
              <a:t>Data Visualization</a:t>
            </a:r>
          </a:p>
        </p:txBody>
      </p:sp>
      <p:sp>
        <p:nvSpPr>
          <p:cNvPr id="9" name="TextBox 8">
            <a:extLst>
              <a:ext uri="{FF2B5EF4-FFF2-40B4-BE49-F238E27FC236}">
                <a16:creationId xmlns:a16="http://schemas.microsoft.com/office/drawing/2014/main" id="{91D73B86-B746-10C5-0ACA-A78DC0469A39}"/>
              </a:ext>
            </a:extLst>
          </p:cNvPr>
          <p:cNvSpPr txBox="1"/>
          <p:nvPr/>
        </p:nvSpPr>
        <p:spPr>
          <a:xfrm>
            <a:off x="157164" y="1232430"/>
            <a:ext cx="4157662" cy="1892826"/>
          </a:xfrm>
          <a:prstGeom prst="rect">
            <a:avLst/>
          </a:prstGeom>
          <a:noFill/>
        </p:spPr>
        <p:txBody>
          <a:bodyPr wrap="square">
            <a:spAutoFit/>
          </a:bodyPr>
          <a:lstStyle/>
          <a:p>
            <a:pPr marL="285750" indent="-285750">
              <a:buFont typeface="Arial" panose="020B0604020202020204" pitchFamily="34" charset="0"/>
              <a:buChar char="•"/>
            </a:pPr>
            <a:r>
              <a:rPr lang="en-US" sz="1100" dirty="0"/>
              <a:t>Churn by Behavior:</a:t>
            </a:r>
          </a:p>
          <a:p>
            <a:pPr marL="742950" lvl="1" indent="-285750">
              <a:buFont typeface="Arial" panose="020B0604020202020204" pitchFamily="34" charset="0"/>
              <a:buChar char="•"/>
            </a:pPr>
            <a:r>
              <a:rPr lang="en-US" sz="1100" dirty="0"/>
              <a:t>Customers likely to churn make fewer customer care calls and have fewer director-assisted calls compared to others.</a:t>
            </a:r>
          </a:p>
          <a:p>
            <a:pPr marL="742950" lvl="1" indent="-285750">
              <a:buFont typeface="Arial" panose="020B0604020202020204" pitchFamily="34" charset="0"/>
              <a:buChar char="•"/>
            </a:pPr>
            <a:r>
              <a:rPr lang="en-US" sz="1100" dirty="0"/>
              <a:t>On average, they use more minutes and have higher monthly overages.</a:t>
            </a:r>
          </a:p>
          <a:p>
            <a:pPr marL="285750" indent="-285750">
              <a:buFont typeface="Arial" panose="020B0604020202020204" pitchFamily="34" charset="0"/>
              <a:buChar char="•"/>
            </a:pPr>
            <a:r>
              <a:rPr lang="en-US" sz="1100" dirty="0"/>
              <a:t>Churn by Charges:</a:t>
            </a:r>
          </a:p>
          <a:p>
            <a:pPr marL="742950" lvl="1" indent="-285750">
              <a:buFont typeface="Arial" panose="020B0604020202020204" pitchFamily="34" charset="0"/>
              <a:buChar char="•"/>
            </a:pPr>
            <a:r>
              <a:rPr lang="en-US" sz="1100" dirty="0"/>
              <a:t>Higher total recurring charges link to a higher chance of churn.</a:t>
            </a:r>
          </a:p>
          <a:p>
            <a:pPr marL="0" indent="0">
              <a:buNone/>
            </a:pPr>
            <a:endParaRPr lang="en-US" dirty="0"/>
          </a:p>
        </p:txBody>
      </p:sp>
      <p:pic>
        <p:nvPicPr>
          <p:cNvPr id="14" name="Picture 13">
            <a:extLst>
              <a:ext uri="{FF2B5EF4-FFF2-40B4-BE49-F238E27FC236}">
                <a16:creationId xmlns:a16="http://schemas.microsoft.com/office/drawing/2014/main" id="{AAB9935E-9253-D337-B4E2-93A6C22B3F5E}"/>
              </a:ext>
            </a:extLst>
          </p:cNvPr>
          <p:cNvPicPr>
            <a:picLocks noChangeAspect="1"/>
          </p:cNvPicPr>
          <p:nvPr/>
        </p:nvPicPr>
        <p:blipFill>
          <a:blip r:embed="rId2"/>
          <a:stretch>
            <a:fillRect/>
          </a:stretch>
        </p:blipFill>
        <p:spPr>
          <a:xfrm>
            <a:off x="157164" y="3500437"/>
            <a:ext cx="11877672" cy="3176391"/>
          </a:xfrm>
          <a:prstGeom prst="rect">
            <a:avLst/>
          </a:prstGeom>
        </p:spPr>
      </p:pic>
      <p:pic>
        <p:nvPicPr>
          <p:cNvPr id="16" name="Picture 15">
            <a:extLst>
              <a:ext uri="{FF2B5EF4-FFF2-40B4-BE49-F238E27FC236}">
                <a16:creationId xmlns:a16="http://schemas.microsoft.com/office/drawing/2014/main" id="{9D49367B-AE48-7217-C8C0-5833958C4299}"/>
              </a:ext>
            </a:extLst>
          </p:cNvPr>
          <p:cNvPicPr>
            <a:picLocks noChangeAspect="1"/>
          </p:cNvPicPr>
          <p:nvPr/>
        </p:nvPicPr>
        <p:blipFill>
          <a:blip r:embed="rId3"/>
          <a:stretch>
            <a:fillRect/>
          </a:stretch>
        </p:blipFill>
        <p:spPr>
          <a:xfrm>
            <a:off x="4262436" y="925434"/>
            <a:ext cx="7772400" cy="2213658"/>
          </a:xfrm>
          <a:prstGeom prst="rect">
            <a:avLst/>
          </a:prstGeom>
        </p:spPr>
      </p:pic>
    </p:spTree>
    <p:extLst>
      <p:ext uri="{BB962C8B-B14F-4D97-AF65-F5344CB8AC3E}">
        <p14:creationId xmlns:p14="http://schemas.microsoft.com/office/powerpoint/2010/main" val="387282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231136" y="142874"/>
            <a:ext cx="7729728" cy="714375"/>
          </a:xfrm>
        </p:spPr>
        <p:txBody>
          <a:bodyPr>
            <a:normAutofit fontScale="90000"/>
          </a:bodyPr>
          <a:lstStyle/>
          <a:p>
            <a:pPr marL="0" indent="0">
              <a:buNone/>
            </a:pPr>
            <a:r>
              <a:rPr lang="en-US" dirty="0"/>
              <a:t>Data Visualization</a:t>
            </a:r>
          </a:p>
        </p:txBody>
      </p:sp>
      <p:sp>
        <p:nvSpPr>
          <p:cNvPr id="9" name="TextBox 8">
            <a:extLst>
              <a:ext uri="{FF2B5EF4-FFF2-40B4-BE49-F238E27FC236}">
                <a16:creationId xmlns:a16="http://schemas.microsoft.com/office/drawing/2014/main" id="{91D73B86-B746-10C5-0ACA-A78DC0469A39}"/>
              </a:ext>
            </a:extLst>
          </p:cNvPr>
          <p:cNvSpPr txBox="1"/>
          <p:nvPr/>
        </p:nvSpPr>
        <p:spPr>
          <a:xfrm>
            <a:off x="0" y="1014413"/>
            <a:ext cx="6600825" cy="1446550"/>
          </a:xfrm>
          <a:prstGeom prst="rect">
            <a:avLst/>
          </a:prstGeom>
          <a:noFill/>
        </p:spPr>
        <p:txBody>
          <a:bodyPr wrap="square">
            <a:spAutoFit/>
          </a:bodyPr>
          <a:lstStyle/>
          <a:p>
            <a:pPr marL="285750" indent="-285750">
              <a:buFont typeface="Arial" panose="020B0604020202020204" pitchFamily="34" charset="0"/>
              <a:buChar char="•"/>
            </a:pPr>
            <a:r>
              <a:rPr lang="en-US" sz="1100" dirty="0"/>
              <a:t>Churn by Demographics:</a:t>
            </a:r>
          </a:p>
          <a:p>
            <a:pPr marL="742950" lvl="1" indent="-285750">
              <a:buFont typeface="Arial" panose="020B0604020202020204" pitchFamily="34" charset="0"/>
              <a:buChar char="•"/>
            </a:pPr>
            <a:r>
              <a:rPr lang="en-US" sz="1100" dirty="0"/>
              <a:t>Churn does not vary significantly with marital status or children in the household.</a:t>
            </a:r>
          </a:p>
          <a:p>
            <a:pPr marL="742950" lvl="1" indent="-285750">
              <a:buFont typeface="Arial" panose="020B0604020202020204" pitchFamily="34" charset="0"/>
              <a:buChar char="•"/>
            </a:pPr>
            <a:r>
              <a:rPr lang="en-US" sz="1100" dirty="0"/>
              <a:t>The professional group has the highest number of customers likely to churn.</a:t>
            </a:r>
          </a:p>
          <a:p>
            <a:pPr marL="285750" indent="-285750">
              <a:buFont typeface="Arial" panose="020B0604020202020204" pitchFamily="34" charset="0"/>
              <a:buChar char="•"/>
            </a:pPr>
            <a:r>
              <a:rPr lang="en-US" sz="1100" dirty="0"/>
              <a:t>Churn by Location:</a:t>
            </a:r>
          </a:p>
          <a:p>
            <a:pPr marL="742950" lvl="1" indent="-285750">
              <a:buFont typeface="Arial" panose="020B0604020202020204" pitchFamily="34" charset="0"/>
              <a:buChar char="•"/>
            </a:pPr>
            <a:r>
              <a:rPr lang="en-US" sz="1100" dirty="0"/>
              <a:t>City code 'KC' shows the highest likelihood of churn, over 81%.</a:t>
            </a:r>
          </a:p>
          <a:p>
            <a:pPr marL="285750" indent="-285750">
              <a:buFont typeface="Arial" panose="020B0604020202020204" pitchFamily="34" charset="0"/>
              <a:buChar char="•"/>
            </a:pPr>
            <a:r>
              <a:rPr lang="en-US" sz="1100" dirty="0"/>
              <a:t>Income and Churn:</a:t>
            </a:r>
          </a:p>
          <a:p>
            <a:pPr marL="742950" lvl="1" indent="-285750">
              <a:buFont typeface="Arial" panose="020B0604020202020204" pitchFamily="34" charset="0"/>
              <a:buChar char="•"/>
            </a:pPr>
            <a:r>
              <a:rPr lang="en-US" sz="1100" dirty="0"/>
              <a:t>Lower-income groups show a higher rate of churn, especially the lowest income group at nearly 20%.</a:t>
            </a:r>
          </a:p>
        </p:txBody>
      </p:sp>
      <p:pic>
        <p:nvPicPr>
          <p:cNvPr id="4" name="Picture 3">
            <a:extLst>
              <a:ext uri="{FF2B5EF4-FFF2-40B4-BE49-F238E27FC236}">
                <a16:creationId xmlns:a16="http://schemas.microsoft.com/office/drawing/2014/main" id="{0E269E27-2DDE-0A25-82E1-8E15B0DF5009}"/>
              </a:ext>
            </a:extLst>
          </p:cNvPr>
          <p:cNvPicPr>
            <a:picLocks noChangeAspect="1"/>
          </p:cNvPicPr>
          <p:nvPr/>
        </p:nvPicPr>
        <p:blipFill>
          <a:blip r:embed="rId2"/>
          <a:stretch>
            <a:fillRect/>
          </a:stretch>
        </p:blipFill>
        <p:spPr>
          <a:xfrm>
            <a:off x="6600825" y="911390"/>
            <a:ext cx="5386387" cy="5775325"/>
          </a:xfrm>
          <a:prstGeom prst="rect">
            <a:avLst/>
          </a:prstGeom>
        </p:spPr>
      </p:pic>
      <p:pic>
        <p:nvPicPr>
          <p:cNvPr id="5" name="Picture 4">
            <a:extLst>
              <a:ext uri="{FF2B5EF4-FFF2-40B4-BE49-F238E27FC236}">
                <a16:creationId xmlns:a16="http://schemas.microsoft.com/office/drawing/2014/main" id="{3169E6F7-57B8-A86C-3D6B-088961980B40}"/>
              </a:ext>
            </a:extLst>
          </p:cNvPr>
          <p:cNvPicPr>
            <a:picLocks noChangeAspect="1"/>
          </p:cNvPicPr>
          <p:nvPr/>
        </p:nvPicPr>
        <p:blipFill>
          <a:blip r:embed="rId3"/>
          <a:stretch>
            <a:fillRect/>
          </a:stretch>
        </p:blipFill>
        <p:spPr>
          <a:xfrm>
            <a:off x="204788" y="2287839"/>
            <a:ext cx="6286500" cy="4572000"/>
          </a:xfrm>
          <a:prstGeom prst="rect">
            <a:avLst/>
          </a:prstGeom>
        </p:spPr>
      </p:pic>
    </p:spTree>
    <p:extLst>
      <p:ext uri="{BB962C8B-B14F-4D97-AF65-F5344CB8AC3E}">
        <p14:creationId xmlns:p14="http://schemas.microsoft.com/office/powerpoint/2010/main" val="1813897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231136" y="119744"/>
            <a:ext cx="7729728" cy="1188720"/>
          </a:xfrm>
        </p:spPr>
        <p:txBody>
          <a:bodyPr>
            <a:normAutofit/>
          </a:bodyPr>
          <a:lstStyle/>
          <a:p>
            <a:pPr marL="0" indent="0">
              <a:buNone/>
            </a:pPr>
            <a:r>
              <a:rPr lang="en-US" dirty="0"/>
              <a:t>Conclusion</a:t>
            </a:r>
          </a:p>
        </p:txBody>
      </p:sp>
      <p:sp>
        <p:nvSpPr>
          <p:cNvPr id="3" name="Content Placeholder 2">
            <a:extLst>
              <a:ext uri="{FF2B5EF4-FFF2-40B4-BE49-F238E27FC236}">
                <a16:creationId xmlns:a16="http://schemas.microsoft.com/office/drawing/2014/main" id="{E4301C00-7CDA-C319-B822-B6C240151A4B}"/>
              </a:ext>
            </a:extLst>
          </p:cNvPr>
          <p:cNvSpPr>
            <a:spLocks noGrp="1"/>
          </p:cNvSpPr>
          <p:nvPr>
            <p:ph idx="1"/>
          </p:nvPr>
        </p:nvSpPr>
        <p:spPr>
          <a:xfrm>
            <a:off x="119743" y="1308466"/>
            <a:ext cx="11865428" cy="5429790"/>
          </a:xfrm>
        </p:spPr>
        <p:txBody>
          <a:bodyPr>
            <a:normAutofit fontScale="92500" lnSpcReduction="10000"/>
          </a:bodyPr>
          <a:lstStyle/>
          <a:p>
            <a:r>
              <a:rPr lang="en-US" sz="1900" dirty="0"/>
              <a:t>Future Work - Continual Improvement Process</a:t>
            </a:r>
          </a:p>
          <a:p>
            <a:pPr lvl="1"/>
            <a:r>
              <a:rPr lang="en-US" sz="1900" b="1" dirty="0"/>
              <a:t>Ongoing Model Evaluation and Updates: </a:t>
            </a:r>
            <a:r>
              <a:rPr lang="en-US" sz="1900" dirty="0"/>
              <a:t>Emphasize the necessity of regularly assessing the model's performance over time, incorporating new data, and adjusting to changes in customer behavior and market conditions.</a:t>
            </a:r>
          </a:p>
          <a:p>
            <a:pPr lvl="1"/>
            <a:r>
              <a:rPr lang="en-US" sz="1900" b="1" dirty="0"/>
              <a:t>Feedback Loops: </a:t>
            </a:r>
            <a:r>
              <a:rPr lang="en-US" sz="1900" dirty="0"/>
              <a:t>Establish mechanisms for capturing the outcomes of retention strategies, allowing for data-driven refinements to both the predictive model and the strategies themselves.</a:t>
            </a:r>
          </a:p>
          <a:p>
            <a:pPr lvl="1"/>
            <a:r>
              <a:rPr lang="en-US" sz="1900" b="1" dirty="0"/>
              <a:t>A/B Testing of Strategies: </a:t>
            </a:r>
            <a:r>
              <a:rPr lang="en-US" sz="1900" dirty="0"/>
              <a:t>Implement systematic testing of different retention interventions to quantitatively measure their effectiveness, informing more strategic deployment of retention efforts.</a:t>
            </a:r>
          </a:p>
          <a:p>
            <a:r>
              <a:rPr lang="en-US" sz="1900" dirty="0"/>
              <a:t>Strategic Importance of Adaptability</a:t>
            </a:r>
          </a:p>
          <a:p>
            <a:pPr lvl="1"/>
            <a:r>
              <a:rPr lang="en-US" sz="1900" b="1" dirty="0"/>
              <a:t>Adapting to Market Dynamics: </a:t>
            </a:r>
            <a:r>
              <a:rPr lang="en-US" sz="1900" dirty="0"/>
              <a:t>Acknowledge the rapidly changing telecom landscape and the importance of agility in both analytical approaches and customer engagement strategies.</a:t>
            </a:r>
          </a:p>
          <a:p>
            <a:pPr lvl="1"/>
            <a:r>
              <a:rPr lang="en-US" sz="1900" b="1" dirty="0"/>
              <a:t>Leveraging Insights for Competitive Advantage: </a:t>
            </a:r>
            <a:r>
              <a:rPr lang="en-US" sz="1900" dirty="0"/>
              <a:t>Utilize the insights gained from predictive modeling and data analysis to not only reduce churn but also to enhance overall customer experience, driving competitive differentiation.</a:t>
            </a:r>
          </a:p>
          <a:p>
            <a:r>
              <a:rPr lang="en-US" sz="1900" dirty="0"/>
              <a:t>Conclusion</a:t>
            </a:r>
          </a:p>
          <a:p>
            <a:pPr lvl="1"/>
            <a:r>
              <a:rPr lang="en-US" sz="1900" dirty="0"/>
              <a:t>The journey into predictive modeling and churn analysis marks the beginning, not the endpoint, of our efforts to understand and mitigate customer churn. The path forward involves continuous exploration, learning, and adaptation, ensuring our strategies remain effective and our customers stay engaged and loyal.</a:t>
            </a:r>
          </a:p>
          <a:p>
            <a:pPr marL="0" indent="0">
              <a:buNone/>
            </a:pPr>
            <a:endParaRPr lang="en-US" dirty="0"/>
          </a:p>
        </p:txBody>
      </p:sp>
    </p:spTree>
    <p:extLst>
      <p:ext uri="{BB962C8B-B14F-4D97-AF65-F5344CB8AC3E}">
        <p14:creationId xmlns:p14="http://schemas.microsoft.com/office/powerpoint/2010/main" val="131466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231136" y="1147375"/>
            <a:ext cx="7729728" cy="1188720"/>
          </a:xfrm>
        </p:spPr>
        <p:txBody>
          <a:bodyPr>
            <a:normAutofit/>
          </a:bodyPr>
          <a:lstStyle/>
          <a:p>
            <a:pPr marL="0" indent="0">
              <a:buNone/>
            </a:pPr>
            <a:r>
              <a:rPr lang="en-US" dirty="0"/>
              <a:t>Q &amp; A</a:t>
            </a:r>
            <a:br>
              <a:rPr lang="en-US" dirty="0"/>
            </a:br>
            <a:endParaRPr lang="en-US" dirty="0"/>
          </a:p>
        </p:txBody>
      </p:sp>
      <p:sp>
        <p:nvSpPr>
          <p:cNvPr id="5" name="Content Placeholder 4">
            <a:extLst>
              <a:ext uri="{FF2B5EF4-FFF2-40B4-BE49-F238E27FC236}">
                <a16:creationId xmlns:a16="http://schemas.microsoft.com/office/drawing/2014/main" id="{0C9E0BB0-8B7F-252E-C818-64D7DB9364AC}"/>
              </a:ext>
            </a:extLst>
          </p:cNvPr>
          <p:cNvSpPr>
            <a:spLocks noGrp="1"/>
          </p:cNvSpPr>
          <p:nvPr>
            <p:ph idx="1"/>
          </p:nvPr>
        </p:nvSpPr>
        <p:spPr/>
        <p:txBody>
          <a:bodyPr/>
          <a:lstStyle/>
          <a:p>
            <a:pPr algn="ctr"/>
            <a:r>
              <a:rPr lang="en-US" dirty="0"/>
              <a:t>Thank you</a:t>
            </a:r>
          </a:p>
        </p:txBody>
      </p:sp>
    </p:spTree>
    <p:extLst>
      <p:ext uri="{BB962C8B-B14F-4D97-AF65-F5344CB8AC3E}">
        <p14:creationId xmlns:p14="http://schemas.microsoft.com/office/powerpoint/2010/main" val="11225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187593" y="119744"/>
            <a:ext cx="7729728" cy="707570"/>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E4301C00-7CDA-C319-B822-B6C240151A4B}"/>
              </a:ext>
            </a:extLst>
          </p:cNvPr>
          <p:cNvSpPr>
            <a:spLocks noGrp="1"/>
          </p:cNvSpPr>
          <p:nvPr>
            <p:ph idx="1"/>
          </p:nvPr>
        </p:nvSpPr>
        <p:spPr>
          <a:xfrm>
            <a:off x="163286" y="927465"/>
            <a:ext cx="11865428" cy="5429791"/>
          </a:xfrm>
        </p:spPr>
        <p:txBody>
          <a:bodyPr>
            <a:normAutofit/>
          </a:bodyPr>
          <a:lstStyle/>
          <a:p>
            <a:pPr marL="0" indent="0">
              <a:buNone/>
            </a:pPr>
            <a:endParaRPr lang="en-US" dirty="0"/>
          </a:p>
          <a:p>
            <a:r>
              <a:rPr lang="en-US" dirty="0"/>
              <a:t>Problem Statement</a:t>
            </a:r>
          </a:p>
          <a:p>
            <a:pPr lvl="1"/>
            <a:r>
              <a:rPr lang="en-US" sz="1800" dirty="0"/>
              <a:t>To addresses the crucial challenge of developing a predictive model that can forecast the likelihood of customer churn for a telecom company.</a:t>
            </a:r>
          </a:p>
          <a:p>
            <a:pPr lvl="1"/>
            <a:r>
              <a:rPr lang="en-US" sz="1800" dirty="0"/>
              <a:t>By analyzing a multitude of factors—including customer demographics, service usage patterns, and prior churn rates—the model aims to pinpoint customers at a high risk of churning.</a:t>
            </a:r>
          </a:p>
          <a:p>
            <a:pPr lvl="1"/>
            <a:r>
              <a:rPr lang="en-US" sz="1800" dirty="0"/>
              <a:t>The ability to predict which customers are likely to leave enables the company to take strategic and timely actions to increase retention, thereby reducing churn rates and fortifying customer satisfaction and loyalty.</a:t>
            </a:r>
          </a:p>
          <a:p>
            <a:pPr marL="228600" lvl="1" indent="0">
              <a:buNone/>
            </a:pPr>
            <a:endParaRPr lang="en-US" sz="1800" dirty="0"/>
          </a:p>
          <a:p>
            <a:r>
              <a:rPr lang="en-US" dirty="0"/>
              <a:t>Goal</a:t>
            </a:r>
          </a:p>
          <a:p>
            <a:pPr lvl="1"/>
            <a:r>
              <a:rPr lang="en-US" sz="1800" dirty="0"/>
              <a:t>To construct a dependable and precise predictive model that identifies from its insights which will lead the telecom company's ability to retain customers, leading customers who are potential churn risks.</a:t>
            </a:r>
          </a:p>
        </p:txBody>
      </p:sp>
    </p:spTree>
    <p:extLst>
      <p:ext uri="{BB962C8B-B14F-4D97-AF65-F5344CB8AC3E}">
        <p14:creationId xmlns:p14="http://schemas.microsoft.com/office/powerpoint/2010/main" val="84653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804672" y="964692"/>
            <a:ext cx="5894832" cy="1092708"/>
          </a:xfrm>
        </p:spPr>
        <p:txBody>
          <a:bodyPr>
            <a:normAutofit fontScale="90000"/>
          </a:bodyPr>
          <a:lstStyle/>
          <a:p>
            <a:r>
              <a:rPr lang="en-US" dirty="0"/>
              <a:t>Data Acquisition &amp; Cleaning</a:t>
            </a:r>
          </a:p>
        </p:txBody>
      </p:sp>
      <p:sp>
        <p:nvSpPr>
          <p:cNvPr id="3" name="Content Placeholder 2">
            <a:extLst>
              <a:ext uri="{FF2B5EF4-FFF2-40B4-BE49-F238E27FC236}">
                <a16:creationId xmlns:a16="http://schemas.microsoft.com/office/drawing/2014/main" id="{E4301C00-7CDA-C319-B822-B6C240151A4B}"/>
              </a:ext>
            </a:extLst>
          </p:cNvPr>
          <p:cNvSpPr>
            <a:spLocks noGrp="1"/>
          </p:cNvSpPr>
          <p:nvPr>
            <p:ph idx="1"/>
          </p:nvPr>
        </p:nvSpPr>
        <p:spPr>
          <a:xfrm>
            <a:off x="803243" y="2638044"/>
            <a:ext cx="5963317" cy="3263206"/>
          </a:xfrm>
        </p:spPr>
        <p:txBody>
          <a:bodyPr>
            <a:normAutofit/>
          </a:bodyPr>
          <a:lstStyle/>
          <a:p>
            <a:r>
              <a:rPr lang="en-US" sz="1600" dirty="0"/>
              <a:t>Data Collection</a:t>
            </a:r>
          </a:p>
          <a:p>
            <a:pPr lvl="1"/>
            <a:r>
              <a:rPr lang="en-US" dirty="0"/>
              <a:t>Sourced from a Kaggle dataset, the data encompasses records of 51,047 telecom customers, providing a rich foundation for analysis. Variables cover a broad spectrum, including customer demographics, account details, usage metrics, and customer service interactions, encompassing 57 distinct fields ranging from monthly revenue to handset information.</a:t>
            </a:r>
          </a:p>
          <a:p>
            <a:pPr lvl="1"/>
            <a:r>
              <a:rPr lang="en-US" sz="1600" dirty="0"/>
              <a:t>Data Source: https://</a:t>
            </a:r>
            <a:r>
              <a:rPr lang="en-US" sz="1600" dirty="0" err="1"/>
              <a:t>www.kaggle.com</a:t>
            </a:r>
            <a:r>
              <a:rPr lang="en-US" sz="1600" dirty="0"/>
              <a:t>/datasets/</a:t>
            </a:r>
            <a:r>
              <a:rPr lang="en-US" sz="1600" dirty="0" err="1"/>
              <a:t>jpacse</a:t>
            </a:r>
            <a:r>
              <a:rPr lang="en-US" sz="1600" dirty="0"/>
              <a:t>/</a:t>
            </a:r>
            <a:r>
              <a:rPr lang="en-US" sz="1600" dirty="0" err="1"/>
              <a:t>datasets-for-churn-telecom?select</a:t>
            </a:r>
            <a:r>
              <a:rPr lang="en-US" sz="1600" dirty="0"/>
              <a:t>=cell2celltrain.csv</a:t>
            </a:r>
          </a:p>
        </p:txBody>
      </p:sp>
      <p:sp>
        <p:nvSpPr>
          <p:cNvPr id="16" name="Rectangle 15">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AFF503F2-A4E8-E2B4-D8D3-8865450406C6}"/>
              </a:ext>
            </a:extLst>
          </p:cNvPr>
          <p:cNvPicPr>
            <a:picLocks noChangeAspect="1"/>
          </p:cNvPicPr>
          <p:nvPr/>
        </p:nvPicPr>
        <p:blipFill>
          <a:blip r:embed="rId2"/>
          <a:stretch>
            <a:fillRect/>
          </a:stretch>
        </p:blipFill>
        <p:spPr>
          <a:xfrm>
            <a:off x="7715890" y="2409483"/>
            <a:ext cx="3328416" cy="2046975"/>
          </a:xfrm>
          <a:prstGeom prst="rect">
            <a:avLst/>
          </a:prstGeom>
        </p:spPr>
      </p:pic>
    </p:spTree>
    <p:extLst>
      <p:ext uri="{BB962C8B-B14F-4D97-AF65-F5344CB8AC3E}">
        <p14:creationId xmlns:p14="http://schemas.microsoft.com/office/powerpoint/2010/main" val="167807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231136" y="119744"/>
            <a:ext cx="7729728" cy="892627"/>
          </a:xfrm>
        </p:spPr>
        <p:txBody>
          <a:bodyPr>
            <a:normAutofit/>
          </a:bodyPr>
          <a:lstStyle/>
          <a:p>
            <a:r>
              <a:rPr lang="en-US" dirty="0"/>
              <a:t>Data Acquisition &amp; Cleaning</a:t>
            </a:r>
          </a:p>
        </p:txBody>
      </p:sp>
      <p:sp>
        <p:nvSpPr>
          <p:cNvPr id="3" name="Content Placeholder 2">
            <a:extLst>
              <a:ext uri="{FF2B5EF4-FFF2-40B4-BE49-F238E27FC236}">
                <a16:creationId xmlns:a16="http://schemas.microsoft.com/office/drawing/2014/main" id="{E4301C00-7CDA-C319-B822-B6C240151A4B}"/>
              </a:ext>
            </a:extLst>
          </p:cNvPr>
          <p:cNvSpPr>
            <a:spLocks noGrp="1"/>
          </p:cNvSpPr>
          <p:nvPr>
            <p:ph idx="1"/>
          </p:nvPr>
        </p:nvSpPr>
        <p:spPr>
          <a:xfrm>
            <a:off x="119743" y="1308465"/>
            <a:ext cx="11865428" cy="5429791"/>
          </a:xfrm>
        </p:spPr>
        <p:txBody>
          <a:bodyPr>
            <a:normAutofit/>
          </a:bodyPr>
          <a:lstStyle/>
          <a:p>
            <a:r>
              <a:rPr lang="en-US" dirty="0"/>
              <a:t>Data Wrangling</a:t>
            </a:r>
          </a:p>
          <a:p>
            <a:pPr lvl="1"/>
            <a:r>
              <a:rPr lang="en-US" dirty="0"/>
              <a:t>The initial step involved a rigorous cleaning process to ensure data quality and readiness for subsequent analysis.</a:t>
            </a:r>
          </a:p>
          <a:p>
            <a:pPr lvl="2"/>
            <a:r>
              <a:rPr lang="en-US" dirty="0"/>
              <a:t>Identified and addressed missing data points, with key variables such as AgeHH1, AgeHH2, </a:t>
            </a:r>
            <a:r>
              <a:rPr lang="en-US" dirty="0" err="1"/>
              <a:t>PercChangeMinutes</a:t>
            </a:r>
            <a:r>
              <a:rPr lang="en-US" dirty="0"/>
              <a:t>, and </a:t>
            </a:r>
            <a:r>
              <a:rPr lang="en-US" dirty="0" err="1"/>
              <a:t>PercChangeRevenues</a:t>
            </a:r>
            <a:r>
              <a:rPr lang="en-US" dirty="0"/>
              <a:t> being affected—though these constituted less than 2% of the dataset.</a:t>
            </a:r>
          </a:p>
          <a:p>
            <a:pPr lvl="2"/>
            <a:r>
              <a:rPr lang="en-US" dirty="0"/>
              <a:t>Checked for duplicate records and took appropriate actions to remove redundancies, preserving the integrity of our dataset.</a:t>
            </a:r>
          </a:p>
          <a:p>
            <a:pPr lvl="2"/>
            <a:r>
              <a:rPr lang="en-US" dirty="0"/>
              <a:t>To enhance data granularity, we derived a new categorical feature, '</a:t>
            </a:r>
            <a:r>
              <a:rPr lang="en-US" dirty="0" err="1"/>
              <a:t>CityCode</a:t>
            </a:r>
            <a:r>
              <a:rPr lang="en-US" dirty="0"/>
              <a:t>', from the Service Area using the first three characters, aligning with the IATA airport coding standard.</a:t>
            </a:r>
          </a:p>
          <a:p>
            <a:pPr lvl="2"/>
            <a:r>
              <a:rPr lang="en-US" dirty="0"/>
              <a:t>Analyzed the distribution of both categorical and numerical columns, identifying and deciding on the best approaches to handle outliers—through methods such as capping, imputation, or adjustments—acknowledging the inherent variability within telecom data due to diverse customer profiles.</a:t>
            </a:r>
          </a:p>
          <a:p>
            <a:pPr lvl="1"/>
            <a:r>
              <a:rPr lang="en-US" dirty="0"/>
              <a:t>The finalized, cleaned dataset consists of 51,047 records and 57 variables, providing a solid base for robust analytical exploration.</a:t>
            </a:r>
          </a:p>
          <a:p>
            <a:pPr lvl="1"/>
            <a:r>
              <a:rPr lang="en-US" dirty="0"/>
              <a:t>Stored the cleansed data in a file named ‘</a:t>
            </a:r>
            <a:r>
              <a:rPr lang="en-US" b="1" dirty="0" err="1"/>
              <a:t>cleaned_data.csv</a:t>
            </a:r>
            <a:r>
              <a:rPr lang="en-US" dirty="0"/>
              <a:t>’, ready for deep statistical analysis and predictive modelling in the following phases of the project.</a:t>
            </a:r>
          </a:p>
          <a:p>
            <a:pPr marL="0" indent="0">
              <a:buNone/>
            </a:pPr>
            <a:endParaRPr lang="en-US" dirty="0"/>
          </a:p>
        </p:txBody>
      </p:sp>
    </p:spTree>
    <p:extLst>
      <p:ext uri="{BB962C8B-B14F-4D97-AF65-F5344CB8AC3E}">
        <p14:creationId xmlns:p14="http://schemas.microsoft.com/office/powerpoint/2010/main" val="193100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231136" y="119744"/>
            <a:ext cx="7729728" cy="1188720"/>
          </a:xfrm>
        </p:spPr>
        <p:txBody>
          <a:bodyPr>
            <a:normAutofit fontScale="90000"/>
          </a:bodyPr>
          <a:lstStyle/>
          <a:p>
            <a:r>
              <a:rPr lang="en-US" dirty="0"/>
              <a:t>Exploratory Data Analysis (EDA) Overview</a:t>
            </a:r>
            <a:br>
              <a:rPr lang="en-US" dirty="0"/>
            </a:br>
            <a:endParaRPr lang="en-US" dirty="0"/>
          </a:p>
        </p:txBody>
      </p:sp>
      <p:sp>
        <p:nvSpPr>
          <p:cNvPr id="3" name="Content Placeholder 2">
            <a:extLst>
              <a:ext uri="{FF2B5EF4-FFF2-40B4-BE49-F238E27FC236}">
                <a16:creationId xmlns:a16="http://schemas.microsoft.com/office/drawing/2014/main" id="{E4301C00-7CDA-C319-B822-B6C240151A4B}"/>
              </a:ext>
            </a:extLst>
          </p:cNvPr>
          <p:cNvSpPr>
            <a:spLocks noGrp="1"/>
          </p:cNvSpPr>
          <p:nvPr>
            <p:ph idx="1"/>
          </p:nvPr>
        </p:nvSpPr>
        <p:spPr>
          <a:xfrm>
            <a:off x="119743" y="1308466"/>
            <a:ext cx="11723914" cy="1021078"/>
          </a:xfrm>
        </p:spPr>
        <p:txBody>
          <a:bodyPr>
            <a:normAutofit/>
          </a:bodyPr>
          <a:lstStyle/>
          <a:p>
            <a:r>
              <a:rPr lang="en-US" dirty="0"/>
              <a:t>Preliminary Data Examination</a:t>
            </a:r>
          </a:p>
          <a:p>
            <a:pPr lvl="1"/>
            <a:r>
              <a:rPr lang="en-US" dirty="0"/>
              <a:t>Initial step in EDA was to examine the churn status across our entire dataset, revealing that 28.8% of customers have churned.</a:t>
            </a:r>
          </a:p>
          <a:p>
            <a:pPr marL="0" indent="0">
              <a:buNone/>
            </a:pPr>
            <a:endParaRPr lang="en-US" dirty="0"/>
          </a:p>
        </p:txBody>
      </p:sp>
      <p:sp>
        <p:nvSpPr>
          <p:cNvPr id="4" name="Content Placeholder 2">
            <a:extLst>
              <a:ext uri="{FF2B5EF4-FFF2-40B4-BE49-F238E27FC236}">
                <a16:creationId xmlns:a16="http://schemas.microsoft.com/office/drawing/2014/main" id="{6CAD39D7-006A-80CE-BF2E-7BD04E497505}"/>
              </a:ext>
            </a:extLst>
          </p:cNvPr>
          <p:cNvSpPr txBox="1">
            <a:spLocks/>
          </p:cNvSpPr>
          <p:nvPr/>
        </p:nvSpPr>
        <p:spPr>
          <a:xfrm>
            <a:off x="6019801" y="2467429"/>
            <a:ext cx="6172199" cy="406037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Next step is driving into a variety of variables such as customer demographics, account specifics, and behavior patterns to lay the groundwork for an in-depth analysis.</a:t>
            </a:r>
          </a:p>
          <a:p>
            <a:pPr lvl="1"/>
            <a:r>
              <a:rPr lang="en-US" dirty="0"/>
              <a:t>Customer Analysis</a:t>
            </a:r>
          </a:p>
          <a:p>
            <a:pPr lvl="2"/>
            <a:r>
              <a:rPr lang="en-US" dirty="0"/>
              <a:t>The customer analysis was bifurcated into two key areas to gain a holistic understanding of what influences churn:</a:t>
            </a:r>
          </a:p>
          <a:p>
            <a:pPr lvl="2"/>
            <a:r>
              <a:rPr lang="en-US" b="1" dirty="0"/>
              <a:t>Demographic Analysis: </a:t>
            </a:r>
            <a:r>
              <a:rPr lang="en-US" dirty="0"/>
              <a:t>Assessed how different customer segments—defined by age, income, marital status, and more—fare in terms of churn likelihood.</a:t>
            </a:r>
          </a:p>
          <a:p>
            <a:pPr lvl="2"/>
            <a:r>
              <a:rPr lang="en-US" b="1" dirty="0" err="1"/>
              <a:t>Behavioural</a:t>
            </a:r>
            <a:r>
              <a:rPr lang="en-US" b="1" dirty="0"/>
              <a:t> Analysis: </a:t>
            </a:r>
            <a:r>
              <a:rPr lang="en-US" dirty="0"/>
              <a:t>Investigated service usage and customer interaction metrics, aiming to pinpoint behavior patterns that signal a higher propensity for churn.</a:t>
            </a:r>
          </a:p>
          <a:p>
            <a:pPr marL="0" indent="0">
              <a:buFont typeface="Arial" panose="020B0604020202020204" pitchFamily="34" charset="0"/>
              <a:buNone/>
            </a:pPr>
            <a:endParaRPr lang="en-US" dirty="0"/>
          </a:p>
        </p:txBody>
      </p:sp>
      <p:pic>
        <p:nvPicPr>
          <p:cNvPr id="1026" name="Picture 2">
            <a:extLst>
              <a:ext uri="{FF2B5EF4-FFF2-40B4-BE49-F238E27FC236}">
                <a16:creationId xmlns:a16="http://schemas.microsoft.com/office/drawing/2014/main" id="{236583F2-B781-1400-345E-AAFEA1271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828" y="2144486"/>
            <a:ext cx="4695372" cy="452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44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231136" y="119744"/>
            <a:ext cx="7729728" cy="544285"/>
          </a:xfrm>
        </p:spPr>
        <p:txBody>
          <a:bodyPr>
            <a:normAutofit fontScale="90000"/>
          </a:bodyPr>
          <a:lstStyle/>
          <a:p>
            <a:pPr marL="0" indent="0">
              <a:buNone/>
            </a:pPr>
            <a:r>
              <a:rPr lang="en-US" dirty="0"/>
              <a:t>Demographic Analysis</a:t>
            </a:r>
          </a:p>
        </p:txBody>
      </p:sp>
      <p:sp>
        <p:nvSpPr>
          <p:cNvPr id="5" name="Content Placeholder 2">
            <a:extLst>
              <a:ext uri="{FF2B5EF4-FFF2-40B4-BE49-F238E27FC236}">
                <a16:creationId xmlns:a16="http://schemas.microsoft.com/office/drawing/2014/main" id="{AE7DD649-AE4C-8D9E-58B0-C4D25AE73F87}"/>
              </a:ext>
            </a:extLst>
          </p:cNvPr>
          <p:cNvSpPr txBox="1">
            <a:spLocks/>
          </p:cNvSpPr>
          <p:nvPr/>
        </p:nvSpPr>
        <p:spPr>
          <a:xfrm>
            <a:off x="0" y="812074"/>
            <a:ext cx="5491163" cy="195156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Economic Influence</a:t>
            </a:r>
          </a:p>
          <a:p>
            <a:pPr lvl="1"/>
            <a:r>
              <a:rPr lang="en-US" dirty="0"/>
              <a:t>Analysis of churn across different economic brackets revealed a pattern where customers from specific income and occupation categories displayed higher churn rates.</a:t>
            </a:r>
          </a:p>
          <a:p>
            <a:pPr lvl="1"/>
            <a:r>
              <a:rPr lang="en-US" dirty="0"/>
              <a:t>A trend suggesting that customers with lower income levels were more prone to churn, potentially indicating a sensitivity to pricing and service costs.</a:t>
            </a:r>
          </a:p>
          <a:p>
            <a:pPr lvl="1"/>
            <a:r>
              <a:rPr lang="en-US" dirty="0"/>
              <a:t>Occupation types seem to correlate with churn; certain job categories, perhaps those with more transient lifestyles or erratic service requirements, showed a propensity to switch providers more frequently.</a:t>
            </a:r>
          </a:p>
          <a:p>
            <a:pPr marL="0" indent="0">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47568DA0-0788-87B4-B786-B459D8297680}"/>
              </a:ext>
            </a:extLst>
          </p:cNvPr>
          <p:cNvSpPr txBox="1"/>
          <p:nvPr/>
        </p:nvSpPr>
        <p:spPr>
          <a:xfrm>
            <a:off x="5910943" y="4071257"/>
            <a:ext cx="184731" cy="369332"/>
          </a:xfrm>
          <a:prstGeom prst="rect">
            <a:avLst/>
          </a:prstGeom>
          <a:noFill/>
        </p:spPr>
        <p:txBody>
          <a:bodyPr wrap="none" rtlCol="0">
            <a:spAutoFit/>
          </a:bodyPr>
          <a:lstStyle/>
          <a:p>
            <a:endParaRPr lang="en-US" dirty="0"/>
          </a:p>
        </p:txBody>
      </p:sp>
      <p:pic>
        <p:nvPicPr>
          <p:cNvPr id="3" name="Picture 2" descr="Churn Rate by Income Group">
            <a:extLst>
              <a:ext uri="{FF2B5EF4-FFF2-40B4-BE49-F238E27FC236}">
                <a16:creationId xmlns:a16="http://schemas.microsoft.com/office/drawing/2014/main" id="{304C09F9-04D6-7DC6-2224-AF988CB1B4B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1164" y="656375"/>
            <a:ext cx="3425551" cy="2156994"/>
          </a:xfrm>
          <a:prstGeom prst="rect">
            <a:avLst/>
          </a:prstGeom>
          <a:noFill/>
          <a:ln>
            <a:noFill/>
          </a:ln>
        </p:spPr>
      </p:pic>
      <p:pic>
        <p:nvPicPr>
          <p:cNvPr id="4" name="Picture 3" descr="A graph of a bar graph&#10;&#10;Description automatically generated with medium confidence">
            <a:extLst>
              <a:ext uri="{FF2B5EF4-FFF2-40B4-BE49-F238E27FC236}">
                <a16:creationId xmlns:a16="http://schemas.microsoft.com/office/drawing/2014/main" id="{D804ADE9-30E2-DB2B-BB1E-9AD45ED997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16715" y="740634"/>
            <a:ext cx="3156223" cy="1951569"/>
          </a:xfrm>
          <a:prstGeom prst="rect">
            <a:avLst/>
          </a:prstGeom>
          <a:noFill/>
          <a:ln>
            <a:noFill/>
          </a:ln>
        </p:spPr>
      </p:pic>
      <p:pic>
        <p:nvPicPr>
          <p:cNvPr id="7" name="Picture 6" descr="A blue and orange rectangles&#10;&#10;Description automatically generated">
            <a:extLst>
              <a:ext uri="{FF2B5EF4-FFF2-40B4-BE49-F238E27FC236}">
                <a16:creationId xmlns:a16="http://schemas.microsoft.com/office/drawing/2014/main" id="{950A59CD-EFD0-6653-3C2E-0457FC6DD2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83408" y="3712382"/>
            <a:ext cx="2952840" cy="1859338"/>
          </a:xfrm>
          <a:prstGeom prst="rect">
            <a:avLst/>
          </a:prstGeom>
          <a:noFill/>
          <a:ln>
            <a:noFill/>
          </a:ln>
        </p:spPr>
      </p:pic>
      <p:pic>
        <p:nvPicPr>
          <p:cNvPr id="8" name="Picture 7" descr="A graph of blue and orange bars&#10;&#10;Description automatically generated">
            <a:extLst>
              <a:ext uri="{FF2B5EF4-FFF2-40B4-BE49-F238E27FC236}">
                <a16:creationId xmlns:a16="http://schemas.microsoft.com/office/drawing/2014/main" id="{0F7C405C-953E-20B0-3518-0A53516FEBC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266877" y="3828008"/>
            <a:ext cx="2663865" cy="1743711"/>
          </a:xfrm>
          <a:prstGeom prst="rect">
            <a:avLst/>
          </a:prstGeom>
          <a:noFill/>
          <a:ln>
            <a:noFill/>
          </a:ln>
        </p:spPr>
      </p:pic>
      <p:pic>
        <p:nvPicPr>
          <p:cNvPr id="9" name="Picture 8" descr="A white background with blue and orange lines&#10;&#10;Description automatically generated">
            <a:extLst>
              <a:ext uri="{FF2B5EF4-FFF2-40B4-BE49-F238E27FC236}">
                <a16:creationId xmlns:a16="http://schemas.microsoft.com/office/drawing/2014/main" id="{507151EF-C944-57F0-50C1-685CCC3F0D0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7407" y="2692203"/>
            <a:ext cx="6096000" cy="4094357"/>
          </a:xfrm>
          <a:prstGeom prst="rect">
            <a:avLst/>
          </a:prstGeom>
          <a:noFill/>
          <a:ln>
            <a:noFill/>
          </a:ln>
        </p:spPr>
      </p:pic>
      <p:sp>
        <p:nvSpPr>
          <p:cNvPr id="10" name="Content Placeholder 2">
            <a:extLst>
              <a:ext uri="{FF2B5EF4-FFF2-40B4-BE49-F238E27FC236}">
                <a16:creationId xmlns:a16="http://schemas.microsoft.com/office/drawing/2014/main" id="{396DC07B-32EA-434A-D282-CD2AD8C32F4B}"/>
              </a:ext>
            </a:extLst>
          </p:cNvPr>
          <p:cNvSpPr txBox="1">
            <a:spLocks/>
          </p:cNvSpPr>
          <p:nvPr/>
        </p:nvSpPr>
        <p:spPr>
          <a:xfrm>
            <a:off x="6264996" y="5620024"/>
            <a:ext cx="5665746" cy="123797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Geographic Variance</a:t>
            </a:r>
          </a:p>
          <a:p>
            <a:pPr lvl="1"/>
            <a:r>
              <a:rPr lang="en-US" dirty="0"/>
              <a:t>A significant disparity in churn rates was observed when analyzing the data city-wise.</a:t>
            </a:r>
          </a:p>
          <a:p>
            <a:pPr lvl="1"/>
            <a:r>
              <a:rPr lang="en-US" dirty="0"/>
              <a:t>This variance could point towards external factors such as regional service quality, market competition, or economic conditions influencing customer loyalty.</a:t>
            </a:r>
          </a:p>
          <a:p>
            <a:pPr marL="0" indent="0">
              <a:buFont typeface="Arial" panose="020B0604020202020204" pitchFamily="34" charset="0"/>
              <a:buNone/>
            </a:pPr>
            <a:endParaRPr lang="en-US" dirty="0"/>
          </a:p>
        </p:txBody>
      </p:sp>
      <p:sp>
        <p:nvSpPr>
          <p:cNvPr id="11" name="Content Placeholder 2">
            <a:extLst>
              <a:ext uri="{FF2B5EF4-FFF2-40B4-BE49-F238E27FC236}">
                <a16:creationId xmlns:a16="http://schemas.microsoft.com/office/drawing/2014/main" id="{8BC8ECF9-A26A-0AAD-76AF-86AA1A7A988C}"/>
              </a:ext>
            </a:extLst>
          </p:cNvPr>
          <p:cNvSpPr txBox="1">
            <a:spLocks/>
          </p:cNvSpPr>
          <p:nvPr/>
        </p:nvSpPr>
        <p:spPr>
          <a:xfrm>
            <a:off x="6183408" y="2763643"/>
            <a:ext cx="5889529" cy="102018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Family Dynamics</a:t>
            </a:r>
          </a:p>
          <a:p>
            <a:pPr lvl="1"/>
            <a:r>
              <a:rPr lang="en-US" dirty="0"/>
              <a:t>Churn rates were notably different among households with and without children, suggesting that family needs play a significant role in retention.</a:t>
            </a:r>
          </a:p>
          <a:p>
            <a:pPr lvl="1"/>
            <a:r>
              <a:rPr lang="en-US" dirty="0"/>
              <a:t>Customers with children in the household had slightly higher churn rates, possibly due to shifting service needs or financial restraints.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08921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804672" y="78863"/>
            <a:ext cx="4476806" cy="806958"/>
          </a:xfrm>
        </p:spPr>
        <p:txBody>
          <a:bodyPr>
            <a:normAutofit fontScale="90000"/>
          </a:bodyPr>
          <a:lstStyle/>
          <a:p>
            <a:pPr marL="0" indent="0">
              <a:buNone/>
            </a:pPr>
            <a:r>
              <a:rPr lang="en-US" dirty="0"/>
              <a:t>Behavioral Analysis</a:t>
            </a:r>
          </a:p>
        </p:txBody>
      </p:sp>
      <p:sp>
        <p:nvSpPr>
          <p:cNvPr id="3" name="Content Placeholder 2">
            <a:extLst>
              <a:ext uri="{FF2B5EF4-FFF2-40B4-BE49-F238E27FC236}">
                <a16:creationId xmlns:a16="http://schemas.microsoft.com/office/drawing/2014/main" id="{E4301C00-7CDA-C319-B822-B6C240151A4B}"/>
              </a:ext>
            </a:extLst>
          </p:cNvPr>
          <p:cNvSpPr>
            <a:spLocks noGrp="1"/>
          </p:cNvSpPr>
          <p:nvPr>
            <p:ph idx="1"/>
          </p:nvPr>
        </p:nvSpPr>
        <p:spPr>
          <a:xfrm>
            <a:off x="214313" y="885821"/>
            <a:ext cx="5629275" cy="5822387"/>
          </a:xfrm>
        </p:spPr>
        <p:txBody>
          <a:bodyPr>
            <a:normAutofit fontScale="92500" lnSpcReduction="20000"/>
          </a:bodyPr>
          <a:lstStyle/>
          <a:p>
            <a:pPr>
              <a:lnSpc>
                <a:spcPct val="90000"/>
              </a:lnSpc>
            </a:pPr>
            <a:r>
              <a:rPr lang="en-US" sz="1500" dirty="0"/>
              <a:t>Service Usage</a:t>
            </a:r>
          </a:p>
          <a:p>
            <a:pPr lvl="1">
              <a:lnSpc>
                <a:spcPct val="90000"/>
              </a:lnSpc>
            </a:pPr>
            <a:r>
              <a:rPr lang="en-US" sz="1500" dirty="0"/>
              <a:t>Customers who eventually churned exhibited lower service usage in terms of both monthly revenue and usage minutes. This suggests that lower engagement with the telecom services may be a precursor to customer departure, highlighting the need for plans that better match customer usage patterns.</a:t>
            </a:r>
          </a:p>
          <a:p>
            <a:pPr lvl="1">
              <a:lnSpc>
                <a:spcPct val="90000"/>
              </a:lnSpc>
            </a:pPr>
            <a:r>
              <a:rPr lang="en-US" sz="1500" dirty="0"/>
              <a:t>A higher incidence of overage minutes among churned customers pointed to a possible mismatch between customer needs and their current plans.</a:t>
            </a:r>
          </a:p>
          <a:p>
            <a:pPr>
              <a:lnSpc>
                <a:spcPct val="90000"/>
              </a:lnSpc>
            </a:pPr>
            <a:r>
              <a:rPr lang="en-US" sz="1500" dirty="0"/>
              <a:t>Customer Service Interactions</a:t>
            </a:r>
          </a:p>
          <a:p>
            <a:pPr lvl="1">
              <a:lnSpc>
                <a:spcPct val="90000"/>
              </a:lnSpc>
            </a:pPr>
            <a:r>
              <a:rPr lang="en-US" sz="1500" dirty="0"/>
              <a:t>Churned customers were found to have a higher frequency of director-assisted calls and customer care interactions, implying dissatisfaction or unresolved issues.</a:t>
            </a:r>
          </a:p>
          <a:p>
            <a:pPr lvl="1">
              <a:lnSpc>
                <a:spcPct val="90000"/>
              </a:lnSpc>
            </a:pPr>
            <a:r>
              <a:rPr lang="en-US" sz="1500" dirty="0"/>
              <a:t>The data suggests that addressing service-related concerns promptly and effectively could play a pivotal role in preventing churn.</a:t>
            </a:r>
          </a:p>
          <a:p>
            <a:pPr lvl="1">
              <a:lnSpc>
                <a:spcPct val="90000"/>
              </a:lnSpc>
            </a:pPr>
            <a:r>
              <a:rPr lang="en-US" sz="1500" dirty="0"/>
              <a:t>A proactive customer service approach, focusing on resolving issues before they escalate, could enhance overall customer satisfaction and loyalty.</a:t>
            </a:r>
          </a:p>
          <a:p>
            <a:pPr>
              <a:lnSpc>
                <a:spcPct val="90000"/>
              </a:lnSpc>
            </a:pPr>
            <a:r>
              <a:rPr lang="en-US" sz="1500" dirty="0"/>
              <a:t>Equipment and Engagement</a:t>
            </a:r>
          </a:p>
          <a:p>
            <a:pPr lvl="1">
              <a:lnSpc>
                <a:spcPct val="90000"/>
              </a:lnSpc>
            </a:pPr>
            <a:r>
              <a:rPr lang="en-US" sz="1500" dirty="0"/>
              <a:t>The analysis also considered the age of customer handsets and the number of handset models used, uncovering a subtle yet notable correlation with churn rates.</a:t>
            </a:r>
          </a:p>
          <a:p>
            <a:pPr lvl="1">
              <a:lnSpc>
                <a:spcPct val="90000"/>
              </a:lnSpc>
            </a:pPr>
            <a:r>
              <a:rPr lang="en-US" sz="1500" dirty="0"/>
              <a:t>Customers with older or outdated handsets showed a higher tendency to churn, possibly seeking newer technology available with competitors.</a:t>
            </a:r>
          </a:p>
          <a:p>
            <a:pPr lvl="1">
              <a:lnSpc>
                <a:spcPct val="90000"/>
              </a:lnSpc>
            </a:pPr>
            <a:r>
              <a:rPr lang="en-US" sz="1500" dirty="0"/>
              <a:t>Engagement, as indicated by the number of handset models, also correlates with churn, suggesting that customers who are not taking advantage of the full range of services and updates may be at higher risk of churning.</a:t>
            </a:r>
          </a:p>
          <a:p>
            <a:pPr marL="0" indent="0">
              <a:lnSpc>
                <a:spcPct val="90000"/>
              </a:lnSpc>
              <a:buNone/>
            </a:pPr>
            <a:endParaRPr lang="en-US" sz="700" dirty="0"/>
          </a:p>
        </p:txBody>
      </p:sp>
      <p:sp>
        <p:nvSpPr>
          <p:cNvPr id="9" name="Rectangle 8">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Description automatically generated">
            <a:extLst>
              <a:ext uri="{FF2B5EF4-FFF2-40B4-BE49-F238E27FC236}">
                <a16:creationId xmlns:a16="http://schemas.microsoft.com/office/drawing/2014/main" id="{91667057-A180-1225-59FE-527D9C9BD9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110699" y="886479"/>
            <a:ext cx="5206509" cy="4869635"/>
          </a:xfrm>
          <a:prstGeom prst="rect">
            <a:avLst/>
          </a:prstGeom>
          <a:noFill/>
        </p:spPr>
      </p:pic>
    </p:spTree>
    <p:extLst>
      <p:ext uri="{BB962C8B-B14F-4D97-AF65-F5344CB8AC3E}">
        <p14:creationId xmlns:p14="http://schemas.microsoft.com/office/powerpoint/2010/main" val="137552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231136" y="128588"/>
            <a:ext cx="7729728" cy="655183"/>
          </a:xfrm>
        </p:spPr>
        <p:txBody>
          <a:bodyPr>
            <a:normAutofit fontScale="90000"/>
          </a:bodyPr>
          <a:lstStyle/>
          <a:p>
            <a:pPr marL="0" indent="0">
              <a:buNone/>
            </a:pPr>
            <a:r>
              <a:rPr lang="en-US" dirty="0"/>
              <a:t>Correlation &amp; Statistical Insights</a:t>
            </a:r>
            <a:br>
              <a:rPr lang="en-US" dirty="0"/>
            </a:br>
            <a:endParaRPr lang="en-US" dirty="0"/>
          </a:p>
        </p:txBody>
      </p:sp>
      <p:sp>
        <p:nvSpPr>
          <p:cNvPr id="3" name="Content Placeholder 2">
            <a:extLst>
              <a:ext uri="{FF2B5EF4-FFF2-40B4-BE49-F238E27FC236}">
                <a16:creationId xmlns:a16="http://schemas.microsoft.com/office/drawing/2014/main" id="{E4301C00-7CDA-C319-B822-B6C240151A4B}"/>
              </a:ext>
            </a:extLst>
          </p:cNvPr>
          <p:cNvSpPr>
            <a:spLocks noGrp="1"/>
          </p:cNvSpPr>
          <p:nvPr>
            <p:ph idx="1"/>
          </p:nvPr>
        </p:nvSpPr>
        <p:spPr>
          <a:xfrm>
            <a:off x="302325" y="1085849"/>
            <a:ext cx="5680982" cy="1596392"/>
          </a:xfrm>
        </p:spPr>
        <p:txBody>
          <a:bodyPr>
            <a:normAutofit fontScale="77500" lnSpcReduction="20000"/>
          </a:bodyPr>
          <a:lstStyle/>
          <a:p>
            <a:pPr algn="l"/>
            <a:r>
              <a:rPr lang="en-SG" sz="1600" b="1" i="0" dirty="0">
                <a:solidFill>
                  <a:srgbClr val="0D0D0D"/>
                </a:solidFill>
                <a:effectLst/>
              </a:rPr>
              <a:t>Correlation Analysis</a:t>
            </a:r>
            <a:endParaRPr lang="en-SG" sz="1600" b="0" i="0" dirty="0">
              <a:solidFill>
                <a:srgbClr val="0D0D0D"/>
              </a:solidFill>
              <a:effectLst/>
            </a:endParaRPr>
          </a:p>
          <a:p>
            <a:pPr lvl="1"/>
            <a:r>
              <a:rPr lang="en-SG" sz="1400" b="0" i="0" dirty="0">
                <a:solidFill>
                  <a:srgbClr val="0D0D0D"/>
                </a:solidFill>
                <a:effectLst/>
              </a:rPr>
              <a:t> </a:t>
            </a:r>
            <a:r>
              <a:rPr lang="en-SG" sz="1400" dirty="0">
                <a:solidFill>
                  <a:srgbClr val="0D0D0D"/>
                </a:solidFill>
              </a:rPr>
              <a:t>C</a:t>
            </a:r>
            <a:r>
              <a:rPr lang="en-SG" sz="1400" b="0" i="0" dirty="0">
                <a:solidFill>
                  <a:srgbClr val="0D0D0D"/>
                </a:solidFill>
                <a:effectLst/>
              </a:rPr>
              <a:t>orrelation matrix serves as a visual representation of the relationships between customer attributes and churn.</a:t>
            </a:r>
          </a:p>
          <a:p>
            <a:pPr lvl="1"/>
            <a:r>
              <a:rPr lang="en-SG" sz="1400" b="0" i="0" dirty="0">
                <a:solidFill>
                  <a:srgbClr val="0D0D0D"/>
                </a:solidFill>
                <a:effectLst/>
              </a:rPr>
              <a:t>While no single factor is a dominant churn predictor, a combination of several weakly correlated factors may cumulatively have a strong influence.</a:t>
            </a:r>
          </a:p>
          <a:p>
            <a:pPr lvl="1"/>
            <a:r>
              <a:rPr lang="en-SG" sz="1400" b="0" i="0" dirty="0">
                <a:solidFill>
                  <a:srgbClr val="0D0D0D"/>
                </a:solidFill>
                <a:effectLst/>
              </a:rPr>
              <a:t>Variables such as monthly minutes, customer service calls, and overage charges, though weakly correlated individually, together paint a compelling picture of potential churn risk.</a:t>
            </a:r>
          </a:p>
          <a:p>
            <a:pPr marL="0" indent="0">
              <a:buNone/>
            </a:pPr>
            <a:endParaRPr lang="en-US" dirty="0"/>
          </a:p>
        </p:txBody>
      </p:sp>
      <p:sp>
        <p:nvSpPr>
          <p:cNvPr id="4" name="Content Placeholder 2">
            <a:extLst>
              <a:ext uri="{FF2B5EF4-FFF2-40B4-BE49-F238E27FC236}">
                <a16:creationId xmlns:a16="http://schemas.microsoft.com/office/drawing/2014/main" id="{36AF3A90-4439-D832-0108-27CC2C8505BD}"/>
              </a:ext>
            </a:extLst>
          </p:cNvPr>
          <p:cNvSpPr txBox="1">
            <a:spLocks/>
          </p:cNvSpPr>
          <p:nvPr/>
        </p:nvSpPr>
        <p:spPr>
          <a:xfrm>
            <a:off x="6391275" y="767625"/>
            <a:ext cx="5680981" cy="60903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sz="1600" b="1" dirty="0">
                <a:solidFill>
                  <a:srgbClr val="0D0D0D"/>
                </a:solidFill>
              </a:rPr>
              <a:t>Statistical Significance</a:t>
            </a:r>
            <a:endParaRPr lang="en-SG" sz="1600" dirty="0">
              <a:solidFill>
                <a:srgbClr val="0D0D0D"/>
              </a:solidFill>
            </a:endParaRPr>
          </a:p>
          <a:p>
            <a:pPr lvl="1"/>
            <a:r>
              <a:rPr lang="en-SG" sz="1400" dirty="0">
                <a:solidFill>
                  <a:srgbClr val="0D0D0D"/>
                </a:solidFill>
              </a:rPr>
              <a:t>The null hypothesis posited no significant difference between the means of churned and non-churned customers across various metrics.</a:t>
            </a:r>
          </a:p>
          <a:p>
            <a:pPr lvl="1"/>
            <a:r>
              <a:rPr lang="en-SG" sz="1400" dirty="0">
                <a:solidFill>
                  <a:srgbClr val="0D0D0D"/>
                </a:solidFill>
              </a:rPr>
              <a:t>Results indicated:</a:t>
            </a:r>
          </a:p>
          <a:p>
            <a:pPr marL="971550" lvl="2" indent="-285750"/>
            <a:r>
              <a:rPr lang="en-SG" dirty="0">
                <a:solidFill>
                  <a:srgbClr val="0D0D0D"/>
                </a:solidFill>
              </a:rPr>
              <a:t>A significant difference in the mean monthly revenue and minutes between churned and non-churned customers (p &lt; 0.05), rejecting the null hypothesis.</a:t>
            </a:r>
          </a:p>
          <a:p>
            <a:pPr marL="971550" lvl="2" indent="-285750"/>
            <a:r>
              <a:rPr lang="en-SG" dirty="0">
                <a:solidFill>
                  <a:srgbClr val="0D0D0D"/>
                </a:solidFill>
              </a:rPr>
              <a:t>Customer service interactions, such as the number of director-assisted calls, were significantly higher in churned customers (p &lt; 0.05), further rejecting the null.</a:t>
            </a:r>
          </a:p>
          <a:p>
            <a:pPr marL="971550" lvl="2" indent="-285750"/>
            <a:r>
              <a:rPr lang="en-SG" dirty="0">
                <a:solidFill>
                  <a:srgbClr val="0D0D0D"/>
                </a:solidFill>
              </a:rPr>
              <a:t>Demographic factors like income group and marital status also showed significant differences in churn rates (p &lt; 0.05), while occupation did not (p &gt; 0.05).</a:t>
            </a:r>
          </a:p>
          <a:p>
            <a:pPr lvl="1"/>
            <a:r>
              <a:rPr lang="en-SG" sz="1400" dirty="0">
                <a:solidFill>
                  <a:srgbClr val="0D0D0D"/>
                </a:solidFill>
              </a:rPr>
              <a:t>These statistically significant differences validate the predictive power of certain behavioural and demographic factors in identifying potential churn.</a:t>
            </a:r>
          </a:p>
          <a:p>
            <a:pPr marL="0" indent="0">
              <a:buFont typeface="Arial" panose="020B0604020202020204" pitchFamily="34" charset="0"/>
              <a:buNone/>
            </a:pPr>
            <a:endParaRPr lang="en-US" dirty="0"/>
          </a:p>
        </p:txBody>
      </p:sp>
      <p:pic>
        <p:nvPicPr>
          <p:cNvPr id="5" name="Picture 4">
            <a:extLst>
              <a:ext uri="{FF2B5EF4-FFF2-40B4-BE49-F238E27FC236}">
                <a16:creationId xmlns:a16="http://schemas.microsoft.com/office/drawing/2014/main" id="{9B96880E-F4B2-4902-A575-728B37E9DB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039" y="2682241"/>
            <a:ext cx="6529386" cy="4175759"/>
          </a:xfrm>
          <a:prstGeom prst="rect">
            <a:avLst/>
          </a:prstGeom>
          <a:noFill/>
          <a:ln>
            <a:noFill/>
          </a:ln>
        </p:spPr>
      </p:pic>
    </p:spTree>
    <p:extLst>
      <p:ext uri="{BB962C8B-B14F-4D97-AF65-F5344CB8AC3E}">
        <p14:creationId xmlns:p14="http://schemas.microsoft.com/office/powerpoint/2010/main" val="3063830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40CE-D2FC-203C-8CA3-84CFACB17524}"/>
              </a:ext>
            </a:extLst>
          </p:cNvPr>
          <p:cNvSpPr>
            <a:spLocks noGrp="1"/>
          </p:cNvSpPr>
          <p:nvPr>
            <p:ph type="title"/>
          </p:nvPr>
        </p:nvSpPr>
        <p:spPr>
          <a:xfrm>
            <a:off x="2231136" y="54431"/>
            <a:ext cx="7729728" cy="718456"/>
          </a:xfrm>
        </p:spPr>
        <p:txBody>
          <a:bodyPr>
            <a:normAutofit fontScale="90000"/>
          </a:bodyPr>
          <a:lstStyle/>
          <a:p>
            <a:pPr marL="0" indent="0">
              <a:buNone/>
            </a:pPr>
            <a:r>
              <a:rPr lang="en-US" dirty="0"/>
              <a:t>Preparing for Predictive Modelling</a:t>
            </a:r>
          </a:p>
        </p:txBody>
      </p:sp>
      <p:sp>
        <p:nvSpPr>
          <p:cNvPr id="3" name="Content Placeholder 2">
            <a:extLst>
              <a:ext uri="{FF2B5EF4-FFF2-40B4-BE49-F238E27FC236}">
                <a16:creationId xmlns:a16="http://schemas.microsoft.com/office/drawing/2014/main" id="{E4301C00-7CDA-C319-B822-B6C240151A4B}"/>
              </a:ext>
            </a:extLst>
          </p:cNvPr>
          <p:cNvSpPr>
            <a:spLocks noGrp="1"/>
          </p:cNvSpPr>
          <p:nvPr>
            <p:ph idx="1"/>
          </p:nvPr>
        </p:nvSpPr>
        <p:spPr>
          <a:xfrm>
            <a:off x="119743" y="772887"/>
            <a:ext cx="11865428" cy="5965369"/>
          </a:xfrm>
        </p:spPr>
        <p:txBody>
          <a:bodyPr>
            <a:normAutofit fontScale="92500" lnSpcReduction="10000"/>
          </a:bodyPr>
          <a:lstStyle/>
          <a:p>
            <a:r>
              <a:rPr lang="en-US" dirty="0"/>
              <a:t>Refined Dataset</a:t>
            </a:r>
          </a:p>
          <a:p>
            <a:pPr lvl="1"/>
            <a:r>
              <a:rPr lang="en-US" dirty="0"/>
              <a:t>Based on our exploratory data analysis (EDA), we streamlined the dataset to concentrate on variables with significant relevance to churn. This refined dataset includes:</a:t>
            </a:r>
          </a:p>
          <a:p>
            <a:pPr lvl="2"/>
            <a:r>
              <a:rPr lang="en-US" dirty="0" err="1"/>
              <a:t>CustomerID</a:t>
            </a:r>
            <a:r>
              <a:rPr lang="en-US" dirty="0"/>
              <a:t>: For tracking and analysis.</a:t>
            </a:r>
          </a:p>
          <a:p>
            <a:pPr lvl="2"/>
            <a:r>
              <a:rPr lang="en-US" dirty="0"/>
              <a:t>Churn: The target variable we aim to predict.</a:t>
            </a:r>
          </a:p>
          <a:p>
            <a:pPr lvl="2"/>
            <a:r>
              <a:rPr lang="en-US" dirty="0"/>
              <a:t>Service Usage Metrics: </a:t>
            </a:r>
            <a:r>
              <a:rPr lang="en-US" dirty="0" err="1"/>
              <a:t>MonthlyRevenue</a:t>
            </a:r>
            <a:r>
              <a:rPr lang="en-US" dirty="0"/>
              <a:t>, </a:t>
            </a:r>
            <a:r>
              <a:rPr lang="en-US" dirty="0" err="1"/>
              <a:t>MonthlyMinutes</a:t>
            </a:r>
            <a:r>
              <a:rPr lang="en-US" dirty="0"/>
              <a:t>, and </a:t>
            </a:r>
            <a:r>
              <a:rPr lang="en-US" dirty="0" err="1"/>
              <a:t>TotalRecurringCharge</a:t>
            </a:r>
            <a:r>
              <a:rPr lang="en-US" dirty="0"/>
              <a:t>.</a:t>
            </a:r>
          </a:p>
          <a:p>
            <a:pPr lvl="2"/>
            <a:r>
              <a:rPr lang="en-US" dirty="0"/>
              <a:t>Customer Interaction: </a:t>
            </a:r>
            <a:r>
              <a:rPr lang="en-US" dirty="0" err="1"/>
              <a:t>DirectorAssistedCalls</a:t>
            </a:r>
            <a:r>
              <a:rPr lang="en-US" dirty="0"/>
              <a:t>, </a:t>
            </a:r>
            <a:r>
              <a:rPr lang="en-US" dirty="0" err="1"/>
              <a:t>CustomerCareCalls</a:t>
            </a:r>
            <a:r>
              <a:rPr lang="en-US" dirty="0"/>
              <a:t>.</a:t>
            </a:r>
          </a:p>
          <a:p>
            <a:pPr lvl="2"/>
            <a:r>
              <a:rPr lang="en-US" dirty="0"/>
              <a:t>Usage Patterns: </a:t>
            </a:r>
            <a:r>
              <a:rPr lang="en-US" dirty="0" err="1"/>
              <a:t>OverageMinutes</a:t>
            </a:r>
            <a:r>
              <a:rPr lang="en-US" dirty="0"/>
              <a:t>, </a:t>
            </a:r>
            <a:r>
              <a:rPr lang="en-US" dirty="0" err="1"/>
              <a:t>RoamingCalls</a:t>
            </a:r>
            <a:r>
              <a:rPr lang="en-US" dirty="0"/>
              <a:t>.</a:t>
            </a:r>
          </a:p>
          <a:p>
            <a:pPr lvl="2"/>
            <a:r>
              <a:rPr lang="en-US" dirty="0"/>
              <a:t>Demographics: </a:t>
            </a:r>
            <a:r>
              <a:rPr lang="en-US" dirty="0" err="1"/>
              <a:t>IncomeGroup</a:t>
            </a:r>
            <a:r>
              <a:rPr lang="en-US" dirty="0"/>
              <a:t>, </a:t>
            </a:r>
            <a:r>
              <a:rPr lang="en-US" dirty="0" err="1"/>
              <a:t>MaritalStatus</a:t>
            </a:r>
            <a:r>
              <a:rPr lang="en-US" dirty="0"/>
              <a:t>, Occupation, </a:t>
            </a:r>
            <a:r>
              <a:rPr lang="en-US" dirty="0" err="1"/>
              <a:t>CityCode</a:t>
            </a:r>
            <a:r>
              <a:rPr lang="en-US" dirty="0"/>
              <a:t>, </a:t>
            </a:r>
            <a:r>
              <a:rPr lang="en-US" dirty="0" err="1"/>
              <a:t>ChildrenInHH</a:t>
            </a:r>
            <a:r>
              <a:rPr lang="en-US" dirty="0"/>
              <a:t>.</a:t>
            </a:r>
          </a:p>
          <a:p>
            <a:pPr lvl="1"/>
            <a:r>
              <a:rPr lang="en-US" dirty="0"/>
              <a:t>This selection is driven by our goal to create a predictive model that is both accurate and insightful, focusing on the variables most indicative of churn behavior.</a:t>
            </a:r>
          </a:p>
          <a:p>
            <a:r>
              <a:rPr lang="en-US" dirty="0"/>
              <a:t>EDA Summary</a:t>
            </a:r>
          </a:p>
          <a:p>
            <a:pPr lvl="1"/>
            <a:r>
              <a:rPr lang="en-US" dirty="0"/>
              <a:t>Demographic Trends: Certain demographics, including income group, marital status, and the presence of children, have a pronounced impact on churn rates.</a:t>
            </a:r>
          </a:p>
          <a:p>
            <a:pPr lvl="1"/>
            <a:r>
              <a:rPr lang="en-US" dirty="0"/>
              <a:t>Service Usage and Interaction: There's a clear link between service usage patterns (such as monthly minutes and revenue) and churn, with higher incidences of churn among customers exhibiting lower usage or higher levels of service-related issues.</a:t>
            </a:r>
          </a:p>
          <a:p>
            <a:pPr lvl="1"/>
            <a:r>
              <a:rPr lang="en-US" dirty="0"/>
              <a:t>Geographic Variance: Churn rates vary significantly across different geographic regions, suggesting the influence of local competition and market saturation.</a:t>
            </a:r>
          </a:p>
          <a:p>
            <a:pPr lvl="1"/>
            <a:r>
              <a:rPr lang="en-US" dirty="0"/>
              <a:t>The insights derived from the EDA emphasize the multifaceted nature of customer churn, informing our approach to predictive modeling by highlighting the importance of considering a broad range of factors.</a:t>
            </a:r>
          </a:p>
          <a:p>
            <a:pPr marL="0" indent="0">
              <a:buNone/>
            </a:pPr>
            <a:endParaRPr lang="en-US" dirty="0"/>
          </a:p>
        </p:txBody>
      </p:sp>
    </p:spTree>
    <p:extLst>
      <p:ext uri="{BB962C8B-B14F-4D97-AF65-F5344CB8AC3E}">
        <p14:creationId xmlns:p14="http://schemas.microsoft.com/office/powerpoint/2010/main" val="7600551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470</TotalTime>
  <Words>2656</Words>
  <Application>Microsoft Macintosh PowerPoint</Application>
  <PresentationFormat>Widescreen</PresentationFormat>
  <Paragraphs>162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Gill Sans MT</vt:lpstr>
      <vt:lpstr>Parcel</vt:lpstr>
      <vt:lpstr>telecom Customer Churn prediction analysis</vt:lpstr>
      <vt:lpstr>Introduction</vt:lpstr>
      <vt:lpstr>Data Acquisition &amp; Cleaning</vt:lpstr>
      <vt:lpstr>Data Acquisition &amp; Cleaning</vt:lpstr>
      <vt:lpstr>Exploratory Data Analysis (EDA) Overview </vt:lpstr>
      <vt:lpstr>Demographic Analysis</vt:lpstr>
      <vt:lpstr>Behavioral Analysis</vt:lpstr>
      <vt:lpstr>Correlation &amp; Statistical Insights </vt:lpstr>
      <vt:lpstr>Preparing for Predictive Modelling</vt:lpstr>
      <vt:lpstr>Pre-processing for Model Training</vt:lpstr>
      <vt:lpstr>Modelling</vt:lpstr>
      <vt:lpstr>Model Evaluation</vt:lpstr>
      <vt:lpstr>Prediction OUtCOME</vt:lpstr>
      <vt:lpstr>Risk Segmentation</vt:lpstr>
      <vt:lpstr>Data Visualization</vt:lpstr>
      <vt:lpstr>Data Visualization</vt:lpstr>
      <vt:lpstr>Data Visualization</vt:lpstr>
      <vt:lpstr>Conclusion</vt:lpstr>
      <vt:lpstr>Q &amp; 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prediction analysis</dc:title>
  <dc:creator>Thant Thiri Myo Kyi</dc:creator>
  <cp:lastModifiedBy>Thant Thiri Myo Kyi</cp:lastModifiedBy>
  <cp:revision>60</cp:revision>
  <cp:lastPrinted>2024-03-20T20:36:19Z</cp:lastPrinted>
  <dcterms:created xsi:type="dcterms:W3CDTF">2024-03-15T18:26:31Z</dcterms:created>
  <dcterms:modified xsi:type="dcterms:W3CDTF">2024-03-20T20:36:53Z</dcterms:modified>
</cp:coreProperties>
</file>