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5" r:id="rId5"/>
    <p:sldId id="269" r:id="rId6"/>
    <p:sldId id="264" r:id="rId7"/>
    <p:sldId id="263" r:id="rId8"/>
    <p:sldId id="270" r:id="rId9"/>
    <p:sldId id="271" r:id="rId10"/>
    <p:sldId id="262" r:id="rId11"/>
    <p:sldId id="261" r:id="rId12"/>
    <p:sldId id="260" r:id="rId13"/>
    <p:sldId id="272" r:id="rId14"/>
    <p:sldId id="259" r:id="rId15"/>
    <p:sldId id="25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howGuide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/Public-Safety/Crime-Data-from-2020-to-Present/2nrs-mtv8" TargetMode="External"/><Relationship Id="rId2" Type="http://schemas.openxmlformats.org/officeDocument/2006/relationships/hyperlink" Target="https://data.lacity.org/Public-Safety/Crime-Data-from-2010-to-2019/63jg-8b9z/expl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B25A-3D57-5F15-95AF-0328928B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809" y="1202047"/>
            <a:ext cx="8361229" cy="2684634"/>
          </a:xfrm>
        </p:spPr>
        <p:txBody>
          <a:bodyPr/>
          <a:lstStyle/>
          <a:p>
            <a:r>
              <a:rPr lang="en-US" sz="6500" dirty="0"/>
              <a:t>LA County Crime rate trend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F10B7-4E7D-E354-35A4-802E9AF0A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886681"/>
            <a:ext cx="9045836" cy="1271728"/>
          </a:xfrm>
        </p:spPr>
        <p:txBody>
          <a:bodyPr>
            <a:noAutofit/>
          </a:bodyPr>
          <a:lstStyle/>
          <a:p>
            <a:r>
              <a:rPr lang="en-US" sz="1700" dirty="0">
                <a:latin typeface="Century Gothic" panose="020B0502020202020204" pitchFamily="34" charset="0"/>
              </a:rPr>
              <a:t>Presented by: </a:t>
            </a:r>
          </a:p>
          <a:p>
            <a:r>
              <a:rPr lang="en-US" sz="1700" dirty="0">
                <a:latin typeface="Century Gothic" panose="020B0502020202020204" pitchFamily="34" charset="0"/>
              </a:rPr>
              <a:t>Thant </a:t>
            </a:r>
            <a:r>
              <a:rPr lang="en-US" sz="1700" dirty="0" err="1">
                <a:latin typeface="Century Gothic" panose="020B0502020202020204" pitchFamily="34" charset="0"/>
              </a:rPr>
              <a:t>Thiri</a:t>
            </a:r>
            <a:r>
              <a:rPr lang="en-US" sz="1700" dirty="0">
                <a:latin typeface="Century Gothic" panose="020B0502020202020204" pitchFamily="34" charset="0"/>
              </a:rPr>
              <a:t> M. Kyi</a:t>
            </a:r>
          </a:p>
          <a:p>
            <a:r>
              <a:rPr lang="en-US" sz="1700" dirty="0">
                <a:latin typeface="Century Gothic" panose="020B0502020202020204" pitchFamily="34" charset="0"/>
              </a:rPr>
              <a:t>(Springboard Data Science Career Track, July 2023 Cohort)</a:t>
            </a:r>
          </a:p>
        </p:txBody>
      </p:sp>
    </p:spTree>
    <p:extLst>
      <p:ext uri="{BB962C8B-B14F-4D97-AF65-F5344CB8AC3E}">
        <p14:creationId xmlns:p14="http://schemas.microsoft.com/office/powerpoint/2010/main" val="190887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DDFF-5AB1-E8AF-227B-D7A2FB66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27" y="0"/>
            <a:ext cx="11541163" cy="742950"/>
          </a:xfrm>
        </p:spPr>
        <p:txBody>
          <a:bodyPr>
            <a:normAutofit fontScale="90000"/>
          </a:bodyPr>
          <a:lstStyle/>
          <a:p>
            <a:r>
              <a:rPr lang="en-SG" sz="34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Building the Framework for Prediction – Feature Engineering</a:t>
            </a:r>
            <a:br>
              <a:rPr lang="en-SG" sz="42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</a:br>
            <a:b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39B3-80E7-8CB9-3138-ABBC839D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33" y="930536"/>
            <a:ext cx="4986169" cy="487142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SG" b="1" i="0" dirty="0">
                <a:effectLst/>
                <a:latin typeface="Century Gothic" panose="020B0502020202020204" pitchFamily="34" charset="0"/>
              </a:rPr>
              <a:t>1. Data Pre-processing Steps</a:t>
            </a:r>
            <a:endParaRPr lang="en-SG" b="1" dirty="0">
              <a:latin typeface="Century Gothic" panose="020B0502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Preparation: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Loaded 'top 5 crime data' dataset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Removed irrelevant columns (e.g., 'ID')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Feature Engineering: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Categorical Encoding: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'VICT_SEX', 'VICT_DESCENT' via Label Encoding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One-hot Encoding for binary column transformation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Cleaning: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Duplicates removed post-encoding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Feature Scaling: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Standardization using 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StandardScaler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732BC6-7610-C861-5151-F3BB4B5FE032}"/>
              </a:ext>
            </a:extLst>
          </p:cNvPr>
          <p:cNvSpPr txBox="1">
            <a:spLocks/>
          </p:cNvSpPr>
          <p:nvPr/>
        </p:nvSpPr>
        <p:spPr>
          <a:xfrm>
            <a:off x="6350600" y="871367"/>
            <a:ext cx="5611904" cy="4930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SG" b="1" i="0" dirty="0">
                <a:effectLst/>
                <a:latin typeface="Century Gothic" panose="020B0502020202020204" pitchFamily="34" charset="0"/>
              </a:rPr>
              <a:t>2. Data Preparation for Modelling and Training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Dataset Segmentation for Modelling: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Large dataset necessitated creation of smaller, focused datasets: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Crime category prediction dataset with key features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Crime count prediction/forecasting dataset</a:t>
            </a:r>
          </a:p>
          <a:p>
            <a:pPr marL="1600200" lvl="3" indent="-22860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1600200" lvl="3" indent="-22860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1600200" lvl="3" indent="-22860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1600200" lvl="3" indent="-22860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1600200" lvl="3" indent="-22860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1600200" lvl="3" indent="-228600">
              <a:buFont typeface="+mj-lt"/>
              <a:buAutoNum type="arabicPeriod"/>
            </a:pP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Model Data Setup: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split into features (X) and targets (y)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Training and Testing Sets: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Typical split ratio applied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Training set for model building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Testing set for model evaluation</a:t>
            </a:r>
          </a:p>
          <a:p>
            <a:pPr lvl="1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Saving: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Processed data saved in </a:t>
            </a: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lang="en-SG" b="1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train_test_split.pkl</a:t>
            </a: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Preprocessed</a:t>
            </a: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data for modelling saved in </a:t>
            </a: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'top5_crime_pre.csv'</a:t>
            </a:r>
          </a:p>
          <a:p>
            <a:pPr marL="742950" lvl="1" indent="-28575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SG" i="0" dirty="0">
              <a:solidFill>
                <a:srgbClr val="37415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9EE46-0D08-6745-B569-1C0849E8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709" y="2171700"/>
            <a:ext cx="472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AEF3-615E-B9F7-0AB3-4FC21B1E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47917"/>
            <a:ext cx="9601200" cy="648149"/>
          </a:xfrm>
        </p:spPr>
        <p:txBody>
          <a:bodyPr>
            <a:normAutofit fontScale="90000"/>
          </a:bodyPr>
          <a:lstStyle/>
          <a:p>
            <a:r>
              <a:rPr lang="en-SG" sz="4000" i="0" dirty="0">
                <a:effectLst/>
                <a:latin typeface="Century Gothic" panose="020B0502020202020204" pitchFamily="34" charset="0"/>
              </a:rPr>
              <a:t>Model Training and Evaluation</a:t>
            </a:r>
            <a:br>
              <a:rPr lang="en-SG" b="1" i="0" dirty="0">
                <a:effectLst/>
                <a:latin typeface="Söhne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4EEC-A315-3728-BEB7-15D475DA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796066"/>
            <a:ext cx="10460180" cy="94484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Model Building: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Models: Linear Regression, Random Forest, 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XGBoost</a:t>
            </a: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CatBoost</a:t>
            </a: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, Decision Tree</a:t>
            </a: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Metrics: MSE, RMSE, MAE, R-squared, and Cross-Validation Scores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70B0C3-3FFB-DE80-4FC9-471959CF3659}"/>
              </a:ext>
            </a:extLst>
          </p:cNvPr>
          <p:cNvSpPr txBox="1">
            <a:spLocks/>
          </p:cNvSpPr>
          <p:nvPr/>
        </p:nvSpPr>
        <p:spPr>
          <a:xfrm>
            <a:off x="1542911" y="3026784"/>
            <a:ext cx="6033546" cy="3512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>
                <a:solidFill>
                  <a:srgbClr val="374151"/>
                </a:solidFill>
                <a:latin typeface="Century Gothic" panose="020B0502020202020204" pitchFamily="34" charset="0"/>
              </a:rPr>
              <a:t>Performance Analysis:</a:t>
            </a:r>
            <a:endParaRPr lang="en-SG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Linear Regression: High errors, negative R-squared (poor performance)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Random Forest: Low errors, high R-squared (good performance)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i="0" dirty="0" err="1">
                <a:solidFill>
                  <a:srgbClr val="374151"/>
                </a:solidFill>
                <a:latin typeface="Century Gothic" panose="020B0502020202020204" pitchFamily="34" charset="0"/>
              </a:rPr>
              <a:t>XGBoost</a:t>
            </a:r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: Moderate errors, negative R-squared (average to below-average performance)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i="0" dirty="0" err="1">
                <a:solidFill>
                  <a:srgbClr val="374151"/>
                </a:solidFill>
                <a:latin typeface="Century Gothic" panose="020B0502020202020204" pitchFamily="34" charset="0"/>
              </a:rPr>
              <a:t>CatBoost</a:t>
            </a:r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: High errors, negative R-squared (poor performance)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Decision Tree: Moderate errors, high R-squared (good performance)</a:t>
            </a:r>
          </a:p>
          <a:p>
            <a:pPr marL="0" indent="0">
              <a:buNone/>
            </a:pPr>
            <a:r>
              <a:rPr lang="en-SG" b="1" dirty="0">
                <a:solidFill>
                  <a:srgbClr val="374151"/>
                </a:solidFill>
                <a:latin typeface="Century Gothic" panose="020B0502020202020204" pitchFamily="34" charset="0"/>
              </a:rPr>
              <a:t>Initial Conclusion:</a:t>
            </a:r>
            <a:endParaRPr lang="en-SG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Best Performers: Random Forest and Decision Tree</a:t>
            </a:r>
          </a:p>
          <a:p>
            <a:pPr marL="800100" lvl="1" indent="-342900"/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Random Forest has the lowest MAE and highest R-squared</a:t>
            </a:r>
          </a:p>
          <a:p>
            <a:pPr marL="800100" lvl="1" indent="-342900"/>
            <a:r>
              <a:rPr lang="en-SG" i="0" dirty="0">
                <a:solidFill>
                  <a:srgbClr val="374151"/>
                </a:solidFill>
                <a:latin typeface="Century Gothic" panose="020B0502020202020204" pitchFamily="34" charset="0"/>
              </a:rPr>
              <a:t>Decision Tree has a slightly lower RMSE and the same R-squared as Random Forest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5" name="Picture 4" descr="A table of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70ECB3B0-FC85-A644-0958-B9194506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72" y="1688295"/>
            <a:ext cx="5853814" cy="1285875"/>
          </a:xfrm>
          <a:prstGeom prst="rect">
            <a:avLst/>
          </a:prstGeom>
        </p:spPr>
      </p:pic>
      <p:pic>
        <p:nvPicPr>
          <p:cNvPr id="6" name="Picture 5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48CBF9D3-0CB4-DC25-F0B9-7C3499FFF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71" y="2974170"/>
            <a:ext cx="4137394" cy="259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8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38B8-20B9-670A-14A7-14F72DD9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336971" cy="891248"/>
          </a:xfrm>
        </p:spPr>
        <p:txBody>
          <a:bodyPr>
            <a:normAutofit/>
          </a:bodyPr>
          <a:lstStyle/>
          <a:p>
            <a:r>
              <a:rPr lang="en-SG" sz="3100" i="0" dirty="0">
                <a:effectLst/>
                <a:latin typeface="Century Gothic" panose="020B0502020202020204" pitchFamily="34" charset="0"/>
              </a:rPr>
              <a:t>Model Validation and Final Choice</a:t>
            </a:r>
            <a:endParaRPr lang="en-US" sz="31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C5D6-D910-AE61-327C-1D5B1B4B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2571"/>
            <a:ext cx="3282694" cy="4391255"/>
          </a:xfrm>
        </p:spPr>
        <p:txBody>
          <a:bodyPr>
            <a:normAutofit fontScale="92500" lnSpcReduction="20000"/>
          </a:bodyPr>
          <a:lstStyle/>
          <a:p>
            <a:r>
              <a:rPr lang="en-SG" sz="1400" b="1" i="0" dirty="0">
                <a:effectLst/>
                <a:latin typeface="Century Gothic" panose="020B0502020202020204" pitchFamily="34" charset="0"/>
              </a:rPr>
              <a:t>Overfitting and Underfitting Analysis:</a:t>
            </a:r>
            <a:endParaRPr lang="en-SG" sz="1400" b="0" i="0" dirty="0"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sz="1400" b="0" i="0" dirty="0">
                <a:effectLst/>
                <a:latin typeface="Century Gothic" panose="020B0502020202020204" pitchFamily="34" charset="0"/>
              </a:rPr>
              <a:t>Learning curves are used to evaluate model generalization</a:t>
            </a:r>
          </a:p>
          <a:p>
            <a:pPr lvl="1"/>
            <a:r>
              <a:rPr lang="en-SG" sz="1400" b="1" i="0" dirty="0">
                <a:effectLst/>
                <a:latin typeface="Century Gothic" panose="020B0502020202020204" pitchFamily="34" charset="0"/>
              </a:rPr>
              <a:t>Random Forest </a:t>
            </a:r>
            <a:r>
              <a:rPr lang="en-SG" sz="1400" b="1" i="0" dirty="0" err="1">
                <a:effectLst/>
                <a:latin typeface="Century Gothic" panose="020B0502020202020204" pitchFamily="34" charset="0"/>
              </a:rPr>
              <a:t>Analysis:</a:t>
            </a:r>
            <a:r>
              <a:rPr lang="en-SG" sz="1400" b="0" i="0" dirty="0" err="1">
                <a:effectLst/>
                <a:latin typeface="Century Gothic" panose="020B0502020202020204" pitchFamily="34" charset="0"/>
              </a:rPr>
              <a:t>Learning</a:t>
            </a:r>
            <a:r>
              <a:rPr lang="en-SG" sz="1400" b="0" i="0" dirty="0">
                <a:effectLst/>
                <a:latin typeface="Century Gothic" panose="020B0502020202020204" pitchFamily="34" charset="0"/>
              </a:rPr>
              <a:t> Curve: Training and CV scores are consistent, suggesting no overfitting</a:t>
            </a:r>
          </a:p>
          <a:p>
            <a:pPr lvl="1"/>
            <a:r>
              <a:rPr lang="en-SG" sz="1400" b="1" i="0" dirty="0">
                <a:effectLst/>
                <a:latin typeface="Century Gothic" panose="020B0502020202020204" pitchFamily="34" charset="0"/>
              </a:rPr>
              <a:t>Decision Tree </a:t>
            </a:r>
            <a:r>
              <a:rPr lang="en-SG" sz="1400" b="1" i="0" dirty="0" err="1">
                <a:effectLst/>
                <a:latin typeface="Century Gothic" panose="020B0502020202020204" pitchFamily="34" charset="0"/>
              </a:rPr>
              <a:t>Analysis:</a:t>
            </a:r>
            <a:r>
              <a:rPr lang="en-SG" sz="1400" b="0" i="0" dirty="0" err="1">
                <a:effectLst/>
                <a:latin typeface="Century Gothic" panose="020B0502020202020204" pitchFamily="34" charset="0"/>
              </a:rPr>
              <a:t>Learning</a:t>
            </a:r>
            <a:r>
              <a:rPr lang="en-SG" sz="1400" b="0" i="0" dirty="0">
                <a:effectLst/>
                <a:latin typeface="Century Gothic" panose="020B0502020202020204" pitchFamily="34" charset="0"/>
              </a:rPr>
              <a:t> Curve: High initial training score (potential overfitting) but improves with more data, indicating good generalization</a:t>
            </a:r>
          </a:p>
          <a:p>
            <a:r>
              <a:rPr lang="en-SG" sz="1400" b="1" i="0" dirty="0">
                <a:effectLst/>
                <a:latin typeface="Century Gothic" panose="020B0502020202020204" pitchFamily="34" charset="0"/>
              </a:rPr>
              <a:t>Final Model Selection:</a:t>
            </a:r>
            <a:endParaRPr lang="en-SG" sz="1400" b="0" i="0" dirty="0"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sz="1400" b="0" i="0" dirty="0">
                <a:effectLst/>
                <a:latin typeface="Century Gothic" panose="020B0502020202020204" pitchFamily="34" charset="0"/>
              </a:rPr>
              <a:t>Decision Tree is selected based on its improving cross-validation score and ability to generalize with more data</a:t>
            </a:r>
          </a:p>
          <a:p>
            <a:pPr marL="530352" lvl="1" indent="0">
              <a:buNone/>
            </a:pPr>
            <a:endParaRPr lang="en-SG" sz="1100" b="0" i="0" dirty="0">
              <a:effectLst/>
              <a:latin typeface="Inter"/>
            </a:endParaRPr>
          </a:p>
          <a:p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5DB2-68E6-E9E4-09F6-F209DED7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4" y="1403568"/>
            <a:ext cx="7476900" cy="3850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103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38B8-20B9-670A-14A7-14F72DD9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5486" cy="1485900"/>
          </a:xfrm>
        </p:spPr>
        <p:txBody>
          <a:bodyPr>
            <a:normAutofit/>
          </a:bodyPr>
          <a:lstStyle/>
          <a:p>
            <a:r>
              <a:rPr lang="en-SG" sz="3400" i="0" dirty="0">
                <a:effectLst/>
                <a:latin typeface="Century Gothic" panose="020B0502020202020204" pitchFamily="34" charset="0"/>
              </a:rPr>
              <a:t>Final Model Fitting and Feature Importance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ABD04A-4195-9434-380C-7BBF2861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30" y="1609934"/>
            <a:ext cx="5349107" cy="236697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C5D6-D910-AE61-327C-1D5B1B4B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221" y="1436914"/>
            <a:ext cx="5790608" cy="473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100" b="1" i="0" dirty="0">
                <a:effectLst/>
                <a:latin typeface="Century Gothic" panose="020B0502020202020204" pitchFamily="34" charset="0"/>
              </a:rPr>
              <a:t>Feature Importance: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Key Predictive Features: Victim descent and crime type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High Importance: Indicating these features greatly influence crime rate predictions</a:t>
            </a:r>
          </a:p>
          <a:p>
            <a:pPr marL="0" indent="0">
              <a:buNone/>
            </a:pPr>
            <a:r>
              <a:rPr lang="en-SG" sz="1100" b="1" i="0" dirty="0">
                <a:effectLst/>
                <a:latin typeface="Century Gothic" panose="020B0502020202020204" pitchFamily="34" charset="0"/>
              </a:rPr>
              <a:t>Model Prediction Accuracy by Crime Type: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Battery - Simple Assault: Predictions slightly higher than actual rates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Burglary: Predictions slightly higher than actual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Burglary from Vehicle: Predictions slightly lower than actual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Theft Plain - Petty: Predictions slightly higher than actual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SG" sz="1100" i="0" dirty="0">
                <a:effectLst/>
                <a:latin typeface="Century Gothic" panose="020B0502020202020204" pitchFamily="34" charset="0"/>
              </a:rPr>
              <a:t>Vehicle - Stolen: Predictions significantly lower, indicating an area for improvement</a:t>
            </a:r>
            <a:br>
              <a:rPr lang="en-SG" sz="1100" b="0" i="0" dirty="0">
                <a:effectLst/>
                <a:latin typeface="Inter"/>
              </a:rPr>
            </a:br>
            <a:endParaRPr lang="en-SG" sz="1100" b="0" i="0" dirty="0">
              <a:effectLst/>
              <a:latin typeface="Inter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1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EF45D-BF09-19BE-E029-1642109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1" y="400050"/>
            <a:ext cx="7534423" cy="1485900"/>
          </a:xfrm>
        </p:spPr>
        <p:txBody>
          <a:bodyPr>
            <a:normAutofit/>
          </a:bodyPr>
          <a:lstStyle/>
          <a:p>
            <a:r>
              <a:rPr lang="en-SG" sz="2400" i="0" dirty="0">
                <a:effectLst/>
                <a:latin typeface="Century Gothic" panose="020B0502020202020204" pitchFamily="34" charset="0"/>
              </a:rPr>
              <a:t>Predictive Performance </a:t>
            </a:r>
            <a:br>
              <a:rPr lang="en-SG" sz="2400" i="0" dirty="0">
                <a:effectLst/>
                <a:latin typeface="Century Gothic" panose="020B0502020202020204" pitchFamily="34" charset="0"/>
              </a:rPr>
            </a:br>
            <a:r>
              <a:rPr lang="en-SG" sz="2400" i="0" dirty="0">
                <a:effectLst/>
                <a:latin typeface="Century Gothic" panose="020B0502020202020204" pitchFamily="34" charset="0"/>
              </a:rPr>
              <a:t>by Descent, Area, and Day of the Week</a:t>
            </a:r>
            <a:br>
              <a:rPr lang="en-SG" sz="2400" b="1" i="0" dirty="0">
                <a:effectLst/>
                <a:latin typeface="Söhne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66DC-E8C3-12BA-F541-2E1118C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00" y="1390651"/>
            <a:ext cx="6690114" cy="40667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SG" sz="1300" b="1" i="0" dirty="0">
                <a:effectLst/>
                <a:latin typeface="Century Gothic" panose="020B0502020202020204" pitchFamily="34" charset="0"/>
              </a:rPr>
              <a:t>Accuracy Across Descent Groups:</a:t>
            </a:r>
            <a:endParaRPr lang="en-SG" sz="1300" b="0" i="0" dirty="0">
              <a:effectLst/>
              <a:latin typeface="Century Gothic" panose="020B0502020202020204" pitchFamily="34" charset="0"/>
            </a:endParaRP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Overestimations: American Indian/Alaskan Native, Asian Indian, Guamanian</a:t>
            </a: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Close Predictions: Hispanic/Latin/Mexican</a:t>
            </a: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Underestimation: "Unknown" descent group</a:t>
            </a:r>
          </a:p>
          <a:p>
            <a:pPr>
              <a:buFont typeface="+mj-lt"/>
              <a:buAutoNum type="arabicPeriod"/>
            </a:pPr>
            <a:r>
              <a:rPr lang="en-SG" sz="1300" b="1" i="0" dirty="0">
                <a:effectLst/>
                <a:latin typeface="Century Gothic" panose="020B0502020202020204" pitchFamily="34" charset="0"/>
              </a:rPr>
              <a:t>Actual vs. Predicted Crime Rates by Area:</a:t>
            </a:r>
            <a:endParaRPr lang="en-SG" sz="1300" b="0" i="0" dirty="0">
              <a:effectLst/>
              <a:latin typeface="Century Gothic" panose="020B0502020202020204" pitchFamily="34" charset="0"/>
            </a:endParaRP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Higher Actual Rates: 77th Street, Hollenbeck, Mission, Newton, Van Nuys</a:t>
            </a: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Higher Predicted Rates: Central, Foothill, Olympic, West Valley</a:t>
            </a:r>
          </a:p>
          <a:p>
            <a:pPr>
              <a:buFont typeface="+mj-lt"/>
              <a:buAutoNum type="arabicPeriod"/>
            </a:pPr>
            <a:r>
              <a:rPr lang="en-SG" sz="1300" b="1" i="0" dirty="0">
                <a:effectLst/>
                <a:latin typeface="Century Gothic" panose="020B0502020202020204" pitchFamily="34" charset="0"/>
              </a:rPr>
              <a:t>Prediction Variance by Day of the Week:</a:t>
            </a:r>
            <a:endParaRPr lang="en-SG" sz="1300" b="0" i="0" dirty="0">
              <a:effectLst/>
              <a:latin typeface="Century Gothic" panose="020B0502020202020204" pitchFamily="34" charset="0"/>
            </a:endParaRP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Higher Actual Weekend Rates: Fridays and Sundays</a:t>
            </a:r>
          </a:p>
          <a:p>
            <a:pPr marL="742950" lvl="1" indent="-285750"/>
            <a:r>
              <a:rPr lang="en-SG" sz="1300" b="0" i="0" dirty="0">
                <a:effectLst/>
                <a:latin typeface="Century Gothic" panose="020B0502020202020204" pitchFamily="34" charset="0"/>
              </a:rPr>
              <a:t>Alternating Over and Under Predictions: During weekdays</a:t>
            </a:r>
          </a:p>
          <a:p>
            <a:endParaRPr lang="en-US" sz="1300" dirty="0"/>
          </a:p>
        </p:txBody>
      </p:sp>
      <p:pic>
        <p:nvPicPr>
          <p:cNvPr id="6" name="Picture 5" descr="A graph with lines and a red line&#10;&#10;Description automatically generated with medium confidence">
            <a:extLst>
              <a:ext uri="{FF2B5EF4-FFF2-40B4-BE49-F238E27FC236}">
                <a16:creationId xmlns:a16="http://schemas.microsoft.com/office/drawing/2014/main" id="{987DB2B2-3866-EBEB-04C3-A152FF75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404"/>
          <a:stretch/>
        </p:blipFill>
        <p:spPr bwMode="auto">
          <a:xfrm>
            <a:off x="7766304" y="2281428"/>
            <a:ext cx="4425696" cy="2295144"/>
          </a:xfrm>
          <a:prstGeom prst="rect">
            <a:avLst/>
          </a:prstGeom>
          <a:noFill/>
        </p:spPr>
      </p:pic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2724A4F5-3325-6119-E3C7-846FC8674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8680"/>
          <a:stretch/>
        </p:blipFill>
        <p:spPr bwMode="auto">
          <a:xfrm>
            <a:off x="7764663" y="10"/>
            <a:ext cx="4427336" cy="2295134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64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graph with lines and points&#10;&#10;Description automatically generated with medium confidence">
            <a:extLst>
              <a:ext uri="{FF2B5EF4-FFF2-40B4-BE49-F238E27FC236}">
                <a16:creationId xmlns:a16="http://schemas.microsoft.com/office/drawing/2014/main" id="{CAB5477D-EC8F-49D3-339A-C57D72B41D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709"/>
          <a:stretch/>
        </p:blipFill>
        <p:spPr bwMode="auto">
          <a:xfrm>
            <a:off x="7764664" y="4576572"/>
            <a:ext cx="4427336" cy="229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940-2883-6EB8-EF16-7B44A497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50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General Trends and Future Improvements</a:t>
            </a:r>
            <a:endParaRPr lang="en-US" sz="35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1B9E-9714-F486-38B0-3B10907F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753" y="2187836"/>
            <a:ext cx="9601200" cy="35814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Model trends to overpredict for certain descent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Notable underprediction for "Unknown" descent and Vehicle Theft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Hispanic/Latin/Mexican descent group consistently targeted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Limitations: Insufficient RAM, leading to data underutilization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Suggestion: Investment in computational resources for better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6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B25A-3D57-5F15-95AF-0328928B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809" y="1202047"/>
            <a:ext cx="8361229" cy="2684634"/>
          </a:xfrm>
        </p:spPr>
        <p:txBody>
          <a:bodyPr/>
          <a:lstStyle/>
          <a:p>
            <a:r>
              <a:rPr lang="en-US" sz="6500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AB005D-CC4E-8C18-EBC3-8B980B8EF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Q &amp;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36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8DA-B588-7689-1302-0584FAFD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85800"/>
            <a:ext cx="10226370" cy="1341783"/>
          </a:xfrm>
        </p:spPr>
        <p:txBody>
          <a:bodyPr>
            <a:noAutofit/>
          </a:bodyPr>
          <a:lstStyle/>
          <a:p>
            <a:r>
              <a:rPr lang="en-SG" sz="3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Understanding Top 5 Frequent Crime Patterns in Los Angeles: A Data-Driven Approach</a:t>
            </a:r>
            <a:endParaRPr lang="en-US" sz="38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5A8D-6077-7F2C-EBD7-B93775BA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415209"/>
            <a:ext cx="9601200" cy="334428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Context</a:t>
            </a:r>
            <a:endParaRPr lang="en-SG" dirty="0">
              <a:solidFill>
                <a:srgbClr val="374151"/>
              </a:solidFill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Los Angeles, known for its dynamic urban landscape, faces challenges with varying crime 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rates.Recognizing</a:t>
            </a: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the need for a proactive approach to community safety.</a:t>
            </a:r>
          </a:p>
          <a:p>
            <a:pPr marL="0" indent="0" algn="l">
              <a:buNone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Problem Definition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The persistent issue of crime necessitates innovative solutions.</a:t>
            </a: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Utilizing data analysis to uncover crime trends and predict future patterns.</a:t>
            </a:r>
          </a:p>
          <a:p>
            <a:pPr marL="0" indent="0" algn="l">
              <a:buNone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Project Objective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To develop a predictive model that analyses historical crime data.</a:t>
            </a: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Aiming to provide insights that assist in informed decision-making for community welfare.</a:t>
            </a:r>
          </a:p>
          <a:p>
            <a:pPr marL="0" indent="0" algn="l">
              <a:buNone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Impact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Highlighting the potential of data-driven strategies in enhancing public safety measures.</a:t>
            </a:r>
          </a:p>
          <a:p>
            <a:pPr marL="800100" lvl="1" indent="-342900"/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Empowering communities with knowledge for better preparedness and response.</a:t>
            </a:r>
          </a:p>
        </p:txBody>
      </p:sp>
    </p:spTree>
    <p:extLst>
      <p:ext uri="{BB962C8B-B14F-4D97-AF65-F5344CB8AC3E}">
        <p14:creationId xmlns:p14="http://schemas.microsoft.com/office/powerpoint/2010/main" val="107977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044D-CCB2-4BB1-6F67-8F5AD925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402"/>
            <a:ext cx="9601200" cy="723452"/>
          </a:xfrm>
        </p:spPr>
        <p:txBody>
          <a:bodyPr/>
          <a:lstStyle/>
          <a:p>
            <a:r>
              <a:rPr lang="en-SG" i="0" dirty="0">
                <a:effectLst/>
                <a:latin typeface="Century Gothic" panose="020B0502020202020204" pitchFamily="34" charset="0"/>
              </a:rPr>
              <a:t>Data Acquisition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CE0E-B89E-3CAB-D91B-B39F714C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685800"/>
            <a:ext cx="9601200" cy="2627555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SG" sz="30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Source:</a:t>
            </a:r>
            <a:endParaRPr lang="en-SG" sz="3000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Los Angeles city public data website (</a:t>
            </a:r>
            <a:r>
              <a:rPr lang="en-SG" sz="3000" b="0" i="0" u="none" strike="noStrike" dirty="0">
                <a:effectLst/>
                <a:latin typeface="Century Gothic" panose="020B0502020202020204" pitchFamily="34" charset="0"/>
                <a:hlinkClick r:id="rId2"/>
              </a:rPr>
              <a:t>https://data.lacity.org/Public-Safety/Crime-Data-from-2010-to-2019/63jg-8b9z/explore</a:t>
            </a:r>
            <a:r>
              <a:rPr lang="en-SG" sz="3000" b="0" i="0" dirty="0">
                <a:effectLst/>
                <a:latin typeface="Century Gothic" panose="020B0502020202020204" pitchFamily="34" charset="0"/>
              </a:rPr>
              <a:t> ,</a:t>
            </a:r>
          </a:p>
          <a:p>
            <a:pPr marL="457200" lvl="1" indent="0">
              <a:buNone/>
            </a:pPr>
            <a:r>
              <a:rPr lang="en-SG" sz="3000" b="0" i="0" u="none" strike="noStrike" dirty="0">
                <a:effectLst/>
                <a:latin typeface="Century Gothic" panose="020B0502020202020204" pitchFamily="34" charset="0"/>
                <a:hlinkClick r:id="rId3"/>
              </a:rPr>
              <a:t>https://data.lacity.org/Public-Safety/Crime-Data-from-2020-to-Present/2nrs-mtv8</a:t>
            </a: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Time Range: 2012-2023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Record Count: ~3 million (2,993,433)</a:t>
            </a:r>
          </a:p>
          <a:p>
            <a:pPr marL="0" indent="0" algn="l">
              <a:buNone/>
            </a:pPr>
            <a:r>
              <a:rPr lang="en-SG" sz="30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Key Variables:</a:t>
            </a:r>
            <a:endParaRPr lang="en-SG" sz="3000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Crime Codes, Modus Operandi, Victim's Age, Sex, Descent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Premise Type, Weapon Used, Case Status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Crime Severity (</a:t>
            </a:r>
            <a:r>
              <a:rPr lang="en-SG" sz="3000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Crm</a:t>
            </a: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Cd 1-4)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30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Location Details (Address, Latitude, Longitude)</a:t>
            </a:r>
          </a:p>
          <a:p>
            <a:endParaRPr lang="en-US" dirty="0"/>
          </a:p>
        </p:txBody>
      </p:sp>
      <p:pic>
        <p:nvPicPr>
          <p:cNvPr id="5" name="Picture 4" descr="Crime Data">
            <a:extLst>
              <a:ext uri="{FF2B5EF4-FFF2-40B4-BE49-F238E27FC236}">
                <a16:creationId xmlns:a16="http://schemas.microsoft.com/office/drawing/2014/main" id="{618FB084-AAAE-AB52-F098-DE79CF875C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0" y="3173361"/>
            <a:ext cx="8674100" cy="33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C949-156D-4B62-8250-22EB121B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7640"/>
            <a:ext cx="9601200" cy="809513"/>
          </a:xfrm>
        </p:spPr>
        <p:txBody>
          <a:bodyPr/>
          <a:lstStyle/>
          <a:p>
            <a:r>
              <a:rPr lang="en-SG" i="0" dirty="0">
                <a:effectLst/>
                <a:latin typeface="Century Gothic" panose="020B0502020202020204" pitchFamily="34" charset="0"/>
              </a:rPr>
              <a:t>Data Waggling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B681-F58E-745C-C68F-94504CE7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977153"/>
            <a:ext cx="9601200" cy="4681369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Initial Data Processing: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Merged two datasets (2010-2019, 2020-present)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Standardized column names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Filled missing values in key columns</a:t>
            </a:r>
          </a:p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 Transformation: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Renamed 'LAT' and 'LON' to 'latitude' and 'longitude'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Derived date and time components from 'DATE_OCC'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Mapped codes to descriptions for better readability</a:t>
            </a:r>
          </a:p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Cleaning and Exploration: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Excluded incomplete year data (2023)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Dropped duplicates, sorted, and reindexed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Analysed crime frequency by area and weekdays</a:t>
            </a:r>
          </a:p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Final Data State:</a:t>
            </a:r>
            <a:endParaRPr lang="en-SG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Total Records: 2,707,190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Total Columns: 18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Output File: '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cleaned_crime_data.csv</a:t>
            </a:r>
            <a:r>
              <a:rPr lang="en-SG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973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DF41-3C81-5362-1FA2-D674713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433"/>
            <a:ext cx="10644692" cy="755725"/>
          </a:xfrm>
        </p:spPr>
        <p:txBody>
          <a:bodyPr>
            <a:normAutofit/>
          </a:bodyPr>
          <a:lstStyle/>
          <a:p>
            <a:pPr algn="l"/>
            <a:r>
              <a:rPr lang="en-SG" sz="3800" i="0" dirty="0">
                <a:effectLst/>
                <a:latin typeface="Century Gothic" panose="020B0502020202020204" pitchFamily="34" charset="0"/>
              </a:rPr>
              <a:t>Time-Based 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2C4D-082D-4337-4A9A-F7A044E0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685800"/>
            <a:ext cx="8949018" cy="107845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SG" sz="18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EDA Overview:</a:t>
            </a:r>
            <a:endParaRPr lang="en-SG" sz="1800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Dataset: '</a:t>
            </a:r>
            <a:r>
              <a:rPr lang="en-SG" sz="1800" b="0" i="0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cleaned_crime_data.csv</a:t>
            </a: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' (2010-2022)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Focus: Timeframe, Weekdays, Crime Categories, Victim Characteristics, Area of Occurrence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300AEA-253A-4BF3-4CA7-DF37EC9A6FC6}"/>
              </a:ext>
            </a:extLst>
          </p:cNvPr>
          <p:cNvSpPr txBox="1">
            <a:spLocks/>
          </p:cNvSpPr>
          <p:nvPr/>
        </p:nvSpPr>
        <p:spPr>
          <a:xfrm>
            <a:off x="1485900" y="1684244"/>
            <a:ext cx="9562204" cy="1037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SG" sz="15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Crime Occurrence by Time:</a:t>
            </a:r>
            <a:endParaRPr lang="en-SG" sz="1500" b="0" i="0" dirty="0">
              <a:solidFill>
                <a:srgbClr val="374151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5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Weekdays:</a:t>
            </a:r>
            <a:r>
              <a:rPr lang="en-SG" sz="15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Higher incidents on Fridays and Saturdays, lowest on Sundays (Figure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500" b="1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Time of Day:</a:t>
            </a:r>
            <a:r>
              <a:rPr lang="en-SG" sz="15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Evenings see the highest crime rates (Figure 2)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15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A colorful rectangular boxes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CABC84B-5E30-FF0F-B0C3-BC7B2BB3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92" y="2991035"/>
            <a:ext cx="5298647" cy="315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 blue and orange rectangles&#10;&#10;Description automatically generated">
            <a:extLst>
              <a:ext uri="{FF2B5EF4-FFF2-40B4-BE49-F238E27FC236}">
                <a16:creationId xmlns:a16="http://schemas.microsoft.com/office/drawing/2014/main" id="{B2C92012-D45A-7217-5B07-A0561B92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9" y="2725046"/>
            <a:ext cx="5501922" cy="39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3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CDF41-3C81-5362-1FA2-D674713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Crime</a:t>
            </a:r>
            <a:r>
              <a:rPr lang="en-US" b="1" i="0">
                <a:effectLst/>
              </a:rPr>
              <a:t> </a:t>
            </a:r>
            <a:r>
              <a:rPr lang="en-US" i="0">
                <a:effectLst/>
              </a:rPr>
              <a:t>Description Analysis:- EDA</a:t>
            </a:r>
            <a:endParaRPr lang="en-US" i="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F2FDAA-348C-E3BA-FB32-CACD79F98571}"/>
              </a:ext>
            </a:extLst>
          </p:cNvPr>
          <p:cNvSpPr txBox="1">
            <a:spLocks/>
          </p:cNvSpPr>
          <p:nvPr/>
        </p:nvSpPr>
        <p:spPr>
          <a:xfrm>
            <a:off x="784743" y="2286000"/>
            <a:ext cx="57934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Franklin Gothic Book" panose="020B0503020102020204" pitchFamily="34" charset="0"/>
              <a:buNone/>
            </a:pPr>
            <a:r>
              <a:rPr lang="en-US" b="1" i="0">
                <a:effectLst/>
              </a:rPr>
              <a:t>Crime Description Analysis:</a:t>
            </a:r>
            <a:endParaRPr lang="en-US" b="0" i="0">
              <a:effectLst/>
            </a:endParaRP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b="0" i="0">
                <a:effectLst/>
              </a:rPr>
              <a:t>Common Crimes: Assault, Theft, Burglary </a:t>
            </a: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b="0" i="0">
                <a:effectLst/>
              </a:rPr>
              <a:t>Trend Analysis: 'Battery - Simple Assault' highest but inconsistent; 'Assault with Deadly Weapon' on an upward trend.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D3A656D5-5215-0E3F-E7E5-F96F4FE0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8345" y="237553"/>
            <a:ext cx="4595683" cy="6382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1" descr="A graph of lines with different colored lines&#10;&#10;Description automatically generated">
            <a:extLst>
              <a:ext uri="{FF2B5EF4-FFF2-40B4-BE49-F238E27FC236}">
                <a16:creationId xmlns:a16="http://schemas.microsoft.com/office/drawing/2014/main" id="{1CA7205A-52EE-61B5-24AE-54C36E6A7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261" y="4331936"/>
            <a:ext cx="4277510" cy="230985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732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4561-098C-DD6D-AC44-4316E8D0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>
            <a:normAutofit/>
          </a:bodyPr>
          <a:lstStyle/>
          <a:p>
            <a:r>
              <a:rPr lang="en-SG" sz="3400" i="0" dirty="0">
                <a:effectLst/>
                <a:latin typeface="Century Gothic" panose="020B0502020202020204" pitchFamily="34" charset="0"/>
              </a:rPr>
              <a:t>Victim Demographics - EDA</a:t>
            </a:r>
            <a:br>
              <a:rPr lang="en-SG" sz="3400" b="0" i="0" dirty="0">
                <a:effectLst/>
                <a:latin typeface="Söhne"/>
              </a:rPr>
            </a:br>
            <a:endParaRPr lang="en-US" sz="3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89DCEC5-DB79-8BA5-C36A-D42DB6F4D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36330"/>
            <a:ext cx="2294729" cy="1788535"/>
          </a:xfrm>
          <a:prstGeom prst="rect">
            <a:avLst/>
          </a:prstGeom>
          <a:noFill/>
        </p:spPr>
      </p:pic>
      <p:pic>
        <p:nvPicPr>
          <p:cNvPr id="5" name="Picture 4" descr="A blue rectangles and a black border&#10;&#10;Description automatically generated">
            <a:extLst>
              <a:ext uri="{FF2B5EF4-FFF2-40B4-BE49-F238E27FC236}">
                <a16:creationId xmlns:a16="http://schemas.microsoft.com/office/drawing/2014/main" id="{906C5E09-8FBE-9BEC-BF1C-023CF992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346" y="4975566"/>
            <a:ext cx="1906681" cy="1105875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174EC3-32EE-D2F0-1D92-267912BD8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70" y="3704801"/>
            <a:ext cx="3836272" cy="25415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11A4-918E-E9FF-306F-AEA2FFB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30" y="2117569"/>
            <a:ext cx="3955833" cy="374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i="0" dirty="0">
                <a:effectLst/>
                <a:latin typeface="Century Gothic" panose="020B0502020202020204" pitchFamily="34" charset="0"/>
              </a:rPr>
              <a:t>Victim Characteristics:</a:t>
            </a:r>
            <a:endParaRPr lang="en-SG" b="0" i="0" dirty="0">
              <a:effectLst/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Century Gothic" panose="020B0502020202020204" pitchFamily="34" charset="0"/>
              </a:rPr>
              <a:t>Age, Descent, Sex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Century Gothic" panose="020B0502020202020204" pitchFamily="34" charset="0"/>
              </a:rPr>
              <a:t>Most victims: Hispanic/Latino/Mexican and Male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ADF785-F40B-184C-0463-73FAF947B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7515" y="396103"/>
            <a:ext cx="3649701" cy="241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3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4561-098C-DD6D-AC44-4316E8D0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en-SG" sz="3700" i="0" dirty="0">
                <a:effectLst/>
                <a:latin typeface="Century Gothic" panose="020B0502020202020204" pitchFamily="34" charset="0"/>
              </a:rPr>
              <a:t>Area and Location Analysis - EDA</a:t>
            </a:r>
            <a:br>
              <a:rPr lang="en-SG" sz="3700" b="0" i="0" dirty="0">
                <a:effectLst/>
                <a:latin typeface="Söhne"/>
              </a:rPr>
            </a:br>
            <a:endParaRPr lang="en-US" sz="3700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9647242-F061-5D92-C366-6E08C68CF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r="2425" b="-3"/>
          <a:stretch/>
        </p:blipFill>
        <p:spPr bwMode="auto">
          <a:xfrm>
            <a:off x="1" y="10"/>
            <a:ext cx="6050279" cy="373265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B377F-9824-1353-2AB7-C608A14CB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0" r="2" b="12219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11A4-918E-E9FF-306F-AEA2FFB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b="0" i="0">
                <a:effectLst/>
                <a:latin typeface="Söhne"/>
              </a:rPr>
              <a:t>Highest Crime Rate: 77th Street, LA County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b="0" i="0">
                <a:effectLst/>
                <a:latin typeface="Söhne"/>
              </a:rPr>
              <a:t>Geographic Distribution: Heatmaps and Point Maps</a:t>
            </a:r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4561-098C-DD6D-AC44-4316E8D0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SG" sz="2800" i="0">
                <a:effectLst/>
                <a:latin typeface="Century Gothic" panose="020B0502020202020204" pitchFamily="34" charset="0"/>
              </a:rPr>
              <a:t>EDA Summary</a:t>
            </a:r>
            <a:br>
              <a:rPr lang="en-SG" sz="2800" b="0" i="0">
                <a:effectLst/>
                <a:latin typeface="Söhne"/>
              </a:rPr>
            </a:br>
            <a:endParaRPr lang="en-US" sz="2800"/>
          </a:p>
        </p:txBody>
      </p:sp>
      <p:pic>
        <p:nvPicPr>
          <p:cNvPr id="6" name="Picture 5" descr="A diagram of red squares&#10;&#10;Description automatically generated">
            <a:extLst>
              <a:ext uri="{FF2B5EF4-FFF2-40B4-BE49-F238E27FC236}">
                <a16:creationId xmlns:a16="http://schemas.microsoft.com/office/drawing/2014/main" id="{9AC7B633-8F6A-7088-ACCA-575B560F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515" y="1256348"/>
            <a:ext cx="7460345" cy="376747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11A4-918E-E9FF-306F-AEA2FFB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600" b="0" i="0" dirty="0">
                <a:effectLst/>
                <a:latin typeface="Century Gothic" panose="020B0502020202020204" pitchFamily="34" charset="0"/>
              </a:rPr>
              <a:t>Crime Trends: Mix of upward and downward trends in top 5 crimes over 12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0" i="0" dirty="0">
                <a:effectLst/>
                <a:latin typeface="Century Gothic" panose="020B0502020202020204" pitchFamily="34" charset="0"/>
              </a:rPr>
              <a:t>Consistent High Crime Area: Downtown LA (77th Street)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0" i="0" dirty="0">
                <a:effectLst/>
                <a:latin typeface="Century Gothic" panose="020B0502020202020204" pitchFamily="34" charset="0"/>
              </a:rPr>
              <a:t>Future Forecasting: Based on area, victim characteristics, and 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0" i="0" dirty="0">
                <a:effectLst/>
                <a:latin typeface="Century Gothic" panose="020B0502020202020204" pitchFamily="34" charset="0"/>
              </a:rPr>
              <a:t>Output File: 'top5_crime_data.csv'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4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168</TotalTime>
  <Words>1176</Words>
  <Application>Microsoft Macintosh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Inter</vt:lpstr>
      <vt:lpstr>Söhne</vt:lpstr>
      <vt:lpstr>Arial</vt:lpstr>
      <vt:lpstr>Century Gothic</vt:lpstr>
      <vt:lpstr>Franklin Gothic Book</vt:lpstr>
      <vt:lpstr>Crop</vt:lpstr>
      <vt:lpstr>LA County Crime rate trend prediction</vt:lpstr>
      <vt:lpstr>Understanding Top 5 Frequent Crime Patterns in Los Angeles: A Data-Driven Approach</vt:lpstr>
      <vt:lpstr>Data Acquisition</vt:lpstr>
      <vt:lpstr>Data Waggling </vt:lpstr>
      <vt:lpstr>Time-Based Analysis - EDA</vt:lpstr>
      <vt:lpstr>Crime Description Analysis:- EDA</vt:lpstr>
      <vt:lpstr>Victim Demographics - EDA </vt:lpstr>
      <vt:lpstr>Area and Location Analysis - EDA </vt:lpstr>
      <vt:lpstr>EDA Summary </vt:lpstr>
      <vt:lpstr>Building the Framework for Prediction – Feature Engineering  </vt:lpstr>
      <vt:lpstr>Model Training and Evaluation </vt:lpstr>
      <vt:lpstr>Model Validation and Final Choice</vt:lpstr>
      <vt:lpstr>Final Model Fitting and Feature Importance</vt:lpstr>
      <vt:lpstr>Predictive Performance  by Descent, Area, and Day of the Week </vt:lpstr>
      <vt:lpstr>General Trends and 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Thiri Myo Kyi</dc:creator>
  <cp:lastModifiedBy>Thant Thiri Myo Kyi</cp:lastModifiedBy>
  <cp:revision>114</cp:revision>
  <dcterms:created xsi:type="dcterms:W3CDTF">2023-12-18T18:58:34Z</dcterms:created>
  <dcterms:modified xsi:type="dcterms:W3CDTF">2023-12-19T02:02:10Z</dcterms:modified>
</cp:coreProperties>
</file>