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howGuides="1">
      <p:cViewPr varScale="1">
        <p:scale>
          <a:sx n="117" d="100"/>
          <a:sy n="117" d="100"/>
        </p:scale>
        <p:origin x="36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9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001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4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0540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2204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8141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78014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0875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9772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31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8/21/23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8/21/23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23985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White spheres in a blurry effect">
            <a:extLst>
              <a:ext uri="{FF2B5EF4-FFF2-40B4-BE49-F238E27FC236}">
                <a16:creationId xmlns:a16="http://schemas.microsoft.com/office/drawing/2014/main" id="{162E8C0A-3D37-370D-6B8F-42AF65133D93}"/>
              </a:ext>
            </a:extLst>
          </p:cNvPr>
          <p:cNvPicPr>
            <a:picLocks noChangeAspect="1"/>
          </p:cNvPicPr>
          <p:nvPr/>
        </p:nvPicPr>
        <p:blipFill rotWithShape="1">
          <a:blip r:embed="rId2">
            <a:alphaModFix amt="60000"/>
          </a:blip>
          <a:srcRect t="8115" b="17872"/>
          <a:stretch/>
        </p:blipFill>
        <p:spPr>
          <a:xfrm>
            <a:off x="-91918" y="72758"/>
            <a:ext cx="12191980" cy="6857999"/>
          </a:xfrm>
          <a:prstGeom prst="rect">
            <a:avLst/>
          </a:prstGeom>
        </p:spPr>
      </p:pic>
      <p:sp useBgFill="1">
        <p:nvSpPr>
          <p:cNvPr id="23"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B11973-2540-C2E6-451F-DB08D87EE788}"/>
              </a:ext>
            </a:extLst>
          </p:cNvPr>
          <p:cNvSpPr>
            <a:spLocks noGrp="1"/>
          </p:cNvSpPr>
          <p:nvPr>
            <p:ph type="ctrTitle"/>
          </p:nvPr>
        </p:nvSpPr>
        <p:spPr>
          <a:xfrm>
            <a:off x="446313" y="777234"/>
            <a:ext cx="11625943" cy="2820573"/>
          </a:xfrm>
        </p:spPr>
        <p:txBody>
          <a:bodyPr>
            <a:normAutofit/>
          </a:bodyPr>
          <a:lstStyle/>
          <a:p>
            <a:pPr algn="ctr"/>
            <a:r>
              <a:rPr lang="en-US" sz="6600" dirty="0"/>
              <a:t>Big Mountain Resort Price Modeling</a:t>
            </a:r>
          </a:p>
        </p:txBody>
      </p:sp>
      <p:sp>
        <p:nvSpPr>
          <p:cNvPr id="3" name="Subtitle 2">
            <a:extLst>
              <a:ext uri="{FF2B5EF4-FFF2-40B4-BE49-F238E27FC236}">
                <a16:creationId xmlns:a16="http://schemas.microsoft.com/office/drawing/2014/main" id="{3189563E-1AFC-AE95-3E5D-13A4BEA2FBA6}"/>
              </a:ext>
            </a:extLst>
          </p:cNvPr>
          <p:cNvSpPr>
            <a:spLocks noGrp="1"/>
          </p:cNvSpPr>
          <p:nvPr>
            <p:ph type="subTitle" idx="1"/>
          </p:nvPr>
        </p:nvSpPr>
        <p:spPr>
          <a:xfrm>
            <a:off x="8116552" y="5788855"/>
            <a:ext cx="4054288" cy="1069144"/>
          </a:xfrm>
        </p:spPr>
        <p:txBody>
          <a:bodyPr>
            <a:normAutofit/>
          </a:bodyPr>
          <a:lstStyle/>
          <a:p>
            <a:pPr algn="ctr"/>
            <a:r>
              <a:rPr lang="en-US" dirty="0"/>
              <a:t>Thant </a:t>
            </a:r>
            <a:r>
              <a:rPr lang="en-US" dirty="0" err="1"/>
              <a:t>Thiri</a:t>
            </a:r>
            <a:r>
              <a:rPr lang="en-US" dirty="0"/>
              <a:t> </a:t>
            </a:r>
            <a:r>
              <a:rPr lang="en-US" dirty="0" err="1"/>
              <a:t>Myo</a:t>
            </a:r>
            <a:r>
              <a:rPr lang="en-US" dirty="0"/>
              <a:t> Kyi</a:t>
            </a:r>
          </a:p>
          <a:p>
            <a:pPr algn="ctr"/>
            <a:r>
              <a:rPr lang="en-US" dirty="0"/>
              <a:t>Aug 2023 Cohort</a:t>
            </a:r>
          </a:p>
        </p:txBody>
      </p:sp>
      <p:sp>
        <p:nvSpPr>
          <p:cNvPr id="4" name="Subtitle 2">
            <a:extLst>
              <a:ext uri="{FF2B5EF4-FFF2-40B4-BE49-F238E27FC236}">
                <a16:creationId xmlns:a16="http://schemas.microsoft.com/office/drawing/2014/main" id="{75140C60-B1A7-E61B-8521-1B87B04659C5}"/>
              </a:ext>
            </a:extLst>
          </p:cNvPr>
          <p:cNvSpPr txBox="1">
            <a:spLocks/>
          </p:cNvSpPr>
          <p:nvPr/>
        </p:nvSpPr>
        <p:spPr>
          <a:xfrm>
            <a:off x="-91918" y="5934373"/>
            <a:ext cx="4054288" cy="1069144"/>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SzPct val="80000"/>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SzPct val="80000"/>
              <a:buFont typeface="Goudy Old Style" panose="02020502050305020303" pitchFamily="18" charset="0"/>
              <a:buNone/>
              <a:defRPr sz="2000" i="1" kern="1200">
                <a:solidFill>
                  <a:schemeClr val="tx1"/>
                </a:solidFill>
                <a:latin typeface="+mn-lt"/>
                <a:ea typeface="+mn-ea"/>
                <a:cs typeface="+mn-cs"/>
              </a:defRPr>
            </a:lvl2pPr>
            <a:lvl3pPr marL="914400" indent="0" algn="ctr" defTabSz="914400" rtl="0" eaLnBrk="1" latinLnBrk="0" hangingPunct="1">
              <a:lnSpc>
                <a:spcPct val="110000"/>
              </a:lnSpc>
              <a:spcBef>
                <a:spcPts val="500"/>
              </a:spcBef>
              <a:buSzPct val="8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SzPct val="80000"/>
              <a:buFont typeface="Goudy Old Style" panose="02020502050305020303" pitchFamily="18" charset="0"/>
              <a:buNone/>
              <a:defRPr sz="1600" i="1" kern="1200">
                <a:solidFill>
                  <a:schemeClr val="tx1"/>
                </a:solidFill>
                <a:latin typeface="+mn-lt"/>
                <a:ea typeface="+mn-ea"/>
                <a:cs typeface="+mn-cs"/>
              </a:defRPr>
            </a:lvl4pPr>
            <a:lvl5pPr marL="1828800" indent="0" algn="ctr" defTabSz="914400" rtl="0" eaLnBrk="1" latinLnBrk="0" hangingPunct="1">
              <a:lnSpc>
                <a:spcPct val="110000"/>
              </a:lnSpc>
              <a:spcBef>
                <a:spcPts val="500"/>
              </a:spcBef>
              <a:buSzPct val="80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500" dirty="0"/>
              <a:t>Data Science Guided Capstone Project 1</a:t>
            </a:r>
          </a:p>
        </p:txBody>
      </p:sp>
    </p:spTree>
    <p:extLst>
      <p:ext uri="{BB962C8B-B14F-4D97-AF65-F5344CB8AC3E}">
        <p14:creationId xmlns:p14="http://schemas.microsoft.com/office/powerpoint/2010/main" val="52420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89EE-68A1-B324-EC50-6C25B994E36E}"/>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89E422B3-079B-0F9C-0C73-B47A47E17B12}"/>
              </a:ext>
            </a:extLst>
          </p:cNvPr>
          <p:cNvSpPr>
            <a:spLocks noGrp="1"/>
          </p:cNvSpPr>
          <p:nvPr>
            <p:ph idx="1"/>
          </p:nvPr>
        </p:nvSpPr>
        <p:spPr>
          <a:xfrm>
            <a:off x="838200" y="2061470"/>
            <a:ext cx="10515600" cy="3566444"/>
          </a:xfrm>
        </p:spPr>
        <p:txBody>
          <a:bodyPr/>
          <a:lstStyle/>
          <a:p>
            <a:pPr marL="0" indent="0">
              <a:buNone/>
            </a:pPr>
            <a:r>
              <a:rPr lang="en-SG" sz="1800" dirty="0">
                <a:solidFill>
                  <a:srgbClr val="002C46"/>
                </a:solidFill>
                <a:effectLst/>
                <a:ea typeface="Arial" panose="020B0604020202020204" pitchFamily="34" charset="0"/>
              </a:rPr>
              <a:t>How can the Big Mountain Ski Resource make informed decisions on a better ticket pricing strategy for next opening winter season 2023 to cover the increasing operation cost from the recent facilities upgrade ,reduce cost by 10%  and yet still make profit by </a:t>
            </a:r>
            <a:r>
              <a:rPr lang="en-SG" sz="1800" dirty="0" err="1">
                <a:solidFill>
                  <a:srgbClr val="002C46"/>
                </a:solidFill>
                <a:effectLst/>
                <a:ea typeface="Arial" panose="020B0604020202020204" pitchFamily="34" charset="0"/>
              </a:rPr>
              <a:t>analyzing</a:t>
            </a:r>
            <a:r>
              <a:rPr lang="en-SG" sz="1800" dirty="0">
                <a:solidFill>
                  <a:srgbClr val="002C46"/>
                </a:solidFill>
                <a:effectLst/>
                <a:ea typeface="Arial" panose="020B0604020202020204" pitchFamily="34" charset="0"/>
              </a:rPr>
              <a:t> the other resorts information ?</a:t>
            </a:r>
            <a:r>
              <a:rPr lang="en-SG" dirty="0">
                <a:effectLst/>
              </a:rPr>
              <a:t> </a:t>
            </a:r>
          </a:p>
          <a:p>
            <a:pPr marL="0" indent="0">
              <a:buNone/>
            </a:pPr>
            <a:endParaRPr lang="en-SG" dirty="0"/>
          </a:p>
          <a:p>
            <a:pPr marL="0" indent="0">
              <a:buNone/>
            </a:pPr>
            <a:r>
              <a:rPr lang="en-SG" dirty="0"/>
              <a:t>Data Source to analyse: </a:t>
            </a:r>
            <a:r>
              <a:rPr lang="en-SG" sz="1800" dirty="0">
                <a:effectLst/>
                <a:ea typeface="Arial" panose="020B0604020202020204" pitchFamily="34" charset="0"/>
              </a:rPr>
              <a:t>Ski Resort Data provided by Database manager in a .csv file which contains information from 330 resorts in the US that can be considered part of the same market.</a:t>
            </a:r>
            <a:r>
              <a:rPr lang="en-SG" sz="1800" dirty="0">
                <a:effectLst/>
              </a:rPr>
              <a:t> </a:t>
            </a:r>
            <a:endParaRPr lang="en-SG" sz="1800" dirty="0"/>
          </a:p>
          <a:p>
            <a:pPr marL="0" indent="0">
              <a:buNone/>
            </a:pPr>
            <a:endParaRPr lang="en-US" dirty="0"/>
          </a:p>
        </p:txBody>
      </p:sp>
    </p:spTree>
    <p:extLst>
      <p:ext uri="{BB962C8B-B14F-4D97-AF65-F5344CB8AC3E}">
        <p14:creationId xmlns:p14="http://schemas.microsoft.com/office/powerpoint/2010/main" val="351331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81CB-4395-BC4C-1412-1EB995694F20}"/>
              </a:ext>
            </a:extLst>
          </p:cNvPr>
          <p:cNvSpPr>
            <a:spLocks noGrp="1"/>
          </p:cNvSpPr>
          <p:nvPr>
            <p:ph type="title"/>
          </p:nvPr>
        </p:nvSpPr>
        <p:spPr>
          <a:xfrm>
            <a:off x="838200" y="182219"/>
            <a:ext cx="10515600" cy="1116811"/>
          </a:xfrm>
        </p:spPr>
        <p:txBody>
          <a:bodyPr/>
          <a:lstStyle/>
          <a:p>
            <a:r>
              <a:rPr lang="en-US" dirty="0"/>
              <a:t>RECOMMANDATION &amp; KEY FINDING</a:t>
            </a:r>
          </a:p>
        </p:txBody>
      </p:sp>
      <p:sp>
        <p:nvSpPr>
          <p:cNvPr id="3" name="Content Placeholder 2">
            <a:extLst>
              <a:ext uri="{FF2B5EF4-FFF2-40B4-BE49-F238E27FC236}">
                <a16:creationId xmlns:a16="http://schemas.microsoft.com/office/drawing/2014/main" id="{D3F10603-8A47-0AF9-43E4-8B94E6FAF557}"/>
              </a:ext>
            </a:extLst>
          </p:cNvPr>
          <p:cNvSpPr>
            <a:spLocks noGrp="1"/>
          </p:cNvSpPr>
          <p:nvPr>
            <p:ph idx="1"/>
          </p:nvPr>
        </p:nvSpPr>
        <p:spPr>
          <a:xfrm>
            <a:off x="838200" y="1299029"/>
            <a:ext cx="10515600" cy="4982027"/>
          </a:xfrm>
        </p:spPr>
        <p:txBody>
          <a:bodyPr>
            <a:normAutofit/>
          </a:bodyPr>
          <a:lstStyle/>
          <a:p>
            <a:pPr marL="0" indent="0" algn="l">
              <a:buNone/>
            </a:pPr>
            <a:r>
              <a:rPr lang="en-SG" sz="1800" b="0" i="0" dirty="0">
                <a:effectLst/>
              </a:rPr>
              <a:t>The key finding of this report is that the Big Mountain Ski Resource should consider setting the recommended adult weekend ticket price for the next opening winter season 2023 at $95. This recommendation is based on a comprehensive analysis of the ski resort data and the utilization of machine learning models for price prediction.</a:t>
            </a:r>
          </a:p>
          <a:p>
            <a:pPr marL="0" indent="0" algn="l">
              <a:buNone/>
            </a:pPr>
            <a:r>
              <a:rPr lang="en-SG" sz="1800" b="1" i="0" dirty="0">
                <a:effectLst/>
              </a:rPr>
              <a:t>Pricing Recommendation:</a:t>
            </a:r>
            <a:endParaRPr lang="en-SG" sz="1800" b="0" i="0" dirty="0">
              <a:effectLst/>
            </a:endParaRPr>
          </a:p>
          <a:p>
            <a:pPr algn="l"/>
            <a:r>
              <a:rPr lang="en-SG" sz="1800" b="0" i="0" dirty="0">
                <a:effectLst/>
              </a:rPr>
              <a:t>Based on the analysis and prediction results, it is recommended that Big Mountain Resort set the adult weekend ticket price for the next opening winter season 2023 at $95. This recommendation is derived from a robust </a:t>
            </a:r>
            <a:r>
              <a:rPr lang="en-SG" sz="1800" b="0" i="0" dirty="0" err="1">
                <a:effectLst/>
              </a:rPr>
              <a:t>modeling</a:t>
            </a:r>
            <a:r>
              <a:rPr lang="en-SG" sz="1800" b="0" i="0" dirty="0">
                <a:effectLst/>
              </a:rPr>
              <a:t> process, which took into account various features, correlations, and accurate predictions using the random forest regressor.</a:t>
            </a:r>
          </a:p>
          <a:p>
            <a:pPr marL="0" indent="0" algn="l">
              <a:buNone/>
            </a:pPr>
            <a:endParaRPr lang="en-US" sz="1800" dirty="0"/>
          </a:p>
        </p:txBody>
      </p:sp>
    </p:spTree>
    <p:extLst>
      <p:ext uri="{BB962C8B-B14F-4D97-AF65-F5344CB8AC3E}">
        <p14:creationId xmlns:p14="http://schemas.microsoft.com/office/powerpoint/2010/main" val="383589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08C5-6ED3-D35D-712F-CBE0B43C9B8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6A987518-0E8D-79D6-321F-24F0D1130BF9}"/>
              </a:ext>
            </a:extLst>
          </p:cNvPr>
          <p:cNvSpPr>
            <a:spLocks noGrp="1"/>
          </p:cNvSpPr>
          <p:nvPr>
            <p:ph idx="1"/>
          </p:nvPr>
        </p:nvSpPr>
        <p:spPr/>
        <p:txBody>
          <a:bodyPr>
            <a:normAutofit/>
          </a:bodyPr>
          <a:lstStyle/>
          <a:p>
            <a:r>
              <a:rPr lang="en-SG" sz="1800" b="0" i="0" dirty="0">
                <a:effectLst/>
              </a:rPr>
              <a:t>The report utilized two primary machine learning models for price prediction: a linear regression model and a random forest regression model. After evaluating both models using cross-validation, the random forest regressor was identified as the best performing model. Its estimated performance, as assessed through cross-validation, resulted in a mean absolute error (MAE) of approximately 9.5. This demonstrates the model's ability to predict ticket prices with a reasonably high degree of accuracy.</a:t>
            </a:r>
            <a:endParaRPr lang="en-US" sz="1800" dirty="0"/>
          </a:p>
        </p:txBody>
      </p:sp>
    </p:spTree>
    <p:extLst>
      <p:ext uri="{BB962C8B-B14F-4D97-AF65-F5344CB8AC3E}">
        <p14:creationId xmlns:p14="http://schemas.microsoft.com/office/powerpoint/2010/main" val="356316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F6B3-5B23-4B0D-A600-7ED9886D8E27}"/>
              </a:ext>
            </a:extLst>
          </p:cNvPr>
          <p:cNvSpPr>
            <a:spLocks noGrp="1"/>
          </p:cNvSpPr>
          <p:nvPr>
            <p:ph type="title"/>
          </p:nvPr>
        </p:nvSpPr>
        <p:spPr>
          <a:xfrm>
            <a:off x="838200" y="345505"/>
            <a:ext cx="10515600" cy="1116811"/>
          </a:xfrm>
        </p:spPr>
        <p:txBody>
          <a:bodyPr/>
          <a:lstStyle/>
          <a:p>
            <a:r>
              <a:rPr lang="en-US" dirty="0"/>
              <a:t>Analysis</a:t>
            </a:r>
          </a:p>
        </p:txBody>
      </p:sp>
      <p:sp>
        <p:nvSpPr>
          <p:cNvPr id="3" name="Content Placeholder 2">
            <a:extLst>
              <a:ext uri="{FF2B5EF4-FFF2-40B4-BE49-F238E27FC236}">
                <a16:creationId xmlns:a16="http://schemas.microsoft.com/office/drawing/2014/main" id="{DA2D05EC-83FD-1DF1-6BF2-377C0B832B13}"/>
              </a:ext>
            </a:extLst>
          </p:cNvPr>
          <p:cNvSpPr>
            <a:spLocks noGrp="1"/>
          </p:cNvSpPr>
          <p:nvPr>
            <p:ph idx="1"/>
          </p:nvPr>
        </p:nvSpPr>
        <p:spPr>
          <a:xfrm>
            <a:off x="838200" y="1701801"/>
            <a:ext cx="10515600" cy="4114801"/>
          </a:xfrm>
        </p:spPr>
        <p:txBody>
          <a:bodyPr>
            <a:normAutofit fontScale="55000" lnSpcReduction="20000"/>
          </a:bodyPr>
          <a:lstStyle/>
          <a:p>
            <a:pPr algn="l">
              <a:buFont typeface="Wingdings" pitchFamily="2" charset="2"/>
              <a:buChar char="Ø"/>
            </a:pPr>
            <a:r>
              <a:rPr lang="en-SG" sz="2600" b="1" i="0" dirty="0">
                <a:effectLst/>
              </a:rPr>
              <a:t>Data Wrangling and Exploration:</a:t>
            </a:r>
            <a:endParaRPr lang="en-SG" sz="2600" b="0" i="0" dirty="0">
              <a:effectLst/>
            </a:endParaRPr>
          </a:p>
          <a:p>
            <a:pPr marL="914400" lvl="1" indent="-457200" algn="l">
              <a:buFont typeface="Wingdings" pitchFamily="2" charset="2"/>
              <a:buChar char="Ø"/>
            </a:pPr>
            <a:r>
              <a:rPr lang="en-SG" sz="2600" b="0" i="0" dirty="0">
                <a:effectLst/>
              </a:rPr>
              <a:t>The initial data wrangling process involved cleaning the ski resort data, handling missing values, and performing necessary transformations.</a:t>
            </a:r>
          </a:p>
          <a:p>
            <a:pPr marL="914400" lvl="1" indent="-457200" algn="l">
              <a:buFont typeface="Wingdings" pitchFamily="2" charset="2"/>
              <a:buChar char="Ø"/>
            </a:pPr>
            <a:r>
              <a:rPr lang="en-SG" sz="2600" b="0" i="0" dirty="0">
                <a:effectLst/>
              </a:rPr>
              <a:t>Exploratory data analysis revealed important insights into the relationships between various features and ticket prices. Strong correlations were observed with features like </a:t>
            </a:r>
            <a:r>
              <a:rPr lang="en-SG" sz="2600" b="0" i="0" dirty="0" err="1">
                <a:effectLst/>
              </a:rPr>
              <a:t>vertical_drop</a:t>
            </a:r>
            <a:r>
              <a:rPr lang="en-SG" sz="2600" b="0" i="0" dirty="0">
                <a:effectLst/>
              </a:rPr>
              <a:t> and </a:t>
            </a:r>
            <a:r>
              <a:rPr lang="en-SG" sz="2600" b="0" i="0" dirty="0" err="1">
                <a:effectLst/>
              </a:rPr>
              <a:t>fastQuads</a:t>
            </a:r>
            <a:r>
              <a:rPr lang="en-SG" sz="2600" b="0" i="0" dirty="0">
                <a:effectLst/>
              </a:rPr>
              <a:t>.</a:t>
            </a:r>
          </a:p>
          <a:p>
            <a:pPr algn="l">
              <a:buFont typeface="Wingdings" pitchFamily="2" charset="2"/>
              <a:buChar char="Ø"/>
            </a:pPr>
            <a:r>
              <a:rPr lang="en-SG" sz="2600" b="1" i="0" dirty="0">
                <a:effectLst/>
              </a:rPr>
              <a:t>Feature Engineering:</a:t>
            </a:r>
            <a:endParaRPr lang="en-SG" sz="2600" b="0" i="0" dirty="0">
              <a:effectLst/>
            </a:endParaRPr>
          </a:p>
          <a:p>
            <a:pPr marL="914400" lvl="1" indent="-457200" algn="l">
              <a:buFont typeface="Wingdings" pitchFamily="2" charset="2"/>
              <a:buChar char="Ø"/>
            </a:pPr>
            <a:r>
              <a:rPr lang="en-SG" sz="2600" b="0" i="0" dirty="0">
                <a:effectLst/>
              </a:rPr>
              <a:t>Feature engineering played a significant role in preparing the data for </a:t>
            </a:r>
            <a:r>
              <a:rPr lang="en-SG" sz="2600" b="0" i="0" dirty="0" err="1">
                <a:effectLst/>
              </a:rPr>
              <a:t>modeling</a:t>
            </a:r>
            <a:r>
              <a:rPr lang="en-SG" sz="2600" b="0" i="0" dirty="0">
                <a:effectLst/>
              </a:rPr>
              <a:t>.</a:t>
            </a:r>
          </a:p>
          <a:p>
            <a:pPr marL="914400" lvl="1" indent="-457200" algn="l">
              <a:buFont typeface="Wingdings" pitchFamily="2" charset="2"/>
              <a:buChar char="Ø"/>
            </a:pPr>
            <a:r>
              <a:rPr lang="en-SG" sz="2600" b="0" i="0" dirty="0">
                <a:effectLst/>
              </a:rPr>
              <a:t>The decision to retain the </a:t>
            </a:r>
            <a:r>
              <a:rPr lang="en-SG" sz="2600" b="0" i="0" dirty="0" err="1">
                <a:effectLst/>
              </a:rPr>
              <a:t>AdultWeekend</a:t>
            </a:r>
            <a:r>
              <a:rPr lang="en-SG" sz="2600" b="0" i="0" dirty="0">
                <a:effectLst/>
              </a:rPr>
              <a:t> price column due to its better availability and lack of significant difference from </a:t>
            </a:r>
            <a:r>
              <a:rPr lang="en-SG" sz="2600" b="0" i="0" dirty="0" err="1">
                <a:effectLst/>
              </a:rPr>
              <a:t>AdultWeekday</a:t>
            </a:r>
            <a:r>
              <a:rPr lang="en-SG" sz="2600" b="0" i="0" dirty="0">
                <a:effectLst/>
              </a:rPr>
              <a:t> prices was crucial for the analysis.</a:t>
            </a:r>
          </a:p>
          <a:p>
            <a:pPr algn="l">
              <a:buFont typeface="Wingdings" pitchFamily="2" charset="2"/>
              <a:buChar char="Ø"/>
            </a:pPr>
            <a:r>
              <a:rPr lang="en-SG" sz="2600" b="1" i="0" dirty="0">
                <a:effectLst/>
              </a:rPr>
              <a:t>Model Selection and Evaluation:</a:t>
            </a:r>
            <a:endParaRPr lang="en-SG" sz="2600" b="0" i="0" dirty="0">
              <a:effectLst/>
            </a:endParaRPr>
          </a:p>
          <a:p>
            <a:pPr marL="914400" lvl="1" indent="-457200" algn="l">
              <a:buFont typeface="Wingdings" pitchFamily="2" charset="2"/>
              <a:buChar char="Ø"/>
            </a:pPr>
            <a:r>
              <a:rPr lang="en-SG" sz="2600" b="0" i="0" dirty="0">
                <a:effectLst/>
              </a:rPr>
              <a:t>Two models were trained and evaluated: linear regression and random forest regression.</a:t>
            </a:r>
          </a:p>
          <a:p>
            <a:pPr marL="914400" lvl="1" indent="-457200" algn="l">
              <a:buFont typeface="Wingdings" pitchFamily="2" charset="2"/>
              <a:buChar char="Ø"/>
            </a:pPr>
            <a:r>
              <a:rPr lang="en-SG" sz="2600" b="0" i="0" dirty="0">
                <a:effectLst/>
              </a:rPr>
              <a:t>The random forest regressor demonstrated superior performance with an estimated cross-validated MAE of approximately 9.5.</a:t>
            </a:r>
          </a:p>
          <a:p>
            <a:pPr algn="l">
              <a:buFont typeface="Wingdings" pitchFamily="2" charset="2"/>
              <a:buChar char="Ø"/>
            </a:pPr>
            <a:r>
              <a:rPr lang="en-SG" sz="2600" b="1" i="0" dirty="0">
                <a:effectLst/>
              </a:rPr>
              <a:t>Winning Model and Scenario </a:t>
            </a:r>
            <a:r>
              <a:rPr lang="en-SG" sz="2600" b="1" i="0" dirty="0" err="1">
                <a:effectLst/>
              </a:rPr>
              <a:t>Modeling</a:t>
            </a:r>
            <a:r>
              <a:rPr lang="en-SG" sz="2600" b="1" i="0" dirty="0">
                <a:effectLst/>
              </a:rPr>
              <a:t>:</a:t>
            </a:r>
            <a:endParaRPr lang="en-SG" sz="2600" b="0" i="0" dirty="0">
              <a:effectLst/>
            </a:endParaRPr>
          </a:p>
          <a:p>
            <a:pPr marL="914400" lvl="1" indent="-457200" algn="l">
              <a:buFont typeface="Wingdings" pitchFamily="2" charset="2"/>
              <a:buChar char="Ø"/>
            </a:pPr>
            <a:r>
              <a:rPr lang="en-SG" sz="2600" b="0" i="0" dirty="0">
                <a:effectLst/>
              </a:rPr>
              <a:t>The random forest regressor was selected as the best model for price prediction.</a:t>
            </a:r>
          </a:p>
          <a:p>
            <a:pPr marL="914400" lvl="1" indent="-457200" algn="l">
              <a:buFont typeface="Wingdings" pitchFamily="2" charset="2"/>
              <a:buChar char="Ø"/>
            </a:pPr>
            <a:r>
              <a:rPr lang="en-SG" sz="2600" b="0" i="0" dirty="0">
                <a:effectLst/>
              </a:rPr>
              <a:t>This model was applied to the test data, resulting in a mean absolute error of 10.1, which suggests that the model's predictions were consistent and accurate.</a:t>
            </a:r>
          </a:p>
          <a:p>
            <a:endParaRPr lang="en-US" dirty="0"/>
          </a:p>
        </p:txBody>
      </p:sp>
    </p:spTree>
    <p:extLst>
      <p:ext uri="{BB962C8B-B14F-4D97-AF65-F5344CB8AC3E}">
        <p14:creationId xmlns:p14="http://schemas.microsoft.com/office/powerpoint/2010/main" val="357763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1D65-3DB1-9D4D-E086-8B66BE1DDAD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E4BC4BD-1AB9-E8B5-1D6E-FC60D5311BED}"/>
              </a:ext>
            </a:extLst>
          </p:cNvPr>
          <p:cNvSpPr>
            <a:spLocks noGrp="1"/>
          </p:cNvSpPr>
          <p:nvPr>
            <p:ph idx="1"/>
          </p:nvPr>
        </p:nvSpPr>
        <p:spPr>
          <a:xfrm>
            <a:off x="838200" y="1701801"/>
            <a:ext cx="10515600" cy="4114801"/>
          </a:xfrm>
        </p:spPr>
        <p:txBody>
          <a:bodyPr>
            <a:normAutofit/>
          </a:bodyPr>
          <a:lstStyle/>
          <a:p>
            <a:pPr algn="l">
              <a:buFont typeface="Wingdings" pitchFamily="2" charset="2"/>
              <a:buChar char="Ø"/>
            </a:pPr>
            <a:r>
              <a:rPr lang="en-SG" sz="2000" b="1" i="0" dirty="0">
                <a:effectLst/>
              </a:rPr>
              <a:t>Key Takeaways:</a:t>
            </a:r>
            <a:endParaRPr lang="en-SG" sz="2000" b="0" i="0" dirty="0">
              <a:effectLst/>
            </a:endParaRPr>
          </a:p>
          <a:p>
            <a:pPr lvl="1">
              <a:buFont typeface="Wingdings" pitchFamily="2" charset="2"/>
              <a:buChar char="Ø"/>
            </a:pPr>
            <a:r>
              <a:rPr lang="en-SG" sz="1600" b="0" i="0" dirty="0">
                <a:effectLst/>
              </a:rPr>
              <a:t>Utilize the random forest regression model for predicting ticket prices, as it outperformed the linear regression model.</a:t>
            </a:r>
          </a:p>
          <a:p>
            <a:pPr lvl="1">
              <a:buFont typeface="Wingdings" pitchFamily="2" charset="2"/>
              <a:buChar char="Ø"/>
            </a:pPr>
            <a:r>
              <a:rPr lang="en-SG" sz="1600" b="0" i="0" dirty="0">
                <a:effectLst/>
              </a:rPr>
              <a:t>The key factors influencing ticket prices include </a:t>
            </a:r>
            <a:r>
              <a:rPr lang="en-SG" sz="1600" b="0" i="0" dirty="0" err="1">
                <a:effectLst/>
              </a:rPr>
              <a:t>vertical_drop</a:t>
            </a:r>
            <a:r>
              <a:rPr lang="en-SG" sz="1600" b="0" i="0" dirty="0">
                <a:effectLst/>
              </a:rPr>
              <a:t>, </a:t>
            </a:r>
            <a:r>
              <a:rPr lang="en-SG" sz="1600" b="0" i="0" dirty="0" err="1">
                <a:effectLst/>
              </a:rPr>
              <a:t>fastQuads</a:t>
            </a:r>
            <a:r>
              <a:rPr lang="en-SG" sz="1600" b="0" i="0" dirty="0">
                <a:effectLst/>
              </a:rPr>
              <a:t>, Runs, and Snow </a:t>
            </a:r>
            <a:r>
              <a:rPr lang="en-SG" sz="1600" b="0" i="0" dirty="0" err="1">
                <a:effectLst/>
              </a:rPr>
              <a:t>Making_ac</a:t>
            </a:r>
            <a:r>
              <a:rPr lang="en-SG" sz="1600" b="0" i="0" dirty="0">
                <a:effectLst/>
              </a:rPr>
              <a:t>.</a:t>
            </a:r>
          </a:p>
          <a:p>
            <a:pPr lvl="1">
              <a:buFont typeface="Wingdings" pitchFamily="2" charset="2"/>
              <a:buChar char="Ø"/>
            </a:pPr>
            <a:r>
              <a:rPr lang="en-SG" sz="1600" b="0" i="0" dirty="0">
                <a:effectLst/>
              </a:rPr>
              <a:t>The decision to prioritize </a:t>
            </a:r>
            <a:r>
              <a:rPr lang="en-SG" sz="1600" b="0" i="0" dirty="0" err="1">
                <a:effectLst/>
              </a:rPr>
              <a:t>AdultWeekend</a:t>
            </a:r>
            <a:r>
              <a:rPr lang="en-SG" sz="1600" b="0" i="0" dirty="0">
                <a:effectLst/>
              </a:rPr>
              <a:t> prices due to data availability and its comparable nature with </a:t>
            </a:r>
            <a:r>
              <a:rPr lang="en-SG" sz="1600" b="0" i="0" dirty="0" err="1">
                <a:effectLst/>
              </a:rPr>
              <a:t>AdultWeekday</a:t>
            </a:r>
            <a:r>
              <a:rPr lang="en-SG" sz="1600" b="0" i="0" dirty="0">
                <a:effectLst/>
              </a:rPr>
              <a:t> prices was appropriate.</a:t>
            </a:r>
          </a:p>
          <a:p>
            <a:pPr lvl="1">
              <a:buFont typeface="Wingdings" pitchFamily="2" charset="2"/>
              <a:buChar char="Ø"/>
            </a:pPr>
            <a:r>
              <a:rPr lang="en-SG" sz="1600" b="0" i="0" dirty="0">
                <a:effectLst/>
              </a:rPr>
              <a:t>Consideration of the estimated mean absolute error (MAE) values during cross-validation and on the test data indicates the model's reliability.</a:t>
            </a:r>
          </a:p>
          <a:p>
            <a:pPr lvl="1">
              <a:buFont typeface="Wingdings" pitchFamily="2" charset="2"/>
              <a:buChar char="Ø"/>
            </a:pPr>
            <a:r>
              <a:rPr lang="en-SG" sz="1600" b="0" i="0" dirty="0">
                <a:effectLst/>
              </a:rPr>
              <a:t>The pricing recommendation of $95 for Big Mountain Resort's adult weekend ticket aligns with the analysis and predictions from the model.</a:t>
            </a:r>
          </a:p>
          <a:p>
            <a:pPr marL="0" indent="0" algn="l">
              <a:buNone/>
            </a:pPr>
            <a:r>
              <a:rPr lang="en-SG" sz="1800" b="0" i="0" dirty="0">
                <a:effectLst/>
              </a:rPr>
              <a:t>In summary, the analysis successfully addresses the ski resort's pricing challenge through data analysis, feature engineering, and model building. The recommended pricing strategy is supported by thorough analysis, with suggestions for future enhancements and expansion of the dataset.</a:t>
            </a:r>
            <a:endParaRPr lang="en-SG" sz="1800" dirty="0"/>
          </a:p>
          <a:p>
            <a:pPr algn="l">
              <a:buFont typeface="+mj-lt"/>
              <a:buAutoNum type="arabicPeriod"/>
            </a:pPr>
            <a:endParaRPr lang="en-SG" sz="1800" b="0" i="0" dirty="0">
              <a:effectLst/>
            </a:endParaRPr>
          </a:p>
          <a:p>
            <a:pPr marL="0" indent="0">
              <a:buNone/>
            </a:pPr>
            <a:endParaRPr lang="en-US" dirty="0"/>
          </a:p>
        </p:txBody>
      </p:sp>
    </p:spTree>
    <p:extLst>
      <p:ext uri="{BB962C8B-B14F-4D97-AF65-F5344CB8AC3E}">
        <p14:creationId xmlns:p14="http://schemas.microsoft.com/office/powerpoint/2010/main" val="1293206822"/>
      </p:ext>
    </p:extLst>
  </p:cSld>
  <p:clrMapOvr>
    <a:masterClrMapping/>
  </p:clrMapOvr>
</p:sld>
</file>

<file path=ppt/theme/theme1.xml><?xml version="1.0" encoding="utf-8"?>
<a:theme xmlns:a="http://schemas.openxmlformats.org/drawingml/2006/main" name="Archway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31</TotalTime>
  <Words>651</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Felix Titling</vt:lpstr>
      <vt:lpstr>Goudy Old Style</vt:lpstr>
      <vt:lpstr>Wingdings</vt:lpstr>
      <vt:lpstr>ArchwayVTI</vt:lpstr>
      <vt:lpstr>Big Mountain Resort Price Modeling</vt:lpstr>
      <vt:lpstr>PROBLEM IDENTIFICATION</vt:lpstr>
      <vt:lpstr>RECOMMANDATION &amp; KEY FINDING</vt:lpstr>
      <vt:lpstr>MODEL RESULTS</vt:lpstr>
      <vt:lpstr>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Thant Thiri Myo Kyi</dc:creator>
  <cp:lastModifiedBy>Thant Thiri Myo Kyi</cp:lastModifiedBy>
  <cp:revision>12</cp:revision>
  <dcterms:created xsi:type="dcterms:W3CDTF">2023-08-21T01:22:54Z</dcterms:created>
  <dcterms:modified xsi:type="dcterms:W3CDTF">2023-08-21T12:05:55Z</dcterms:modified>
</cp:coreProperties>
</file>