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8"/>
    <p:restoredTop sz="96327"/>
  </p:normalViewPr>
  <p:slideViewPr>
    <p:cSldViewPr snapToGrid="0" showGuides="1">
      <p:cViewPr varScale="1">
        <p:scale>
          <a:sx n="104" d="100"/>
          <a:sy n="104" d="100"/>
        </p:scale>
        <p:origin x="22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chasewillden" TargetMode="External"/><Relationship Id="rId2" Type="http://schemas.openxmlformats.org/officeDocument/2006/relationships/hyperlink" Target="https://www.kaggle.com/datasets/thedevastator/hulu-popular-shows-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E518-F47F-B015-4586-55B4C20709F3}"/>
              </a:ext>
            </a:extLst>
          </p:cNvPr>
          <p:cNvSpPr>
            <a:spLocks noGrp="1"/>
          </p:cNvSpPr>
          <p:nvPr>
            <p:ph type="ctrTitle"/>
          </p:nvPr>
        </p:nvSpPr>
        <p:spPr/>
        <p:txBody>
          <a:bodyPr/>
          <a:lstStyle/>
          <a:p>
            <a:r>
              <a:rPr lang="en-SG" b="0" i="0" dirty="0">
                <a:solidFill>
                  <a:srgbClr val="374151"/>
                </a:solidFill>
                <a:effectLst/>
                <a:latin typeface="Arial" panose="020B0604020202020204" pitchFamily="34" charset="0"/>
                <a:cs typeface="Arial" panose="020B0604020202020204" pitchFamily="34" charset="0"/>
              </a:rPr>
              <a:t>Hulu's Content Trends</a:t>
            </a:r>
            <a:endParaRPr lang="en-US" dirty="0"/>
          </a:p>
        </p:txBody>
      </p:sp>
      <p:sp>
        <p:nvSpPr>
          <p:cNvPr id="3" name="Subtitle 2">
            <a:extLst>
              <a:ext uri="{FF2B5EF4-FFF2-40B4-BE49-F238E27FC236}">
                <a16:creationId xmlns:a16="http://schemas.microsoft.com/office/drawing/2014/main" id="{9529643C-10EA-8C80-9A9F-C544DED95CED}"/>
              </a:ext>
            </a:extLst>
          </p:cNvPr>
          <p:cNvSpPr>
            <a:spLocks noGrp="1"/>
          </p:cNvSpPr>
          <p:nvPr>
            <p:ph type="subTitle" idx="1"/>
          </p:nvPr>
        </p:nvSpPr>
        <p:spPr/>
        <p:txBody>
          <a:bodyPr/>
          <a:lstStyle/>
          <a:p>
            <a:r>
              <a:rPr lang="en-SG" b="0" i="0" dirty="0">
                <a:solidFill>
                  <a:srgbClr val="374151"/>
                </a:solidFill>
                <a:effectLst/>
                <a:latin typeface="Arial" panose="020B0604020202020204" pitchFamily="34" charset="0"/>
                <a:cs typeface="Arial" panose="020B0604020202020204" pitchFamily="34" charset="0"/>
              </a:rPr>
              <a:t>Insights for Content Creators</a:t>
            </a:r>
            <a:endParaRPr lang="en-US" dirty="0"/>
          </a:p>
        </p:txBody>
      </p:sp>
      <p:sp>
        <p:nvSpPr>
          <p:cNvPr id="4" name="TextBox 3">
            <a:extLst>
              <a:ext uri="{FF2B5EF4-FFF2-40B4-BE49-F238E27FC236}">
                <a16:creationId xmlns:a16="http://schemas.microsoft.com/office/drawing/2014/main" id="{FDCA6695-B346-000B-666B-F00F488302E4}"/>
              </a:ext>
            </a:extLst>
          </p:cNvPr>
          <p:cNvSpPr txBox="1"/>
          <p:nvPr/>
        </p:nvSpPr>
        <p:spPr>
          <a:xfrm>
            <a:off x="1485900" y="5943600"/>
            <a:ext cx="3472104"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Presented by: Thant </a:t>
            </a:r>
            <a:r>
              <a:rPr lang="en-US" dirty="0" err="1">
                <a:latin typeface="Arial" panose="020B0604020202020204" pitchFamily="34" charset="0"/>
                <a:cs typeface="Arial" panose="020B0604020202020204" pitchFamily="34" charset="0"/>
              </a:rPr>
              <a:t>Thiri</a:t>
            </a:r>
            <a:r>
              <a:rPr lang="en-US" dirty="0">
                <a:latin typeface="Arial" panose="020B0604020202020204" pitchFamily="34" charset="0"/>
                <a:cs typeface="Arial" panose="020B0604020202020204" pitchFamily="34" charset="0"/>
              </a:rPr>
              <a:t> M. Kyi</a:t>
            </a:r>
          </a:p>
          <a:p>
            <a:r>
              <a:rPr lang="en-US" dirty="0">
                <a:latin typeface="Arial" panose="020B0604020202020204" pitchFamily="34" charset="0"/>
                <a:cs typeface="Arial" panose="020B0604020202020204" pitchFamily="34" charset="0"/>
              </a:rPr>
              <a:t>Dec 2023</a:t>
            </a:r>
          </a:p>
          <a:p>
            <a:endParaRPr lang="en-US" dirty="0"/>
          </a:p>
        </p:txBody>
      </p:sp>
    </p:spTree>
    <p:extLst>
      <p:ext uri="{BB962C8B-B14F-4D97-AF65-F5344CB8AC3E}">
        <p14:creationId xmlns:p14="http://schemas.microsoft.com/office/powerpoint/2010/main" val="288908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485900" y="99391"/>
            <a:ext cx="9601200" cy="586409"/>
          </a:xfrm>
        </p:spPr>
        <p:txBody>
          <a:bodyPr>
            <a:normAutofit fontScale="90000"/>
          </a:bodyPr>
          <a:lstStyle/>
          <a:p>
            <a:r>
              <a:rPr lang="en-SG" b="1" i="0" dirty="0">
                <a:effectLst/>
                <a:latin typeface="Söhne"/>
              </a:rPr>
              <a:t>Brief Overview</a:t>
            </a:r>
            <a:endParaRPr lang="en-US" dirty="0"/>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485900" y="685800"/>
            <a:ext cx="9402417" cy="5887279"/>
          </a:xfrm>
        </p:spPr>
        <p:txBody>
          <a:bodyPr>
            <a:noAutofit/>
          </a:bodyPr>
          <a:lstStyle/>
          <a:p>
            <a:pPr marL="0" indent="0">
              <a:buNone/>
            </a:pPr>
            <a:r>
              <a:rPr lang="en-SG" sz="1500" b="1" dirty="0">
                <a:solidFill>
                  <a:schemeClr val="tx1"/>
                </a:solidFill>
                <a:latin typeface="Arial" panose="020B0604020202020204" pitchFamily="34" charset="0"/>
                <a:cs typeface="Arial" panose="020B0604020202020204" pitchFamily="34" charset="0"/>
              </a:rPr>
              <a:t>Objective: </a:t>
            </a:r>
            <a:r>
              <a:rPr lang="en-SG" sz="1500" dirty="0">
                <a:solidFill>
                  <a:schemeClr val="tx1"/>
                </a:solidFill>
                <a:latin typeface="Arial" panose="020B0604020202020204" pitchFamily="34" charset="0"/>
                <a:cs typeface="Arial" panose="020B0604020202020204" pitchFamily="34" charset="0"/>
              </a:rPr>
              <a:t>To </a:t>
            </a:r>
            <a:r>
              <a:rPr lang="en-SG" sz="1500" b="0" i="0" dirty="0">
                <a:solidFill>
                  <a:schemeClr val="tx1"/>
                </a:solidFill>
                <a:effectLst/>
                <a:latin typeface="Arial" panose="020B0604020202020204" pitchFamily="34" charset="0"/>
                <a:cs typeface="Arial" panose="020B0604020202020204" pitchFamily="34" charset="0"/>
              </a:rPr>
              <a:t>provide insights into Hulu's content trends and what they mean for content creators and producers.</a:t>
            </a:r>
          </a:p>
          <a:p>
            <a:pPr marL="0" indent="0">
              <a:buNone/>
            </a:pPr>
            <a:r>
              <a:rPr lang="en-SG" sz="1500" b="1" i="0" dirty="0">
                <a:solidFill>
                  <a:schemeClr val="tx1"/>
                </a:solidFill>
                <a:effectLst/>
                <a:latin typeface="Arial" panose="020B0604020202020204" pitchFamily="34" charset="0"/>
                <a:cs typeface="Arial" panose="020B0604020202020204" pitchFamily="34" charset="0"/>
              </a:rPr>
              <a:t>Data: </a:t>
            </a:r>
            <a:r>
              <a:rPr lang="en-SG" sz="1500" b="0" i="0" dirty="0">
                <a:solidFill>
                  <a:schemeClr val="tx1"/>
                </a:solidFill>
                <a:effectLst/>
                <a:latin typeface="Arial" panose="020B0604020202020204" pitchFamily="34" charset="0"/>
                <a:cs typeface="Arial" panose="020B0604020202020204" pitchFamily="34" charset="0"/>
              </a:rPr>
              <a:t>The dataset from Hulu provides details on various show attributes such as genre, duration, and production companies in 2017. It contains information about 1000 entries  Each entry represents a show or film and includes various details such as genre, ratings, episode count, and more. Key columns in the dataset include:</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show/id: Unique identifier for each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show/name: Name of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show/genre: Primary genre of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show/genres: List of genres associated with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a:t>
            </a:r>
            <a:r>
              <a:rPr lang="en-SG" sz="1500" b="0" i="0" dirty="0" err="1">
                <a:solidFill>
                  <a:schemeClr val="tx1"/>
                </a:solidFill>
                <a:effectLst/>
                <a:latin typeface="Arial" panose="020B0604020202020204" pitchFamily="34" charset="0"/>
                <a:cs typeface="Arial" panose="020B0604020202020204" pitchFamily="34" charset="0"/>
              </a:rPr>
              <a:t>is_movie</a:t>
            </a:r>
            <a:r>
              <a:rPr lang="en-SG" sz="1500" b="0" i="0" dirty="0">
                <a:solidFill>
                  <a:schemeClr val="tx1"/>
                </a:solidFill>
                <a:effectLst/>
                <a:latin typeface="Arial" panose="020B0604020202020204" pitchFamily="34" charset="0"/>
                <a:cs typeface="Arial" panose="020B0604020202020204" pitchFamily="34" charset="0"/>
              </a:rPr>
              <a:t>: Indicator if the entry is a movie.</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show/rating: Rating of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a:t>
            </a:r>
            <a:r>
              <a:rPr lang="en-SG" sz="1500" b="0" i="0" dirty="0" err="1">
                <a:solidFill>
                  <a:schemeClr val="tx1"/>
                </a:solidFill>
                <a:effectLst/>
                <a:latin typeface="Arial" panose="020B0604020202020204" pitchFamily="34" charset="0"/>
                <a:cs typeface="Arial" panose="020B0604020202020204" pitchFamily="34" charset="0"/>
              </a:rPr>
              <a:t>seasons_count</a:t>
            </a:r>
            <a:r>
              <a:rPr lang="en-SG" sz="1500" b="0" i="0" dirty="0">
                <a:solidFill>
                  <a:schemeClr val="tx1"/>
                </a:solidFill>
                <a:effectLst/>
                <a:latin typeface="Arial" panose="020B0604020202020204" pitchFamily="34" charset="0"/>
                <a:cs typeface="Arial" panose="020B0604020202020204" pitchFamily="34" charset="0"/>
              </a:rPr>
              <a:t>: Number of seasons for the show.</a:t>
            </a:r>
          </a:p>
          <a:p>
            <a:pPr lvl="1">
              <a:buFont typeface="+mj-lt"/>
              <a:buAutoNum type="arabicPeriod"/>
            </a:pPr>
            <a:r>
              <a:rPr lang="en-SG" sz="1500" b="0" i="0" dirty="0">
                <a:solidFill>
                  <a:schemeClr val="tx1"/>
                </a:solidFill>
                <a:effectLst/>
                <a:latin typeface="Arial" panose="020B0604020202020204" pitchFamily="34" charset="0"/>
                <a:cs typeface="Arial" panose="020B0604020202020204" pitchFamily="34" charset="0"/>
              </a:rPr>
              <a:t>show/company/name: Name of the producing company.</a:t>
            </a:r>
          </a:p>
          <a:p>
            <a:pPr marL="0" indent="0">
              <a:buNone/>
            </a:pPr>
            <a:r>
              <a:rPr lang="en-SG" sz="1500" b="0" i="0" dirty="0">
                <a:solidFill>
                  <a:schemeClr val="tx1"/>
                </a:solidFill>
                <a:effectLst/>
                <a:latin typeface="Arial" panose="020B0604020202020204" pitchFamily="34" charset="0"/>
                <a:cs typeface="Arial" panose="020B0604020202020204" pitchFamily="34" charset="0"/>
              </a:rPr>
              <a:t>Content creators and producers can utilize this data to identify popular genres or themes that are currently in demand among Hulu's user base. It can help them make informed decisions about what type of content to produce or pitch to the platform.</a:t>
            </a:r>
          </a:p>
          <a:p>
            <a:pPr marL="0" indent="0">
              <a:lnSpc>
                <a:spcPct val="170000"/>
              </a:lnSpc>
              <a:buNone/>
            </a:pPr>
            <a:r>
              <a:rPr lang="en-SG" sz="1500" b="0" i="0" dirty="0">
                <a:solidFill>
                  <a:schemeClr val="tx1"/>
                </a:solidFill>
                <a:effectLst/>
                <a:latin typeface="Arial" panose="020B0604020202020204" pitchFamily="34" charset="0"/>
                <a:cs typeface="Arial" panose="020B0604020202020204" pitchFamily="34" charset="0"/>
              </a:rPr>
              <a:t>Data-Source: </a:t>
            </a:r>
            <a:r>
              <a:rPr lang="en-SG" sz="1500" b="0" i="0" u="sng"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https://www.kaggle.com/datasets/thedevastator/hulu-popular-shows-dataset</a:t>
            </a:r>
            <a:br>
              <a:rPr lang="en-SG" sz="1500" dirty="0">
                <a:solidFill>
                  <a:schemeClr val="tx1"/>
                </a:solidFill>
                <a:latin typeface="Arial" panose="020B0604020202020204" pitchFamily="34" charset="0"/>
                <a:cs typeface="Arial" panose="020B0604020202020204" pitchFamily="34" charset="0"/>
              </a:rPr>
            </a:br>
            <a:r>
              <a:rPr lang="en-SG" sz="1500" b="0" i="0" dirty="0">
                <a:solidFill>
                  <a:schemeClr val="tx1"/>
                </a:solidFill>
                <a:effectLst/>
                <a:latin typeface="Arial" panose="020B0604020202020204" pitchFamily="34" charset="0"/>
                <a:cs typeface="Arial" panose="020B0604020202020204" pitchFamily="34" charset="0"/>
              </a:rPr>
              <a:t>Data-Source </a:t>
            </a:r>
            <a:r>
              <a:rPr lang="en-SG" sz="1500" b="0" i="0" dirty="0" err="1">
                <a:solidFill>
                  <a:schemeClr val="tx1"/>
                </a:solidFill>
                <a:effectLst/>
                <a:latin typeface="Arial" panose="020B0604020202020204" pitchFamily="34" charset="0"/>
                <a:cs typeface="Arial" panose="020B0604020202020204" pitchFamily="34" charset="0"/>
              </a:rPr>
              <a:t>Credit-To:</a:t>
            </a:r>
            <a:r>
              <a:rPr lang="en-SG" sz="1500" b="0" i="0" u="sng" dirty="0" err="1">
                <a:solidFill>
                  <a:schemeClr val="tx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a:t>
            </a:r>
            <a:r>
              <a:rPr lang="en-SG" sz="1500" b="0" i="0" u="sng" dirty="0">
                <a:solidFill>
                  <a:schemeClr val="tx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://data.world/chasewillden</a:t>
            </a:r>
            <a:endParaRPr lang="en-SG" sz="1500" dirty="0">
              <a:solidFill>
                <a:schemeClr val="tx1"/>
              </a:solidFill>
              <a:latin typeface="Arial" panose="020B0604020202020204" pitchFamily="34" charset="0"/>
              <a:cs typeface="Arial" panose="020B0604020202020204" pitchFamily="34" charset="0"/>
            </a:endParaRPr>
          </a:p>
          <a:p>
            <a:pPr marL="0" indent="0">
              <a:buNone/>
            </a:pPr>
            <a:endParaRPr lang="en-SG" sz="1500" b="0" i="0" dirty="0">
              <a:solidFill>
                <a:schemeClr val="tx1">
                  <a:lumMod val="50000"/>
                  <a:lumOff val="50000"/>
                </a:schemeClr>
              </a:solidFill>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0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685800"/>
            <a:ext cx="6289589" cy="1485900"/>
          </a:xfrm>
        </p:spPr>
        <p:txBody>
          <a:bodyPr>
            <a:normAutofit/>
          </a:bodyPr>
          <a:lstStyle/>
          <a:p>
            <a:r>
              <a:rPr lang="en-SG" sz="3400" b="1" i="0" dirty="0">
                <a:effectLst/>
                <a:latin typeface="Söhne"/>
              </a:rPr>
              <a:t>Hulu's Diverse Genre Landscape</a:t>
            </a:r>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592651" y="1638300"/>
            <a:ext cx="3833426" cy="3581400"/>
          </a:xfrm>
        </p:spPr>
        <p:txBody>
          <a:bodyPr>
            <a:noAutofit/>
          </a:bodyPr>
          <a:lstStyle/>
          <a:p>
            <a:pPr marL="0" indent="0">
              <a:buNone/>
            </a:pPr>
            <a:r>
              <a:rPr lang="en-SG" sz="1500" b="0" i="0" dirty="0">
                <a:effectLst/>
                <a:latin typeface="Arial" panose="020B0604020202020204" pitchFamily="34" charset="0"/>
                <a:cs typeface="Arial" panose="020B0604020202020204" pitchFamily="34" charset="0"/>
              </a:rPr>
              <a:t>Hulu caters to a wide range of tastes, emphasizing the most popular genres.</a:t>
            </a:r>
          </a:p>
          <a:p>
            <a:pPr algn="l">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Comedy</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Drama</a:t>
            </a:r>
            <a:r>
              <a:rPr lang="en-SG" sz="1500" b="0" i="0" dirty="0">
                <a:solidFill>
                  <a:srgbClr val="374151"/>
                </a:solidFill>
                <a:effectLst/>
                <a:latin typeface="Arial" panose="020B0604020202020204" pitchFamily="34" charset="0"/>
                <a:cs typeface="Arial" panose="020B0604020202020204" pitchFamily="34" charset="0"/>
              </a:rPr>
              <a:t> are the most represented genres in the dataset, followed by </a:t>
            </a:r>
            <a:r>
              <a:rPr lang="en-SG" sz="1500" b="1" i="0" dirty="0">
                <a:solidFill>
                  <a:srgbClr val="374151"/>
                </a:solidFill>
                <a:effectLst/>
                <a:latin typeface="Arial" panose="020B0604020202020204" pitchFamily="34" charset="0"/>
                <a:cs typeface="Arial" panose="020B0604020202020204" pitchFamily="34" charset="0"/>
              </a:rPr>
              <a:t>Reality and Game Shows</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Animation and Cartoons</a:t>
            </a:r>
            <a:r>
              <a:rPr lang="en-SG" sz="1500" b="0" i="0" dirty="0">
                <a:solidFill>
                  <a:srgbClr val="374151"/>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SG" sz="1500" b="0" i="0" dirty="0">
                <a:solidFill>
                  <a:srgbClr val="374151"/>
                </a:solidFill>
                <a:effectLst/>
                <a:latin typeface="Arial" panose="020B0604020202020204" pitchFamily="34" charset="0"/>
                <a:cs typeface="Arial" panose="020B0604020202020204" pitchFamily="34" charset="0"/>
              </a:rPr>
              <a:t>Other genres such as </a:t>
            </a:r>
            <a:r>
              <a:rPr lang="en-SG" sz="1500" b="1" i="0" dirty="0">
                <a:solidFill>
                  <a:srgbClr val="374151"/>
                </a:solidFill>
                <a:effectLst/>
                <a:latin typeface="Arial" panose="020B0604020202020204" pitchFamily="34" charset="0"/>
                <a:cs typeface="Arial" panose="020B0604020202020204" pitchFamily="34" charset="0"/>
              </a:rPr>
              <a:t>Action and Adventure</a:t>
            </a:r>
            <a:r>
              <a:rPr lang="en-SG" sz="1500" b="0" i="0" dirty="0">
                <a:solidFill>
                  <a:srgbClr val="374151"/>
                </a:solidFill>
                <a:effectLst/>
                <a:latin typeface="Arial" panose="020B0604020202020204" pitchFamily="34" charset="0"/>
                <a:cs typeface="Arial" panose="020B0604020202020204" pitchFamily="34" charset="0"/>
              </a:rPr>
              <a:t>, </a:t>
            </a:r>
            <a:r>
              <a:rPr lang="en-SG" sz="1500" b="1" i="0" dirty="0">
                <a:solidFill>
                  <a:srgbClr val="374151"/>
                </a:solidFill>
                <a:effectLst/>
                <a:latin typeface="Arial" panose="020B0604020202020204" pitchFamily="34" charset="0"/>
                <a:cs typeface="Arial" panose="020B0604020202020204" pitchFamily="34" charset="0"/>
              </a:rPr>
              <a:t>Classics</a:t>
            </a:r>
            <a:r>
              <a:rPr lang="en-SG" sz="1500" b="0" i="0" dirty="0">
                <a:solidFill>
                  <a:srgbClr val="374151"/>
                </a:solidFill>
                <a:effectLst/>
                <a:latin typeface="Arial" panose="020B0604020202020204" pitchFamily="34" charset="0"/>
                <a:cs typeface="Arial" panose="020B0604020202020204" pitchFamily="34" charset="0"/>
              </a:rPr>
              <a:t>, </a:t>
            </a:r>
            <a:r>
              <a:rPr lang="en-SG" sz="1500" b="1" i="0" dirty="0">
                <a:solidFill>
                  <a:srgbClr val="374151"/>
                </a:solidFill>
                <a:effectLst/>
                <a:latin typeface="Arial" panose="020B0604020202020204" pitchFamily="34" charset="0"/>
                <a:cs typeface="Arial" panose="020B0604020202020204" pitchFamily="34" charset="0"/>
              </a:rPr>
              <a:t>Family</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Science Fiction</a:t>
            </a:r>
            <a:r>
              <a:rPr lang="en-SG" sz="1500" b="0" i="0" dirty="0">
                <a:solidFill>
                  <a:srgbClr val="374151"/>
                </a:solidFill>
                <a:effectLst/>
                <a:latin typeface="Arial" panose="020B0604020202020204" pitchFamily="34" charset="0"/>
                <a:cs typeface="Arial" panose="020B0604020202020204" pitchFamily="34" charset="0"/>
              </a:rPr>
              <a:t> have fewer shows or movies.</a:t>
            </a:r>
          </a:p>
          <a:p>
            <a:pPr marL="0" indent="0">
              <a:buNone/>
            </a:pPr>
            <a:endParaRPr lang="en-SG" sz="1500" dirty="0">
              <a:latin typeface="Arial" panose="020B0604020202020204" pitchFamily="34" charset="0"/>
              <a:cs typeface="Arial" panose="020B0604020202020204" pitchFamily="34" charset="0"/>
            </a:endParaRPr>
          </a:p>
          <a:p>
            <a:pPr marL="0" indent="0">
              <a:buNone/>
            </a:pPr>
            <a:endParaRPr lang="en-SG" sz="1500" b="0" i="0" dirty="0">
              <a:effectLst/>
              <a:latin typeface="Arial" panose="020B0604020202020204" pitchFamily="34" charset="0"/>
              <a:cs typeface="Arial" panose="020B0604020202020204" pitchFamily="34" charset="0"/>
            </a:endParaRPr>
          </a:p>
          <a:p>
            <a:pPr marL="0" indent="0">
              <a:buNone/>
            </a:pPr>
            <a:endParaRPr lang="en-SG" sz="1500" b="0" i="0" dirty="0">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7DA80051-A15A-8AAD-9582-9E4A751149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6077" y="1188171"/>
            <a:ext cx="6517065" cy="467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94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685800"/>
            <a:ext cx="5436973" cy="970005"/>
          </a:xfrm>
        </p:spPr>
        <p:txBody>
          <a:bodyPr>
            <a:normAutofit/>
          </a:bodyPr>
          <a:lstStyle/>
          <a:p>
            <a:r>
              <a:rPr lang="en-SG" sz="3400" b="1" i="0" dirty="0">
                <a:effectLst/>
                <a:latin typeface="Söhne"/>
              </a:rPr>
              <a:t>Popularity Analysis by rating</a:t>
            </a:r>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371599" y="1922503"/>
            <a:ext cx="3484605" cy="3818240"/>
          </a:xfrm>
        </p:spPr>
        <p:txBody>
          <a:bodyPr>
            <a:noAutofit/>
          </a:bodyPr>
          <a:lstStyle/>
          <a:p>
            <a:pPr>
              <a:buFont typeface="Arial" panose="020B0604020202020204" pitchFamily="34" charset="0"/>
              <a:buChar char="•"/>
            </a:pPr>
            <a:r>
              <a:rPr lang="en-SG" sz="1500" b="0" i="0" dirty="0">
                <a:solidFill>
                  <a:srgbClr val="374151"/>
                </a:solidFill>
                <a:effectLst/>
                <a:latin typeface="Arial" panose="020B0604020202020204" pitchFamily="34" charset="0"/>
                <a:cs typeface="Arial" panose="020B0604020202020204" pitchFamily="34" charset="0"/>
              </a:rPr>
              <a:t>Although Hulu broadcasts the most </a:t>
            </a:r>
            <a:r>
              <a:rPr lang="en-SG" sz="1500" b="1" i="0" dirty="0">
                <a:solidFill>
                  <a:srgbClr val="374151"/>
                </a:solidFill>
                <a:effectLst/>
                <a:latin typeface="Arial" panose="020B0604020202020204" pitchFamily="34" charset="0"/>
                <a:cs typeface="Arial" panose="020B0604020202020204" pitchFamily="34" charset="0"/>
              </a:rPr>
              <a:t>comedy shows</a:t>
            </a:r>
            <a:r>
              <a:rPr lang="en-SG" sz="1500" b="1" i="0" dirty="0">
                <a:effectLst/>
                <a:latin typeface="Arial" panose="020B0604020202020204" pitchFamily="34" charset="0"/>
                <a:cs typeface="Arial" panose="020B0604020202020204" pitchFamily="34" charset="0"/>
              </a:rPr>
              <a:t>, Action and Adventure</a:t>
            </a:r>
            <a:r>
              <a:rPr lang="en-SG" sz="1500" b="0" i="0" dirty="0">
                <a:effectLst/>
                <a:latin typeface="Arial" panose="020B0604020202020204" pitchFamily="34" charset="0"/>
                <a:cs typeface="Arial" panose="020B0604020202020204" pitchFamily="34" charset="0"/>
              </a:rPr>
              <a:t> shows have the highest average rating, closely followed by </a:t>
            </a:r>
            <a:r>
              <a:rPr lang="en-SG" sz="1500" b="1" i="0" dirty="0">
                <a:effectLst/>
                <a:latin typeface="Arial" panose="020B0604020202020204" pitchFamily="34" charset="0"/>
                <a:cs typeface="Arial" panose="020B0604020202020204" pitchFamily="34" charset="0"/>
              </a:rPr>
              <a:t>Classics</a:t>
            </a:r>
            <a:r>
              <a:rPr lang="en-SG" sz="1500" b="0" i="0" dirty="0">
                <a:effectLst/>
                <a:latin typeface="Arial" panose="020B0604020202020204" pitchFamily="34" charset="0"/>
                <a:cs typeface="Arial" panose="020B0604020202020204" pitchFamily="34" charset="0"/>
              </a:rPr>
              <a:t> and </a:t>
            </a:r>
            <a:r>
              <a:rPr lang="en-SG" sz="1500" b="1" i="0" dirty="0">
                <a:effectLst/>
                <a:latin typeface="Arial" panose="020B0604020202020204" pitchFamily="34" charset="0"/>
                <a:cs typeface="Arial" panose="020B0604020202020204" pitchFamily="34" charset="0"/>
              </a:rPr>
              <a:t>Drama</a:t>
            </a:r>
            <a:r>
              <a:rPr lang="en-SG" sz="1500" b="0" i="0" dirty="0">
                <a:effectLst/>
                <a:latin typeface="Arial" panose="020B0604020202020204" pitchFamily="34" charset="0"/>
                <a:cs typeface="Arial" panose="020B0604020202020204" pitchFamily="34" charset="0"/>
              </a:rPr>
              <a:t>.</a:t>
            </a:r>
          </a:p>
          <a:p>
            <a:pPr>
              <a:buFont typeface="Arial" panose="020B0604020202020204" pitchFamily="34" charset="0"/>
              <a:buChar char="•"/>
            </a:pPr>
            <a:r>
              <a:rPr lang="en-SG" sz="1500" i="0" dirty="0">
                <a:effectLst/>
                <a:latin typeface="Arial" panose="020B0604020202020204" pitchFamily="34" charset="0"/>
                <a:cs typeface="Arial" panose="020B0604020202020204" pitchFamily="34" charset="0"/>
              </a:rPr>
              <a:t>However</a:t>
            </a:r>
            <a:r>
              <a:rPr lang="en-SG" sz="1500" b="1" i="0" dirty="0">
                <a:effectLst/>
                <a:latin typeface="Arial" panose="020B0604020202020204" pitchFamily="34" charset="0"/>
                <a:cs typeface="Arial" panose="020B0604020202020204" pitchFamily="34" charset="0"/>
              </a:rPr>
              <a:t>, Comedy</a:t>
            </a:r>
            <a:r>
              <a:rPr lang="en-SG" sz="1500" b="0" i="0" dirty="0">
                <a:effectLst/>
                <a:latin typeface="Arial" panose="020B0604020202020204" pitchFamily="34" charset="0"/>
                <a:cs typeface="Arial" panose="020B0604020202020204" pitchFamily="34" charset="0"/>
              </a:rPr>
              <a:t> also holds a strong position in terms of average ratings.</a:t>
            </a:r>
          </a:p>
          <a:p>
            <a:pPr>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Comedy</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Drama</a:t>
            </a:r>
            <a:r>
              <a:rPr lang="en-SG" sz="1500" b="0" i="0" dirty="0">
                <a:solidFill>
                  <a:srgbClr val="374151"/>
                </a:solidFill>
                <a:effectLst/>
                <a:latin typeface="Arial" panose="020B0604020202020204" pitchFamily="34" charset="0"/>
                <a:cs typeface="Arial" panose="020B0604020202020204" pitchFamily="34" charset="0"/>
              </a:rPr>
              <a:t> genres not only have a high volume of content but also enjoy good ratings. This suggests a strong viewer preference for these genres.</a:t>
            </a:r>
            <a:endParaRPr lang="en-SG" sz="1500" b="0" i="0" dirty="0">
              <a:effectLst/>
              <a:latin typeface="Arial" panose="020B0604020202020204" pitchFamily="34" charset="0"/>
              <a:cs typeface="Arial" panose="020B0604020202020204" pitchFamily="34" charset="0"/>
            </a:endParaRPr>
          </a:p>
          <a:p>
            <a:pPr marL="0" indent="0">
              <a:buNone/>
            </a:pPr>
            <a:endParaRPr lang="en-SG" sz="1500" b="0" i="0" dirty="0">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41EC1915-12A4-3969-02D9-C2D9638338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53914" y="1724795"/>
            <a:ext cx="6783859" cy="381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60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685800"/>
            <a:ext cx="7117492" cy="1485900"/>
          </a:xfrm>
        </p:spPr>
        <p:txBody>
          <a:bodyPr>
            <a:normAutofit/>
          </a:bodyPr>
          <a:lstStyle/>
          <a:p>
            <a:r>
              <a:rPr lang="en-SG" b="1" i="0" dirty="0">
                <a:effectLst/>
                <a:latin typeface="Söhne"/>
              </a:rPr>
              <a:t>The length of Engagement</a:t>
            </a:r>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371600" y="1638299"/>
            <a:ext cx="3707028" cy="3835743"/>
          </a:xfrm>
        </p:spPr>
        <p:txBody>
          <a:bodyPr>
            <a:noAutofit/>
          </a:bodyPr>
          <a:lstStyle/>
          <a:p>
            <a:pPr algn="l">
              <a:buFont typeface="Arial" panose="020B0604020202020204" pitchFamily="34" charset="0"/>
              <a:buChar char="•"/>
            </a:pPr>
            <a:r>
              <a:rPr lang="en-SG" sz="1500" b="0" i="0" dirty="0">
                <a:solidFill>
                  <a:srgbClr val="374151"/>
                </a:solidFill>
                <a:effectLst/>
                <a:latin typeface="Arial" panose="020B0604020202020204" pitchFamily="34" charset="0"/>
                <a:cs typeface="Arial" panose="020B0604020202020204" pitchFamily="34" charset="0"/>
              </a:rPr>
              <a:t>The </a:t>
            </a:r>
            <a:r>
              <a:rPr lang="en-SG" sz="1500" b="1" i="0" dirty="0">
                <a:solidFill>
                  <a:srgbClr val="374151"/>
                </a:solidFill>
                <a:effectLst/>
                <a:latin typeface="Arial" panose="020B0604020202020204" pitchFamily="34" charset="0"/>
                <a:cs typeface="Arial" panose="020B0604020202020204" pitchFamily="34" charset="0"/>
              </a:rPr>
              <a:t>Anime</a:t>
            </a:r>
            <a:r>
              <a:rPr lang="en-SG" sz="1500" b="0" i="0" dirty="0">
                <a:solidFill>
                  <a:srgbClr val="374151"/>
                </a:solidFill>
                <a:effectLst/>
                <a:latin typeface="Arial" panose="020B0604020202020204" pitchFamily="34" charset="0"/>
                <a:cs typeface="Arial" panose="020B0604020202020204" pitchFamily="34" charset="0"/>
              </a:rPr>
              <a:t> genre leads with the highest average number of episodes, followed by </a:t>
            </a:r>
            <a:r>
              <a:rPr lang="en-SG" sz="1500" b="1" i="0" dirty="0">
                <a:solidFill>
                  <a:srgbClr val="374151"/>
                </a:solidFill>
                <a:effectLst/>
                <a:latin typeface="Arial" panose="020B0604020202020204" pitchFamily="34" charset="0"/>
                <a:cs typeface="Arial" panose="020B0604020202020204" pitchFamily="34" charset="0"/>
              </a:rPr>
              <a:t>Teen</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solidFill>
                  <a:srgbClr val="374151"/>
                </a:solidFill>
                <a:effectLst/>
                <a:latin typeface="Arial" panose="020B0604020202020204" pitchFamily="34" charset="0"/>
                <a:cs typeface="Arial" panose="020B0604020202020204" pitchFamily="34" charset="0"/>
              </a:rPr>
              <a:t>Science Fiction</a:t>
            </a:r>
            <a:r>
              <a:rPr lang="en-SG" sz="1500" b="0" i="0" dirty="0">
                <a:solidFill>
                  <a:srgbClr val="374151"/>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Longer Series in Certain Genres</a:t>
            </a:r>
            <a:r>
              <a:rPr lang="en-SG" sz="1500" b="0" i="0" dirty="0">
                <a:solidFill>
                  <a:srgbClr val="374151"/>
                </a:solidFill>
                <a:effectLst/>
                <a:latin typeface="Arial" panose="020B0604020202020204" pitchFamily="34" charset="0"/>
                <a:cs typeface="Arial" panose="020B0604020202020204" pitchFamily="34" charset="0"/>
              </a:rPr>
              <a:t>: Genres such as Anime and Teen have longer series on average, which could indicate a dedicated audience that engages with content over an extended period.</a:t>
            </a:r>
          </a:p>
          <a:p>
            <a:pPr algn="l">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Impact on Viewer Engagement</a:t>
            </a:r>
            <a:r>
              <a:rPr lang="en-SG" sz="1500" b="0" i="0" dirty="0">
                <a:solidFill>
                  <a:srgbClr val="374151"/>
                </a:solidFill>
                <a:effectLst/>
                <a:latin typeface="Arial" panose="020B0604020202020204" pitchFamily="34" charset="0"/>
                <a:cs typeface="Arial" panose="020B0604020202020204" pitchFamily="34" charset="0"/>
              </a:rPr>
              <a:t>: Longer series can lead to deeper viewer engagement, as audiences invest more time in storylines and character development.</a:t>
            </a:r>
          </a:p>
          <a:p>
            <a:pPr marL="0" indent="0">
              <a:buNone/>
            </a:pPr>
            <a:endParaRPr lang="en-SG" sz="1500" b="0" i="0" dirty="0">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900748AA-6939-D875-6E8F-288BB6AE59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2794" y="1972447"/>
            <a:ext cx="7019206" cy="291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65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685800"/>
            <a:ext cx="7117492" cy="685800"/>
          </a:xfrm>
        </p:spPr>
        <p:txBody>
          <a:bodyPr>
            <a:normAutofit fontScale="90000"/>
          </a:bodyPr>
          <a:lstStyle/>
          <a:p>
            <a:r>
              <a:rPr lang="en-SG" b="1" i="0" dirty="0">
                <a:solidFill>
                  <a:srgbClr val="0F0F0F"/>
                </a:solidFill>
                <a:effectLst/>
                <a:latin typeface="Söhne"/>
              </a:rPr>
              <a:t>Content Promotion Strategy</a:t>
            </a:r>
            <a:endParaRPr lang="en-SG" b="1" i="0" dirty="0">
              <a:effectLst/>
              <a:latin typeface="Söhne"/>
            </a:endParaRPr>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1485899" y="1507524"/>
            <a:ext cx="3983811" cy="3581400"/>
          </a:xfrm>
        </p:spPr>
        <p:txBody>
          <a:bodyPr>
            <a:noAutofit/>
          </a:bodyPr>
          <a:lstStyle/>
          <a:p>
            <a:pPr algn="l">
              <a:buFont typeface="Arial" panose="020B0604020202020204" pitchFamily="34" charset="0"/>
              <a:buChar char="•"/>
            </a:pPr>
            <a:r>
              <a:rPr lang="en-SG" sz="1600" b="0" i="0" dirty="0">
                <a:solidFill>
                  <a:srgbClr val="374151"/>
                </a:solidFill>
                <a:effectLst/>
                <a:latin typeface="Arial" panose="020B0604020202020204" pitchFamily="34" charset="0"/>
                <a:cs typeface="Arial" panose="020B0604020202020204" pitchFamily="34" charset="0"/>
              </a:rPr>
              <a:t>The scatter plot presents a general trend where shows with more seasons tend to have a higher total number of episodes.</a:t>
            </a:r>
          </a:p>
          <a:p>
            <a:pPr algn="l">
              <a:buFont typeface="Arial" panose="020B0604020202020204" pitchFamily="34" charset="0"/>
              <a:buChar char="•"/>
            </a:pPr>
            <a:r>
              <a:rPr lang="en-SG" sz="1600" b="1" i="0" dirty="0">
                <a:effectLst/>
                <a:latin typeface="Arial" panose="020B0604020202020204" pitchFamily="34" charset="0"/>
                <a:cs typeface="Arial" panose="020B0604020202020204" pitchFamily="34" charset="0"/>
              </a:rPr>
              <a:t>Longer Series with More Seasons</a:t>
            </a:r>
            <a:r>
              <a:rPr lang="en-SG" sz="1600" b="0" i="0" dirty="0">
                <a:solidFill>
                  <a:srgbClr val="374151"/>
                </a:solidFill>
                <a:effectLst/>
                <a:latin typeface="Arial" panose="020B0604020202020204" pitchFamily="34" charset="0"/>
                <a:cs typeface="Arial" panose="020B0604020202020204" pitchFamily="34" charset="0"/>
              </a:rPr>
              <a:t>: Shows that run for many seasons generally have a higher episode count. This can be an indicator of successful series that have been renewed multiple times.</a:t>
            </a:r>
            <a:endParaRPr lang="en-SG" sz="1600" b="0" i="0" dirty="0">
              <a:effectLst/>
              <a:latin typeface="Arial" panose="020B0604020202020204" pitchFamily="34" charset="0"/>
              <a:cs typeface="Arial" panose="020B0604020202020204" pitchFamily="34" charset="0"/>
            </a:endParaRPr>
          </a:p>
          <a:p>
            <a:pPr marL="0" indent="0">
              <a:buNone/>
            </a:pPr>
            <a:br>
              <a:rPr lang="en-SG" sz="1500" dirty="0">
                <a:latin typeface="Arial" panose="020B0604020202020204" pitchFamily="34" charset="0"/>
                <a:cs typeface="Arial" panose="020B0604020202020204" pitchFamily="34" charset="0"/>
              </a:rPr>
            </a:br>
            <a:endParaRPr lang="en-US" sz="1500" dirty="0">
              <a:latin typeface="Arial" panose="020B0604020202020204" pitchFamily="34" charset="0"/>
              <a:cs typeface="Arial" panose="020B0604020202020204" pitchFamily="34" charset="0"/>
            </a:endParaRPr>
          </a:p>
        </p:txBody>
      </p:sp>
      <p:pic>
        <p:nvPicPr>
          <p:cNvPr id="7170" name="Picture 2">
            <a:extLst>
              <a:ext uri="{FF2B5EF4-FFF2-40B4-BE49-F238E27FC236}">
                <a16:creationId xmlns:a16="http://schemas.microsoft.com/office/drawing/2014/main" id="{4AD69995-B031-FC60-F3F5-4B39B2713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710" y="1371600"/>
            <a:ext cx="6396771" cy="380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6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3A5E-2E07-50F8-738B-FE361FAA214F}"/>
              </a:ext>
            </a:extLst>
          </p:cNvPr>
          <p:cNvSpPr>
            <a:spLocks noGrp="1"/>
          </p:cNvSpPr>
          <p:nvPr>
            <p:ph type="title"/>
          </p:nvPr>
        </p:nvSpPr>
        <p:spPr>
          <a:xfrm>
            <a:off x="1371600" y="727866"/>
            <a:ext cx="10493524" cy="742950"/>
          </a:xfrm>
        </p:spPr>
        <p:txBody>
          <a:bodyPr>
            <a:normAutofit fontScale="90000"/>
          </a:bodyPr>
          <a:lstStyle/>
          <a:p>
            <a:r>
              <a:rPr lang="en-SG" b="1" dirty="0">
                <a:latin typeface="Söhne"/>
              </a:rPr>
              <a:t>The </a:t>
            </a:r>
            <a:r>
              <a:rPr lang="en-SG" b="1" i="0" dirty="0">
                <a:effectLst/>
                <a:latin typeface="Söhne"/>
              </a:rPr>
              <a:t>Role of Production Companies</a:t>
            </a:r>
            <a:br>
              <a:rPr lang="en-SG" b="1" i="0" dirty="0">
                <a:effectLst/>
                <a:latin typeface="Söhne"/>
              </a:rPr>
            </a:br>
            <a:endParaRPr lang="en-SG" b="1" i="0" dirty="0">
              <a:effectLst/>
              <a:latin typeface="Söhne"/>
            </a:endParaRPr>
          </a:p>
        </p:txBody>
      </p:sp>
      <p:sp>
        <p:nvSpPr>
          <p:cNvPr id="13" name="Rectangle 1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AD19DE6-5809-92D6-6B70-5E65DD5AB91D}"/>
              </a:ext>
            </a:extLst>
          </p:cNvPr>
          <p:cNvSpPr>
            <a:spLocks noGrp="1"/>
          </p:cNvSpPr>
          <p:nvPr>
            <p:ph idx="1"/>
          </p:nvPr>
        </p:nvSpPr>
        <p:spPr>
          <a:xfrm>
            <a:off x="8922744" y="1638300"/>
            <a:ext cx="3186721" cy="3581400"/>
          </a:xfrm>
        </p:spPr>
        <p:txBody>
          <a:bodyPr>
            <a:normAutofit/>
          </a:bodyPr>
          <a:lstStyle/>
          <a:p>
            <a:pPr>
              <a:buFont typeface="Arial" panose="020B0604020202020204" pitchFamily="34" charset="0"/>
              <a:buChar char="•"/>
            </a:pPr>
            <a:r>
              <a:rPr lang="en-SG" sz="1500" b="0" i="0" dirty="0">
                <a:solidFill>
                  <a:srgbClr val="374151"/>
                </a:solidFill>
                <a:effectLst/>
                <a:latin typeface="Arial" panose="020B0604020202020204" pitchFamily="34" charset="0"/>
                <a:cs typeface="Arial" panose="020B0604020202020204" pitchFamily="34" charset="0"/>
              </a:rPr>
              <a:t>The top production companies include </a:t>
            </a:r>
            <a:r>
              <a:rPr lang="en-SG" sz="1500" b="1" i="0" dirty="0">
                <a:effectLst/>
                <a:latin typeface="Arial" panose="020B0604020202020204" pitchFamily="34" charset="0"/>
                <a:cs typeface="Arial" panose="020B0604020202020204" pitchFamily="34" charset="0"/>
              </a:rPr>
              <a:t>ABC, FOX, NBC, CBS</a:t>
            </a:r>
            <a:r>
              <a:rPr lang="en-SG" sz="1500" b="0" i="0" dirty="0">
                <a:solidFill>
                  <a:srgbClr val="374151"/>
                </a:solidFill>
                <a:effectLst/>
                <a:latin typeface="Arial" panose="020B0604020202020204" pitchFamily="34" charset="0"/>
                <a:cs typeface="Arial" panose="020B0604020202020204" pitchFamily="34" charset="0"/>
              </a:rPr>
              <a:t>, and </a:t>
            </a:r>
            <a:r>
              <a:rPr lang="en-SG" sz="1500" b="1" i="0" dirty="0">
                <a:effectLst/>
                <a:latin typeface="Arial" panose="020B0604020202020204" pitchFamily="34" charset="0"/>
                <a:cs typeface="Arial" panose="020B0604020202020204" pitchFamily="34" charset="0"/>
              </a:rPr>
              <a:t>Nickelodeon</a:t>
            </a:r>
            <a:r>
              <a:rPr lang="en-SG" sz="1500" b="0" i="0" dirty="0">
                <a:solidFill>
                  <a:srgbClr val="374151"/>
                </a:solidFill>
                <a:effectLst/>
                <a:latin typeface="Arial" panose="020B0604020202020204" pitchFamily="34" charset="0"/>
                <a:cs typeface="Arial" panose="020B0604020202020204" pitchFamily="34" charset="0"/>
              </a:rPr>
              <a:t>, with ABC leading in terms of the number of shows and movies provided.</a:t>
            </a:r>
          </a:p>
          <a:p>
            <a:pPr algn="l">
              <a:buFont typeface="Arial" panose="020B0604020202020204" pitchFamily="34" charset="0"/>
              <a:buChar char="•"/>
            </a:pPr>
            <a:r>
              <a:rPr lang="en-SG" sz="1500" b="1" i="0" dirty="0">
                <a:solidFill>
                  <a:srgbClr val="374151"/>
                </a:solidFill>
                <a:effectLst/>
                <a:latin typeface="Arial" panose="020B0604020202020204" pitchFamily="34" charset="0"/>
                <a:cs typeface="Arial" panose="020B0604020202020204" pitchFamily="34" charset="0"/>
              </a:rPr>
              <a:t>Influence in Content Strategy</a:t>
            </a:r>
            <a:r>
              <a:rPr lang="en-SG" sz="1500" b="0" i="0" dirty="0">
                <a:solidFill>
                  <a:srgbClr val="374151"/>
                </a:solidFill>
                <a:effectLst/>
                <a:latin typeface="Arial" panose="020B0604020202020204" pitchFamily="34" charset="0"/>
                <a:cs typeface="Arial" panose="020B0604020202020204" pitchFamily="34" charset="0"/>
              </a:rPr>
              <a:t>: The top production companies play a significant role in Hulu's content strategy. Their shows and movies form a major part of Hulu's library, potentially influencing viewer preferences and expectations.</a:t>
            </a:r>
          </a:p>
        </p:txBody>
      </p:sp>
      <p:pic>
        <p:nvPicPr>
          <p:cNvPr id="4" name="Picture 2">
            <a:extLst>
              <a:ext uri="{FF2B5EF4-FFF2-40B4-BE49-F238E27FC236}">
                <a16:creationId xmlns:a16="http://schemas.microsoft.com/office/drawing/2014/main" id="{6C8544D9-35D2-58BD-53B5-32383695FA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34" r="1" b="1"/>
          <a:stretch/>
        </p:blipFill>
        <p:spPr bwMode="auto">
          <a:xfrm>
            <a:off x="706695" y="1470816"/>
            <a:ext cx="8216049" cy="349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72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94AE-9ACD-7969-8D15-A746167D46A0}"/>
              </a:ext>
            </a:extLst>
          </p:cNvPr>
          <p:cNvSpPr>
            <a:spLocks noGrp="1"/>
          </p:cNvSpPr>
          <p:nvPr>
            <p:ph type="title"/>
          </p:nvPr>
        </p:nvSpPr>
        <p:spPr>
          <a:xfrm>
            <a:off x="1371600" y="685800"/>
            <a:ext cx="9601200" cy="834081"/>
          </a:xfrm>
        </p:spPr>
        <p:txBody>
          <a:bodyPr/>
          <a:lstStyle/>
          <a:p>
            <a:r>
              <a:rPr lang="en-US" b="1" dirty="0"/>
              <a:t> Key-takeaway</a:t>
            </a:r>
          </a:p>
        </p:txBody>
      </p:sp>
      <p:sp>
        <p:nvSpPr>
          <p:cNvPr id="3" name="Content Placeholder 2">
            <a:extLst>
              <a:ext uri="{FF2B5EF4-FFF2-40B4-BE49-F238E27FC236}">
                <a16:creationId xmlns:a16="http://schemas.microsoft.com/office/drawing/2014/main" id="{390E1F85-2D99-A410-512A-EA698EF7A20A}"/>
              </a:ext>
            </a:extLst>
          </p:cNvPr>
          <p:cNvSpPr>
            <a:spLocks noGrp="1"/>
          </p:cNvSpPr>
          <p:nvPr>
            <p:ph idx="1"/>
          </p:nvPr>
        </p:nvSpPr>
        <p:spPr>
          <a:xfrm>
            <a:off x="1485899" y="1519881"/>
            <a:ext cx="9771105" cy="4347519"/>
          </a:xfrm>
        </p:spPr>
        <p:txBody>
          <a:bodyPr>
            <a:normAutofit lnSpcReduction="10000"/>
          </a:bodyPr>
          <a:lstStyle/>
          <a:p>
            <a:pPr>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Understanding Audience Preferences</a:t>
            </a:r>
            <a:r>
              <a:rPr lang="en-SG" b="0" i="0" dirty="0">
                <a:solidFill>
                  <a:schemeClr val="tx1"/>
                </a:solidFill>
                <a:effectLst/>
                <a:latin typeface="Arial" panose="020B0604020202020204" pitchFamily="34" charset="0"/>
                <a:cs typeface="Arial" panose="020B0604020202020204" pitchFamily="34" charset="0"/>
              </a:rPr>
              <a:t>: Continuous monitoring of genre popularity and ratings can help in quickly adapting to changing viewer preferences.</a:t>
            </a:r>
          </a:p>
          <a:p>
            <a:pPr lvl="1">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Dominant Genres</a:t>
            </a:r>
            <a:r>
              <a:rPr lang="en-SG" b="0" i="0" dirty="0">
                <a:solidFill>
                  <a:schemeClr val="tx1"/>
                </a:solidFill>
                <a:effectLst/>
                <a:latin typeface="Arial" panose="020B0604020202020204" pitchFamily="34" charset="0"/>
                <a:cs typeface="Arial" panose="020B0604020202020204" pitchFamily="34" charset="0"/>
              </a:rPr>
              <a:t>: Comedy and Drama are the most popular, with high volumes and ratings, suggesting strong viewer preference.</a:t>
            </a:r>
          </a:p>
          <a:p>
            <a:pPr lvl="1">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Niche Genres with Potential</a:t>
            </a:r>
            <a:r>
              <a:rPr lang="en-SG" b="0" i="0" dirty="0">
                <a:solidFill>
                  <a:schemeClr val="tx1"/>
                </a:solidFill>
                <a:effectLst/>
                <a:latin typeface="Arial" panose="020B0604020202020204" pitchFamily="34" charset="0"/>
                <a:cs typeface="Arial" panose="020B0604020202020204" pitchFamily="34" charset="0"/>
              </a:rPr>
              <a:t>: Genres like Action and Adventure, though less prevalent, show high engagement levels, indicating potential for growth.</a:t>
            </a:r>
          </a:p>
          <a:p>
            <a:pPr algn="l">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Engagement Length</a:t>
            </a:r>
            <a:r>
              <a:rPr lang="en-SG" b="0" i="0" dirty="0">
                <a:solidFill>
                  <a:schemeClr val="tx1"/>
                </a:solidFill>
                <a:effectLst/>
                <a:latin typeface="Arial" panose="020B0604020202020204" pitchFamily="34" charset="0"/>
                <a:cs typeface="Arial" panose="020B0604020202020204" pitchFamily="34" charset="0"/>
              </a:rPr>
              <a:t>: Anime and Teen genres exhibit longer series, suggesting a dedicated audience for long-term storytelling.</a:t>
            </a:r>
          </a:p>
          <a:p>
            <a:pPr algn="l">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Content Promotion</a:t>
            </a:r>
            <a:r>
              <a:rPr lang="en-SG" b="0" i="0" dirty="0">
                <a:solidFill>
                  <a:schemeClr val="tx1"/>
                </a:solidFill>
                <a:effectLst/>
                <a:latin typeface="Arial" panose="020B0604020202020204" pitchFamily="34" charset="0"/>
                <a:cs typeface="Arial" panose="020B0604020202020204" pitchFamily="34" charset="0"/>
              </a:rPr>
              <a:t>: There's a positive correlation between the number of seasons and episodes, indicating the success and longevity of series.</a:t>
            </a:r>
          </a:p>
          <a:p>
            <a:pPr algn="l">
              <a:buFont typeface="+mj-lt"/>
              <a:buAutoNum type="arabicPeriod"/>
            </a:pPr>
            <a:r>
              <a:rPr lang="en-SG" b="1" i="0" dirty="0">
                <a:solidFill>
                  <a:schemeClr val="tx1"/>
                </a:solidFill>
                <a:effectLst/>
                <a:latin typeface="Arial" panose="020B0604020202020204" pitchFamily="34" charset="0"/>
                <a:cs typeface="Arial" panose="020B0604020202020204" pitchFamily="34" charset="0"/>
              </a:rPr>
              <a:t>Role of Production Companies</a:t>
            </a:r>
            <a:r>
              <a:rPr lang="en-SG" b="0" i="0" dirty="0">
                <a:solidFill>
                  <a:schemeClr val="tx1"/>
                </a:solidFill>
                <a:effectLst/>
                <a:latin typeface="Arial" panose="020B0604020202020204" pitchFamily="34" charset="0"/>
                <a:cs typeface="Arial" panose="020B0604020202020204" pitchFamily="34" charset="0"/>
              </a:rPr>
              <a:t>: Top companies like ABC, FOX, and NBC play a significant role in Hulu’s content strategy, offering opportunities for strategic partnerships.</a:t>
            </a:r>
          </a:p>
          <a:p>
            <a:pPr algn="l">
              <a:buFont typeface="+mj-lt"/>
              <a:buAutoNum type="arabicPeriod"/>
            </a:pPr>
            <a:endParaRPr lang="en-SG" b="0" i="0" dirty="0">
              <a:solidFill>
                <a:srgbClr val="374151"/>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9498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94AE-9ACD-7969-8D15-A746167D46A0}"/>
              </a:ext>
            </a:extLst>
          </p:cNvPr>
          <p:cNvSpPr>
            <a:spLocks noGrp="1"/>
          </p:cNvSpPr>
          <p:nvPr>
            <p:ph type="title"/>
          </p:nvPr>
        </p:nvSpPr>
        <p:spPr>
          <a:xfrm>
            <a:off x="1371600" y="685800"/>
            <a:ext cx="9601200" cy="834081"/>
          </a:xfrm>
        </p:spPr>
        <p:txBody>
          <a:bodyPr/>
          <a:lstStyle/>
          <a:p>
            <a:r>
              <a:rPr lang="en-US" b="1" dirty="0"/>
              <a:t> </a:t>
            </a:r>
          </a:p>
        </p:txBody>
      </p:sp>
      <p:sp>
        <p:nvSpPr>
          <p:cNvPr id="3" name="Content Placeholder 2">
            <a:extLst>
              <a:ext uri="{FF2B5EF4-FFF2-40B4-BE49-F238E27FC236}">
                <a16:creationId xmlns:a16="http://schemas.microsoft.com/office/drawing/2014/main" id="{390E1F85-2D99-A410-512A-EA698EF7A20A}"/>
              </a:ext>
            </a:extLst>
          </p:cNvPr>
          <p:cNvSpPr>
            <a:spLocks noGrp="1"/>
          </p:cNvSpPr>
          <p:nvPr>
            <p:ph idx="1"/>
          </p:nvPr>
        </p:nvSpPr>
        <p:spPr>
          <a:xfrm>
            <a:off x="1485899" y="1638299"/>
            <a:ext cx="9771105" cy="4058165"/>
          </a:xfrm>
        </p:spPr>
        <p:txBody>
          <a:bodyPr>
            <a:normAutofit/>
          </a:bodyPr>
          <a:lstStyle/>
          <a:p>
            <a:pPr algn="l">
              <a:buFont typeface="+mj-lt"/>
              <a:buAutoNum type="arabicPeriod"/>
            </a:pPr>
            <a:endParaRPr lang="en-SG" b="0" i="0" dirty="0">
              <a:solidFill>
                <a:srgbClr val="374151"/>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057674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154</TotalTime>
  <Words>752</Words>
  <Application>Microsoft Macintosh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Söhne</vt:lpstr>
      <vt:lpstr>Arial</vt:lpstr>
      <vt:lpstr>Franklin Gothic Book</vt:lpstr>
      <vt:lpstr>Crop</vt:lpstr>
      <vt:lpstr>Hulu's Content Trends</vt:lpstr>
      <vt:lpstr>Brief Overview</vt:lpstr>
      <vt:lpstr>Hulu's Diverse Genre Landscape</vt:lpstr>
      <vt:lpstr>Popularity Analysis by rating</vt:lpstr>
      <vt:lpstr>The length of Engagement</vt:lpstr>
      <vt:lpstr>Content Promotion Strategy</vt:lpstr>
      <vt:lpstr>The Role of Production Companies </vt:lpstr>
      <vt:lpstr> Key-takeaway</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Hulu's Content Trends</dc:title>
  <dc:creator>Thant Thiri Myo Kyi</dc:creator>
  <cp:lastModifiedBy>Thant Thiri Myo Kyi</cp:lastModifiedBy>
  <cp:revision>89</cp:revision>
  <dcterms:created xsi:type="dcterms:W3CDTF">2023-12-12T00:02:10Z</dcterms:created>
  <dcterms:modified xsi:type="dcterms:W3CDTF">2023-12-12T02:36:15Z</dcterms:modified>
</cp:coreProperties>
</file>