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
      <p:font typeface="Merriweather"/>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A77148-70F4-4B56-9A7E-5A278D6A88D2}">
  <a:tblStyle styleId="{57A77148-70F4-4B56-9A7E-5A278D6A88D2}"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Merriweather-bold.fntdata"/><Relationship Id="rId25" Type="http://schemas.openxmlformats.org/officeDocument/2006/relationships/font" Target="fonts/Merriweather-regular.fntdata"/><Relationship Id="rId28" Type="http://schemas.openxmlformats.org/officeDocument/2006/relationships/font" Target="fonts/Merriweather-boldItalic.fntdata"/><Relationship Id="rId27" Type="http://schemas.openxmlformats.org/officeDocument/2006/relationships/font" Target="fonts/Merriweather-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regular.fntdata"/><Relationship Id="rId16" Type="http://schemas.openxmlformats.org/officeDocument/2006/relationships/slide" Target="slides/slide10.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ubmed.ncbi.nlm.nih.gov/30788283/"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journals.plos.org/plosone/article?id=10.1371/journal.pone.0174944&amp;source=post_page-----9cb5c78ee582----------------------" TargetMode="External"/><Relationship Id="rId3" Type="http://schemas.openxmlformats.org/officeDocument/2006/relationships/hyperlink" Target="https://www.nature.com/articles/s41598-020-72685-1" TargetMode="External"/><Relationship Id="rId4" Type="http://schemas.openxmlformats.org/officeDocument/2006/relationships/hyperlink" Target="https://www.scitepress.org/Papers/2022/110883/110883.pdf"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559ea0dc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559ea0dc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ZIHENG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509c1ee5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509c1ee5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TOM</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Mcnamara: </a:t>
            </a:r>
            <a:r>
              <a:rPr lang="en-GB" u="sng">
                <a:solidFill>
                  <a:schemeClr val="hlink"/>
                </a:solidFill>
                <a:hlinkClick r:id="rId2"/>
              </a:rPr>
              <a:t>https://pubmed.ncbi.nlm.nih.gov/30788283/</a:t>
            </a:r>
            <a:r>
              <a:rPr lang="en-GB"/>
              <a:t> </a:t>
            </a:r>
            <a:endParaRPr>
              <a:solidFill>
                <a:schemeClr val="dk1"/>
              </a:solidFill>
            </a:endParaRPr>
          </a:p>
          <a:p>
            <a:pPr indent="0" lvl="0" marL="0" rtl="0" algn="l">
              <a:lnSpc>
                <a:spcPct val="115000"/>
              </a:lnSpc>
              <a:spcBef>
                <a:spcPts val="1300"/>
              </a:spcBef>
              <a:spcAft>
                <a:spcPts val="0"/>
              </a:spcAft>
              <a:buClr>
                <a:schemeClr val="dk1"/>
              </a:buClr>
              <a:buSzPts val="1100"/>
              <a:buFont typeface="Arial"/>
              <a:buNone/>
            </a:pPr>
            <a:r>
              <a:rPr lang="en-GB">
                <a:solidFill>
                  <a:schemeClr val="dk1"/>
                </a:solidFill>
              </a:rPr>
              <a:t>CVD -&gt; high death rate that is increasing, incurable BUT early intervention can help</a:t>
            </a:r>
            <a:br>
              <a:rPr lang="en-GB">
                <a:solidFill>
                  <a:schemeClr val="dk1"/>
                </a:solidFill>
              </a:rPr>
            </a:br>
            <a:r>
              <a:rPr lang="en-GB">
                <a:solidFill>
                  <a:schemeClr val="dk1"/>
                </a:solidFill>
              </a:rPr>
              <a:t>The earlier we can detect signs, the better.</a:t>
            </a:r>
            <a:endParaRPr>
              <a:solidFill>
                <a:schemeClr val="dk1"/>
              </a:solidFill>
            </a:endParaRPr>
          </a:p>
          <a:p>
            <a:pPr indent="0" lvl="0" marL="0" rtl="0" algn="l">
              <a:lnSpc>
                <a:spcPct val="115000"/>
              </a:lnSpc>
              <a:spcBef>
                <a:spcPts val="1300"/>
              </a:spcBef>
              <a:spcAft>
                <a:spcPts val="0"/>
              </a:spcAft>
              <a:buClr>
                <a:schemeClr val="dk1"/>
              </a:buClr>
              <a:buSzPts val="1100"/>
              <a:buFont typeface="Arial"/>
              <a:buNone/>
            </a:pPr>
            <a:r>
              <a:rPr lang="en-GB">
                <a:solidFill>
                  <a:schemeClr val="dk1"/>
                </a:solidFill>
              </a:rPr>
              <a:t>ML approaches have become more popular, but these use harder to access clinical data. We aim to use easily accessible data.</a:t>
            </a:r>
            <a:br>
              <a:rPr lang="en-GB">
                <a:solidFill>
                  <a:schemeClr val="dk1"/>
                </a:solidFill>
              </a:rPr>
            </a:br>
            <a:br>
              <a:rPr lang="en-GB">
                <a:solidFill>
                  <a:schemeClr val="dk1"/>
                </a:solidFill>
              </a:rPr>
            </a:br>
            <a:r>
              <a:rPr lang="en-GB">
                <a:solidFill>
                  <a:schemeClr val="dk1"/>
                </a:solidFill>
              </a:rPr>
              <a:t>We will aim to make CVD detection easy, using non clinical data that can easily be measured.</a:t>
            </a:r>
            <a:br>
              <a:rPr lang="en-GB">
                <a:solidFill>
                  <a:schemeClr val="dk1"/>
                </a:solidFill>
              </a:rPr>
            </a:br>
            <a:r>
              <a:rPr lang="en-GB">
                <a:solidFill>
                  <a:schemeClr val="dk1"/>
                </a:solidFill>
              </a:rPr>
              <a:t>This is even more relevant today as wearable devices make data collection easier and cheaper</a:t>
            </a:r>
            <a:br>
              <a:rPr lang="en-GB">
                <a:solidFill>
                  <a:schemeClr val="dk1"/>
                </a:solidFill>
              </a:rPr>
            </a:br>
            <a:endParaRPr>
              <a:solidFill>
                <a:schemeClr val="dk1"/>
              </a:solidFill>
            </a:endParaRPr>
          </a:p>
          <a:p>
            <a:pPr indent="0" lvl="0" marL="0" rtl="0" algn="l">
              <a:spcBef>
                <a:spcPts val="1000"/>
              </a:spcBef>
              <a:spcAft>
                <a:spcPts val="0"/>
              </a:spcAft>
              <a:buNone/>
            </a:pPr>
            <a:r>
              <a:rPr lang="en-GB"/>
              <a:t>We will aim to find out if we can get accurate prediction without clinical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509c1ee5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7509c1ee5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EMMA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Weng: </a:t>
            </a:r>
            <a:r>
              <a:rPr lang="en-GB" u="sng">
                <a:solidFill>
                  <a:schemeClr val="hlink"/>
                </a:solidFill>
                <a:hlinkClick r:id="rId2"/>
              </a:rPr>
              <a:t>https://journals.plos.org/plosone/article?id=10.1371/journal.pone.0174944&amp;source=post_page-----9cb5c78ee582----------------------</a:t>
            </a:r>
            <a:endParaRPr/>
          </a:p>
          <a:p>
            <a:pPr indent="0" lvl="0" marL="0" rtl="0" algn="l">
              <a:spcBef>
                <a:spcPts val="0"/>
              </a:spcBef>
              <a:spcAft>
                <a:spcPts val="0"/>
              </a:spcAft>
              <a:buNone/>
            </a:pPr>
            <a:r>
              <a:rPr lang="en-GB"/>
              <a:t>Krittanawong: </a:t>
            </a:r>
            <a:r>
              <a:rPr lang="en-GB" u="sng">
                <a:solidFill>
                  <a:schemeClr val="hlink"/>
                </a:solidFill>
                <a:hlinkClick r:id="rId3"/>
              </a:rPr>
              <a:t>https://www.nature.com/articles/s41598-020-72685-1</a:t>
            </a:r>
            <a:r>
              <a:rPr lang="en-GB"/>
              <a:t> </a:t>
            </a:r>
            <a:endParaRPr/>
          </a:p>
          <a:p>
            <a:pPr indent="0" lvl="0" marL="0" rtl="0" algn="l">
              <a:spcBef>
                <a:spcPts val="0"/>
              </a:spcBef>
              <a:spcAft>
                <a:spcPts val="0"/>
              </a:spcAft>
              <a:buNone/>
            </a:pPr>
            <a:r>
              <a:rPr lang="en-GB"/>
              <a:t>Dritsas: </a:t>
            </a:r>
            <a:r>
              <a:rPr lang="en-GB" u="sng">
                <a:solidFill>
                  <a:schemeClr val="hlink"/>
                </a:solidFill>
                <a:hlinkClick r:id="rId4"/>
              </a:rPr>
              <a:t>https://www.scitepress.org/Papers/2022/110883/110883.pdf</a:t>
            </a:r>
            <a:r>
              <a:rPr lang="en-GB"/>
              <a:t> </a:t>
            </a:r>
            <a:endParaRPr/>
          </a:p>
          <a:p>
            <a:pPr indent="0" lvl="0" marL="0" rtl="0" algn="l">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en-GB" sz="1500">
                <a:solidFill>
                  <a:schemeClr val="dk1"/>
                </a:solidFill>
                <a:latin typeface="Helvetica Neue"/>
                <a:ea typeface="Helvetica Neue"/>
                <a:cs typeface="Helvetica Neue"/>
                <a:sym typeface="Helvetica Neue"/>
              </a:rPr>
              <a:t>Lit review</a:t>
            </a:r>
            <a:endParaRPr b="1" sz="15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Helvetica Neue"/>
                <a:ea typeface="Helvetica Neue"/>
                <a:cs typeface="Helvetica Neue"/>
                <a:sym typeface="Helvetica Neue"/>
              </a:rPr>
              <a:t>There are over 300 articles published in online journals that use ML to predict CVD risk. However, most of them use prevalent data and rely on clinical factors.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000">
                <a:solidFill>
                  <a:schemeClr val="dk1"/>
                </a:solidFill>
                <a:latin typeface="Helvetica Neue"/>
                <a:ea typeface="Helvetica Neue"/>
                <a:cs typeface="Helvetica Neue"/>
                <a:sym typeface="Helvetica Neue"/>
              </a:rPr>
              <a:t>Prevalent data</a:t>
            </a:r>
            <a:r>
              <a:rPr lang="en-GB" sz="1000">
                <a:solidFill>
                  <a:schemeClr val="dk1"/>
                </a:solidFill>
                <a:latin typeface="Helvetica Neue"/>
                <a:ea typeface="Helvetica Neue"/>
                <a:cs typeface="Helvetica Neue"/>
                <a:sym typeface="Helvetica Neue"/>
              </a:rPr>
              <a:t>: people who were already diagnosed with the disease at baseline, meaning there are no measurements taken before the diagnosis happened.</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000">
                <a:solidFill>
                  <a:schemeClr val="dk1"/>
                </a:solidFill>
                <a:latin typeface="Helvetica Neue"/>
                <a:ea typeface="Helvetica Neue"/>
                <a:cs typeface="Helvetica Neue"/>
                <a:sym typeface="Helvetica Neue"/>
              </a:rPr>
              <a:t>Why this is less useful</a:t>
            </a:r>
            <a:r>
              <a:rPr lang="en-GB" sz="1000">
                <a:solidFill>
                  <a:schemeClr val="dk1"/>
                </a:solidFill>
                <a:latin typeface="Helvetica Neue"/>
                <a:ea typeface="Helvetica Neue"/>
                <a:cs typeface="Helvetica Neue"/>
                <a:sym typeface="Helvetica Neue"/>
              </a:rPr>
              <a:t>: because it is less useful to have the feature profile of someone who already has the disease. It is much more useful and clinically applicable to use incident data, which is where the patient was diagnosed after baseline measurements were taken, because rather than saying ‘you are X amount likely to have CVD now’, we are saying: ‘you are X amount likely to have CVD in 10 years’, or whatever our time frame is, so that lifestyle factors can actively be changed to mitigate the risk.</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b="1" lang="en-GB" sz="1000">
                <a:solidFill>
                  <a:schemeClr val="dk1"/>
                </a:solidFill>
                <a:latin typeface="Helvetica Neue"/>
                <a:ea typeface="Helvetica Neue"/>
                <a:cs typeface="Helvetica Neue"/>
                <a:sym typeface="Helvetica Neue"/>
              </a:rPr>
              <a:t>Clinical factors</a:t>
            </a:r>
            <a:r>
              <a:rPr lang="en-GB" sz="1000">
                <a:solidFill>
                  <a:schemeClr val="dk1"/>
                </a:solidFill>
                <a:latin typeface="Helvetica Neue"/>
                <a:ea typeface="Helvetica Neue"/>
                <a:cs typeface="Helvetica Neue"/>
                <a:sym typeface="Helvetica Neue"/>
              </a:rPr>
              <a:t>: In our case, refers to data that you would need to see a healthcare professional to get, such as blood pressure, or cholesterol levels. This means that often in practice, only people who are visiting a specialist would be able to benefit from models like this.</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0"/>
              </a:spcBef>
              <a:spcAft>
                <a:spcPts val="0"/>
              </a:spcAft>
              <a:buClr>
                <a:schemeClr val="dk1"/>
              </a:buClr>
              <a:buSzPts val="1100"/>
              <a:buFont typeface="Arial"/>
              <a:buNone/>
            </a:pPr>
            <a:r>
              <a:rPr lang="en-GB" sz="1000">
                <a:solidFill>
                  <a:schemeClr val="dk1"/>
                </a:solidFill>
                <a:latin typeface="Helvetica Neue"/>
                <a:ea typeface="Helvetica Neue"/>
                <a:cs typeface="Helvetica Neue"/>
                <a:sym typeface="Helvetica Neue"/>
              </a:rPr>
              <a:t>Dristas et al:</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used naive bayes, support vector machines, logistic regression, and random forest on a dataset of 70,000 people</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Used prevalent data, meaning no longitudinal analysis - only info on what a </a:t>
            </a:r>
            <a:r>
              <a:rPr i="1" lang="en-GB" sz="1000">
                <a:solidFill>
                  <a:schemeClr val="dk1"/>
                </a:solidFill>
                <a:latin typeface="Helvetica Neue"/>
                <a:ea typeface="Helvetica Neue"/>
                <a:cs typeface="Helvetica Neue"/>
                <a:sym typeface="Helvetica Neue"/>
              </a:rPr>
              <a:t>current case’s</a:t>
            </a:r>
            <a:r>
              <a:rPr lang="en-GB" sz="1000">
                <a:solidFill>
                  <a:schemeClr val="dk1"/>
                </a:solidFill>
                <a:latin typeface="Helvetica Neue"/>
                <a:ea typeface="Helvetica Neue"/>
                <a:cs typeface="Helvetica Neue"/>
                <a:sym typeface="Helvetica Neue"/>
              </a:rPr>
              <a:t> feature profile looks like.</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Used clinical factors, limiting accessibility</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lang="en-GB" sz="1000">
                <a:solidFill>
                  <a:schemeClr val="dk1"/>
                </a:solidFill>
                <a:latin typeface="Helvetica Neue"/>
                <a:ea typeface="Helvetica Neue"/>
                <a:cs typeface="Helvetica Neue"/>
                <a:sym typeface="Helvetica Neue"/>
              </a:rPr>
              <a:t>Weng et al:</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Where we are getting our data from</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Used random forest, logistic regression, lightGBM, and neural networks on a dataset of 300,000 people.</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10 year incidence study, meaning measurements were taken 10 years before diagnosis, so we get the feature profile of what someone who will get CVD in 10 years looks like</a:t>
            </a:r>
            <a:endParaRPr sz="1000">
              <a:solidFill>
                <a:schemeClr val="dk1"/>
              </a:solidFill>
              <a:latin typeface="Helvetica Neue"/>
              <a:ea typeface="Helvetica Neue"/>
              <a:cs typeface="Helvetica Neue"/>
              <a:sym typeface="Helvetica Neue"/>
            </a:endParaRPr>
          </a:p>
          <a:p>
            <a:pPr indent="0" lvl="0" marL="0" rtl="0" algn="l">
              <a:lnSpc>
                <a:spcPct val="115000"/>
              </a:lnSpc>
              <a:spcBef>
                <a:spcPts val="1200"/>
              </a:spcBef>
              <a:spcAft>
                <a:spcPts val="0"/>
              </a:spcAft>
              <a:buClr>
                <a:schemeClr val="dk1"/>
              </a:buClr>
              <a:buSzPts val="1100"/>
              <a:buFont typeface="Arial"/>
              <a:buNone/>
            </a:pPr>
            <a:r>
              <a:rPr b="1" lang="en-GB" sz="1000">
                <a:solidFill>
                  <a:schemeClr val="dk1"/>
                </a:solidFill>
                <a:latin typeface="Helvetica Neue"/>
                <a:ea typeface="Helvetica Neue"/>
                <a:cs typeface="Helvetica Neue"/>
                <a:sym typeface="Helvetica Neue"/>
              </a:rPr>
              <a:t>Improvements:</a:t>
            </a:r>
            <a:endParaRPr b="1" sz="1000">
              <a:solidFill>
                <a:schemeClr val="dk1"/>
              </a:solidFill>
              <a:latin typeface="Helvetica Neue"/>
              <a:ea typeface="Helvetica Neue"/>
              <a:cs typeface="Helvetica Neue"/>
              <a:sym typeface="Helvetica Neue"/>
            </a:endParaRPr>
          </a:p>
          <a:p>
            <a:pPr indent="-292100" lvl="0" marL="457200" rtl="0" algn="l">
              <a:lnSpc>
                <a:spcPct val="115000"/>
              </a:lnSpc>
              <a:spcBef>
                <a:spcPts val="120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Our main improvement is the removal of the clinical features, in order to maintain accessibility of the model.</a:t>
            </a:r>
            <a:endParaRPr sz="1000">
              <a:solidFill>
                <a:schemeClr val="dk1"/>
              </a:solidFill>
              <a:latin typeface="Helvetica Neue"/>
              <a:ea typeface="Helvetica Neue"/>
              <a:cs typeface="Helvetica Neue"/>
              <a:sym typeface="Helvetica Neue"/>
            </a:endParaRPr>
          </a:p>
          <a:p>
            <a:pPr indent="-292100" lvl="0" marL="457200" rtl="0" algn="l">
              <a:lnSpc>
                <a:spcPct val="115000"/>
              </a:lnSpc>
              <a:spcBef>
                <a:spcPts val="0"/>
              </a:spcBef>
              <a:spcAft>
                <a:spcPts val="0"/>
              </a:spcAft>
              <a:buClr>
                <a:schemeClr val="dk1"/>
              </a:buClr>
              <a:buSzPts val="1000"/>
              <a:buFont typeface="Helvetica Neue"/>
              <a:buChar char="●"/>
            </a:pPr>
            <a:r>
              <a:rPr lang="en-GB" sz="1000">
                <a:solidFill>
                  <a:schemeClr val="dk1"/>
                </a:solidFill>
                <a:latin typeface="Helvetica Neue"/>
                <a:ea typeface="Helvetica Neue"/>
                <a:cs typeface="Helvetica Neue"/>
                <a:sym typeface="Helvetica Neue"/>
              </a:rPr>
              <a:t>We will also aim to use a wider range of ML models if time allows.</a:t>
            </a:r>
            <a:endParaRPr sz="1000">
              <a:solidFill>
                <a:schemeClr val="dk1"/>
              </a:solidFill>
              <a:latin typeface="Helvetica Neue"/>
              <a:ea typeface="Helvetica Neue"/>
              <a:cs typeface="Helvetica Neue"/>
              <a:sym typeface="Helvetica Neue"/>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509c1ee5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509c1ee5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BERNADETTE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GB"/>
              <a:t>Building on what Emma shared about the limitations of existing CVD prediction research, especially their reliance on clinical data like blood pressure or cholesterol levels, our group has defined clear objectives to address these limitations.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Our core objective is to develop a CVD risk prediction model that uses only readily available characteristics, such as diet, lifestyle habits, and basic medical history — with no need for specialized medical tests. This shifts from "clinic-bound" screening to accessible and proactive assessment.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To achieve this, we’ll take two key steps: </a:t>
            </a:r>
            <a:endParaRPr/>
          </a:p>
          <a:p>
            <a:pPr indent="0" lvl="0" marL="0" rtl="0" algn="l">
              <a:spcBef>
                <a:spcPts val="0"/>
              </a:spcBef>
              <a:spcAft>
                <a:spcPts val="0"/>
              </a:spcAft>
              <a:buClr>
                <a:schemeClr val="dk1"/>
              </a:buClr>
              <a:buSzPts val="1100"/>
              <a:buFont typeface="Arial"/>
              <a:buNone/>
            </a:pPr>
            <a:r>
              <a:rPr lang="en-GB"/>
              <a:t>First, we’ll train and evaluate multiple models across traditional statistical, machine learning, and deep learning approaches, including  logistic regression, Random Forest（RF）, MLP, among others, then we aim to find the most accurate predictor. The specific methodology for this process will be presented later.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Second, we’ll compare the feature profiles of those who developed CVD versus those who didn’t, for example, quantifying how specific dietary habits or lifestyle patterns correlate with incident CVD, then we want to highlight key risk indicators that anyone can monitor in daily life.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GB"/>
              <a:t>What outcome are we aiming for? A tool that doesn’t just predict risk, but empowers early intervention: if someone’s lifestyle or feature profile aligns more closely with those who developed CVD, it will encourage early consultation with a primary care provider for further evaluation.</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7509c1ee5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7509c1ee5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EMMA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will have to explain what an incident case 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509c1ee5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509c1ee5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ZISHI</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509c1ee53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7509c1ee53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OLIVE</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First, CVD is not just one single illness. It includes many conditions, and these conditions may have different risk factors. This makes the prediction task more complex.</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Second, our dataset has missing values. If we remove some clinical features, the model becomes easier to apply in practice, but the trade-off is that we might lose some accuracy in prediction.</a:t>
            </a:r>
            <a:endParaRPr sz="12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GB" sz="1200">
                <a:solidFill>
                  <a:schemeClr val="dk1"/>
                </a:solidFill>
              </a:rPr>
              <a:t>Third, our data is collected in the UK. Because of that, the population structure and ethnicity may limit how well the results apply to other countries or regions.</a:t>
            </a:r>
            <a:endParaRPr sz="1200">
              <a:solidFill>
                <a:schemeClr val="dk1"/>
              </a:solidFill>
            </a:endParaRPr>
          </a:p>
          <a:p>
            <a:pPr indent="0" lvl="0" marL="0" rtl="0" algn="l">
              <a:lnSpc>
                <a:spcPct val="115000"/>
              </a:lnSpc>
              <a:spcBef>
                <a:spcPts val="1200"/>
              </a:spcBef>
              <a:spcAft>
                <a:spcPts val="1200"/>
              </a:spcAft>
              <a:buNone/>
            </a:pPr>
            <a:r>
              <a:rPr lang="en-GB" sz="1200">
                <a:solidFill>
                  <a:schemeClr val="dk1"/>
                </a:solidFill>
              </a:rPr>
              <a:t>Finally, we plan to use several complex models. This can improve performance, but it will also require more time and resources for training and tuning.</a:t>
            </a:r>
            <a:endParaRPr sz="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509c1ee53_0_1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509c1ee53_0_1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ZIHENG</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7509c1ee5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7509c1ee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ZIHENG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i.org/10.5220/0011088300003188"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Project proposal: Early &amp; accessible CVD risk prediction</a:t>
            </a:r>
            <a:endParaRPr/>
          </a:p>
        </p:txBody>
      </p:sp>
      <p:sp>
        <p:nvSpPr>
          <p:cNvPr id="65" name="Google Shape;65;p13"/>
          <p:cNvSpPr txBox="1"/>
          <p:nvPr>
            <p:ph idx="1" type="subTitle"/>
          </p:nvPr>
        </p:nvSpPr>
        <p:spPr>
          <a:xfrm>
            <a:off x="4723600" y="3463334"/>
            <a:ext cx="4242600" cy="1902000"/>
          </a:xfrm>
          <a:prstGeom prst="rect">
            <a:avLst/>
          </a:prstGeom>
        </p:spPr>
        <p:txBody>
          <a:bodyPr anchorCtr="0" anchor="t" bIns="91425" lIns="91425" spcFirstLastPara="1" rIns="91425" wrap="square" tIns="91425">
            <a:normAutofit lnSpcReduction="10000"/>
          </a:bodyPr>
          <a:lstStyle/>
          <a:p>
            <a:pPr indent="0" lvl="0" marL="0" rtl="0" algn="r">
              <a:spcBef>
                <a:spcPts val="0"/>
              </a:spcBef>
              <a:spcAft>
                <a:spcPts val="0"/>
              </a:spcAft>
              <a:buNone/>
            </a:pPr>
            <a:r>
              <a:rPr lang="en-GB">
                <a:solidFill>
                  <a:srgbClr val="F8FAFF"/>
                </a:solidFill>
              </a:rPr>
              <a:t>Group 15:</a:t>
            </a:r>
            <a:endParaRPr>
              <a:solidFill>
                <a:srgbClr val="F8FAFF"/>
              </a:solidFill>
            </a:endParaRPr>
          </a:p>
          <a:p>
            <a:pPr indent="0" lvl="0" marL="0" rtl="0" algn="r">
              <a:spcBef>
                <a:spcPts val="0"/>
              </a:spcBef>
              <a:spcAft>
                <a:spcPts val="0"/>
              </a:spcAft>
              <a:buNone/>
            </a:pPr>
            <a:r>
              <a:t/>
            </a:r>
            <a:endParaRPr>
              <a:solidFill>
                <a:srgbClr val="F8FAFF"/>
              </a:solidFill>
            </a:endParaRPr>
          </a:p>
          <a:p>
            <a:pPr indent="0" lvl="0" marL="0" rtl="0" algn="r">
              <a:spcBef>
                <a:spcPts val="0"/>
              </a:spcBef>
              <a:spcAft>
                <a:spcPts val="0"/>
              </a:spcAft>
              <a:buNone/>
            </a:pPr>
            <a:r>
              <a:rPr lang="en-GB" sz="1100">
                <a:solidFill>
                  <a:srgbClr val="F8FAFF"/>
                </a:solidFill>
              </a:rPr>
              <a:t>e</a:t>
            </a:r>
            <a:r>
              <a:rPr lang="en-GB" sz="1100">
                <a:solidFill>
                  <a:srgbClr val="F8FAFF"/>
                </a:solidFill>
              </a:rPr>
              <a:t>ake191</a:t>
            </a:r>
            <a:endParaRPr sz="1100">
              <a:solidFill>
                <a:srgbClr val="F8FAFF"/>
              </a:solidFill>
            </a:endParaRPr>
          </a:p>
          <a:p>
            <a:pPr indent="0" lvl="0" marL="0" rtl="0" algn="r">
              <a:spcBef>
                <a:spcPts val="0"/>
              </a:spcBef>
              <a:spcAft>
                <a:spcPts val="0"/>
              </a:spcAft>
              <a:buNone/>
            </a:pPr>
            <a:r>
              <a:rPr lang="en-GB" sz="1100">
                <a:solidFill>
                  <a:srgbClr val="F8FAFF"/>
                </a:solidFill>
              </a:rPr>
              <a:t>a</a:t>
            </a:r>
            <a:r>
              <a:rPr lang="en-GB" sz="1100">
                <a:solidFill>
                  <a:srgbClr val="F8FAFF"/>
                </a:solidFill>
              </a:rPr>
              <a:t>wns132</a:t>
            </a:r>
            <a:endParaRPr sz="1100">
              <a:solidFill>
                <a:srgbClr val="F8FAFF"/>
              </a:solidFill>
            </a:endParaRPr>
          </a:p>
          <a:p>
            <a:pPr indent="0" lvl="0" marL="0" rtl="0" algn="r">
              <a:spcBef>
                <a:spcPts val="0"/>
              </a:spcBef>
              <a:spcAft>
                <a:spcPts val="0"/>
              </a:spcAft>
              <a:buNone/>
            </a:pPr>
            <a:r>
              <a:rPr lang="en-GB" sz="1100">
                <a:solidFill>
                  <a:srgbClr val="F8FAFF"/>
                </a:solidFill>
              </a:rPr>
              <a:t>qwan621</a:t>
            </a:r>
            <a:endParaRPr sz="1100">
              <a:solidFill>
                <a:srgbClr val="F8FAFF"/>
              </a:solidFill>
            </a:endParaRPr>
          </a:p>
          <a:p>
            <a:pPr indent="0" lvl="0" marL="0" rtl="0" algn="r">
              <a:spcBef>
                <a:spcPts val="0"/>
              </a:spcBef>
              <a:spcAft>
                <a:spcPts val="0"/>
              </a:spcAft>
              <a:buNone/>
            </a:pPr>
            <a:r>
              <a:rPr lang="en-GB" sz="1100">
                <a:solidFill>
                  <a:srgbClr val="F8FAFF"/>
                </a:solidFill>
              </a:rPr>
              <a:t>thil124</a:t>
            </a:r>
            <a:endParaRPr sz="1100">
              <a:solidFill>
                <a:srgbClr val="F8FAFF"/>
              </a:solidFill>
            </a:endParaRPr>
          </a:p>
          <a:p>
            <a:pPr indent="0" lvl="0" marL="0" rtl="0" algn="r">
              <a:spcBef>
                <a:spcPts val="0"/>
              </a:spcBef>
              <a:spcAft>
                <a:spcPts val="0"/>
              </a:spcAft>
              <a:buNone/>
            </a:pPr>
            <a:r>
              <a:rPr lang="en-GB" sz="1100">
                <a:solidFill>
                  <a:srgbClr val="F8FAFF"/>
                </a:solidFill>
              </a:rPr>
              <a:t>zden973</a:t>
            </a:r>
            <a:endParaRPr sz="1100">
              <a:solidFill>
                <a:srgbClr val="F8FAFF"/>
              </a:solidFill>
            </a:endParaRPr>
          </a:p>
          <a:p>
            <a:pPr indent="0" lvl="0" marL="0" rtl="0" algn="r">
              <a:spcBef>
                <a:spcPts val="0"/>
              </a:spcBef>
              <a:spcAft>
                <a:spcPts val="0"/>
              </a:spcAft>
              <a:buNone/>
            </a:pPr>
            <a:r>
              <a:rPr lang="en-GB" sz="1100">
                <a:solidFill>
                  <a:srgbClr val="F8FAFF"/>
                </a:solidFill>
              </a:rPr>
              <a:t>zfan700</a:t>
            </a:r>
            <a:endParaRPr sz="1100">
              <a:solidFill>
                <a:srgbClr val="F8FAFF"/>
              </a:solidFill>
            </a:endParaRPr>
          </a:p>
          <a:p>
            <a:pPr indent="0" lvl="0" marL="0" rtl="0" algn="r">
              <a:spcBef>
                <a:spcPts val="0"/>
              </a:spcBef>
              <a:spcAft>
                <a:spcPts val="0"/>
              </a:spcAft>
              <a:buNone/>
            </a:pPr>
            <a:r>
              <a:t/>
            </a:r>
            <a:endParaRPr>
              <a:solidFill>
                <a:srgbClr val="F8FA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93350" y="1949400"/>
            <a:ext cx="2757300" cy="12447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a:t>
            </a:r>
            <a:r>
              <a:rPr lang="en-GB"/>
              <a:t>ackground &amp; </a:t>
            </a:r>
            <a:r>
              <a:rPr lang="en-GB"/>
              <a:t>Motivation</a:t>
            </a:r>
            <a:endParaRPr/>
          </a:p>
        </p:txBody>
      </p:sp>
      <p:sp>
        <p:nvSpPr>
          <p:cNvPr id="71" name="Google Shape;71;p14"/>
          <p:cNvSpPr txBox="1"/>
          <p:nvPr>
            <p:ph idx="1" type="body"/>
          </p:nvPr>
        </p:nvSpPr>
        <p:spPr>
          <a:xfrm>
            <a:off x="4644675" y="500925"/>
            <a:ext cx="4166400" cy="4351200"/>
          </a:xfrm>
          <a:prstGeom prst="rect">
            <a:avLst/>
          </a:prstGeom>
        </p:spPr>
        <p:txBody>
          <a:bodyPr anchorCtr="0" anchor="t" bIns="91425" lIns="91425" spcFirstLastPara="1" rIns="91425" wrap="square" tIns="91425">
            <a:normAutofit lnSpcReduction="20000"/>
          </a:bodyPr>
          <a:lstStyle/>
          <a:p>
            <a:pPr indent="0" lvl="0" marL="0" rtl="0" algn="l">
              <a:spcBef>
                <a:spcPts val="1000"/>
              </a:spcBef>
              <a:spcAft>
                <a:spcPts val="0"/>
              </a:spcAft>
              <a:buNone/>
            </a:pPr>
            <a:r>
              <a:rPr lang="en-GB">
                <a:solidFill>
                  <a:schemeClr val="lt2"/>
                </a:solidFill>
                <a:highlight>
                  <a:srgbClr val="FFFFFF"/>
                </a:highlight>
              </a:rPr>
              <a:t>Cardiovascular disease (CVD) is the cause of a </a:t>
            </a:r>
            <a:r>
              <a:rPr b="1" lang="en-GB">
                <a:solidFill>
                  <a:schemeClr val="lt2"/>
                </a:solidFill>
                <a:highlight>
                  <a:srgbClr val="FFFFFF"/>
                </a:highlight>
              </a:rPr>
              <a:t>quarter</a:t>
            </a:r>
            <a:r>
              <a:rPr lang="en-GB">
                <a:solidFill>
                  <a:schemeClr val="lt2"/>
                </a:solidFill>
                <a:highlight>
                  <a:srgbClr val="FFFFFF"/>
                </a:highlight>
              </a:rPr>
              <a:t> of all deaths every year (McNamara et al., 2019).</a:t>
            </a:r>
            <a:endParaRPr>
              <a:solidFill>
                <a:schemeClr val="lt2"/>
              </a:solidFill>
              <a:highlight>
                <a:srgbClr val="FFFFFF"/>
              </a:highlight>
            </a:endParaRPr>
          </a:p>
          <a:p>
            <a:pPr indent="0" lvl="0" marL="0" rtl="0" algn="l">
              <a:spcBef>
                <a:spcPts val="1300"/>
              </a:spcBef>
              <a:spcAft>
                <a:spcPts val="0"/>
              </a:spcAft>
              <a:buNone/>
            </a:pPr>
            <a:r>
              <a:t/>
            </a:r>
            <a:endParaRPr>
              <a:solidFill>
                <a:schemeClr val="lt2"/>
              </a:solidFill>
              <a:highlight>
                <a:srgbClr val="FFFFFF"/>
              </a:highlight>
            </a:endParaRPr>
          </a:p>
          <a:p>
            <a:pPr indent="0" lvl="0" marL="0" rtl="0" algn="l">
              <a:spcBef>
                <a:spcPts val="1300"/>
              </a:spcBef>
              <a:spcAft>
                <a:spcPts val="0"/>
              </a:spcAft>
              <a:buNone/>
            </a:pPr>
            <a:r>
              <a:rPr lang="en-GB">
                <a:solidFill>
                  <a:schemeClr val="lt2"/>
                </a:solidFill>
                <a:highlight>
                  <a:srgbClr val="FFFFFF"/>
                </a:highlight>
              </a:rPr>
              <a:t>CVD is incurable, however intervention at early stages (such as medication) can slow its progression and extend life.</a:t>
            </a:r>
            <a:endParaRPr>
              <a:solidFill>
                <a:schemeClr val="lt2"/>
              </a:solidFill>
              <a:highlight>
                <a:srgbClr val="FFFFFF"/>
              </a:highlight>
            </a:endParaRPr>
          </a:p>
          <a:p>
            <a:pPr indent="0" lvl="0" marL="0" rtl="0" algn="l">
              <a:spcBef>
                <a:spcPts val="1300"/>
              </a:spcBef>
              <a:spcAft>
                <a:spcPts val="0"/>
              </a:spcAft>
              <a:buNone/>
            </a:pPr>
            <a:r>
              <a:t/>
            </a:r>
            <a:endParaRPr>
              <a:solidFill>
                <a:schemeClr val="lt2"/>
              </a:solidFill>
              <a:highlight>
                <a:srgbClr val="FFFFFF"/>
              </a:highlight>
            </a:endParaRPr>
          </a:p>
          <a:p>
            <a:pPr indent="0" lvl="0" marL="0" rtl="0" algn="l">
              <a:spcBef>
                <a:spcPts val="1300"/>
              </a:spcBef>
              <a:spcAft>
                <a:spcPts val="0"/>
              </a:spcAft>
              <a:buNone/>
            </a:pPr>
            <a:r>
              <a:rPr lang="en-GB">
                <a:solidFill>
                  <a:schemeClr val="lt2"/>
                </a:solidFill>
                <a:highlight>
                  <a:srgbClr val="FFFFFF"/>
                </a:highlight>
              </a:rPr>
              <a:t>Identification of those at risk </a:t>
            </a:r>
            <a:r>
              <a:rPr b="1" lang="en-GB">
                <a:solidFill>
                  <a:schemeClr val="lt2"/>
                </a:solidFill>
                <a:highlight>
                  <a:srgbClr val="FFFFFF"/>
                </a:highlight>
              </a:rPr>
              <a:t>before</a:t>
            </a:r>
            <a:r>
              <a:rPr lang="en-GB">
                <a:solidFill>
                  <a:schemeClr val="lt2"/>
                </a:solidFill>
                <a:highlight>
                  <a:srgbClr val="FFFFFF"/>
                </a:highlight>
              </a:rPr>
              <a:t> symptoms become severe allows the best chance at a successful intervention</a:t>
            </a:r>
            <a:endParaRPr>
              <a:solidFill>
                <a:schemeClr val="lt2"/>
              </a:solidFill>
              <a:highlight>
                <a:srgbClr val="FFFFFF"/>
              </a:highlight>
            </a:endParaRPr>
          </a:p>
          <a:p>
            <a:pPr indent="0" lvl="0" marL="0" rtl="0" algn="l">
              <a:spcBef>
                <a:spcPts val="1300"/>
              </a:spcBef>
              <a:spcAft>
                <a:spcPts val="0"/>
              </a:spcAft>
              <a:buNone/>
            </a:pPr>
            <a:r>
              <a:t/>
            </a:r>
            <a:endParaRPr>
              <a:solidFill>
                <a:schemeClr val="lt2"/>
              </a:solidFill>
              <a:highlight>
                <a:srgbClr val="FFFFFF"/>
              </a:highlight>
            </a:endParaRPr>
          </a:p>
          <a:p>
            <a:pPr indent="0" lvl="0" marL="0" rtl="0" algn="l">
              <a:spcBef>
                <a:spcPts val="1300"/>
              </a:spcBef>
              <a:spcAft>
                <a:spcPts val="1000"/>
              </a:spcAft>
              <a:buNone/>
            </a:pPr>
            <a:r>
              <a:rPr lang="en-GB">
                <a:solidFill>
                  <a:schemeClr val="lt2"/>
                </a:solidFill>
                <a:highlight>
                  <a:schemeClr val="lt1"/>
                </a:highlight>
              </a:rPr>
              <a:t>Many ML studies have been done in this area, however most risk models rely on clinical metrics (e.g., blood pressure), reducing practicality and accessibility.</a:t>
            </a:r>
            <a:r>
              <a:rPr lang="en-GB"/>
              <a:t> </a:t>
            </a:r>
            <a:endParaRPr/>
          </a:p>
        </p:txBody>
      </p:sp>
      <p:sp>
        <p:nvSpPr>
          <p:cNvPr id="72" name="Google Shape;72;p14"/>
          <p:cNvSpPr txBox="1"/>
          <p:nvPr/>
        </p:nvSpPr>
        <p:spPr>
          <a:xfrm>
            <a:off x="186025" y="4745275"/>
            <a:ext cx="4077900" cy="651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GB" sz="600">
                <a:solidFill>
                  <a:srgbClr val="F8FAFF"/>
                </a:solidFill>
                <a:latin typeface="Roboto"/>
                <a:ea typeface="Roboto"/>
                <a:cs typeface="Roboto"/>
                <a:sym typeface="Roboto"/>
              </a:rPr>
              <a:t>Mc Namara, K., Alzubaidi, H., &amp; Jackson, J. K. (2019). Cardiovascular disease as a leading cause of death: how are pharmacists getting involved?</a:t>
            </a:r>
            <a:r>
              <a:rPr b="1" i="1" lang="en-GB" sz="600">
                <a:solidFill>
                  <a:srgbClr val="F8FAFF"/>
                </a:solidFill>
                <a:latin typeface="Roboto"/>
                <a:ea typeface="Roboto"/>
                <a:cs typeface="Roboto"/>
                <a:sym typeface="Roboto"/>
              </a:rPr>
              <a:t> Integr Pharm Res Pract, 8</a:t>
            </a:r>
            <a:r>
              <a:rPr b="1" lang="en-GB" sz="600">
                <a:solidFill>
                  <a:srgbClr val="F8FAFF"/>
                </a:solidFill>
                <a:latin typeface="Roboto"/>
                <a:ea typeface="Roboto"/>
                <a:cs typeface="Roboto"/>
                <a:sym typeface="Roboto"/>
              </a:rPr>
              <a:t>. 1–11. doi: 10.2147/IPRP.S133088.</a:t>
            </a:r>
            <a:endParaRPr b="1" sz="600">
              <a:solidFill>
                <a:srgbClr val="F8FAFF"/>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Lit review</a:t>
            </a:r>
            <a:endParaRPr/>
          </a:p>
          <a:p>
            <a:pPr indent="0" lvl="0" marL="0" rtl="0" algn="l">
              <a:spcBef>
                <a:spcPts val="0"/>
              </a:spcBef>
              <a:spcAft>
                <a:spcPts val="0"/>
              </a:spcAft>
              <a:buNone/>
            </a:pPr>
            <a:r>
              <a:t/>
            </a:r>
            <a:endParaRPr/>
          </a:p>
        </p:txBody>
      </p:sp>
      <p:sp>
        <p:nvSpPr>
          <p:cNvPr id="78" name="Google Shape;78;p15"/>
          <p:cNvSpPr txBox="1"/>
          <p:nvPr>
            <p:ph idx="1" type="body"/>
          </p:nvPr>
        </p:nvSpPr>
        <p:spPr>
          <a:xfrm>
            <a:off x="4644675" y="411475"/>
            <a:ext cx="4166400" cy="458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There are over 300 articles published in online journals that use ML to predict CVD risk (Krittanawong et al., 2020). However, most of them use </a:t>
            </a:r>
            <a:r>
              <a:rPr b="1" lang="en-GB"/>
              <a:t>prevalent</a:t>
            </a:r>
            <a:r>
              <a:rPr lang="en-GB"/>
              <a:t> data and rely on </a:t>
            </a:r>
            <a:r>
              <a:rPr b="1" lang="en-GB"/>
              <a:t>clinical factors</a:t>
            </a:r>
            <a:r>
              <a:rPr lang="en-GB"/>
              <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Dritsas et al. (2022) performed the most similar analysis, however included clinical factors like cholesterol and blood pressure. They also used prevalent data, limiting clinical applicability.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Our dataset was sourced from Weng et al. (2017), which we will be using to construct our project.</a:t>
            </a:r>
            <a:endParaRPr/>
          </a:p>
          <a:p>
            <a:pPr indent="0" lvl="0" marL="0" rtl="0" algn="l">
              <a:spcBef>
                <a:spcPts val="1200"/>
              </a:spcBef>
              <a:spcAft>
                <a:spcPts val="0"/>
              </a:spcAft>
              <a:buNone/>
            </a:pPr>
            <a:r>
              <a:rPr b="1" lang="en-GB"/>
              <a:t>Improvements</a:t>
            </a:r>
            <a:r>
              <a:rPr lang="en-GB"/>
              <a:t>:</a:t>
            </a:r>
            <a:endParaRPr/>
          </a:p>
          <a:p>
            <a:pPr indent="-311150" lvl="0" marL="457200" rtl="0" algn="l">
              <a:spcBef>
                <a:spcPts val="1200"/>
              </a:spcBef>
              <a:spcAft>
                <a:spcPts val="0"/>
              </a:spcAft>
              <a:buSzPts val="1300"/>
              <a:buAutoNum type="arabicPeriod"/>
            </a:pPr>
            <a:r>
              <a:rPr lang="en-GB"/>
              <a:t>Removing clinical factors</a:t>
            </a:r>
            <a:endParaRPr/>
          </a:p>
          <a:p>
            <a:pPr indent="-311150" lvl="0" marL="457200" rtl="0" algn="l">
              <a:spcBef>
                <a:spcPts val="0"/>
              </a:spcBef>
              <a:spcAft>
                <a:spcPts val="0"/>
              </a:spcAft>
              <a:buSzPts val="1300"/>
              <a:buAutoNum type="arabicPeriod"/>
            </a:pPr>
            <a:r>
              <a:rPr lang="en-GB"/>
              <a:t>Using a wider range of ML models</a:t>
            </a:r>
            <a:endParaRPr/>
          </a:p>
        </p:txBody>
      </p:sp>
      <p:sp>
        <p:nvSpPr>
          <p:cNvPr id="79" name="Google Shape;79;p15"/>
          <p:cNvSpPr txBox="1"/>
          <p:nvPr/>
        </p:nvSpPr>
        <p:spPr>
          <a:xfrm>
            <a:off x="37225" y="3808200"/>
            <a:ext cx="4166400" cy="1335300"/>
          </a:xfrm>
          <a:prstGeom prst="rect">
            <a:avLst/>
          </a:prstGeom>
          <a:noFill/>
          <a:ln>
            <a:noFill/>
          </a:ln>
        </p:spPr>
        <p:txBody>
          <a:bodyPr anchorCtr="0" anchor="t" bIns="91425" lIns="91425" spcFirstLastPara="1" rIns="91425" wrap="square" tIns="91425">
            <a:noAutofit/>
          </a:bodyPr>
          <a:lstStyle/>
          <a:p>
            <a:pPr indent="0" lvl="0" marL="0" marR="0" rtl="0" algn="r">
              <a:lnSpc>
                <a:spcPct val="100000"/>
              </a:lnSpc>
              <a:spcBef>
                <a:spcPts val="1000"/>
              </a:spcBef>
              <a:spcAft>
                <a:spcPts val="0"/>
              </a:spcAft>
              <a:buNone/>
            </a:pPr>
            <a:r>
              <a:rPr b="1" lang="en-GB" sz="600">
                <a:solidFill>
                  <a:srgbClr val="F8FAFF"/>
                </a:solidFill>
                <a:latin typeface="Roboto"/>
                <a:ea typeface="Roboto"/>
                <a:cs typeface="Roboto"/>
                <a:sym typeface="Roboto"/>
              </a:rPr>
              <a:t>Dritsas, E., Alexiou, S., &amp; Moustakas, K. (2022). Cardiovascular disease risk prediction with supervised machine learning techniques. In *Proceedings of the 8th International Conference on Information and Communication Technologies for Ageing Well and e-Health (ICT4AWE 2022)* (pp. 315–321). DOI: </a:t>
            </a:r>
            <a:r>
              <a:rPr b="1" lang="en-GB" sz="600">
                <a:solidFill>
                  <a:srgbClr val="F8FAFF"/>
                </a:solidFill>
                <a:uFill>
                  <a:noFill/>
                </a:uFill>
                <a:latin typeface="Roboto"/>
                <a:ea typeface="Roboto"/>
                <a:cs typeface="Roboto"/>
                <a:sym typeface="Roboto"/>
                <a:hlinkClick r:id="rId3">
                  <a:extLst>
                    <a:ext uri="{A12FA001-AC4F-418D-AE19-62706E023703}">
                      <ahyp:hlinkClr val="tx"/>
                    </a:ext>
                  </a:extLst>
                </a:hlinkClick>
              </a:rPr>
              <a:t>10.5220/0011088300003188</a:t>
            </a:r>
            <a:endParaRPr b="1" sz="600">
              <a:solidFill>
                <a:srgbClr val="F8FAFF"/>
              </a:solidFill>
              <a:latin typeface="Roboto"/>
              <a:ea typeface="Roboto"/>
              <a:cs typeface="Roboto"/>
              <a:sym typeface="Roboto"/>
            </a:endParaRPr>
          </a:p>
          <a:p>
            <a:pPr indent="0" lvl="0" marL="0" rtl="0" algn="r">
              <a:spcBef>
                <a:spcPts val="1000"/>
              </a:spcBef>
              <a:spcAft>
                <a:spcPts val="0"/>
              </a:spcAft>
              <a:buNone/>
            </a:pPr>
            <a:r>
              <a:rPr b="1" lang="en-GB" sz="600">
                <a:solidFill>
                  <a:srgbClr val="F8FAFF"/>
                </a:solidFill>
                <a:latin typeface="Roboto"/>
                <a:ea typeface="Roboto"/>
                <a:cs typeface="Roboto"/>
                <a:sym typeface="Roboto"/>
              </a:rPr>
              <a:t>Krittanawong C, Rogers AJ, Johnson KW, Wang Z, Turakhia MP, Halperin JL, Narayan SM. Integration of novel monitoring devices with machine learning technology for scalable cardiovascular management. </a:t>
            </a:r>
            <a:r>
              <a:rPr b="1" i="1" lang="en-GB" sz="600">
                <a:solidFill>
                  <a:srgbClr val="F8FAFF"/>
                </a:solidFill>
                <a:latin typeface="Roboto"/>
                <a:ea typeface="Roboto"/>
                <a:cs typeface="Roboto"/>
                <a:sym typeface="Roboto"/>
              </a:rPr>
              <a:t>Nat Rev Cardiol</a:t>
            </a:r>
            <a:r>
              <a:rPr b="1" lang="en-GB" sz="600">
                <a:solidFill>
                  <a:srgbClr val="F8FAFF"/>
                </a:solidFill>
                <a:latin typeface="Roboto"/>
                <a:ea typeface="Roboto"/>
                <a:cs typeface="Roboto"/>
                <a:sym typeface="Roboto"/>
              </a:rPr>
              <a:t>,</a:t>
            </a:r>
            <a:r>
              <a:rPr b="1" i="1" lang="en-GB" sz="600">
                <a:solidFill>
                  <a:srgbClr val="F8FAFF"/>
                </a:solidFill>
                <a:latin typeface="Roboto"/>
                <a:ea typeface="Roboto"/>
                <a:cs typeface="Roboto"/>
                <a:sym typeface="Roboto"/>
              </a:rPr>
              <a:t>18</a:t>
            </a:r>
            <a:r>
              <a:rPr b="1" lang="en-GB" sz="600">
                <a:solidFill>
                  <a:srgbClr val="F8FAFF"/>
                </a:solidFill>
                <a:latin typeface="Roboto"/>
                <a:ea typeface="Roboto"/>
                <a:cs typeface="Roboto"/>
                <a:sym typeface="Roboto"/>
              </a:rPr>
              <a:t>. 75–91 doi: 10.1038/s41569-020-00445-9</a:t>
            </a:r>
            <a:endParaRPr b="1" sz="600">
              <a:solidFill>
                <a:srgbClr val="F8FAFF"/>
              </a:solidFill>
              <a:latin typeface="Roboto"/>
              <a:ea typeface="Roboto"/>
              <a:cs typeface="Roboto"/>
              <a:sym typeface="Roboto"/>
            </a:endParaRPr>
          </a:p>
          <a:p>
            <a:pPr indent="0" lvl="0" marL="0" rtl="0" algn="r">
              <a:spcBef>
                <a:spcPts val="0"/>
              </a:spcBef>
              <a:spcAft>
                <a:spcPts val="0"/>
              </a:spcAft>
              <a:buNone/>
            </a:pPr>
            <a:r>
              <a:t/>
            </a:r>
            <a:endParaRPr b="1" sz="600">
              <a:solidFill>
                <a:srgbClr val="F8FAFF"/>
              </a:solidFill>
              <a:latin typeface="Roboto"/>
              <a:ea typeface="Roboto"/>
              <a:cs typeface="Roboto"/>
              <a:sym typeface="Roboto"/>
            </a:endParaRPr>
          </a:p>
          <a:p>
            <a:pPr indent="0" lvl="0" marL="0" rtl="0" algn="r">
              <a:spcBef>
                <a:spcPts val="0"/>
              </a:spcBef>
              <a:spcAft>
                <a:spcPts val="0"/>
              </a:spcAft>
              <a:buNone/>
            </a:pPr>
            <a:r>
              <a:rPr b="1" lang="en-GB" sz="600">
                <a:solidFill>
                  <a:srgbClr val="F8FAFF"/>
                </a:solidFill>
                <a:latin typeface="Roboto"/>
                <a:ea typeface="Roboto"/>
                <a:cs typeface="Roboto"/>
                <a:sym typeface="Roboto"/>
              </a:rPr>
              <a:t>Weng, S. F., Reps, J., Kai, J., Garibaldi, J. M. &amp; Qureshi, N. </a:t>
            </a:r>
            <a:r>
              <a:rPr b="1" lang="en-GB" sz="600">
                <a:solidFill>
                  <a:srgbClr val="F8FAFF"/>
                </a:solidFill>
                <a:latin typeface="Roboto"/>
                <a:ea typeface="Roboto"/>
                <a:cs typeface="Roboto"/>
                <a:sym typeface="Roboto"/>
              </a:rPr>
              <a:t>(2017). </a:t>
            </a:r>
            <a:r>
              <a:rPr b="1" lang="en-GB" sz="600">
                <a:solidFill>
                  <a:srgbClr val="F8FAFF"/>
                </a:solidFill>
                <a:latin typeface="Roboto"/>
                <a:ea typeface="Roboto"/>
                <a:cs typeface="Roboto"/>
                <a:sym typeface="Roboto"/>
              </a:rPr>
              <a:t>Can machine-learning improve cardiovascular risk prediction using routine clinical data? Stephen. </a:t>
            </a:r>
            <a:r>
              <a:rPr b="1" i="1" lang="en-GB" sz="600">
                <a:solidFill>
                  <a:srgbClr val="F8FAFF"/>
                </a:solidFill>
                <a:latin typeface="Roboto"/>
                <a:ea typeface="Roboto"/>
                <a:cs typeface="Roboto"/>
                <a:sym typeface="Roboto"/>
              </a:rPr>
              <a:t>PLoS ONE</a:t>
            </a:r>
            <a:r>
              <a:rPr b="1" lang="en-GB" sz="600">
                <a:solidFill>
                  <a:srgbClr val="F8FAFF"/>
                </a:solidFill>
                <a:latin typeface="Roboto"/>
                <a:ea typeface="Roboto"/>
                <a:cs typeface="Roboto"/>
                <a:sym typeface="Roboto"/>
              </a:rPr>
              <a:t> </a:t>
            </a:r>
            <a:r>
              <a:rPr b="1" i="1" lang="en-GB" sz="600">
                <a:solidFill>
                  <a:srgbClr val="F8FAFF"/>
                </a:solidFill>
                <a:latin typeface="Roboto"/>
                <a:ea typeface="Roboto"/>
                <a:cs typeface="Roboto"/>
                <a:sym typeface="Roboto"/>
              </a:rPr>
              <a:t>12</a:t>
            </a:r>
            <a:r>
              <a:rPr b="1" lang="en-GB" sz="600">
                <a:solidFill>
                  <a:srgbClr val="F8FAFF"/>
                </a:solidFill>
                <a:latin typeface="Roboto"/>
                <a:ea typeface="Roboto"/>
                <a:cs typeface="Roboto"/>
                <a:sym typeface="Roboto"/>
              </a:rPr>
              <a:t>, 1–14. doi.org/10.1371/journal.pone.0174944</a:t>
            </a:r>
            <a:endParaRPr b="1" sz="600">
              <a:solidFill>
                <a:srgbClr val="F8FAFF"/>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Objectives of research</a:t>
            </a:r>
            <a:endParaRPr/>
          </a:p>
        </p:txBody>
      </p:sp>
      <p:sp>
        <p:nvSpPr>
          <p:cNvPr id="85" name="Google Shape;85;p16"/>
          <p:cNvSpPr txBox="1"/>
          <p:nvPr>
            <p:ph idx="1" type="body"/>
          </p:nvPr>
        </p:nvSpPr>
        <p:spPr>
          <a:xfrm>
            <a:off x="4644675" y="500925"/>
            <a:ext cx="4166400" cy="42741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1000"/>
              </a:spcBef>
              <a:spcAft>
                <a:spcPts val="0"/>
              </a:spcAft>
              <a:buNone/>
            </a:pPr>
            <a:r>
              <a:rPr b="1" lang="en-GB">
                <a:solidFill>
                  <a:schemeClr val="lt2"/>
                </a:solidFill>
                <a:highlight>
                  <a:schemeClr val="lt1"/>
                </a:highlight>
              </a:rPr>
              <a:t>Objective</a:t>
            </a:r>
            <a:r>
              <a:rPr lang="en-GB">
                <a:solidFill>
                  <a:schemeClr val="lt2"/>
                </a:solidFill>
                <a:highlight>
                  <a:schemeClr val="lt1"/>
                </a:highlight>
              </a:rPr>
              <a:t>: Develop a model that uses readily available characteristics (e.g., diet, lifestyle, medical history) to predict whether a user is at risk for CVD without requiring specialised medical tests (e.g., blood pressure, LDL levels).</a:t>
            </a:r>
            <a:endParaRPr>
              <a:solidFill>
                <a:schemeClr val="lt2"/>
              </a:solidFill>
              <a:highlight>
                <a:schemeClr val="lt1"/>
              </a:highlight>
            </a:endParaRPr>
          </a:p>
          <a:p>
            <a:pPr indent="0" lvl="0" marL="0" rtl="0" algn="l">
              <a:lnSpc>
                <a:spcPct val="115000"/>
              </a:lnSpc>
              <a:spcBef>
                <a:spcPts val="1000"/>
              </a:spcBef>
              <a:spcAft>
                <a:spcPts val="0"/>
              </a:spcAft>
              <a:buNone/>
            </a:pPr>
            <a:r>
              <a:t/>
            </a:r>
            <a:endParaRPr>
              <a:solidFill>
                <a:schemeClr val="lt2"/>
              </a:solidFill>
              <a:highlight>
                <a:schemeClr val="lt1"/>
              </a:highlight>
            </a:endParaRPr>
          </a:p>
          <a:p>
            <a:pPr indent="0" lvl="0" marL="0" rtl="0" algn="l">
              <a:lnSpc>
                <a:spcPct val="115000"/>
              </a:lnSpc>
              <a:spcBef>
                <a:spcPts val="1000"/>
              </a:spcBef>
              <a:spcAft>
                <a:spcPts val="0"/>
              </a:spcAft>
              <a:buNone/>
            </a:pPr>
            <a:r>
              <a:rPr b="1" lang="en-GB">
                <a:solidFill>
                  <a:schemeClr val="lt2"/>
                </a:solidFill>
                <a:highlight>
                  <a:schemeClr val="lt1"/>
                </a:highlight>
              </a:rPr>
              <a:t>Approach</a:t>
            </a:r>
            <a:r>
              <a:rPr lang="en-GB">
                <a:solidFill>
                  <a:schemeClr val="lt2"/>
                </a:solidFill>
                <a:highlight>
                  <a:schemeClr val="lt1"/>
                </a:highlight>
              </a:rPr>
              <a:t>:</a:t>
            </a:r>
            <a:endParaRPr>
              <a:solidFill>
                <a:schemeClr val="lt2"/>
              </a:solidFill>
              <a:highlight>
                <a:schemeClr val="lt1"/>
              </a:highlight>
            </a:endParaRPr>
          </a:p>
          <a:p>
            <a:pPr indent="-311150" lvl="0" marL="457200" rtl="0" algn="l">
              <a:lnSpc>
                <a:spcPct val="115000"/>
              </a:lnSpc>
              <a:spcBef>
                <a:spcPts val="1000"/>
              </a:spcBef>
              <a:spcAft>
                <a:spcPts val="0"/>
              </a:spcAft>
              <a:buClr>
                <a:schemeClr val="lt2"/>
              </a:buClr>
              <a:buSzPts val="1300"/>
              <a:buAutoNum type="arabicPeriod"/>
            </a:pPr>
            <a:r>
              <a:rPr lang="en-GB">
                <a:solidFill>
                  <a:schemeClr val="lt2"/>
                </a:solidFill>
                <a:highlight>
                  <a:schemeClr val="lt1"/>
                </a:highlight>
              </a:rPr>
              <a:t>Train and evaluate multiple ML models to identify the most accurate predictor.</a:t>
            </a:r>
            <a:endParaRPr>
              <a:solidFill>
                <a:schemeClr val="lt2"/>
              </a:solidFill>
              <a:highlight>
                <a:schemeClr val="lt1"/>
              </a:highlight>
            </a:endParaRPr>
          </a:p>
          <a:p>
            <a:pPr indent="-311150" lvl="0" marL="457200" rtl="0" algn="l">
              <a:lnSpc>
                <a:spcPct val="115000"/>
              </a:lnSpc>
              <a:spcBef>
                <a:spcPts val="1000"/>
              </a:spcBef>
              <a:spcAft>
                <a:spcPts val="0"/>
              </a:spcAft>
              <a:buClr>
                <a:schemeClr val="lt2"/>
              </a:buClr>
              <a:buSzPts val="1300"/>
              <a:buAutoNum type="arabicPeriod"/>
            </a:pPr>
            <a:r>
              <a:rPr lang="en-GB">
                <a:solidFill>
                  <a:schemeClr val="lt2"/>
                </a:solidFill>
                <a:highlight>
                  <a:schemeClr val="lt1"/>
                </a:highlight>
              </a:rPr>
              <a:t>Compare feature profiles of CVD cases vs. controls to highlight key risk indicators.</a:t>
            </a:r>
            <a:endParaRPr>
              <a:solidFill>
                <a:schemeClr val="lt2"/>
              </a:solidFill>
              <a:highlight>
                <a:schemeClr val="lt1"/>
              </a:highlight>
            </a:endParaRPr>
          </a:p>
          <a:p>
            <a:pPr indent="0" lvl="0" marL="0" rtl="0" algn="l">
              <a:lnSpc>
                <a:spcPct val="115000"/>
              </a:lnSpc>
              <a:spcBef>
                <a:spcPts val="1000"/>
              </a:spcBef>
              <a:spcAft>
                <a:spcPts val="0"/>
              </a:spcAft>
              <a:buNone/>
            </a:pPr>
            <a:r>
              <a:t/>
            </a:r>
            <a:endParaRPr>
              <a:solidFill>
                <a:schemeClr val="lt2"/>
              </a:solidFill>
              <a:highlight>
                <a:schemeClr val="lt1"/>
              </a:highlight>
            </a:endParaRPr>
          </a:p>
          <a:p>
            <a:pPr indent="0" lvl="0" marL="0" rtl="0" algn="l">
              <a:lnSpc>
                <a:spcPct val="115000"/>
              </a:lnSpc>
              <a:spcBef>
                <a:spcPts val="1000"/>
              </a:spcBef>
              <a:spcAft>
                <a:spcPts val="1000"/>
              </a:spcAft>
              <a:buNone/>
            </a:pPr>
            <a:r>
              <a:rPr b="1" lang="en-GB">
                <a:solidFill>
                  <a:schemeClr val="lt2"/>
                </a:solidFill>
                <a:highlight>
                  <a:schemeClr val="lt1"/>
                </a:highlight>
              </a:rPr>
              <a:t>Outcome</a:t>
            </a:r>
            <a:r>
              <a:rPr lang="en-GB">
                <a:solidFill>
                  <a:schemeClr val="lt2"/>
                </a:solidFill>
                <a:highlight>
                  <a:schemeClr val="lt1"/>
                </a:highlight>
              </a:rPr>
              <a:t>: If your feature profile aligns more closely with (eventual) CVD cases, consider consulting a primary care provider for further evaluation.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Dataset</a:t>
            </a:r>
            <a:endParaRPr/>
          </a:p>
        </p:txBody>
      </p:sp>
      <p:sp>
        <p:nvSpPr>
          <p:cNvPr id="91" name="Google Shape;91;p17"/>
          <p:cNvSpPr txBox="1"/>
          <p:nvPr>
            <p:ph idx="1" type="body"/>
          </p:nvPr>
        </p:nvSpPr>
        <p:spPr>
          <a:xfrm>
            <a:off x="4644675" y="500925"/>
            <a:ext cx="4166400" cy="4098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308,854 UK-based participants</a:t>
            </a:r>
            <a:endParaRPr/>
          </a:p>
          <a:p>
            <a:pPr indent="0" lvl="0" marL="0" rtl="0" algn="l">
              <a:spcBef>
                <a:spcPts val="1200"/>
              </a:spcBef>
              <a:spcAft>
                <a:spcPts val="0"/>
              </a:spcAft>
              <a:buNone/>
            </a:pPr>
            <a:r>
              <a:rPr b="1" lang="en-GB"/>
              <a:t>Cases: </a:t>
            </a:r>
            <a:r>
              <a:rPr lang="en-GB"/>
              <a:t>24,971 10-year incident cases</a:t>
            </a:r>
            <a:endParaRPr/>
          </a:p>
          <a:p>
            <a:pPr indent="0" lvl="0" marL="0" rtl="0" algn="l">
              <a:spcBef>
                <a:spcPts val="1200"/>
              </a:spcBef>
              <a:spcAft>
                <a:spcPts val="0"/>
              </a:spcAft>
              <a:buNone/>
            </a:pPr>
            <a:r>
              <a:rPr b="1" lang="en-GB"/>
              <a:t>Controls: </a:t>
            </a:r>
            <a:r>
              <a:rPr lang="en-GB"/>
              <a:t>283,883 controls </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GB"/>
              <a:t>17 baseline features:</a:t>
            </a:r>
            <a:endParaRPr b="1"/>
          </a:p>
          <a:p>
            <a:pPr indent="-311150" lvl="0" marL="457200" rtl="0" algn="l">
              <a:spcBef>
                <a:spcPts val="1200"/>
              </a:spcBef>
              <a:spcAft>
                <a:spcPts val="0"/>
              </a:spcAft>
              <a:buSzPts val="1300"/>
              <a:buAutoNum type="arabicPeriod"/>
            </a:pPr>
            <a:r>
              <a:rPr b="1" lang="en-GB"/>
              <a:t>Lifestyle</a:t>
            </a:r>
            <a:r>
              <a:rPr lang="en-GB"/>
              <a:t>: general health (1-5), </a:t>
            </a:r>
            <a:r>
              <a:rPr lang="en-GB"/>
              <a:t>exercise</a:t>
            </a:r>
            <a:r>
              <a:rPr lang="en-GB"/>
              <a:t> (y/n), weight, BMI, smoking (y/n), alcohol (0-30/week), fruit consumption (0-120/week), vegetable consumption (0-128), fried potato consumption (0-128)</a:t>
            </a:r>
            <a:endParaRPr/>
          </a:p>
          <a:p>
            <a:pPr indent="-311150" lvl="0" marL="457200" rtl="0" algn="l">
              <a:spcBef>
                <a:spcPts val="1000"/>
              </a:spcBef>
              <a:spcAft>
                <a:spcPts val="0"/>
              </a:spcAft>
              <a:buSzPts val="1300"/>
              <a:buAutoNum type="arabicPeriod"/>
            </a:pPr>
            <a:r>
              <a:rPr b="1" lang="en-GB"/>
              <a:t>Demographic</a:t>
            </a:r>
            <a:r>
              <a:rPr lang="en-GB"/>
              <a:t>: sex (m/f), age, height</a:t>
            </a:r>
            <a:endParaRPr/>
          </a:p>
          <a:p>
            <a:pPr indent="-311150" lvl="0" marL="457200" rtl="0" algn="l">
              <a:spcBef>
                <a:spcPts val="1000"/>
              </a:spcBef>
              <a:spcAft>
                <a:spcPts val="0"/>
              </a:spcAft>
              <a:buSzPts val="1300"/>
              <a:buAutoNum type="arabicPeriod"/>
            </a:pPr>
            <a:r>
              <a:rPr b="1" lang="en-GB"/>
              <a:t>Medical</a:t>
            </a:r>
            <a:r>
              <a:rPr lang="en-GB"/>
              <a:t>: skin cancer (y/n), other cancer (y/n), depression (y/n), diabetes (y/n), arthritis (y/n)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t>
            </a:r>
            <a:r>
              <a:rPr lang="en-GB"/>
              <a:t>ethodology</a:t>
            </a:r>
            <a:endParaRPr/>
          </a:p>
        </p:txBody>
      </p:sp>
      <p:sp>
        <p:nvSpPr>
          <p:cNvPr id="97" name="Google Shape;97;p18"/>
          <p:cNvSpPr txBox="1"/>
          <p:nvPr>
            <p:ph idx="1" type="body"/>
          </p:nvPr>
        </p:nvSpPr>
        <p:spPr>
          <a:xfrm>
            <a:off x="4644675" y="500925"/>
            <a:ext cx="4166400" cy="4437300"/>
          </a:xfrm>
          <a:prstGeom prst="rect">
            <a:avLst/>
          </a:prstGeom>
        </p:spPr>
        <p:txBody>
          <a:bodyPr anchorCtr="0" anchor="t" bIns="91425" lIns="91425" spcFirstLastPara="1" rIns="91425" wrap="square" tIns="91425">
            <a:noAutofit/>
          </a:bodyPr>
          <a:lstStyle/>
          <a:p>
            <a:pPr indent="-311150" lvl="0" marL="457200" rtl="0" algn="l">
              <a:spcBef>
                <a:spcPts val="1000"/>
              </a:spcBef>
              <a:spcAft>
                <a:spcPts val="0"/>
              </a:spcAft>
              <a:buClr>
                <a:schemeClr val="lt2"/>
              </a:buClr>
              <a:buSzPts val="1300"/>
              <a:buAutoNum type="arabicPeriod"/>
            </a:pPr>
            <a:r>
              <a:rPr b="1" lang="en-GB">
                <a:solidFill>
                  <a:schemeClr val="lt2"/>
                </a:solidFill>
              </a:rPr>
              <a:t>Preprocessing</a:t>
            </a:r>
            <a:r>
              <a:rPr lang="en-GB">
                <a:solidFill>
                  <a:schemeClr val="lt2"/>
                </a:solidFill>
              </a:rPr>
              <a:t>: Remove irrelevant features, create participant IDs, etc.</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Data Splitting</a:t>
            </a:r>
            <a:r>
              <a:rPr lang="en-GB">
                <a:solidFill>
                  <a:schemeClr val="lt2"/>
                </a:solidFill>
              </a:rPr>
              <a:t>: Split the data into 90% training and 10% test sets, stratified by case/</a:t>
            </a:r>
            <a:r>
              <a:rPr lang="en-GB">
                <a:solidFill>
                  <a:schemeClr val="lt2"/>
                </a:solidFill>
              </a:rPr>
              <a:t>controls</a:t>
            </a:r>
            <a:r>
              <a:rPr lang="en-GB">
                <a:solidFill>
                  <a:schemeClr val="lt2"/>
                </a:solidFill>
              </a:rPr>
              <a:t>.</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Class Imbalance</a:t>
            </a:r>
            <a:r>
              <a:rPr lang="en-GB">
                <a:solidFill>
                  <a:schemeClr val="lt2"/>
                </a:solidFill>
              </a:rPr>
              <a:t>: Address imbalance using SMOTE on the training set, most likely via undersampling controls.</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Model Tuning</a:t>
            </a:r>
            <a:r>
              <a:rPr lang="en-GB">
                <a:solidFill>
                  <a:schemeClr val="lt2"/>
                </a:solidFill>
              </a:rPr>
              <a:t>: Perform hyperparameter optimization via 5-fold cross-validation for all models: LightGBM, LR, RF, KNN, SVM, &amp; MLP (if possible)</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Evaluation</a:t>
            </a:r>
            <a:r>
              <a:rPr lang="en-GB">
                <a:solidFill>
                  <a:schemeClr val="lt2"/>
                </a:solidFill>
              </a:rPr>
              <a:t>: Assess the best model on the test set using:</a:t>
            </a:r>
            <a:endParaRPr>
              <a:solidFill>
                <a:schemeClr val="lt2"/>
              </a:solidFill>
            </a:endParaRPr>
          </a:p>
          <a:p>
            <a:pPr indent="-311150" lvl="1" marL="914400" rtl="0" algn="l">
              <a:spcBef>
                <a:spcPts val="0"/>
              </a:spcBef>
              <a:spcAft>
                <a:spcPts val="0"/>
              </a:spcAft>
              <a:buClr>
                <a:schemeClr val="lt2"/>
              </a:buClr>
              <a:buSzPts val="1300"/>
              <a:buChar char="○"/>
            </a:pPr>
            <a:r>
              <a:rPr lang="en-GB" sz="1300">
                <a:solidFill>
                  <a:schemeClr val="lt2"/>
                </a:solidFill>
              </a:rPr>
              <a:t>AUROC</a:t>
            </a:r>
            <a:endParaRPr sz="1300">
              <a:solidFill>
                <a:schemeClr val="lt2"/>
              </a:solidFill>
            </a:endParaRPr>
          </a:p>
          <a:p>
            <a:pPr indent="-311150" lvl="1" marL="914400" rtl="0" algn="l">
              <a:spcBef>
                <a:spcPts val="0"/>
              </a:spcBef>
              <a:spcAft>
                <a:spcPts val="0"/>
              </a:spcAft>
              <a:buClr>
                <a:schemeClr val="lt2"/>
              </a:buClr>
              <a:buSzPts val="1300"/>
              <a:buChar char="○"/>
            </a:pPr>
            <a:r>
              <a:rPr lang="en-GB" sz="1300">
                <a:solidFill>
                  <a:schemeClr val="lt2"/>
                </a:solidFill>
              </a:rPr>
              <a:t>Precision, recall, sensitivity, specificity</a:t>
            </a:r>
            <a:endParaRPr sz="1300">
              <a:solidFill>
                <a:schemeClr val="lt2"/>
              </a:solidFill>
            </a:endParaRPr>
          </a:p>
          <a:p>
            <a:pPr indent="-311150" lvl="1" marL="914400" rtl="0" algn="l">
              <a:spcBef>
                <a:spcPts val="0"/>
              </a:spcBef>
              <a:spcAft>
                <a:spcPts val="0"/>
              </a:spcAft>
              <a:buClr>
                <a:schemeClr val="lt2"/>
              </a:buClr>
              <a:buSzPts val="1300"/>
              <a:buChar char="○"/>
            </a:pPr>
            <a:r>
              <a:rPr lang="en-GB" sz="1300">
                <a:solidFill>
                  <a:schemeClr val="lt2"/>
                </a:solidFill>
              </a:rPr>
              <a:t>Feature importance</a:t>
            </a:r>
            <a:endParaRPr sz="1300">
              <a:solidFill>
                <a:schemeClr val="lt2"/>
              </a:solidFill>
            </a:endParaRPr>
          </a:p>
          <a:p>
            <a:pPr indent="0" lvl="0" marL="0" rtl="0" algn="l">
              <a:spcBef>
                <a:spcPts val="10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Risks &amp; </a:t>
            </a:r>
            <a:r>
              <a:rPr lang="en-GB"/>
              <a:t>limitations</a:t>
            </a:r>
            <a:r>
              <a:rPr lang="en-GB"/>
              <a:t> </a:t>
            </a:r>
            <a:endParaRPr/>
          </a:p>
        </p:txBody>
      </p:sp>
      <p:sp>
        <p:nvSpPr>
          <p:cNvPr id="103" name="Google Shape;103;p19"/>
          <p:cNvSpPr txBox="1"/>
          <p:nvPr>
            <p:ph idx="1" type="body"/>
          </p:nvPr>
        </p:nvSpPr>
        <p:spPr>
          <a:xfrm>
            <a:off x="4572000" y="522450"/>
            <a:ext cx="4166400" cy="4294500"/>
          </a:xfrm>
          <a:prstGeom prst="rect">
            <a:avLst/>
          </a:prstGeom>
        </p:spPr>
        <p:txBody>
          <a:bodyPr anchorCtr="0" anchor="t" bIns="91425" lIns="91425" spcFirstLastPara="1" rIns="91425" wrap="square" tIns="91425">
            <a:normAutofit lnSpcReduction="10000"/>
          </a:bodyPr>
          <a:lstStyle/>
          <a:p>
            <a:pPr indent="-311150" lvl="0" marL="457200" rtl="0" algn="l">
              <a:spcBef>
                <a:spcPts val="1000"/>
              </a:spcBef>
              <a:spcAft>
                <a:spcPts val="0"/>
              </a:spcAft>
              <a:buClr>
                <a:schemeClr val="lt2"/>
              </a:buClr>
              <a:buSzPts val="1300"/>
              <a:buAutoNum type="arabicPeriod"/>
            </a:pPr>
            <a:r>
              <a:rPr b="1" lang="en-GB">
                <a:solidFill>
                  <a:schemeClr val="lt2"/>
                </a:solidFill>
              </a:rPr>
              <a:t>Different CVD types</a:t>
            </a:r>
            <a:r>
              <a:rPr lang="en-GB">
                <a:solidFill>
                  <a:schemeClr val="lt2"/>
                </a:solidFill>
              </a:rPr>
              <a:t>: CVD includes many diseases, and they might not all have the same risk factors.</a:t>
            </a:r>
            <a:endParaRPr>
              <a:solidFill>
                <a:schemeClr val="lt2"/>
              </a:solidFill>
            </a:endParaRPr>
          </a:p>
          <a:p>
            <a:pPr indent="0" lvl="0" marL="0" rtl="0" algn="l">
              <a:spcBef>
                <a:spcPts val="1000"/>
              </a:spcBef>
              <a:spcAft>
                <a:spcPts val="0"/>
              </a:spcAft>
              <a:buNone/>
            </a:pPr>
            <a:r>
              <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Missing data</a:t>
            </a:r>
            <a:r>
              <a:rPr lang="en-GB">
                <a:solidFill>
                  <a:schemeClr val="lt2"/>
                </a:solidFill>
              </a:rPr>
              <a:t>: Trade-off between accuracy and </a:t>
            </a:r>
            <a:r>
              <a:rPr lang="en-GB">
                <a:solidFill>
                  <a:schemeClr val="lt2"/>
                </a:solidFill>
              </a:rPr>
              <a:t>accessibility</a:t>
            </a:r>
            <a:r>
              <a:rPr lang="en-GB">
                <a:solidFill>
                  <a:schemeClr val="lt2"/>
                </a:solidFill>
              </a:rPr>
              <a:t> - the removal of clinical features will most likely degrade our accuracy metrics.</a:t>
            </a:r>
            <a:endParaRPr>
              <a:solidFill>
                <a:schemeClr val="lt2"/>
              </a:solidFill>
            </a:endParaRPr>
          </a:p>
          <a:p>
            <a:pPr indent="0" lvl="0" marL="0" rtl="0" algn="l">
              <a:spcBef>
                <a:spcPts val="1000"/>
              </a:spcBef>
              <a:spcAft>
                <a:spcPts val="0"/>
              </a:spcAft>
              <a:buNone/>
            </a:pPr>
            <a:r>
              <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UK-only data</a:t>
            </a:r>
            <a:r>
              <a:rPr lang="en-GB">
                <a:solidFill>
                  <a:schemeClr val="lt2"/>
                </a:solidFill>
              </a:rPr>
              <a:t>: Since the dataset is from the UK-based, the results may be as applicable to other countries with other ethnic makeups.</a:t>
            </a:r>
            <a:endParaRPr>
              <a:solidFill>
                <a:schemeClr val="lt2"/>
              </a:solidFill>
            </a:endParaRPr>
          </a:p>
          <a:p>
            <a:pPr indent="0" lvl="0" marL="0" rtl="0" algn="l">
              <a:spcBef>
                <a:spcPts val="1000"/>
              </a:spcBef>
              <a:spcAft>
                <a:spcPts val="0"/>
              </a:spcAft>
              <a:buNone/>
            </a:pPr>
            <a:r>
              <a:t/>
            </a:r>
            <a:endParaRPr>
              <a:solidFill>
                <a:schemeClr val="lt2"/>
              </a:solidFill>
            </a:endParaRPr>
          </a:p>
          <a:p>
            <a:pPr indent="-311150" lvl="0" marL="457200" rtl="0" algn="l">
              <a:spcBef>
                <a:spcPts val="1000"/>
              </a:spcBef>
              <a:spcAft>
                <a:spcPts val="0"/>
              </a:spcAft>
              <a:buClr>
                <a:schemeClr val="lt2"/>
              </a:buClr>
              <a:buSzPts val="1300"/>
              <a:buAutoNum type="arabicPeriod"/>
            </a:pPr>
            <a:r>
              <a:rPr b="1" lang="en-GB">
                <a:solidFill>
                  <a:schemeClr val="lt2"/>
                </a:solidFill>
              </a:rPr>
              <a:t>Complex models</a:t>
            </a:r>
            <a:r>
              <a:rPr lang="en-GB">
                <a:solidFill>
                  <a:schemeClr val="lt2"/>
                </a:solidFill>
              </a:rPr>
              <a:t>: Since we plan to use multiple complex models, available time may become an issue.</a:t>
            </a:r>
            <a:endParaRPr>
              <a:solidFill>
                <a:schemeClr val="lt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Timeline</a:t>
            </a:r>
            <a:endParaRPr/>
          </a:p>
        </p:txBody>
      </p:sp>
      <p:graphicFrame>
        <p:nvGraphicFramePr>
          <p:cNvPr id="109" name="Google Shape;109;p20"/>
          <p:cNvGraphicFramePr/>
          <p:nvPr/>
        </p:nvGraphicFramePr>
        <p:xfrm>
          <a:off x="4679325" y="393700"/>
          <a:ext cx="3000000" cy="3000000"/>
        </p:xfrm>
        <a:graphic>
          <a:graphicData uri="http://schemas.openxmlformats.org/drawingml/2006/table">
            <a:tbl>
              <a:tblPr>
                <a:noFill/>
                <a:tableStyleId>{57A77148-70F4-4B56-9A7E-5A278D6A88D2}</a:tableStyleId>
              </a:tblPr>
              <a:tblGrid>
                <a:gridCol w="1257300"/>
                <a:gridCol w="2908300"/>
              </a:tblGrid>
              <a:tr h="901700">
                <a:tc>
                  <a:txBody>
                    <a:bodyPr/>
                    <a:lstStyle/>
                    <a:p>
                      <a:pPr indent="0" lvl="0" marL="0" rtl="0" algn="l">
                        <a:spcBef>
                          <a:spcPts val="0"/>
                        </a:spcBef>
                        <a:spcAft>
                          <a:spcPts val="0"/>
                        </a:spcAft>
                        <a:buNone/>
                      </a:pPr>
                      <a:r>
                        <a:rPr b="1" lang="en-GB">
                          <a:solidFill>
                            <a:srgbClr val="626B73"/>
                          </a:solidFill>
                        </a:rPr>
                        <a:t>Weeks 1-3:</a:t>
                      </a:r>
                      <a:endParaRPr b="1">
                        <a:solidFill>
                          <a:srgbClr val="626B73"/>
                        </a:solidFill>
                      </a:endParaRPr>
                    </a:p>
                  </a:txBody>
                  <a:tcPr marT="88900" marB="88900" marR="88900" marL="88900" anchor="ctr"/>
                </a:tc>
                <a:tc>
                  <a:txBody>
                    <a:bodyPr/>
                    <a:lstStyle/>
                    <a:p>
                      <a:pPr indent="0" lvl="0" marL="0" rtl="0" algn="l">
                        <a:spcBef>
                          <a:spcPts val="0"/>
                        </a:spcBef>
                        <a:spcAft>
                          <a:spcPts val="0"/>
                        </a:spcAft>
                        <a:buNone/>
                      </a:pPr>
                      <a:r>
                        <a:rPr lang="en-GB">
                          <a:solidFill>
                            <a:srgbClr val="626B73"/>
                          </a:solidFill>
                        </a:rPr>
                        <a:t>L</a:t>
                      </a:r>
                      <a:r>
                        <a:rPr lang="en-GB" sz="1300">
                          <a:solidFill>
                            <a:srgbClr val="626B73"/>
                          </a:solidFill>
                          <a:latin typeface="Roboto"/>
                          <a:ea typeface="Roboto"/>
                          <a:cs typeface="Roboto"/>
                          <a:sym typeface="Roboto"/>
                        </a:rPr>
                        <a:t>iterature review write-up</a:t>
                      </a:r>
                      <a:endParaRPr sz="1300">
                        <a:solidFill>
                          <a:srgbClr val="626B73"/>
                        </a:solidFill>
                        <a:latin typeface="Roboto"/>
                        <a:ea typeface="Roboto"/>
                        <a:cs typeface="Roboto"/>
                        <a:sym typeface="Roboto"/>
                      </a:endParaRPr>
                    </a:p>
                    <a:p>
                      <a:pPr indent="0" lvl="0" marL="0" rtl="0" algn="l">
                        <a:spcBef>
                          <a:spcPts val="0"/>
                        </a:spcBef>
                        <a:spcAft>
                          <a:spcPts val="0"/>
                        </a:spcAft>
                        <a:buNone/>
                      </a:pPr>
                      <a:r>
                        <a:t/>
                      </a:r>
                      <a:endParaRPr>
                        <a:solidFill>
                          <a:srgbClr val="626B73"/>
                        </a:solidFill>
                      </a:endParaRPr>
                    </a:p>
                  </a:txBody>
                  <a:tcPr marT="88900" marB="88900" marR="88900" marL="88900" anchor="ctr"/>
                </a:tc>
              </a:tr>
              <a:tr h="863600">
                <a:tc>
                  <a:txBody>
                    <a:bodyPr/>
                    <a:lstStyle/>
                    <a:p>
                      <a:pPr indent="0" lvl="0" marL="0" rtl="0" algn="l">
                        <a:spcBef>
                          <a:spcPts val="0"/>
                        </a:spcBef>
                        <a:spcAft>
                          <a:spcPts val="0"/>
                        </a:spcAft>
                        <a:buNone/>
                      </a:pPr>
                      <a:r>
                        <a:rPr b="1" lang="en-GB">
                          <a:solidFill>
                            <a:srgbClr val="626B73"/>
                          </a:solidFill>
                        </a:rPr>
                        <a:t>Weeks 3-4:</a:t>
                      </a:r>
                      <a:endParaRPr b="1">
                        <a:solidFill>
                          <a:srgbClr val="626B73"/>
                        </a:solidFill>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Data splitting &amp; address class imbalances</a:t>
                      </a:r>
                      <a:endParaRPr>
                        <a:solidFill>
                          <a:srgbClr val="626B73"/>
                        </a:solidFill>
                      </a:endParaRPr>
                    </a:p>
                  </a:txBody>
                  <a:tcPr marT="88900" marB="88900" marR="88900" marL="88900" anchor="ctr"/>
                </a:tc>
              </a:tr>
              <a:tr h="863600">
                <a:tc>
                  <a:txBody>
                    <a:bodyPr/>
                    <a:lstStyle/>
                    <a:p>
                      <a:pPr indent="0" lvl="0" marL="0" rtl="0" algn="l">
                        <a:spcBef>
                          <a:spcPts val="0"/>
                        </a:spcBef>
                        <a:spcAft>
                          <a:spcPts val="0"/>
                        </a:spcAft>
                        <a:buNone/>
                      </a:pPr>
                      <a:r>
                        <a:rPr b="1" lang="en-GB">
                          <a:solidFill>
                            <a:srgbClr val="626B73"/>
                          </a:solidFill>
                        </a:rPr>
                        <a:t>Weeks 5-6:</a:t>
                      </a:r>
                      <a:endParaRPr b="1">
                        <a:solidFill>
                          <a:srgbClr val="626B73"/>
                        </a:solidFill>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Hyperparameter tuning &amp; model evaluation</a:t>
                      </a:r>
                      <a:endParaRPr>
                        <a:solidFill>
                          <a:srgbClr val="626B73"/>
                        </a:solidFill>
                      </a:endParaRPr>
                    </a:p>
                  </a:txBody>
                  <a:tcPr marT="88900" marB="88900" marR="88900" marL="88900" anchor="ctr"/>
                </a:tc>
              </a:tr>
              <a:tr h="863600">
                <a:tc>
                  <a:txBody>
                    <a:bodyPr/>
                    <a:lstStyle/>
                    <a:p>
                      <a:pPr indent="0" lvl="0" marL="0" rtl="0" algn="l">
                        <a:spcBef>
                          <a:spcPts val="0"/>
                        </a:spcBef>
                        <a:spcAft>
                          <a:spcPts val="0"/>
                        </a:spcAft>
                        <a:buNone/>
                      </a:pPr>
                      <a:r>
                        <a:rPr b="1" lang="en-GB">
                          <a:solidFill>
                            <a:srgbClr val="626B73"/>
                          </a:solidFill>
                        </a:rPr>
                        <a:t>Week 7:</a:t>
                      </a:r>
                      <a:endParaRPr b="1">
                        <a:solidFill>
                          <a:srgbClr val="626B73"/>
                        </a:solidFill>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Brief discussion write-up and project summary presentation</a:t>
                      </a:r>
                      <a:endParaRPr>
                        <a:solidFill>
                          <a:srgbClr val="626B73"/>
                        </a:solidFill>
                      </a:endParaRPr>
                    </a:p>
                  </a:txBody>
                  <a:tcPr marT="88900" marB="88900" marR="88900" marL="88900" anchor="ctr"/>
                </a:tc>
              </a:tr>
              <a:tr h="863600">
                <a:tc>
                  <a:txBody>
                    <a:bodyPr/>
                    <a:lstStyle/>
                    <a:p>
                      <a:pPr indent="0" lvl="0" marL="0" rtl="0" algn="l">
                        <a:spcBef>
                          <a:spcPts val="0"/>
                        </a:spcBef>
                        <a:spcAft>
                          <a:spcPts val="0"/>
                        </a:spcAft>
                        <a:buNone/>
                      </a:pPr>
                      <a:r>
                        <a:rPr b="1" lang="en-GB">
                          <a:solidFill>
                            <a:srgbClr val="626B73"/>
                          </a:solidFill>
                        </a:rPr>
                        <a:t>Weeks 8-9:</a:t>
                      </a:r>
                      <a:endParaRPr b="1">
                        <a:solidFill>
                          <a:srgbClr val="626B73"/>
                        </a:solidFill>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Finalise report including abstract, discussion, &amp; conclusion.</a:t>
                      </a:r>
                      <a:endParaRPr>
                        <a:solidFill>
                          <a:srgbClr val="626B73"/>
                        </a:solidFill>
                      </a:endParaRPr>
                    </a:p>
                  </a:txBody>
                  <a:tcPr marT="88900" marB="88900" marR="88900" marL="88900" anchor="ctr"/>
                </a:tc>
              </a:tr>
            </a:tbl>
          </a:graphicData>
        </a:graphic>
      </p:graphicFrame>
      <p:pic>
        <p:nvPicPr>
          <p:cNvPr id="110" name="Google Shape;110;p20"/>
          <p:cNvPicPr preferRelativeResize="0"/>
          <p:nvPr/>
        </p:nvPicPr>
        <p:blipFill>
          <a:blip r:embed="rId3">
            <a:alphaModFix/>
          </a:blip>
          <a:stretch>
            <a:fillRect/>
          </a:stretch>
        </p:blipFill>
        <p:spPr>
          <a:xfrm>
            <a:off x="0" y="2459275"/>
            <a:ext cx="4517698" cy="26842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Group contribution</a:t>
            </a:r>
            <a:endParaRPr/>
          </a:p>
        </p:txBody>
      </p:sp>
      <p:graphicFrame>
        <p:nvGraphicFramePr>
          <p:cNvPr id="116" name="Google Shape;116;p21"/>
          <p:cNvGraphicFramePr/>
          <p:nvPr/>
        </p:nvGraphicFramePr>
        <p:xfrm>
          <a:off x="4679325" y="393700"/>
          <a:ext cx="3000000" cy="3000000"/>
        </p:xfrm>
        <a:graphic>
          <a:graphicData uri="http://schemas.openxmlformats.org/drawingml/2006/table">
            <a:tbl>
              <a:tblPr>
                <a:noFill/>
                <a:tableStyleId>{57A77148-70F4-4B56-9A7E-5A278D6A88D2}</a:tableStyleId>
              </a:tblPr>
              <a:tblGrid>
                <a:gridCol w="1257300"/>
                <a:gridCol w="2908300"/>
              </a:tblGrid>
              <a:tr h="7763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Emma</a:t>
                      </a:r>
                      <a:r>
                        <a:rPr b="1" lang="en-GB" sz="1300">
                          <a:solidFill>
                            <a:srgbClr val="626B73"/>
                          </a:solidFill>
                          <a:latin typeface="Roboto"/>
                          <a:ea typeface="Roboto"/>
                          <a:cs typeface="Roboto"/>
                          <a:sym typeface="Roboto"/>
                        </a:rPr>
                        <a:t>:</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spcBef>
                          <a:spcPts val="0"/>
                        </a:spcBef>
                        <a:spcAft>
                          <a:spcPts val="0"/>
                        </a:spcAft>
                        <a:buNone/>
                      </a:pPr>
                      <a:r>
                        <a:rPr lang="en-GB" sz="1300">
                          <a:solidFill>
                            <a:srgbClr val="626B73"/>
                          </a:solidFill>
                          <a:latin typeface="Roboto"/>
                          <a:ea typeface="Roboto"/>
                          <a:cs typeface="Roboto"/>
                          <a:sym typeface="Roboto"/>
                        </a:rPr>
                        <a:t>Write up, hyperparameter tuning, model </a:t>
                      </a:r>
                      <a:r>
                        <a:rPr lang="en-GB" sz="1300">
                          <a:solidFill>
                            <a:srgbClr val="626B73"/>
                          </a:solidFill>
                          <a:latin typeface="Roboto"/>
                          <a:ea typeface="Roboto"/>
                          <a:cs typeface="Roboto"/>
                          <a:sym typeface="Roboto"/>
                        </a:rPr>
                        <a:t>evaluation</a:t>
                      </a:r>
                      <a:r>
                        <a:rPr lang="en-GB" sz="1300">
                          <a:solidFill>
                            <a:srgbClr val="626B73"/>
                          </a:solidFill>
                          <a:latin typeface="Roboto"/>
                          <a:ea typeface="Roboto"/>
                          <a:cs typeface="Roboto"/>
                          <a:sym typeface="Roboto"/>
                        </a:rPr>
                        <a:t>.</a:t>
                      </a:r>
                      <a:endParaRPr sz="1300">
                        <a:solidFill>
                          <a:srgbClr val="626B73"/>
                        </a:solidFill>
                        <a:latin typeface="Roboto"/>
                        <a:ea typeface="Roboto"/>
                        <a:cs typeface="Roboto"/>
                        <a:sym typeface="Roboto"/>
                      </a:endParaRPr>
                    </a:p>
                  </a:txBody>
                  <a:tcPr marT="88900" marB="88900" marR="88900" marL="88900" anchor="ctr"/>
                </a:tc>
              </a:tr>
              <a:tr h="7435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Tom</a:t>
                      </a:r>
                      <a:r>
                        <a:rPr b="1" lang="en-GB" sz="1300">
                          <a:solidFill>
                            <a:srgbClr val="626B73"/>
                          </a:solidFill>
                          <a:latin typeface="Roboto"/>
                          <a:ea typeface="Roboto"/>
                          <a:cs typeface="Roboto"/>
                          <a:sym typeface="Roboto"/>
                        </a:rPr>
                        <a:t>:</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Write up, literature review, model evaluation</a:t>
                      </a:r>
                      <a:endParaRPr sz="1300">
                        <a:solidFill>
                          <a:srgbClr val="626B73"/>
                        </a:solidFill>
                        <a:latin typeface="Roboto"/>
                        <a:ea typeface="Roboto"/>
                        <a:cs typeface="Roboto"/>
                        <a:sym typeface="Roboto"/>
                      </a:endParaRPr>
                    </a:p>
                  </a:txBody>
                  <a:tcPr marT="88900" marB="88900" marR="88900" marL="88900" anchor="ctr"/>
                </a:tc>
              </a:tr>
              <a:tr h="7435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Qian</a:t>
                      </a:r>
                      <a:r>
                        <a:rPr b="1" lang="en-GB" sz="1300">
                          <a:solidFill>
                            <a:srgbClr val="626B73"/>
                          </a:solidFill>
                          <a:latin typeface="Roboto"/>
                          <a:ea typeface="Roboto"/>
                          <a:cs typeface="Roboto"/>
                          <a:sym typeface="Roboto"/>
                        </a:rPr>
                        <a:t>:</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Class imbalance investigation, write up</a:t>
                      </a:r>
                      <a:endParaRPr sz="1300">
                        <a:solidFill>
                          <a:srgbClr val="626B73"/>
                        </a:solidFill>
                        <a:latin typeface="Roboto"/>
                        <a:ea typeface="Roboto"/>
                        <a:cs typeface="Roboto"/>
                        <a:sym typeface="Roboto"/>
                      </a:endParaRPr>
                    </a:p>
                  </a:txBody>
                  <a:tcPr marT="88900" marB="88900" marR="88900" marL="88900" anchor="ctr"/>
                </a:tc>
              </a:tr>
              <a:tr h="7435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Siqi</a:t>
                      </a:r>
                      <a:r>
                        <a:rPr b="1" lang="en-GB" sz="1300">
                          <a:solidFill>
                            <a:srgbClr val="626B73"/>
                          </a:solidFill>
                          <a:latin typeface="Roboto"/>
                          <a:ea typeface="Roboto"/>
                          <a:cs typeface="Roboto"/>
                          <a:sym typeface="Roboto"/>
                        </a:rPr>
                        <a:t>:</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Preprocessing</a:t>
                      </a:r>
                      <a:r>
                        <a:rPr lang="en-GB" sz="1300">
                          <a:solidFill>
                            <a:srgbClr val="626B73"/>
                          </a:solidFill>
                          <a:latin typeface="Roboto"/>
                          <a:ea typeface="Roboto"/>
                          <a:cs typeface="Roboto"/>
                          <a:sym typeface="Roboto"/>
                        </a:rPr>
                        <a:t> of data, splitting and preparing for evaluation.</a:t>
                      </a:r>
                      <a:endParaRPr sz="1300">
                        <a:solidFill>
                          <a:srgbClr val="626B73"/>
                        </a:solidFill>
                        <a:latin typeface="Roboto"/>
                        <a:ea typeface="Roboto"/>
                        <a:cs typeface="Roboto"/>
                        <a:sym typeface="Roboto"/>
                      </a:endParaRPr>
                    </a:p>
                  </a:txBody>
                  <a:tcPr marT="88900" marB="88900" marR="88900" marL="88900" anchor="ctr"/>
                </a:tc>
              </a:tr>
              <a:tr h="7435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Zishi</a:t>
                      </a:r>
                      <a:r>
                        <a:rPr b="1" lang="en-GB" sz="1300">
                          <a:solidFill>
                            <a:srgbClr val="626B73"/>
                          </a:solidFill>
                          <a:latin typeface="Roboto"/>
                          <a:ea typeface="Roboto"/>
                          <a:cs typeface="Roboto"/>
                          <a:sym typeface="Roboto"/>
                        </a:rPr>
                        <a:t>:</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Literature review, model evaluation</a:t>
                      </a:r>
                      <a:endParaRPr sz="1300">
                        <a:solidFill>
                          <a:srgbClr val="626B73"/>
                        </a:solidFill>
                        <a:latin typeface="Roboto"/>
                        <a:ea typeface="Roboto"/>
                        <a:cs typeface="Roboto"/>
                        <a:sym typeface="Roboto"/>
                      </a:endParaRPr>
                    </a:p>
                  </a:txBody>
                  <a:tcPr marT="88900" marB="88900" marR="88900" marL="88900" anchor="ctr"/>
                </a:tc>
              </a:tr>
              <a:tr h="743525">
                <a:tc>
                  <a:txBody>
                    <a:bodyPr/>
                    <a:lstStyle/>
                    <a:p>
                      <a:pPr indent="0" lvl="0" marL="0" rtl="0" algn="l">
                        <a:spcBef>
                          <a:spcPts val="0"/>
                        </a:spcBef>
                        <a:spcAft>
                          <a:spcPts val="0"/>
                        </a:spcAft>
                        <a:buNone/>
                      </a:pPr>
                      <a:r>
                        <a:rPr b="1" lang="en-GB" sz="1300">
                          <a:solidFill>
                            <a:srgbClr val="626B73"/>
                          </a:solidFill>
                          <a:latin typeface="Roboto"/>
                          <a:ea typeface="Roboto"/>
                          <a:cs typeface="Roboto"/>
                          <a:sym typeface="Roboto"/>
                        </a:rPr>
                        <a:t>Ziheng:</a:t>
                      </a:r>
                      <a:endParaRPr b="1" sz="1300">
                        <a:solidFill>
                          <a:srgbClr val="626B73"/>
                        </a:solidFill>
                        <a:latin typeface="Roboto"/>
                        <a:ea typeface="Roboto"/>
                        <a:cs typeface="Roboto"/>
                        <a:sym typeface="Roboto"/>
                      </a:endParaRPr>
                    </a:p>
                  </a:txBody>
                  <a:tcPr marT="88900" marB="88900" marR="88900" marL="88900" anchor="ctr"/>
                </a:tc>
                <a:tc>
                  <a:txBody>
                    <a:bodyPr/>
                    <a:lstStyle/>
                    <a:p>
                      <a:pPr indent="0" lvl="0" marL="0" rtl="0" algn="l">
                        <a:lnSpc>
                          <a:spcPct val="115000"/>
                        </a:lnSpc>
                        <a:spcBef>
                          <a:spcPts val="0"/>
                        </a:spcBef>
                        <a:spcAft>
                          <a:spcPts val="1200"/>
                        </a:spcAft>
                        <a:buNone/>
                      </a:pPr>
                      <a:r>
                        <a:rPr lang="en-GB" sz="1300">
                          <a:solidFill>
                            <a:srgbClr val="626B73"/>
                          </a:solidFill>
                          <a:latin typeface="Roboto"/>
                          <a:ea typeface="Roboto"/>
                          <a:cs typeface="Roboto"/>
                          <a:sym typeface="Roboto"/>
                        </a:rPr>
                        <a:t>Literature review, preprocessing of data</a:t>
                      </a:r>
                      <a:endParaRPr sz="1300">
                        <a:solidFill>
                          <a:srgbClr val="626B73"/>
                        </a:solidFill>
                        <a:latin typeface="Roboto"/>
                        <a:ea typeface="Roboto"/>
                        <a:cs typeface="Roboto"/>
                        <a:sym typeface="Roboto"/>
                      </a:endParaRPr>
                    </a:p>
                  </a:txBody>
                  <a:tcPr marT="88900" marB="88900" marR="88900" marL="88900" anchor="ct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