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42EE7-61A3-4599-B8FC-24E3F768ACB3}">
  <a:tblStyle styleId="{DA242EE7-61A3-4599-B8FC-24E3F768AC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1490CD5-F9C2-4EFC-A993-003F621DAF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1763953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1763953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17f6a8f6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17f6a8f6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1763953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1763953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17f6a8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17f6a8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17f6a8f61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17f6a8f61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17f6a8f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17f6a8f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17f6a8f61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17f6a8f61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1763953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1763953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17c7f0cc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17c7f0cc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1763953d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1763953d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1763953d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1763953d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1763953d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1763953d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763953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1763953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1763953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1763953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Verbally: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WORK: due to very poor recall and a lot of missed cases, we should experiment with class imbalance mitigation methods like SMOTE, for undersampling the majority class, or matching case to controls 1:10 via age and sex.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17f6a8f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17f6a8f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17f6a8f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17f6a8f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1763953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1763953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38">
                <a:solidFill>
                  <a:srgbClr val="273540"/>
                </a:solidFill>
                <a:highlight>
                  <a:srgbClr val="FFFFFF"/>
                </a:highlight>
              </a:rPr>
              <a:t>Project Update on Methodology &amp; Results</a:t>
            </a:r>
            <a:endParaRPr sz="4038">
              <a:solidFill>
                <a:srgbClr val="2735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723600" y="3463334"/>
            <a:ext cx="42426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Group 15: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eake191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awns132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qwan621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thil124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zden973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zfan700</a:t>
            </a:r>
            <a:endParaRPr sz="11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505700"/>
            <a:ext cx="39999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</a:t>
            </a:r>
            <a:r>
              <a:rPr b="1" lang="en-GB"/>
              <a:t>ethod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Model construction</a:t>
            </a:r>
            <a:r>
              <a:rPr lang="en-GB"/>
              <a:t>: Support Vector Machine (SVM)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Hyperparameter optimization</a:t>
            </a:r>
            <a:r>
              <a:rPr lang="en-GB"/>
              <a:t>: Grid Search with 5-fold Stratified Cross-Validation for 100 iterations. Hyperparameters: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Reproducibility</a:t>
            </a:r>
            <a:r>
              <a:rPr lang="en-GB"/>
              <a:t>: Random seed setting to ensure consistent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Visualization</a:t>
            </a:r>
            <a:r>
              <a:rPr lang="en-GB"/>
              <a:t>: ROC curve, confusion matrix heatmap, predicted probability distribution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665925" y="15057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398687" y="1462381"/>
            <a:ext cx="77500" cy="353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2"/>
          <p:cNvGraphicFramePr/>
          <p:nvPr/>
        </p:nvGraphicFramePr>
        <p:xfrm>
          <a:off x="608000" y="32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809125"/>
                <a:gridCol w="809125"/>
                <a:gridCol w="809125"/>
                <a:gridCol w="809125"/>
              </a:tblGrid>
              <a:tr h="2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Degree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Gamma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Kernel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2" title="Screenshot 2025-09-21 at 10.30.0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925" y="1924988"/>
            <a:ext cx="4166401" cy="290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    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149700" y="2307000"/>
            <a:ext cx="39999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Accuracy: </a:t>
            </a:r>
            <a:r>
              <a:rPr lang="en-GB">
                <a:solidFill>
                  <a:srgbClr val="434343"/>
                </a:solidFill>
              </a:rPr>
              <a:t>71.48%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Precision</a:t>
            </a:r>
            <a:r>
              <a:rPr lang="en-GB">
                <a:solidFill>
                  <a:srgbClr val="434343"/>
                </a:solidFill>
              </a:rPr>
              <a:t>: 19.65%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Recall</a:t>
            </a:r>
            <a:r>
              <a:rPr lang="en-GB">
                <a:solidFill>
                  <a:srgbClr val="434343"/>
                </a:solidFill>
              </a:rPr>
              <a:t>: 81.84%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F1-Score: </a:t>
            </a:r>
            <a:r>
              <a:rPr lang="en-GB">
                <a:solidFill>
                  <a:srgbClr val="434343"/>
                </a:solidFill>
              </a:rPr>
              <a:t>31.69%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AUROC</a:t>
            </a:r>
            <a:r>
              <a:rPr lang="en-GB">
                <a:solidFill>
                  <a:srgbClr val="434343"/>
                </a:solidFill>
              </a:rPr>
              <a:t>: 0.8336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311725" y="1729600"/>
            <a:ext cx="39999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050">
                <a:solidFill>
                  <a:srgbClr val="0F1115"/>
                </a:solidFill>
                <a:highlight>
                  <a:srgbClr val="FFFFFF"/>
                </a:highlight>
              </a:rPr>
              <a:t>Model Evaluation＆</a:t>
            </a:r>
            <a:r>
              <a:rPr lang="en-GB" sz="1112">
                <a:solidFill>
                  <a:srgbClr val="434343"/>
                </a:solidFill>
              </a:rPr>
              <a:t>Hyperparameter </a:t>
            </a:r>
            <a:r>
              <a:rPr lang="en-GB" sz="1050">
                <a:solidFill>
                  <a:srgbClr val="0F1115"/>
                </a:solidFill>
                <a:highlight>
                  <a:srgbClr val="FFFFFF"/>
                </a:highlight>
              </a:rPr>
              <a:t>Optimization</a:t>
            </a:r>
            <a:r>
              <a:rPr lang="en-GB" sz="1112">
                <a:solidFill>
                  <a:srgbClr val="434343"/>
                </a:solidFill>
              </a:rPr>
              <a:t>: </a:t>
            </a:r>
            <a:endParaRPr sz="1112">
              <a:solidFill>
                <a:srgbClr val="434343"/>
              </a:solidFill>
            </a:endParaRPr>
          </a:p>
          <a:p>
            <a:pPr indent="-299243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13"/>
              <a:buChar char="-"/>
            </a:pPr>
            <a:r>
              <a:rPr b="1" lang="en-GB" sz="1112">
                <a:solidFill>
                  <a:srgbClr val="434343"/>
                </a:solidFill>
              </a:rPr>
              <a:t>50</a:t>
            </a:r>
            <a:r>
              <a:rPr lang="en-GB" sz="1112">
                <a:solidFill>
                  <a:srgbClr val="434343"/>
                </a:solidFill>
              </a:rPr>
              <a:t> trials</a:t>
            </a:r>
            <a:endParaRPr sz="1112">
              <a:solidFill>
                <a:srgbClr val="434343"/>
              </a:solidFill>
            </a:endParaRPr>
          </a:p>
          <a:p>
            <a:pPr indent="-299243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13"/>
              <a:buChar char="-"/>
            </a:pPr>
            <a:r>
              <a:rPr b="1" lang="en-GB" sz="1112">
                <a:solidFill>
                  <a:srgbClr val="434343"/>
                </a:solidFill>
              </a:rPr>
              <a:t>5</a:t>
            </a:r>
            <a:r>
              <a:rPr lang="en-GB" sz="1112">
                <a:solidFill>
                  <a:srgbClr val="434343"/>
                </a:solidFill>
              </a:rPr>
              <a:t> fold CV</a:t>
            </a:r>
            <a:endParaRPr sz="1112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-GB" sz="1112">
                <a:solidFill>
                  <a:srgbClr val="434343"/>
                </a:solidFill>
              </a:rPr>
              <a:t>Aim</a:t>
            </a:r>
            <a:r>
              <a:rPr lang="en-GB" sz="1112">
                <a:solidFill>
                  <a:srgbClr val="434343"/>
                </a:solidFill>
              </a:rPr>
              <a:t>: Improve the predictive performance of the model through hyperparameter tuning, especially to achieve a balance between precision and recall.</a:t>
            </a:r>
            <a:endParaRPr sz="1112">
              <a:solidFill>
                <a:srgbClr val="434343"/>
              </a:solidFill>
            </a:endParaRPr>
          </a:p>
        </p:txBody>
      </p:sp>
      <p:pic>
        <p:nvPicPr>
          <p:cNvPr id="152" name="Google Shape;152;p23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906825" y="1447681"/>
            <a:ext cx="77500" cy="3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299425" y="1269139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33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68650" y="3473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2237425"/>
                <a:gridCol w="557900"/>
              </a:tblGrid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Hyperparameter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Optimal</a:t>
                      </a:r>
                      <a:endParaRPr b="1"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subsample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scale_pos_weight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n_estimators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max_depth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learning_rate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colsample_bytree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</a:t>
                      </a:r>
                      <a:endParaRPr sz="10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2171" r="0" t="0"/>
          <a:stretch/>
        </p:blipFill>
        <p:spPr>
          <a:xfrm>
            <a:off x="6136150" y="2223275"/>
            <a:ext cx="2696174" cy="2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ziheng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2104" l="1253" r="1545" t="0"/>
          <a:stretch/>
        </p:blipFill>
        <p:spPr>
          <a:xfrm>
            <a:off x="376900" y="2200250"/>
            <a:ext cx="3857951" cy="2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00250"/>
            <a:ext cx="4166399" cy="171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497075" y="1798550"/>
            <a:ext cx="39999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AUROC</a:t>
            </a:r>
            <a:r>
              <a:rPr lang="en-GB">
                <a:solidFill>
                  <a:srgbClr val="434343"/>
                </a:solidFill>
              </a:rPr>
              <a:t>: 0.8313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Precision</a:t>
            </a:r>
            <a:r>
              <a:rPr lang="en-GB">
                <a:solidFill>
                  <a:srgbClr val="434343"/>
                </a:solidFill>
              </a:rPr>
              <a:t>: 0.6000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Recall</a:t>
            </a:r>
            <a:r>
              <a:rPr lang="en-GB">
                <a:solidFill>
                  <a:srgbClr val="434343"/>
                </a:solidFill>
              </a:rPr>
              <a:t>: 0.0102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6654825" y="18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088750"/>
                <a:gridCol w="1088750"/>
              </a:tblGrid>
              <a:tr h="4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TN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56743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FP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34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FN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4943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TP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51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299525" y="1844700"/>
            <a:ext cx="39999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Hyperparameter tuning: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Scikit</a:t>
            </a:r>
            <a:r>
              <a:rPr lang="en-GB">
                <a:solidFill>
                  <a:srgbClr val="434343"/>
                </a:solidFill>
              </a:rPr>
              <a:t> framework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100</a:t>
            </a:r>
            <a:r>
              <a:rPr lang="en-GB">
                <a:solidFill>
                  <a:srgbClr val="434343"/>
                </a:solidFill>
              </a:rPr>
              <a:t> trials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5</a:t>
            </a:r>
            <a:r>
              <a:rPr lang="en-GB">
                <a:solidFill>
                  <a:srgbClr val="434343"/>
                </a:solidFill>
              </a:rPr>
              <a:t> fold CV</a:t>
            </a:r>
            <a:endParaRPr/>
          </a:p>
        </p:txBody>
      </p:sp>
      <p:pic>
        <p:nvPicPr>
          <p:cNvPr id="173" name="Google Shape;173;p25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26437" y="1462381"/>
            <a:ext cx="77500" cy="3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46392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33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388175" y="32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2237425"/>
                <a:gridCol w="1245975"/>
              </a:tblGrid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Hyperparameter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Search range</a:t>
                      </a:r>
                      <a:endParaRPr b="1"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Estimators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</a:t>
                      </a:r>
                      <a:r>
                        <a:rPr lang="en-GB" sz="1000"/>
                        <a:t> - 1000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 depth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5 - 30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Min samples split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2, 5 or 10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Min samples leaf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1, 2 or 4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 features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None, sqrt or log2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Bootstrap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True or false</a:t>
                      </a:r>
                      <a:endParaRPr sz="10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00" y="2944475"/>
            <a:ext cx="2636750" cy="2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5380500" y="2087550"/>
            <a:ext cx="39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4493806" y="2087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131150"/>
                <a:gridCol w="851250"/>
                <a:gridCol w="792975"/>
                <a:gridCol w="804675"/>
                <a:gridCol w="734650"/>
              </a:tblGrid>
              <a:tr h="282900">
                <a:tc gridSpan="5"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Classification Report (Per Class):</a:t>
                      </a:r>
                      <a:endParaRPr b="1" sz="1200"/>
                    </a:p>
                  </a:txBody>
                  <a:tcPr marT="0" marB="0" marR="0" marL="0"/>
                </a:tc>
                <a:tc hMerge="1"/>
                <a:tc hMerge="1"/>
                <a:tc hMerge="1"/>
                <a:tc hMerge="1"/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Precision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Recall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F1 Score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Support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 CVD</a:t>
                      </a:r>
                      <a:endParaRPr sz="1200"/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0.92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1.00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0.96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56777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CVD</a:t>
                      </a:r>
                      <a:endParaRPr sz="1200"/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0.60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0.02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4994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Accuracy 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0.02</a:t>
                      </a:r>
                      <a:endParaRPr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Macro avg 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0.76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Weighted avg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0.89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0.92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0.88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0" y="2012325"/>
            <a:ext cx="4314701" cy="322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478400" y="1844700"/>
            <a:ext cx="22692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AUROC</a:t>
            </a:r>
            <a:r>
              <a:rPr lang="en-GB" sz="1200">
                <a:solidFill>
                  <a:srgbClr val="434343"/>
                </a:solidFill>
              </a:rPr>
              <a:t>: 0.8310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Accuracy</a:t>
            </a:r>
            <a:r>
              <a:rPr lang="en-GB" sz="1200">
                <a:solidFill>
                  <a:srgbClr val="434343"/>
                </a:solidFill>
              </a:rPr>
              <a:t>: 0.7390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Recall (TPR)</a:t>
            </a:r>
            <a:r>
              <a:rPr lang="en-GB" sz="1200">
                <a:solidFill>
                  <a:srgbClr val="434343"/>
                </a:solidFill>
              </a:rPr>
              <a:t>: 0.7805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Weighted Precision:</a:t>
            </a:r>
            <a:r>
              <a:rPr lang="en-GB" sz="1200">
                <a:solidFill>
                  <a:srgbClr val="434343"/>
                </a:solidFill>
              </a:rPr>
              <a:t> 0.9123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Macro F1</a:t>
            </a:r>
            <a:r>
              <a:rPr lang="en-GB" sz="1200">
                <a:solidFill>
                  <a:srgbClr val="434343"/>
                </a:solidFill>
              </a:rPr>
              <a:t>: 0.5821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6845325" y="18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074475"/>
                <a:gridCol w="1074475"/>
              </a:tblGrid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TN</a:t>
                      </a:r>
                      <a:r>
                        <a:rPr lang="en-GB" sz="1200">
                          <a:solidFill>
                            <a:srgbClr val="434343"/>
                          </a:solidFill>
                        </a:rPr>
                        <a:t>: 41752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FP</a:t>
                      </a:r>
                      <a:r>
                        <a:rPr lang="en-GB" sz="1200">
                          <a:solidFill>
                            <a:srgbClr val="434343"/>
                          </a:solidFill>
                        </a:rPr>
                        <a:t>: 15025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FN</a:t>
                      </a:r>
                      <a:r>
                        <a:rPr lang="en-GB" sz="1200">
                          <a:solidFill>
                            <a:srgbClr val="434343"/>
                          </a:solidFill>
                        </a:rPr>
                        <a:t>: 1096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TP</a:t>
                      </a:r>
                      <a:r>
                        <a:rPr lang="en-GB" sz="1200">
                          <a:solidFill>
                            <a:srgbClr val="434343"/>
                          </a:solidFill>
                        </a:rPr>
                        <a:t>: 3898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299525" y="1844700"/>
            <a:ext cx="38835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Hyperparameter tuning: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100</a:t>
            </a:r>
            <a:r>
              <a:rPr lang="en-GB">
                <a:solidFill>
                  <a:srgbClr val="434343"/>
                </a:solidFill>
              </a:rPr>
              <a:t> trials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5</a:t>
            </a:r>
            <a:r>
              <a:rPr lang="en-GB">
                <a:solidFill>
                  <a:srgbClr val="434343"/>
                </a:solidFill>
              </a:rPr>
              <a:t> fold CV</a:t>
            </a:r>
            <a:endParaRPr/>
          </a:p>
        </p:txBody>
      </p:sp>
      <p:pic>
        <p:nvPicPr>
          <p:cNvPr id="194" name="Google Shape;194;p27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26437" y="1462381"/>
            <a:ext cx="77500" cy="3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46392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33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183150" y="299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544650"/>
                <a:gridCol w="1464450"/>
                <a:gridCol w="919850"/>
              </a:tblGrid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Hyperparameter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Search range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Optimal Value</a:t>
                      </a:r>
                      <a:endParaRPr b="1"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Nclassifier__alpha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logspace(-5, 1, 7)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classifier__learning_rate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['optimal', 'invscaling']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invscaling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classifier__eta0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[0.001, 0.01, 0.1]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classifier__max_iter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[1000, 1500]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1000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classifier__tol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[1e-4, 1e-3, 1e-2]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0.0001</a:t>
                      </a:r>
                      <a:endParaRPr sz="10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575" y="2879100"/>
            <a:ext cx="2024449" cy="20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1883" l="0" r="0" t="0"/>
          <a:stretch/>
        </p:blipFill>
        <p:spPr>
          <a:xfrm>
            <a:off x="179100" y="1676225"/>
            <a:ext cx="4151476" cy="310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5380500" y="2087550"/>
            <a:ext cx="39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06" name="Google Shape;206;p28"/>
          <p:cNvGraphicFramePr/>
          <p:nvPr/>
        </p:nvGraphicFramePr>
        <p:xfrm>
          <a:off x="4493806" y="2087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131150"/>
                <a:gridCol w="851250"/>
                <a:gridCol w="792975"/>
                <a:gridCol w="804675"/>
                <a:gridCol w="734650"/>
              </a:tblGrid>
              <a:tr h="282900">
                <a:tc gridSpan="5"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</a:t>
                      </a:r>
                      <a:r>
                        <a:rPr b="1" lang="en-GB" sz="1200"/>
                        <a:t>lassification Report (Per Class):</a:t>
                      </a:r>
                      <a:endParaRPr b="1" sz="1200"/>
                    </a:p>
                  </a:txBody>
                  <a:tcPr marT="0" marB="0" marR="0" marL="0"/>
                </a:tc>
                <a:tc hMerge="1"/>
                <a:tc hMerge="1"/>
                <a:tc hMerge="1"/>
                <a:tc hMerge="1"/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Precision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</a:t>
                      </a:r>
                      <a:r>
                        <a:rPr lang="en-GB" sz="1200"/>
                        <a:t>ecall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F1 Score</a:t>
                      </a:r>
                      <a:endParaRPr sz="1200"/>
                    </a:p>
                  </a:txBody>
                  <a:tcPr marT="0" marB="0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</a:t>
                      </a:r>
                      <a:r>
                        <a:rPr lang="en-GB" sz="1200"/>
                        <a:t>upport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Control</a:t>
                      </a:r>
                      <a:endParaRPr sz="1200"/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0.84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56777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Case</a:t>
                      </a:r>
                      <a:endParaRPr sz="1200"/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0.21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0.78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0.33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4994</a:t>
                      </a:r>
                      <a:endParaRPr sz="1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r>
                        <a:rPr lang="en-GB" sz="1200"/>
                        <a:t>ccuracy 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</a:t>
                      </a:r>
                      <a:endParaRPr sz="1200"/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</a:t>
                      </a:r>
                      <a:r>
                        <a:rPr lang="en-GB" sz="1200"/>
                        <a:t>acro avg 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0.76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0.58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  <a:tr h="2829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</a:t>
                      </a:r>
                      <a:r>
                        <a:rPr lang="en-GB" sz="1200"/>
                        <a:t>eighted avg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0.91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0.80</a:t>
                      </a:r>
                      <a:endParaRPr sz="12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61771</a:t>
                      </a:r>
                      <a:endParaRPr sz="1200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25" y="500925"/>
            <a:ext cx="2089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505700"/>
            <a:ext cx="38631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Improved preprocessing steps for numeric variables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Include a deep learning via a neural network in the project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Test class imbalance mitigation techniques (eg, SMOTE) on all models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Choose best model and most effective class rebalancing technique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-GB" sz="1400"/>
              <a:t>Uniform parameters (number of CV folds, number of iterations) across all models</a:t>
            </a:r>
            <a:endParaRPr sz="1400"/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4669200" y="500925"/>
            <a:ext cx="4145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contribution</a:t>
            </a:r>
            <a:endParaRPr/>
          </a:p>
        </p:txBody>
      </p:sp>
      <p:pic>
        <p:nvPicPr>
          <p:cNvPr id="214" name="Google Shape;214;p29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26437" y="1462381"/>
            <a:ext cx="77500" cy="353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29"/>
          <p:cNvGraphicFramePr/>
          <p:nvPr/>
        </p:nvGraphicFramePr>
        <p:xfrm>
          <a:off x="4669200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{51490CD5-F9C2-4EFC-A993-003F621DAFA2}</a:tableStyleId>
              </a:tblPr>
              <a:tblGrid>
                <a:gridCol w="1207300"/>
                <a:gridCol w="2792600"/>
              </a:tblGrid>
              <a:tr h="41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Emma: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Preprocessing, LightGBM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  <a:tr h="57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Tom: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Forest, GitHub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  <a:tr h="57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Qian: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  <a:tr h="57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Siqi: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  <a:tr h="43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Zishi: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  <a:tr h="57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Ziheng:</a:t>
                      </a:r>
                      <a:endParaRPr b="1"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626B7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300">
                        <a:solidFill>
                          <a:srgbClr val="626B7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88900" marL="72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93350" y="1949400"/>
            <a:ext cx="2757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179400" y="4762500"/>
            <a:ext cx="8785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Repository: https://github.com/thil124/CVD_prediction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of research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  <a:highlight>
                  <a:schemeClr val="lt1"/>
                </a:highlight>
              </a:rPr>
              <a:t>Objective</a:t>
            </a:r>
            <a:r>
              <a:rPr lang="en-GB">
                <a:solidFill>
                  <a:schemeClr val="lt2"/>
                </a:solidFill>
                <a:highlight>
                  <a:schemeClr val="lt1"/>
                </a:highlight>
              </a:rPr>
              <a:t>: Develop a model that uses readily available characteristics (e.g., diet, lifestyle, medical history) to predict whether a user is at risk for CVD without requiring specialised medical tests (e.g., blood pressure, LDL levels).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  <a:highlight>
                  <a:schemeClr val="lt1"/>
                </a:highlight>
              </a:rPr>
              <a:t>Approach</a:t>
            </a:r>
            <a:r>
              <a:rPr lang="en-GB">
                <a:solidFill>
                  <a:schemeClr val="lt2"/>
                </a:solidFill>
                <a:highlight>
                  <a:schemeClr val="lt1"/>
                </a:highlight>
              </a:rPr>
              <a:t>: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-GB">
                <a:solidFill>
                  <a:schemeClr val="lt2"/>
                </a:solidFill>
                <a:highlight>
                  <a:schemeClr val="lt1"/>
                </a:highlight>
              </a:rPr>
              <a:t>Train and evaluate multiple ML models to identify the most accurate predictor.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AutoNum type="arabicPeriod"/>
            </a:pPr>
            <a:r>
              <a:rPr lang="en-GB">
                <a:solidFill>
                  <a:schemeClr val="lt2"/>
                </a:solidFill>
                <a:highlight>
                  <a:schemeClr val="lt1"/>
                </a:highlight>
              </a:rPr>
              <a:t>Compare feature profiles of CVD cases vs. controls to highlight key risk indicators.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GB">
                <a:solidFill>
                  <a:schemeClr val="lt2"/>
                </a:solidFill>
                <a:highlight>
                  <a:schemeClr val="lt1"/>
                </a:highlight>
              </a:rPr>
              <a:t>Outcome</a:t>
            </a:r>
            <a:r>
              <a:rPr lang="en-GB">
                <a:solidFill>
                  <a:schemeClr val="lt2"/>
                </a:solidFill>
                <a:highlight>
                  <a:schemeClr val="lt1"/>
                </a:highlight>
              </a:rPr>
              <a:t>: If your feature profile aligns more closely with (eventual) CVD cases, consider consulting a primary care provider for further evaluation.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title="Screenshot 2025-09-21 at 10.39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350" y="2571750"/>
            <a:ext cx="43470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results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572000" y="3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895875"/>
                <a:gridCol w="2341725"/>
              </a:tblGrid>
              <a:tr h="6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Model: AUROC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DeGroat</a:t>
                      </a:r>
                      <a:r>
                        <a:rPr i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 al.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[1]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SVM: 0.99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Baghdadi </a:t>
                      </a:r>
                      <a:r>
                        <a:rPr i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 al.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Gradient Boosting: 0.93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Sajid </a:t>
                      </a:r>
                      <a:r>
                        <a:rPr i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 al.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[3]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Forest: 0.85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Weng</a:t>
                      </a:r>
                      <a:r>
                        <a:rPr i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 al.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[4]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Neural Network: 0.764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Dritsas and Trigka [5]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Stacking Ensemble: 0.98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Kakadiaris </a:t>
                      </a:r>
                      <a:r>
                        <a:rPr i="1"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 al.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[6]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SVM: 0.92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-8525" y="2174700"/>
            <a:ext cx="43470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W. DeGroat et al., "Discovering biomarkers associated and predicting cardiovascular disease with high accuracy using a novel nexus of machine learning techniques for precision medicine," </a:t>
            </a:r>
            <a:r>
              <a:rPr i="1"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Sci. Rep.</a:t>
            </a: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14, no. 1, Jan. 2024, doi: 10.1038/s41598-023-50600-8.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N. A. Baghdadi, S. M. F. Abdelaliem, A. Malki, M. H. Alkhursani, and H. M. Alzahrani, "Advanced machine learning techniques for cardiovascular disease early detection and diagnosis,"</a:t>
            </a:r>
            <a:r>
              <a:rPr i="1"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 Big Data</a:t>
            </a: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10, no. 1, p. 144, 2023, doi: 10.1186/s40537-023-00817-1.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M. R. Sajid, N. Muhammad, R. Zakaria, S. A. A. Shah, and F. M. Alotaibi, "Nonclinical features in predictive modeling of cardiovascular diseases: a machine learning approach," </a:t>
            </a:r>
            <a:r>
              <a:rPr i="1"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Interdiscip. Sci. Comput. Life Sci</a:t>
            </a: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vol. 13, no. 2, pp. 201–211, Jun. 2021, doi: 10.1007/s12539-021-00423-w.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S. F. Weng, J. Reps, J. Kai, J. M. Garibaldi, and N. Qureshi, "Can machine-learning improve cardiovascular risk prediction using routine clinical data?,"</a:t>
            </a:r>
            <a:r>
              <a:rPr i="1"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PLoS ONE</a:t>
            </a: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12, no. 4, p. e0174944, Apr. 2017, doi: 10.1371/journal.pone.0174944.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E. Dritsas and M. Trigka, "Efficient data-driven machine learning models for cardiovascular diseases risk prediction," </a:t>
            </a:r>
            <a:r>
              <a:rPr i="1"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23, no. 3, p. 1161, Jan. 2023, doi: 10.3390/s23031161.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I. A. Kakadiaris, M. Vrigkas, A. A. Yen, T. Kuznetsova, M. Budoff, and M. Naghavi, "Machine learning outperforms ACC/AHA CVD risk calculator in MESA," J. Amer. Heart Assoc., vol. 7, no. 22, p. e009476, Nov. 2018, doi: 10.1161/JAHA.118.009476.</a:t>
            </a:r>
            <a:endParaRPr sz="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308,854 UK-based participants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Cases: </a:t>
            </a:r>
            <a:r>
              <a:rPr lang="en-GB"/>
              <a:t>24,971 10-year incident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Controls: </a:t>
            </a:r>
            <a:r>
              <a:rPr lang="en-GB"/>
              <a:t>283,883 controls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17 baseline features: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Lifestyle</a:t>
            </a:r>
            <a:r>
              <a:rPr lang="en-GB"/>
              <a:t>: general health (1-5), exercise (y/n), weight, BMI, smoking (y/n), alcohol (0-30/week), fruit consumption (0-120/week), vegetable consumption (0-128), fried potato consumption (0-128)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Demographic</a:t>
            </a:r>
            <a:r>
              <a:rPr lang="en-GB"/>
              <a:t>: sex (m/f), age, height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Medical</a:t>
            </a:r>
            <a:r>
              <a:rPr lang="en-GB"/>
              <a:t>: skin cancer (y/n), other cancer (y/n), depression (y/n), diabetes (y/n), arthritis (y/n)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4624950" y="1525575"/>
            <a:ext cx="43266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Examined the data for missing values, transformed into categorical or numerical values, created participant ID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Standardised</a:t>
            </a:r>
            <a:r>
              <a:rPr lang="en-GB" sz="1500"/>
              <a:t> the data using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StandardScaler()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Normalised numeric values with a skewness greater than 1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80:20 training/testing split due to class imbalance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-GB" sz="1500"/>
              <a:t>Using CV throughout to eliminate the need for a validation set.</a:t>
            </a:r>
            <a:endParaRPr sz="1500"/>
          </a:p>
        </p:txBody>
      </p:sp>
      <p:pic>
        <p:nvPicPr>
          <p:cNvPr id="92" name="Google Shape;92;p17" title="Screenshot 2025-09-21 at 8.35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1546525"/>
            <a:ext cx="4429851" cy="33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LightGBM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497075" y="1798550"/>
            <a:ext cx="39999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AUROC</a:t>
            </a:r>
            <a:r>
              <a:rPr lang="en-GB">
                <a:solidFill>
                  <a:srgbClr val="434343"/>
                </a:solidFill>
              </a:rPr>
              <a:t>: 0.8336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Precision</a:t>
            </a:r>
            <a:r>
              <a:rPr lang="en-GB">
                <a:solidFill>
                  <a:srgbClr val="434343"/>
                </a:solidFill>
              </a:rPr>
              <a:t>: 0.5533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Recall</a:t>
            </a:r>
            <a:r>
              <a:rPr lang="en-GB">
                <a:solidFill>
                  <a:srgbClr val="434343"/>
                </a:solidFill>
              </a:rPr>
              <a:t>: 0.0384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6654825" y="18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1088750"/>
                <a:gridCol w="1088750"/>
              </a:tblGrid>
              <a:tr h="43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TN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56622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FP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155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FN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4802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434343"/>
                          </a:solidFill>
                        </a:rPr>
                        <a:t>TP</a:t>
                      </a:r>
                      <a:r>
                        <a:rPr lang="en-GB">
                          <a:solidFill>
                            <a:srgbClr val="434343"/>
                          </a:solidFill>
                        </a:rPr>
                        <a:t>: 192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311725" y="1729600"/>
            <a:ext cx="39999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Hyperparameter tuning: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Optuna</a:t>
            </a:r>
            <a:r>
              <a:rPr lang="en-GB">
                <a:solidFill>
                  <a:srgbClr val="434343"/>
                </a:solidFill>
              </a:rPr>
              <a:t> framework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100</a:t>
            </a:r>
            <a:r>
              <a:rPr lang="en-GB">
                <a:solidFill>
                  <a:srgbClr val="434343"/>
                </a:solidFill>
              </a:rPr>
              <a:t> trials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b="1" lang="en-GB">
                <a:solidFill>
                  <a:srgbClr val="434343"/>
                </a:solidFill>
              </a:rPr>
              <a:t>5</a:t>
            </a:r>
            <a:r>
              <a:rPr lang="en-GB">
                <a:solidFill>
                  <a:srgbClr val="434343"/>
                </a:solidFill>
              </a:rPr>
              <a:t> fold CV</a:t>
            </a:r>
            <a:endParaRPr/>
          </a:p>
        </p:txBody>
      </p:sp>
      <p:pic>
        <p:nvPicPr>
          <p:cNvPr id="101" name="Google Shape;101;p18" title="Screenshot 2025-09-21 at 6.06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26437" y="1462381"/>
            <a:ext cx="77500" cy="3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6392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3325" y="1344701"/>
            <a:ext cx="419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109225" y="316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2237425"/>
                <a:gridCol w="1245975"/>
                <a:gridCol w="557900"/>
              </a:tblGrid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Hyperparameter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Search range</a:t>
                      </a:r>
                      <a:endParaRPr b="1"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Optimal</a:t>
                      </a:r>
                      <a:endParaRPr b="1"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Number of trees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50 - 500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199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Maximum number of bins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128 - 1024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861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Learning rate of each tree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(log) 0.001 - 0.3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0.047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Maximum tree depth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3 - 12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Maximum leaves per tree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8 - 128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Fraction of data to use per tree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0.5 - 1.0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0.78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Fraction of features to use per tree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0.5 - 1.0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0.54</a:t>
                      </a:r>
                      <a:endParaRPr sz="1000"/>
                    </a:p>
                  </a:txBody>
                  <a:tcPr marT="0" marB="0" marR="0" marL="0"/>
                </a:tc>
              </a:tr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L2 regularisation term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(log) 0.001 - 1000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0.005</a:t>
                      </a:r>
                      <a:endParaRPr sz="1000"/>
                    </a:p>
                  </a:txBody>
                  <a:tcPr marT="0" marB="0" marR="0" marL="0"/>
                </a:tc>
              </a:tr>
              <a:tr h="169025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Min sum of instance weights per leaf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(log) 0.0001 - 1000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0.0002</a:t>
                      </a:r>
                      <a:endParaRPr sz="1000"/>
                    </a:p>
                  </a:txBody>
                  <a:tcPr marT="0" marB="0" marR="0" marL="0"/>
                </a:tc>
              </a:tr>
              <a:tr h="189300"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Min number of data points per leaf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10 - 5000</a:t>
                      </a:r>
                      <a:endParaRPr sz="10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5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986</a:t>
                      </a:r>
                      <a:endParaRPr sz="10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105" name="Google Shape;105;p18" title="Screenshot 2025-09-21 at 8.44.3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50" y="3096900"/>
            <a:ext cx="2742526" cy="16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title="Screenshot 2025-09-21 at 8.45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850" y="3016000"/>
            <a:ext cx="1861585" cy="19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KNN (</a:t>
            </a: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High-Specificity Model)</a:t>
            </a:r>
            <a:endParaRPr sz="45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1332150"/>
            <a:ext cx="4658474" cy="18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8500" y="3356300"/>
            <a:ext cx="25470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1.Accuracy vs K-value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Trend: relatively stable with minimal fluctuation(0.87-0.92)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Peak: highest accuracy at K=2(~0.915)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487525" y="3285475"/>
            <a:ext cx="22749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AUC-ROC vs K-value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Trend: Extremely sensitive, steep decline. Plummet from 0.75 at K=2 to approximately 0.55 at K=14.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Peak: The AUC-ROC curve reaches its maximum value when K=2.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975" y="1284900"/>
            <a:ext cx="2751749" cy="20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525" y="3356300"/>
            <a:ext cx="2214008" cy="167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7289375" y="3356300"/>
            <a:ext cx="18027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 &gt; 0.7: The model demonstrates strong discriminatory capability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Curve shape: Maintains high true positive rate even at low false positive rates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Practical value: Suitable for use as a screening tool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533400" y="1401200"/>
            <a:ext cx="15507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True Negative (TN): 56,306 (correctly identified healthy individuals)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False Positive (FP): 471 (healthy individuals misdiagnosed)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False Negative (FN): 4,770 (patients missed)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True Positive (TP): 224 (correctly identified patients)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KNN (</a:t>
            </a: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High-Sensitivity Model)</a:t>
            </a:r>
            <a:endParaRPr sz="29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0" y="1376125"/>
            <a:ext cx="2442175" cy="230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5100" y="3684050"/>
            <a:ext cx="25080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True Negative (TN): 38,008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False Positive (FP): 18,769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False Negative (FN): 1,187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True Positive (TP): 3,807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700" y="1497138"/>
            <a:ext cx="2442175" cy="214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306200" y="3676175"/>
            <a:ext cx="2204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 value: 0.779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Curve position: Significantly above the diagonal line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level: Good discriminatory ability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817325" y="1660975"/>
            <a:ext cx="30150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improvement: AUC ≈ 0.72–0.75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improvement: AUC = 0.779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Improvement margin: Approximately 4–6% increase in AUC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k-Nearest Neighbors</a:t>
            </a:r>
            <a:endParaRPr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1548963" y="1591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{DA242EE7-61A3-4599-B8FC-24E3F768ACB3}</a:tableStyleId>
              </a:tblPr>
              <a:tblGrid>
                <a:gridCol w="2015350"/>
                <a:gridCol w="2015350"/>
                <a:gridCol w="2015350"/>
              </a:tblGrid>
              <a:tr h="3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Characteristic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High-Specificity Model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High-Sensitivity Model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Optimization Objective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Maximize Accuracy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Maximize Recall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91.52%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67.69%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 Rate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4.49%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76.23%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32.23%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16.86%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Detection Capability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Detects 4.5% of patients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Detects 76.2% of patients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 Positives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473 people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18769 people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Medical Risk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r>
                        <a:rPr i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missed</a:t>
                      </a: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diagnosis risk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r>
                        <a:rPr i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misdiagnosis</a:t>
                      </a: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risk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