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69" r:id="rId2"/>
    <p:sldId id="270" r:id="rId3"/>
    <p:sldId id="271" r:id="rId4"/>
    <p:sldId id="273" r:id="rId5"/>
    <p:sldId id="275" r:id="rId6"/>
    <p:sldId id="276" r:id="rId7"/>
    <p:sldId id="277" r:id="rId8"/>
    <p:sldId id="278" r:id="rId9"/>
    <p:sldId id="279"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B8F89-A219-47D9-A230-6385C7375D0D}" type="datetimeFigureOut">
              <a:rPr lang="en-US" smtClean="0"/>
              <a:t>7/12/2020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EFC98-E37A-44BB-BBCF-5C7385512FCD}" type="slidenum">
              <a:rPr lang="en-US" smtClean="0"/>
              <a:t>‹#›</a:t>
            </a:fld>
            <a:endParaRPr lang="en-US"/>
          </a:p>
        </p:txBody>
      </p:sp>
    </p:spTree>
    <p:extLst>
      <p:ext uri="{BB962C8B-B14F-4D97-AF65-F5344CB8AC3E}">
        <p14:creationId xmlns:p14="http://schemas.microsoft.com/office/powerpoint/2010/main" val="2866841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4171676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737655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3174203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3390739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1400534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10</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7/12/2020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7/12/2020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7/12/2020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public.opendatasoft.com/explore/dataset/us-zip-code-latitude-and-longitude/export/?refine.state=MA"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89" y="2564904"/>
            <a:ext cx="12188824" cy="871736"/>
          </a:xfrm>
        </p:spPr>
        <p:txBody>
          <a:bodyPr>
            <a:normAutofit fontScale="90000"/>
          </a:bodyPr>
          <a:lstStyle/>
          <a:p>
            <a:pPr algn="ctr"/>
            <a:r>
              <a:rPr lang="en-IN" b="1" dirty="0"/>
              <a:t>Capstone Project</a:t>
            </a:r>
            <a:br>
              <a:rPr lang="en-IN" b="1" dirty="0"/>
            </a:br>
            <a:r>
              <a:rPr lang="en-IN" b="1" dirty="0"/>
              <a:t>The Battle of Neighbourhoods</a:t>
            </a:r>
            <a:endParaRPr lang="en-US" dirty="0"/>
          </a:p>
        </p:txBody>
      </p:sp>
      <p:sp>
        <p:nvSpPr>
          <p:cNvPr id="5" name="Subtitle 4"/>
          <p:cNvSpPr>
            <a:spLocks noGrp="1"/>
          </p:cNvSpPr>
          <p:nvPr>
            <p:ph type="subTitle" idx="1"/>
          </p:nvPr>
        </p:nvSpPr>
        <p:spPr>
          <a:xfrm>
            <a:off x="9264352" y="5733256"/>
            <a:ext cx="2644550" cy="632048"/>
          </a:xfrm>
        </p:spPr>
        <p:txBody>
          <a:bodyPr>
            <a:normAutofit fontScale="85000" lnSpcReduction="10000"/>
          </a:bodyPr>
          <a:lstStyle/>
          <a:p>
            <a:r>
              <a:rPr lang="en-US" dirty="0">
                <a:solidFill>
                  <a:schemeClr val="bg1"/>
                </a:solidFill>
              </a:rPr>
              <a:t>By,</a:t>
            </a:r>
          </a:p>
          <a:p>
            <a:r>
              <a:rPr lang="en-US" dirty="0" err="1">
                <a:solidFill>
                  <a:schemeClr val="bg1"/>
                </a:solidFill>
              </a:rPr>
              <a:t>Thilak</a:t>
            </a:r>
            <a:r>
              <a:rPr lang="en-US" dirty="0">
                <a:solidFill>
                  <a:schemeClr val="bg1"/>
                </a:solidFill>
              </a:rPr>
              <a:t> </a:t>
            </a:r>
            <a:r>
              <a:rPr lang="en-US" dirty="0" err="1">
                <a:solidFill>
                  <a:schemeClr val="bg1"/>
                </a:solidFill>
              </a:rPr>
              <a:t>Rethinekumar</a:t>
            </a:r>
            <a:endParaRPr lang="en-US" dirty="0">
              <a:solidFill>
                <a:schemeClr val="bg1"/>
              </a:solidFill>
            </a:endParaRP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7348" y="877940"/>
            <a:ext cx="11737304" cy="691480"/>
          </a:xfrm>
        </p:spPr>
        <p:txBody>
          <a:bodyPr/>
          <a:lstStyle/>
          <a:p>
            <a:pPr algn="ctr"/>
            <a:r>
              <a:rPr lang="en-IN" b="1" dirty="0"/>
              <a:t>Discussion &amp; Conclusion</a:t>
            </a:r>
            <a:endParaRPr lang="en-US" dirty="0"/>
          </a:p>
        </p:txBody>
      </p:sp>
      <p:sp>
        <p:nvSpPr>
          <p:cNvPr id="9" name="Content Placeholder 8"/>
          <p:cNvSpPr>
            <a:spLocks noGrp="1"/>
          </p:cNvSpPr>
          <p:nvPr>
            <p:ph idx="1"/>
          </p:nvPr>
        </p:nvSpPr>
        <p:spPr>
          <a:xfrm>
            <a:off x="380798" y="2337654"/>
            <a:ext cx="11737304" cy="5328592"/>
          </a:xfrm>
        </p:spPr>
        <p:txBody>
          <a:bodyPr>
            <a:normAutofit/>
          </a:bodyPr>
          <a:lstStyle/>
          <a:p>
            <a:pPr marL="0" indent="0" fontAlgn="base">
              <a:buNone/>
            </a:pPr>
            <a:r>
              <a:rPr lang="en-IN" sz="1600" b="1" dirty="0"/>
              <a:t>1) What are best location in Massachusetts for Indian Cuisine?</a:t>
            </a:r>
            <a:endParaRPr lang="en-US" sz="1600" b="1" dirty="0"/>
          </a:p>
          <a:p>
            <a:pPr fontAlgn="base"/>
            <a:r>
              <a:rPr lang="en-IN" sz="1600" b="1" i="1" dirty="0"/>
              <a:t>Arlington, Bedford, Burlington, Chelmsford, Lowell. Refer above map as well as the bar diagram.</a:t>
            </a:r>
            <a:endParaRPr lang="en-US" sz="1600" b="1" dirty="0"/>
          </a:p>
          <a:p>
            <a:pPr marL="0" indent="0" fontAlgn="base">
              <a:buNone/>
            </a:pPr>
            <a:r>
              <a:rPr lang="en-IN" sz="1600" b="1" dirty="0"/>
              <a:t>2) Which areas have most Indian Restaurants ?</a:t>
            </a:r>
            <a:endParaRPr lang="en-US" sz="1600" b="1" dirty="0"/>
          </a:p>
          <a:p>
            <a:pPr fontAlgn="base"/>
            <a:r>
              <a:rPr lang="en-IN" sz="1600" b="1" i="1" dirty="0"/>
              <a:t>Quincy and Winchester has most Indian Restaurants. Refer the bar diagram.</a:t>
            </a:r>
            <a:endParaRPr lang="en-US" sz="1600" b="1" dirty="0"/>
          </a:p>
          <a:p>
            <a:pPr marL="0" indent="0" fontAlgn="base">
              <a:buNone/>
            </a:pPr>
            <a:r>
              <a:rPr lang="en-IN" sz="1600" b="1" dirty="0"/>
              <a:t>3) Which all areas lack Indian Restaurants but potential to improve?</a:t>
            </a:r>
            <a:endParaRPr lang="en-US" sz="1600" b="1" dirty="0"/>
          </a:p>
          <a:p>
            <a:pPr fontAlgn="base"/>
            <a:r>
              <a:rPr lang="en-IN" sz="1600" b="1" i="1" dirty="0"/>
              <a:t>Andover, Arlington, Bedford, Burlington, </a:t>
            </a:r>
            <a:r>
              <a:rPr lang="en-IN" sz="1600" b="1" i="1" dirty="0" err="1"/>
              <a:t>Gloucestar</a:t>
            </a:r>
            <a:r>
              <a:rPr lang="en-IN" sz="1600" b="1" i="1" dirty="0"/>
              <a:t>, Wakefield are the places which lack Indian restaurants.</a:t>
            </a:r>
            <a:endParaRPr lang="en-US" sz="1600" b="1" dirty="0"/>
          </a:p>
          <a:p>
            <a:pPr fontAlgn="base"/>
            <a:r>
              <a:rPr lang="en-IN" sz="1600" b="1" i="1" dirty="0"/>
              <a:t>However, Arlington, Bedford, Burlington already has some best Indian Restaurants.</a:t>
            </a:r>
            <a:endParaRPr lang="en-US" sz="1600" b="1" dirty="0"/>
          </a:p>
          <a:p>
            <a:pPr fontAlgn="base"/>
            <a:r>
              <a:rPr lang="en-IN" sz="1600" b="1" i="1" dirty="0"/>
              <a:t>So, Andover, </a:t>
            </a:r>
            <a:r>
              <a:rPr lang="en-IN" sz="1600" b="1" i="1" dirty="0" err="1"/>
              <a:t>Gloucestar</a:t>
            </a:r>
            <a:r>
              <a:rPr lang="en-IN" sz="1600" b="1" i="1" dirty="0"/>
              <a:t> and Wakefield has got the potential to improve. If one want to start an Indian Restaurant, then it would be the best place.</a:t>
            </a:r>
            <a:endParaRPr lang="en-US" sz="1600" b="1" dirty="0"/>
          </a:p>
          <a:p>
            <a:pPr marL="0" indent="0" fontAlgn="base">
              <a:buNone/>
            </a:pPr>
            <a:r>
              <a:rPr lang="en-IN" sz="1600" b="1" dirty="0"/>
              <a:t>4) Which is the biggest chain of Indian restaurants in Massachusetts?</a:t>
            </a:r>
            <a:endParaRPr lang="en-US" sz="1600" b="1" dirty="0"/>
          </a:p>
          <a:p>
            <a:pPr fontAlgn="base"/>
            <a:r>
              <a:rPr lang="en-IN" sz="1600" b="1" i="1" dirty="0"/>
              <a:t>Royal Indian Bistro is the biggest chain of Indian restaurants in Massachusetts. Refer the pie chart as well.</a:t>
            </a:r>
            <a:endParaRPr lang="en-US" sz="1600" b="1" dirty="0"/>
          </a:p>
          <a:p>
            <a:pPr marL="0" indent="0">
              <a:buNone/>
            </a:pPr>
            <a:r>
              <a:rPr lang="en-IN" sz="1100" dirty="0"/>
              <a:t>There is always room for improvement and hence the above solution provided can also be improved for best results depending upon the data we have. We can also develop prediction model which can accept a town as input parameter and it can recommend best Indian Restaurant in that town.</a:t>
            </a:r>
            <a:endParaRPr lang="en-US" sz="1600" dirty="0"/>
          </a:p>
        </p:txBody>
      </p: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9356" y="869491"/>
            <a:ext cx="11593288" cy="691480"/>
          </a:xfrm>
        </p:spPr>
        <p:txBody>
          <a:bodyPr>
            <a:noAutofit/>
          </a:bodyPr>
          <a:lstStyle/>
          <a:p>
            <a:pPr algn="ctr"/>
            <a:r>
              <a:rPr lang="en-IN" sz="2800" b="1" dirty="0"/>
              <a:t>Indian Cuisine Recommendation SYSTEM </a:t>
            </a:r>
            <a:br>
              <a:rPr lang="en-IN" sz="2800" b="1" dirty="0"/>
            </a:br>
            <a:r>
              <a:rPr lang="en-IN" sz="2800" b="1" dirty="0"/>
              <a:t>(For Massachusetts, USA)</a:t>
            </a:r>
            <a:endParaRPr lang="en-IN" dirty="0"/>
          </a:p>
        </p:txBody>
      </p:sp>
      <p:sp>
        <p:nvSpPr>
          <p:cNvPr id="2" name="Content Placeholder 1"/>
          <p:cNvSpPr>
            <a:spLocks noGrp="1"/>
          </p:cNvSpPr>
          <p:nvPr>
            <p:ph idx="1"/>
          </p:nvPr>
        </p:nvSpPr>
        <p:spPr>
          <a:xfrm>
            <a:off x="479376" y="2181131"/>
            <a:ext cx="11305256" cy="4853136"/>
          </a:xfrm>
        </p:spPr>
        <p:txBody>
          <a:bodyPr>
            <a:normAutofit/>
          </a:bodyPr>
          <a:lstStyle/>
          <a:p>
            <a:pPr marL="45720" indent="0" fontAlgn="base">
              <a:buNone/>
            </a:pPr>
            <a:r>
              <a:rPr lang="en-US" b="1" dirty="0"/>
              <a:t>Introduction:</a:t>
            </a:r>
          </a:p>
          <a:p>
            <a:r>
              <a:rPr lang="en-IN" dirty="0"/>
              <a:t>Massachusetts with its diverse culture comes with diverse cuisines like Indian, Chinese, Mediterranean, Mexican etc.</a:t>
            </a:r>
            <a:endParaRPr lang="en-US" dirty="0"/>
          </a:p>
          <a:p>
            <a:r>
              <a:rPr lang="en-IN" dirty="0"/>
              <a:t>We wanted to do some detailed exploratory data analysis of all the neighbourhoods in Massachusetts and find answers to below questions.  </a:t>
            </a:r>
            <a:endParaRPr lang="en-US" dirty="0"/>
          </a:p>
          <a:p>
            <a:pPr marL="45720" indent="0">
              <a:buNone/>
            </a:pPr>
            <a:r>
              <a:rPr lang="en-IN" b="1" dirty="0"/>
              <a:t>Problem statement:</a:t>
            </a:r>
            <a:endParaRPr lang="en-US" dirty="0"/>
          </a:p>
          <a:p>
            <a:r>
              <a:rPr lang="en-IN" dirty="0"/>
              <a:t>Find answers to following questions: </a:t>
            </a:r>
            <a:endParaRPr lang="en-US" dirty="0"/>
          </a:p>
          <a:p>
            <a:r>
              <a:rPr lang="en-IN" dirty="0"/>
              <a:t> 1. What are best location in Massachusetts for Indian Cuisine?</a:t>
            </a:r>
            <a:endParaRPr lang="en-US" dirty="0"/>
          </a:p>
          <a:p>
            <a:r>
              <a:rPr lang="en-IN" dirty="0"/>
              <a:t>2. Which areas have most Indian Restaurants?</a:t>
            </a:r>
            <a:endParaRPr lang="en-US" dirty="0"/>
          </a:p>
          <a:p>
            <a:r>
              <a:rPr lang="en-IN" dirty="0"/>
              <a:t>3. Which all areas lack Indian Restaurants but potential to improve?</a:t>
            </a:r>
            <a:endParaRPr lang="en-US" dirty="0"/>
          </a:p>
          <a:p>
            <a:r>
              <a:rPr lang="en-IN" dirty="0"/>
              <a:t>4. Which is the biggest chain of Indian restaurants in Massachusetts?</a:t>
            </a:r>
            <a:endParaRPr lang="en-US" dirty="0"/>
          </a:p>
          <a:p>
            <a:pPr algn="just">
              <a:lnSpc>
                <a:spcPct val="120000"/>
              </a:lnSpc>
            </a:pPr>
            <a:endParaRPr lang="en-IN" dirty="0"/>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2012" y="864655"/>
            <a:ext cx="11737304" cy="691480"/>
          </a:xfrm>
        </p:spPr>
        <p:txBody>
          <a:bodyPr/>
          <a:lstStyle/>
          <a:p>
            <a:pPr algn="ctr"/>
            <a:r>
              <a:rPr lang="en-IN" b="1" dirty="0"/>
              <a:t>Data Sourcing</a:t>
            </a:r>
            <a:endParaRPr lang="en-IN" dirty="0"/>
          </a:p>
        </p:txBody>
      </p:sp>
      <p:sp>
        <p:nvSpPr>
          <p:cNvPr id="2" name="Content Placeholder 1"/>
          <p:cNvSpPr>
            <a:spLocks noGrp="1"/>
          </p:cNvSpPr>
          <p:nvPr>
            <p:ph sz="half" idx="1"/>
          </p:nvPr>
        </p:nvSpPr>
        <p:spPr>
          <a:xfrm>
            <a:off x="623392" y="2341865"/>
            <a:ext cx="10729192" cy="4343400"/>
          </a:xfrm>
        </p:spPr>
        <p:txBody>
          <a:bodyPr>
            <a:normAutofit fontScale="92500" lnSpcReduction="10000"/>
          </a:bodyPr>
          <a:lstStyle/>
          <a:p>
            <a:pPr marL="45720" indent="0">
              <a:buNone/>
            </a:pPr>
            <a:r>
              <a:rPr lang="en-IN" sz="3100" dirty="0"/>
              <a:t>For this project we need the following data:</a:t>
            </a:r>
            <a:endParaRPr lang="en-US" sz="3100" dirty="0"/>
          </a:p>
          <a:p>
            <a:pPr lvl="0"/>
            <a:r>
              <a:rPr lang="en-IN" dirty="0"/>
              <a:t>Massachusetts data with list of </a:t>
            </a:r>
            <a:r>
              <a:rPr lang="en-IN" dirty="0" err="1"/>
              <a:t>Neighborhoods</a:t>
            </a:r>
            <a:r>
              <a:rPr lang="en-IN" dirty="0"/>
              <a:t> along with their latitude and longitude.</a:t>
            </a:r>
            <a:endParaRPr lang="en-US" dirty="0"/>
          </a:p>
          <a:p>
            <a:pPr lvl="0"/>
            <a:r>
              <a:rPr lang="en-IN" dirty="0"/>
              <a:t>Data source : </a:t>
            </a:r>
            <a:r>
              <a:rPr lang="en-IN" u="sng" dirty="0"/>
              <a:t>https://public.opendatasoft.com/explore/dataset/us-zip-code-latitude-and-longitude/export/?refine.state=MA</a:t>
            </a:r>
            <a:endParaRPr lang="en-US" dirty="0"/>
          </a:p>
          <a:p>
            <a:pPr lvl="0"/>
            <a:r>
              <a:rPr lang="en-IN" dirty="0"/>
              <a:t>Description: This data set contains all the </a:t>
            </a:r>
            <a:r>
              <a:rPr lang="en-IN" dirty="0" err="1"/>
              <a:t>Neighborhoods</a:t>
            </a:r>
            <a:r>
              <a:rPr lang="en-IN" dirty="0"/>
              <a:t> of Massachusetts with their latitude and longitude.</a:t>
            </a:r>
            <a:endParaRPr lang="en-US" dirty="0"/>
          </a:p>
          <a:p>
            <a:pPr marL="45720" indent="0">
              <a:buNone/>
            </a:pPr>
            <a:endParaRPr lang="en-IN" dirty="0"/>
          </a:p>
          <a:p>
            <a:pPr marL="45720" indent="0">
              <a:buNone/>
            </a:pPr>
            <a:r>
              <a:rPr lang="en-IN" sz="3300" dirty="0"/>
              <a:t>Indian restaurants in each neighbourhood of Massachusetts:</a:t>
            </a:r>
            <a:endParaRPr lang="en-US" sz="3300" dirty="0"/>
          </a:p>
          <a:p>
            <a:pPr lvl="0"/>
            <a:r>
              <a:rPr lang="en-IN" dirty="0"/>
              <a:t>Data source : Foursquare API</a:t>
            </a:r>
            <a:endParaRPr lang="en-US" dirty="0"/>
          </a:p>
          <a:p>
            <a:pPr lvl="0"/>
            <a:r>
              <a:rPr lang="en-IN" dirty="0"/>
              <a:t>Description: By using this API we will get all the venues in each neighbourhood. We can filter these venues to get only Indian restaurants.</a:t>
            </a:r>
            <a:endParaRPr lang="en-US" dirty="0"/>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2688" y="982101"/>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07455" y="2342550"/>
            <a:ext cx="11809312" cy="4326810"/>
          </a:xfrm>
        </p:spPr>
        <p:txBody>
          <a:bodyPr>
            <a:normAutofit/>
          </a:bodyPr>
          <a:lstStyle/>
          <a:p>
            <a:pPr marL="502920" indent="-457200" algn="just">
              <a:buFont typeface="+mj-lt"/>
              <a:buAutoNum type="arabicPeriod"/>
            </a:pPr>
            <a:r>
              <a:rPr lang="en-IN" dirty="0"/>
              <a:t>We begin by collecting the Massachusetts data from the following link </a:t>
            </a:r>
            <a:r>
              <a:rPr lang="en-IN" u="sng" dirty="0"/>
              <a:t> </a:t>
            </a:r>
            <a:r>
              <a:rPr lang="en-IN" u="sng" dirty="0">
                <a:hlinkClick r:id="rId3"/>
              </a:rPr>
              <a:t>https://public.opendatasoft.com/explore/dataset/us-zip-code-latitude-and-longitude/export/?refine.state=MA</a:t>
            </a:r>
            <a:endParaRPr lang="en-US" dirty="0"/>
          </a:p>
          <a:p>
            <a:pPr marL="502920" indent="-457200" algn="just">
              <a:buFont typeface="+mj-lt"/>
              <a:buAutoNum type="arabicPeriod"/>
            </a:pPr>
            <a:r>
              <a:rPr lang="en-US" dirty="0"/>
              <a:t>Get Four square API credentials</a:t>
            </a:r>
          </a:p>
          <a:p>
            <a:pPr marL="502920" indent="-457200" algn="just">
              <a:buFont typeface="+mj-lt"/>
              <a:buAutoNum type="arabicPeriod"/>
            </a:pPr>
            <a:r>
              <a:rPr lang="en-IN" dirty="0"/>
              <a:t>Define a function to get venues using Four square API</a:t>
            </a:r>
            <a:endParaRPr lang="en-US" dirty="0"/>
          </a:p>
          <a:p>
            <a:pPr marL="502920" indent="-457200" algn="just">
              <a:buFont typeface="+mj-lt"/>
              <a:buAutoNum type="arabicPeriod"/>
            </a:pPr>
            <a:r>
              <a:rPr lang="en-IN" dirty="0"/>
              <a:t>For each and every </a:t>
            </a:r>
            <a:r>
              <a:rPr lang="en-IN" dirty="0" err="1"/>
              <a:t>Neighborhood</a:t>
            </a:r>
            <a:r>
              <a:rPr lang="en-IN" dirty="0"/>
              <a:t>, need to call the above defined function to get the venues and then filter only Indian Restaurants and assign them all to a Pandas data frame</a:t>
            </a:r>
            <a:endParaRPr lang="en-US" dirty="0"/>
          </a:p>
          <a:p>
            <a:pPr marL="502920" indent="-457200" algn="just">
              <a:buFont typeface="+mj-lt"/>
              <a:buAutoNum type="arabicPeriod"/>
            </a:pPr>
            <a:endParaRPr lang="en-IN" dirty="0"/>
          </a:p>
        </p:txBody>
      </p:sp>
      <p:pic>
        <p:nvPicPr>
          <p:cNvPr id="23" name="Picture 22">
            <a:extLst>
              <a:ext uri="{FF2B5EF4-FFF2-40B4-BE49-F238E27FC236}">
                <a16:creationId xmlns:a16="http://schemas.microsoft.com/office/drawing/2014/main" id="{A2949812-6882-47A7-81C2-4B9DE4FF2BD1}"/>
              </a:ext>
            </a:extLst>
          </p:cNvPr>
          <p:cNvPicPr/>
          <p:nvPr/>
        </p:nvPicPr>
        <p:blipFill>
          <a:blip r:embed="rId4"/>
          <a:stretch>
            <a:fillRect/>
          </a:stretch>
        </p:blipFill>
        <p:spPr>
          <a:xfrm>
            <a:off x="767408" y="4738960"/>
            <a:ext cx="5731510" cy="1930400"/>
          </a:xfrm>
          <a:prstGeom prst="rect">
            <a:avLst/>
          </a:prstGeom>
        </p:spPr>
      </p:pic>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1344" y="931767"/>
            <a:ext cx="11809312" cy="691480"/>
          </a:xfrm>
        </p:spPr>
        <p:txBody>
          <a:bodyPr/>
          <a:lstStyle/>
          <a:p>
            <a:pPr algn="ctr"/>
            <a:r>
              <a:rPr lang="en-IN" b="1" dirty="0"/>
              <a:t>Methodology </a:t>
            </a:r>
            <a:r>
              <a:rPr lang="en-IN" b="1" dirty="0" err="1"/>
              <a:t>Contd</a:t>
            </a:r>
            <a:r>
              <a:rPr lang="en-IN" b="1" dirty="0"/>
              <a:t>…</a:t>
            </a:r>
            <a:endParaRPr lang="en-IN" dirty="0"/>
          </a:p>
        </p:txBody>
      </p:sp>
      <p:sp>
        <p:nvSpPr>
          <p:cNvPr id="6" name="Content Placeholder 5"/>
          <p:cNvSpPr>
            <a:spLocks noGrp="1"/>
          </p:cNvSpPr>
          <p:nvPr>
            <p:ph sz="half" idx="1"/>
          </p:nvPr>
        </p:nvSpPr>
        <p:spPr>
          <a:xfrm>
            <a:off x="191344" y="2317383"/>
            <a:ext cx="11809312" cy="4279969"/>
          </a:xfrm>
        </p:spPr>
        <p:txBody>
          <a:bodyPr>
            <a:normAutofit/>
          </a:bodyPr>
          <a:lstStyle/>
          <a:p>
            <a:pPr marL="502920" indent="-457200" algn="just">
              <a:buFont typeface="+mj-lt"/>
              <a:buAutoNum type="arabicPeriod" startAt="5"/>
            </a:pPr>
            <a:r>
              <a:rPr lang="en-US" dirty="0"/>
              <a:t>C</a:t>
            </a:r>
            <a:r>
              <a:rPr lang="en-IN" dirty="0" err="1"/>
              <a:t>reate</a:t>
            </a:r>
            <a:r>
              <a:rPr lang="en-IN" dirty="0"/>
              <a:t> a Bar diagram to show which </a:t>
            </a:r>
            <a:r>
              <a:rPr lang="en-IN" dirty="0" err="1"/>
              <a:t>Neighborhood</a:t>
            </a:r>
            <a:r>
              <a:rPr lang="en-IN" dirty="0"/>
              <a:t> has got most number of Indian Restaurants in Massachusetts</a:t>
            </a:r>
          </a:p>
          <a:p>
            <a:pPr marL="502920" indent="-457200" algn="just">
              <a:buFont typeface="+mj-lt"/>
              <a:buAutoNum type="arabicPeriod" startAt="5"/>
            </a:pPr>
            <a:endParaRPr lang="en-US" dirty="0"/>
          </a:p>
        </p:txBody>
      </p:sp>
      <p:pic>
        <p:nvPicPr>
          <p:cNvPr id="7" name="Picture 6">
            <a:extLst>
              <a:ext uri="{FF2B5EF4-FFF2-40B4-BE49-F238E27FC236}">
                <a16:creationId xmlns:a16="http://schemas.microsoft.com/office/drawing/2014/main" id="{D5A41BD2-746C-43E5-82B7-E2819960144D}"/>
              </a:ext>
            </a:extLst>
          </p:cNvPr>
          <p:cNvPicPr/>
          <p:nvPr/>
        </p:nvPicPr>
        <p:blipFill>
          <a:blip r:embed="rId3"/>
          <a:stretch>
            <a:fillRect/>
          </a:stretch>
        </p:blipFill>
        <p:spPr>
          <a:xfrm>
            <a:off x="726866" y="3122759"/>
            <a:ext cx="8316466" cy="3474594"/>
          </a:xfrm>
          <a:prstGeom prst="rect">
            <a:avLst/>
          </a:prstGeom>
        </p:spPr>
      </p:pic>
    </p:spTree>
    <p:extLst>
      <p:ext uri="{BB962C8B-B14F-4D97-AF65-F5344CB8AC3E}">
        <p14:creationId xmlns:p14="http://schemas.microsoft.com/office/powerpoint/2010/main" val="218499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1344" y="832364"/>
            <a:ext cx="11809312" cy="691480"/>
          </a:xfrm>
        </p:spPr>
        <p:txBody>
          <a:bodyPr/>
          <a:lstStyle/>
          <a:p>
            <a:pPr algn="ctr"/>
            <a:r>
              <a:rPr lang="en-IN" b="1" dirty="0"/>
              <a:t>Methodology </a:t>
            </a:r>
            <a:r>
              <a:rPr lang="en-IN" b="1" dirty="0" err="1"/>
              <a:t>Contd</a:t>
            </a:r>
            <a:r>
              <a:rPr lang="en-IN" b="1" dirty="0"/>
              <a:t>…</a:t>
            </a:r>
            <a:endParaRPr lang="en-IN" dirty="0"/>
          </a:p>
        </p:txBody>
      </p:sp>
      <p:sp>
        <p:nvSpPr>
          <p:cNvPr id="6" name="Content Placeholder 5"/>
          <p:cNvSpPr>
            <a:spLocks noGrp="1"/>
          </p:cNvSpPr>
          <p:nvPr>
            <p:ph sz="half" idx="1"/>
          </p:nvPr>
        </p:nvSpPr>
        <p:spPr>
          <a:xfrm>
            <a:off x="115843" y="2216716"/>
            <a:ext cx="11809312" cy="5400600"/>
          </a:xfrm>
        </p:spPr>
        <p:txBody>
          <a:bodyPr>
            <a:normAutofit/>
          </a:bodyPr>
          <a:lstStyle/>
          <a:p>
            <a:pPr marL="502920" indent="-457200" algn="just">
              <a:buFont typeface="+mj-lt"/>
              <a:buAutoNum type="arabicPeriod" startAt="6"/>
            </a:pPr>
            <a:r>
              <a:rPr lang="en-IN" dirty="0"/>
              <a:t>Create a Pie chart to show the biggest chain of Indian Restaurants for each </a:t>
            </a:r>
            <a:r>
              <a:rPr lang="en-IN" dirty="0" err="1"/>
              <a:t>Neighborhood</a:t>
            </a:r>
            <a:r>
              <a:rPr lang="en-IN" dirty="0"/>
              <a:t> in Massachusetts</a:t>
            </a:r>
            <a:endParaRPr lang="en-US" dirty="0"/>
          </a:p>
          <a:p>
            <a:pPr marL="502920" indent="-457200" algn="just">
              <a:buFont typeface="+mj-lt"/>
              <a:buAutoNum type="arabicPeriod" startAt="6"/>
            </a:pPr>
            <a:endParaRPr lang="en-US" dirty="0"/>
          </a:p>
        </p:txBody>
      </p:sp>
      <p:pic>
        <p:nvPicPr>
          <p:cNvPr id="8" name="Picture 7">
            <a:extLst>
              <a:ext uri="{FF2B5EF4-FFF2-40B4-BE49-F238E27FC236}">
                <a16:creationId xmlns:a16="http://schemas.microsoft.com/office/drawing/2014/main" id="{AD1C10F9-113C-4B3A-A996-A21C8961830C}"/>
              </a:ext>
            </a:extLst>
          </p:cNvPr>
          <p:cNvPicPr/>
          <p:nvPr/>
        </p:nvPicPr>
        <p:blipFill>
          <a:blip r:embed="rId3"/>
          <a:stretch>
            <a:fillRect/>
          </a:stretch>
        </p:blipFill>
        <p:spPr>
          <a:xfrm>
            <a:off x="983431" y="2910980"/>
            <a:ext cx="8588407" cy="3813432"/>
          </a:xfrm>
          <a:prstGeom prst="rect">
            <a:avLst/>
          </a:prstGeom>
        </p:spPr>
      </p:pic>
    </p:spTree>
    <p:extLst>
      <p:ext uri="{BB962C8B-B14F-4D97-AF65-F5344CB8AC3E}">
        <p14:creationId xmlns:p14="http://schemas.microsoft.com/office/powerpoint/2010/main" val="301038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1344" y="982101"/>
            <a:ext cx="11809312" cy="691480"/>
          </a:xfrm>
        </p:spPr>
        <p:txBody>
          <a:bodyPr/>
          <a:lstStyle/>
          <a:p>
            <a:pPr algn="ctr"/>
            <a:r>
              <a:rPr lang="en-IN" b="1" dirty="0"/>
              <a:t>Methodology </a:t>
            </a:r>
            <a:r>
              <a:rPr lang="en-IN" b="1" dirty="0" err="1"/>
              <a:t>Contd</a:t>
            </a:r>
            <a:r>
              <a:rPr lang="en-IN" b="1" dirty="0"/>
              <a:t>…</a:t>
            </a:r>
            <a:endParaRPr lang="en-IN" dirty="0"/>
          </a:p>
        </p:txBody>
      </p:sp>
      <p:sp>
        <p:nvSpPr>
          <p:cNvPr id="6" name="Content Placeholder 5"/>
          <p:cNvSpPr>
            <a:spLocks noGrp="1"/>
          </p:cNvSpPr>
          <p:nvPr>
            <p:ph sz="half" idx="1"/>
          </p:nvPr>
        </p:nvSpPr>
        <p:spPr>
          <a:xfrm>
            <a:off x="191344" y="2250272"/>
            <a:ext cx="11809312" cy="5400600"/>
          </a:xfrm>
        </p:spPr>
        <p:txBody>
          <a:bodyPr>
            <a:normAutofit/>
          </a:bodyPr>
          <a:lstStyle/>
          <a:p>
            <a:pPr marL="502920" indent="-457200" algn="just">
              <a:buFont typeface="+mj-lt"/>
              <a:buAutoNum type="arabicPeriod" startAt="7"/>
            </a:pPr>
            <a:r>
              <a:rPr lang="en-IN" dirty="0"/>
              <a:t>Create a function to get more details like Ratings, Likes and Tips for each and every restaurant using Foursquare API</a:t>
            </a:r>
          </a:p>
          <a:p>
            <a:pPr marL="502920" indent="-457200" algn="just">
              <a:buFont typeface="+mj-lt"/>
              <a:buAutoNum type="arabicPeriod" startAt="7"/>
            </a:pPr>
            <a:r>
              <a:rPr lang="en-IN" dirty="0"/>
              <a:t>Create a pandas data frame with Likes, Ratings and Tips for each and every Indian Restaurant in Massachusetts</a:t>
            </a:r>
          </a:p>
          <a:p>
            <a:pPr marL="502920" indent="-457200" algn="just">
              <a:buFont typeface="+mj-lt"/>
              <a:buAutoNum type="arabicPeriod" startAt="7"/>
            </a:pPr>
            <a:endParaRPr lang="en-IN" dirty="0"/>
          </a:p>
          <a:p>
            <a:pPr marL="502920" indent="-457200" algn="just">
              <a:buFont typeface="+mj-lt"/>
              <a:buAutoNum type="arabicPeriod" startAt="7"/>
            </a:pPr>
            <a:endParaRPr lang="en-IN" dirty="0"/>
          </a:p>
          <a:p>
            <a:pPr marL="502920" indent="-457200" algn="just">
              <a:buFont typeface="+mj-lt"/>
              <a:buAutoNum type="arabicPeriod" startAt="7"/>
            </a:pPr>
            <a:endParaRPr lang="en-IN" dirty="0"/>
          </a:p>
          <a:p>
            <a:pPr marL="502920" indent="-457200" algn="just">
              <a:buFont typeface="+mj-lt"/>
              <a:buAutoNum type="arabicPeriod" startAt="7"/>
            </a:pPr>
            <a:endParaRPr lang="en-IN" dirty="0"/>
          </a:p>
          <a:p>
            <a:pPr marL="502920" indent="-457200" algn="just">
              <a:buFont typeface="+mj-lt"/>
              <a:buAutoNum type="arabicPeriod" startAt="7"/>
            </a:pPr>
            <a:endParaRPr lang="en-IN" dirty="0"/>
          </a:p>
          <a:p>
            <a:pPr marL="502920" indent="-457200" algn="just">
              <a:buFont typeface="+mj-lt"/>
              <a:buAutoNum type="arabicPeriod" startAt="7"/>
            </a:pPr>
            <a:endParaRPr lang="en-IN" dirty="0"/>
          </a:p>
          <a:p>
            <a:pPr marL="502920" indent="-457200" algn="just">
              <a:buFont typeface="+mj-lt"/>
              <a:buAutoNum type="arabicPeriod" startAt="7"/>
            </a:pPr>
            <a:r>
              <a:rPr lang="en-IN" dirty="0"/>
              <a:t>Find Most liked restaurant in Massachusetts</a:t>
            </a:r>
          </a:p>
          <a:p>
            <a:pPr marL="502920" indent="-457200" algn="just">
              <a:buFont typeface="+mj-lt"/>
              <a:buAutoNum type="arabicPeriod" startAt="7"/>
            </a:pPr>
            <a:r>
              <a:rPr lang="en-IN" dirty="0"/>
              <a:t>Find Highly rated restaurant in Massachusetts</a:t>
            </a:r>
            <a:endParaRPr lang="en-US" dirty="0"/>
          </a:p>
          <a:p>
            <a:pPr marL="502920" indent="-457200" algn="just">
              <a:buFont typeface="+mj-lt"/>
              <a:buAutoNum type="arabicPeriod" startAt="7"/>
            </a:pPr>
            <a:endParaRPr lang="en-US" dirty="0"/>
          </a:p>
          <a:p>
            <a:pPr marL="502920" indent="-457200" algn="just">
              <a:buFont typeface="+mj-lt"/>
              <a:buAutoNum type="arabicPeriod" startAt="7"/>
            </a:pPr>
            <a:endParaRPr lang="en-US" dirty="0"/>
          </a:p>
        </p:txBody>
      </p:sp>
      <p:pic>
        <p:nvPicPr>
          <p:cNvPr id="7" name="Picture 6">
            <a:extLst>
              <a:ext uri="{FF2B5EF4-FFF2-40B4-BE49-F238E27FC236}">
                <a16:creationId xmlns:a16="http://schemas.microsoft.com/office/drawing/2014/main" id="{FA9CBFE7-EAF3-4388-9549-A3B38E7F7A78}"/>
              </a:ext>
            </a:extLst>
          </p:cNvPr>
          <p:cNvPicPr/>
          <p:nvPr/>
        </p:nvPicPr>
        <p:blipFill>
          <a:blip r:embed="rId3"/>
          <a:stretch>
            <a:fillRect/>
          </a:stretch>
        </p:blipFill>
        <p:spPr>
          <a:xfrm>
            <a:off x="789082" y="3597466"/>
            <a:ext cx="5731510" cy="2181860"/>
          </a:xfrm>
          <a:prstGeom prst="rect">
            <a:avLst/>
          </a:prstGeom>
        </p:spPr>
      </p:pic>
    </p:spTree>
    <p:extLst>
      <p:ext uri="{BB962C8B-B14F-4D97-AF65-F5344CB8AC3E}">
        <p14:creationId xmlns:p14="http://schemas.microsoft.com/office/powerpoint/2010/main" val="1908146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1344" y="1002968"/>
            <a:ext cx="11809312" cy="691480"/>
          </a:xfrm>
        </p:spPr>
        <p:txBody>
          <a:bodyPr/>
          <a:lstStyle/>
          <a:p>
            <a:pPr algn="ctr"/>
            <a:r>
              <a:rPr lang="en-IN" b="1" dirty="0"/>
              <a:t>Methodology </a:t>
            </a:r>
            <a:r>
              <a:rPr lang="en-IN" b="1" dirty="0" err="1"/>
              <a:t>Contd</a:t>
            </a:r>
            <a:r>
              <a:rPr lang="en-IN" b="1" dirty="0"/>
              <a:t>…</a:t>
            </a:r>
            <a:endParaRPr lang="en-IN" dirty="0"/>
          </a:p>
        </p:txBody>
      </p:sp>
      <p:sp>
        <p:nvSpPr>
          <p:cNvPr id="6" name="Content Placeholder 5"/>
          <p:cNvSpPr>
            <a:spLocks noGrp="1"/>
          </p:cNvSpPr>
          <p:nvPr>
            <p:ph sz="half" idx="1"/>
          </p:nvPr>
        </p:nvSpPr>
        <p:spPr>
          <a:xfrm>
            <a:off x="191344" y="2392884"/>
            <a:ext cx="11809312" cy="5400600"/>
          </a:xfrm>
        </p:spPr>
        <p:txBody>
          <a:bodyPr>
            <a:normAutofit/>
          </a:bodyPr>
          <a:lstStyle/>
          <a:p>
            <a:pPr marL="502920" indent="-457200" algn="just">
              <a:buFont typeface="+mj-lt"/>
              <a:buAutoNum type="arabicPeriod" startAt="11"/>
            </a:pPr>
            <a:r>
              <a:rPr lang="en-IN" dirty="0"/>
              <a:t>Find top locations in Massachusetts for Indian Restaurants</a:t>
            </a:r>
          </a:p>
          <a:p>
            <a:pPr marL="502920" indent="-457200" algn="just">
              <a:buFont typeface="+mj-lt"/>
              <a:buAutoNum type="arabicPeriod" startAt="11"/>
            </a:pPr>
            <a:endParaRPr lang="en-IN" dirty="0"/>
          </a:p>
          <a:p>
            <a:pPr marL="502920" indent="-457200" algn="just">
              <a:buFont typeface="+mj-lt"/>
              <a:buAutoNum type="arabicPeriod" startAt="11"/>
            </a:pPr>
            <a:endParaRPr lang="en-IN" dirty="0"/>
          </a:p>
          <a:p>
            <a:pPr marL="502920" indent="-457200" algn="just">
              <a:buFont typeface="+mj-lt"/>
              <a:buAutoNum type="arabicPeriod" startAt="11"/>
            </a:pPr>
            <a:endParaRPr lang="en-IN" dirty="0"/>
          </a:p>
          <a:p>
            <a:pPr marL="502920" indent="-457200" algn="just">
              <a:buFont typeface="+mj-lt"/>
              <a:buAutoNum type="arabicPeriod" startAt="11"/>
            </a:pPr>
            <a:endParaRPr lang="en-IN" dirty="0"/>
          </a:p>
          <a:p>
            <a:pPr marL="502920" indent="-457200" algn="just">
              <a:buFont typeface="+mj-lt"/>
              <a:buAutoNum type="arabicPeriod" startAt="11"/>
            </a:pPr>
            <a:endParaRPr lang="en-IN" dirty="0"/>
          </a:p>
          <a:p>
            <a:pPr marL="502920" indent="-457200" algn="just">
              <a:buFont typeface="+mj-lt"/>
              <a:buAutoNum type="arabicPeriod" startAt="11"/>
            </a:pPr>
            <a:endParaRPr lang="en-IN" dirty="0"/>
          </a:p>
          <a:p>
            <a:pPr marL="502920" indent="-457200" algn="just">
              <a:buFont typeface="+mj-lt"/>
              <a:buAutoNum type="arabicPeriod" startAt="11"/>
            </a:pPr>
            <a:endParaRPr lang="en-IN" dirty="0"/>
          </a:p>
          <a:p>
            <a:pPr marL="502920" indent="-457200" algn="just">
              <a:buFont typeface="+mj-lt"/>
              <a:buAutoNum type="arabicPeriod" startAt="11"/>
            </a:pPr>
            <a:endParaRPr lang="en-IN" dirty="0"/>
          </a:p>
          <a:p>
            <a:pPr marL="45720" indent="0" algn="just">
              <a:buNone/>
            </a:pPr>
            <a:endParaRPr lang="en-IN" dirty="0"/>
          </a:p>
          <a:p>
            <a:pPr marL="502920" indent="-457200" algn="just">
              <a:buFont typeface="+mj-lt"/>
              <a:buAutoNum type="arabicPeriod" startAt="11"/>
            </a:pPr>
            <a:endParaRPr lang="en-US" dirty="0"/>
          </a:p>
          <a:p>
            <a:pPr marL="502920" indent="-457200" algn="just">
              <a:buFont typeface="+mj-lt"/>
              <a:buAutoNum type="arabicPeriod" startAt="11"/>
            </a:pPr>
            <a:endParaRPr lang="en-US" dirty="0"/>
          </a:p>
          <a:p>
            <a:pPr marL="502920" indent="-457200" algn="just">
              <a:buFont typeface="+mj-lt"/>
              <a:buAutoNum type="arabicPeriod" startAt="11"/>
            </a:pPr>
            <a:endParaRPr lang="en-US" dirty="0"/>
          </a:p>
          <a:p>
            <a:pPr marL="502920" indent="-457200" algn="just">
              <a:buFont typeface="+mj-lt"/>
              <a:buAutoNum type="arabicPeriod" startAt="11"/>
            </a:pPr>
            <a:endParaRPr lang="en-US" dirty="0"/>
          </a:p>
        </p:txBody>
      </p:sp>
      <p:pic>
        <p:nvPicPr>
          <p:cNvPr id="8" name="Picture 7">
            <a:extLst>
              <a:ext uri="{FF2B5EF4-FFF2-40B4-BE49-F238E27FC236}">
                <a16:creationId xmlns:a16="http://schemas.microsoft.com/office/drawing/2014/main" id="{38B78EBF-8760-4EB8-8E8F-FEB1111D8665}"/>
              </a:ext>
            </a:extLst>
          </p:cNvPr>
          <p:cNvPicPr/>
          <p:nvPr/>
        </p:nvPicPr>
        <p:blipFill>
          <a:blip r:embed="rId3"/>
          <a:stretch>
            <a:fillRect/>
          </a:stretch>
        </p:blipFill>
        <p:spPr>
          <a:xfrm>
            <a:off x="857597" y="3098276"/>
            <a:ext cx="5731510" cy="3662680"/>
          </a:xfrm>
          <a:prstGeom prst="rect">
            <a:avLst/>
          </a:prstGeom>
        </p:spPr>
      </p:pic>
    </p:spTree>
    <p:extLst>
      <p:ext uri="{BB962C8B-B14F-4D97-AF65-F5344CB8AC3E}">
        <p14:creationId xmlns:p14="http://schemas.microsoft.com/office/powerpoint/2010/main" val="2491254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1344" y="923020"/>
            <a:ext cx="11809312" cy="691480"/>
          </a:xfrm>
        </p:spPr>
        <p:txBody>
          <a:bodyPr/>
          <a:lstStyle/>
          <a:p>
            <a:pPr algn="ctr"/>
            <a:r>
              <a:rPr lang="en-IN" b="1" dirty="0"/>
              <a:t>Methodology </a:t>
            </a:r>
            <a:r>
              <a:rPr lang="en-IN" b="1" dirty="0" err="1"/>
              <a:t>Contd</a:t>
            </a:r>
            <a:r>
              <a:rPr lang="en-IN" b="1" dirty="0"/>
              <a:t>…</a:t>
            </a:r>
            <a:endParaRPr lang="en-IN" dirty="0"/>
          </a:p>
        </p:txBody>
      </p:sp>
      <p:sp>
        <p:nvSpPr>
          <p:cNvPr id="6" name="Content Placeholder 5"/>
          <p:cNvSpPr>
            <a:spLocks noGrp="1"/>
          </p:cNvSpPr>
          <p:nvPr>
            <p:ph sz="half" idx="1"/>
          </p:nvPr>
        </p:nvSpPr>
        <p:spPr>
          <a:xfrm>
            <a:off x="191344" y="2258661"/>
            <a:ext cx="11809312" cy="5400600"/>
          </a:xfrm>
        </p:spPr>
        <p:txBody>
          <a:bodyPr>
            <a:normAutofit/>
          </a:bodyPr>
          <a:lstStyle/>
          <a:p>
            <a:pPr marL="502920" indent="-457200" algn="just">
              <a:buFont typeface="+mj-lt"/>
              <a:buAutoNum type="arabicPeriod" startAt="11"/>
            </a:pPr>
            <a:r>
              <a:rPr lang="en-IN" dirty="0"/>
              <a:t>Map showing top 5 areas in Massachusetts for good Indian Restaurants</a:t>
            </a:r>
            <a:endParaRPr lang="en-US" dirty="0"/>
          </a:p>
          <a:p>
            <a:pPr marL="502920" indent="-457200" algn="just">
              <a:buFont typeface="+mj-lt"/>
              <a:buAutoNum type="arabicPeriod" startAt="11"/>
            </a:pPr>
            <a:endParaRPr lang="en-IN" dirty="0"/>
          </a:p>
          <a:p>
            <a:pPr marL="502920" indent="-457200" algn="just">
              <a:buFont typeface="+mj-lt"/>
              <a:buAutoNum type="arabicPeriod" startAt="11"/>
            </a:pPr>
            <a:endParaRPr lang="en-IN" dirty="0"/>
          </a:p>
          <a:p>
            <a:pPr marL="502920" indent="-457200" algn="just">
              <a:buFont typeface="+mj-lt"/>
              <a:buAutoNum type="arabicPeriod" startAt="11"/>
            </a:pPr>
            <a:endParaRPr lang="en-IN" dirty="0"/>
          </a:p>
          <a:p>
            <a:pPr marL="502920" indent="-457200" algn="just">
              <a:buFont typeface="+mj-lt"/>
              <a:buAutoNum type="arabicPeriod" startAt="11"/>
            </a:pPr>
            <a:endParaRPr lang="en-IN" dirty="0"/>
          </a:p>
          <a:p>
            <a:pPr marL="502920" indent="-457200" algn="just">
              <a:buFont typeface="+mj-lt"/>
              <a:buAutoNum type="arabicPeriod" startAt="11"/>
            </a:pPr>
            <a:endParaRPr lang="en-IN" dirty="0"/>
          </a:p>
          <a:p>
            <a:pPr marL="502920" indent="-457200" algn="just">
              <a:buFont typeface="+mj-lt"/>
              <a:buAutoNum type="arabicPeriod" startAt="11"/>
            </a:pPr>
            <a:endParaRPr lang="en-IN" dirty="0"/>
          </a:p>
          <a:p>
            <a:pPr marL="502920" indent="-457200" algn="just">
              <a:buFont typeface="+mj-lt"/>
              <a:buAutoNum type="arabicPeriod" startAt="11"/>
            </a:pPr>
            <a:endParaRPr lang="en-IN" dirty="0"/>
          </a:p>
          <a:p>
            <a:pPr marL="502920" indent="-457200" algn="just">
              <a:buFont typeface="+mj-lt"/>
              <a:buAutoNum type="arabicPeriod" startAt="11"/>
            </a:pPr>
            <a:endParaRPr lang="en-IN" dirty="0"/>
          </a:p>
          <a:p>
            <a:pPr marL="502920" indent="-457200" algn="just">
              <a:buFont typeface="+mj-lt"/>
              <a:buAutoNum type="arabicPeriod" startAt="11"/>
            </a:pPr>
            <a:endParaRPr lang="en-IN" dirty="0"/>
          </a:p>
          <a:p>
            <a:pPr marL="45720" indent="0" algn="just">
              <a:buNone/>
            </a:pPr>
            <a:endParaRPr lang="en-IN" dirty="0"/>
          </a:p>
          <a:p>
            <a:pPr marL="502920" indent="-457200" algn="just">
              <a:buFont typeface="+mj-lt"/>
              <a:buAutoNum type="arabicPeriod" startAt="11"/>
            </a:pPr>
            <a:endParaRPr lang="en-US" dirty="0"/>
          </a:p>
          <a:p>
            <a:pPr marL="502920" indent="-457200" algn="just">
              <a:buFont typeface="+mj-lt"/>
              <a:buAutoNum type="arabicPeriod" startAt="11"/>
            </a:pPr>
            <a:endParaRPr lang="en-US" dirty="0"/>
          </a:p>
          <a:p>
            <a:pPr marL="502920" indent="-457200" algn="just">
              <a:buFont typeface="+mj-lt"/>
              <a:buAutoNum type="arabicPeriod" startAt="11"/>
            </a:pPr>
            <a:endParaRPr lang="en-US" dirty="0"/>
          </a:p>
          <a:p>
            <a:pPr marL="502920" indent="-457200" algn="just">
              <a:buFont typeface="+mj-lt"/>
              <a:buAutoNum type="arabicPeriod" startAt="11"/>
            </a:pPr>
            <a:endParaRPr lang="en-US" dirty="0"/>
          </a:p>
        </p:txBody>
      </p:sp>
      <p:pic>
        <p:nvPicPr>
          <p:cNvPr id="7" name="Picture 6">
            <a:extLst>
              <a:ext uri="{FF2B5EF4-FFF2-40B4-BE49-F238E27FC236}">
                <a16:creationId xmlns:a16="http://schemas.microsoft.com/office/drawing/2014/main" id="{83DDAFD3-EF1F-4773-935B-A92147BE0AB4}"/>
              </a:ext>
            </a:extLst>
          </p:cNvPr>
          <p:cNvPicPr/>
          <p:nvPr/>
        </p:nvPicPr>
        <p:blipFill>
          <a:blip r:embed="rId3"/>
          <a:stretch>
            <a:fillRect/>
          </a:stretch>
        </p:blipFill>
        <p:spPr>
          <a:xfrm>
            <a:off x="568879" y="2648077"/>
            <a:ext cx="8642233" cy="3836613"/>
          </a:xfrm>
          <a:prstGeom prst="rect">
            <a:avLst/>
          </a:prstGeom>
        </p:spPr>
      </p:pic>
    </p:spTree>
    <p:extLst>
      <p:ext uri="{BB962C8B-B14F-4D97-AF65-F5344CB8AC3E}">
        <p14:creationId xmlns:p14="http://schemas.microsoft.com/office/powerpoint/2010/main" val="2607851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6</TotalTime>
  <Words>712</Words>
  <Application>Microsoft Office PowerPoint</Application>
  <PresentationFormat>Widescreen</PresentationFormat>
  <Paragraphs>99</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 Boardroom</vt:lpstr>
      <vt:lpstr>Capstone Project The Battle of Neighbourhoods</vt:lpstr>
      <vt:lpstr>Indian Cuisine Recommendation SYSTEM  (For Massachusetts, USA)</vt:lpstr>
      <vt:lpstr>Data Sourcing</vt:lpstr>
      <vt:lpstr>Methodology</vt:lpstr>
      <vt:lpstr>Methodology Contd…</vt:lpstr>
      <vt:lpstr>Methodology Contd…</vt:lpstr>
      <vt:lpstr>Methodology Contd…</vt:lpstr>
      <vt:lpstr>Methodology Contd…</vt:lpstr>
      <vt:lpstr>Methodology Contd…</vt:lpstr>
      <vt:lpstr>Discussion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The Battle of Neighbourhoods</dc:title>
  <dc:creator>Thilak Rethinekumar</dc:creator>
  <cp:lastModifiedBy>Thilak Rethinekumar</cp:lastModifiedBy>
  <cp:revision>2</cp:revision>
  <dcterms:created xsi:type="dcterms:W3CDTF">2020-07-12T06:54:10Z</dcterms:created>
  <dcterms:modified xsi:type="dcterms:W3CDTF">2020-07-12T07:00:41Z</dcterms:modified>
</cp:coreProperties>
</file>