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8" r:id="rId10"/>
    <p:sldId id="269" r:id="rId11"/>
    <p:sldId id="264" r:id="rId12"/>
    <p:sldId id="266" r:id="rId13"/>
    <p:sldId id="267"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E388B1-D5E8-4377-9524-82809BFF80EC}" type="datetimeFigureOut">
              <a:rPr lang="en-US" smtClean="0"/>
              <a:pPr/>
              <a:t>8/4/2018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1803F-F8AA-4A5D-8F1B-BDC604F337C5}" type="slidenum">
              <a:rPr lang="en-US" smtClean="0"/>
              <a:pPr/>
              <a:t>‹#›</a:t>
            </a:fld>
            <a:endParaRPr lang="en-US"/>
          </a:p>
        </p:txBody>
      </p:sp>
    </p:spTree>
    <p:extLst>
      <p:ext uri="{BB962C8B-B14F-4D97-AF65-F5344CB8AC3E}">
        <p14:creationId xmlns:p14="http://schemas.microsoft.com/office/powerpoint/2010/main" xmlns="" val="958122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E388B1-D5E8-4377-9524-82809BFF80EC}" type="datetimeFigureOut">
              <a:rPr lang="en-US" smtClean="0"/>
              <a:pPr/>
              <a:t>8/4/2018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1803F-F8AA-4A5D-8F1B-BDC604F337C5}" type="slidenum">
              <a:rPr lang="en-US" smtClean="0"/>
              <a:pPr/>
              <a:t>‹#›</a:t>
            </a:fld>
            <a:endParaRPr lang="en-US"/>
          </a:p>
        </p:txBody>
      </p:sp>
    </p:spTree>
    <p:extLst>
      <p:ext uri="{BB962C8B-B14F-4D97-AF65-F5344CB8AC3E}">
        <p14:creationId xmlns:p14="http://schemas.microsoft.com/office/powerpoint/2010/main" xmlns="" val="4261501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E388B1-D5E8-4377-9524-82809BFF80EC}" type="datetimeFigureOut">
              <a:rPr lang="en-US" smtClean="0"/>
              <a:pPr/>
              <a:t>8/4/2018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1803F-F8AA-4A5D-8F1B-BDC604F337C5}" type="slidenum">
              <a:rPr lang="en-US" smtClean="0"/>
              <a:pPr/>
              <a:t>‹#›</a:t>
            </a:fld>
            <a:endParaRPr lang="en-US"/>
          </a:p>
        </p:txBody>
      </p:sp>
    </p:spTree>
    <p:extLst>
      <p:ext uri="{BB962C8B-B14F-4D97-AF65-F5344CB8AC3E}">
        <p14:creationId xmlns:p14="http://schemas.microsoft.com/office/powerpoint/2010/main" xmlns="" val="769880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E388B1-D5E8-4377-9524-82809BFF80EC}" type="datetimeFigureOut">
              <a:rPr lang="en-US" smtClean="0"/>
              <a:pPr/>
              <a:t>8/4/2018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1803F-F8AA-4A5D-8F1B-BDC604F337C5}" type="slidenum">
              <a:rPr lang="en-US" smtClean="0"/>
              <a:pPr/>
              <a:t>‹#›</a:t>
            </a:fld>
            <a:endParaRPr lang="en-US"/>
          </a:p>
        </p:txBody>
      </p:sp>
    </p:spTree>
    <p:extLst>
      <p:ext uri="{BB962C8B-B14F-4D97-AF65-F5344CB8AC3E}">
        <p14:creationId xmlns:p14="http://schemas.microsoft.com/office/powerpoint/2010/main" xmlns="" val="6002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E388B1-D5E8-4377-9524-82809BFF80EC}" type="datetimeFigureOut">
              <a:rPr lang="en-US" smtClean="0"/>
              <a:pPr/>
              <a:t>8/4/2018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1803F-F8AA-4A5D-8F1B-BDC604F337C5}" type="slidenum">
              <a:rPr lang="en-US" smtClean="0"/>
              <a:pPr/>
              <a:t>‹#›</a:t>
            </a:fld>
            <a:endParaRPr lang="en-US"/>
          </a:p>
        </p:txBody>
      </p:sp>
    </p:spTree>
    <p:extLst>
      <p:ext uri="{BB962C8B-B14F-4D97-AF65-F5344CB8AC3E}">
        <p14:creationId xmlns:p14="http://schemas.microsoft.com/office/powerpoint/2010/main" xmlns="" val="327328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E388B1-D5E8-4377-9524-82809BFF80EC}" type="datetimeFigureOut">
              <a:rPr lang="en-US" smtClean="0"/>
              <a:pPr/>
              <a:t>8/4/2018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F1803F-F8AA-4A5D-8F1B-BDC604F337C5}" type="slidenum">
              <a:rPr lang="en-US" smtClean="0"/>
              <a:pPr/>
              <a:t>‹#›</a:t>
            </a:fld>
            <a:endParaRPr lang="en-US"/>
          </a:p>
        </p:txBody>
      </p:sp>
    </p:spTree>
    <p:extLst>
      <p:ext uri="{BB962C8B-B14F-4D97-AF65-F5344CB8AC3E}">
        <p14:creationId xmlns:p14="http://schemas.microsoft.com/office/powerpoint/2010/main" xmlns="" val="2643148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E388B1-D5E8-4377-9524-82809BFF80EC}" type="datetimeFigureOut">
              <a:rPr lang="en-US" smtClean="0"/>
              <a:pPr/>
              <a:t>8/4/2018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F1803F-F8AA-4A5D-8F1B-BDC604F337C5}" type="slidenum">
              <a:rPr lang="en-US" smtClean="0"/>
              <a:pPr/>
              <a:t>‹#›</a:t>
            </a:fld>
            <a:endParaRPr lang="en-US"/>
          </a:p>
        </p:txBody>
      </p:sp>
    </p:spTree>
    <p:extLst>
      <p:ext uri="{BB962C8B-B14F-4D97-AF65-F5344CB8AC3E}">
        <p14:creationId xmlns:p14="http://schemas.microsoft.com/office/powerpoint/2010/main" xmlns="" val="3765722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E388B1-D5E8-4377-9524-82809BFF80EC}" type="datetimeFigureOut">
              <a:rPr lang="en-US" smtClean="0"/>
              <a:pPr/>
              <a:t>8/4/2018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F1803F-F8AA-4A5D-8F1B-BDC604F337C5}" type="slidenum">
              <a:rPr lang="en-US" smtClean="0"/>
              <a:pPr/>
              <a:t>‹#›</a:t>
            </a:fld>
            <a:endParaRPr lang="en-US"/>
          </a:p>
        </p:txBody>
      </p:sp>
    </p:spTree>
    <p:extLst>
      <p:ext uri="{BB962C8B-B14F-4D97-AF65-F5344CB8AC3E}">
        <p14:creationId xmlns:p14="http://schemas.microsoft.com/office/powerpoint/2010/main" xmlns="" val="2636268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E388B1-D5E8-4377-9524-82809BFF80EC}" type="datetimeFigureOut">
              <a:rPr lang="en-US" smtClean="0"/>
              <a:pPr/>
              <a:t>8/4/2018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F1803F-F8AA-4A5D-8F1B-BDC604F337C5}" type="slidenum">
              <a:rPr lang="en-US" smtClean="0"/>
              <a:pPr/>
              <a:t>‹#›</a:t>
            </a:fld>
            <a:endParaRPr lang="en-US"/>
          </a:p>
        </p:txBody>
      </p:sp>
    </p:spTree>
    <p:extLst>
      <p:ext uri="{BB962C8B-B14F-4D97-AF65-F5344CB8AC3E}">
        <p14:creationId xmlns:p14="http://schemas.microsoft.com/office/powerpoint/2010/main" xmlns="" val="3297762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E388B1-D5E8-4377-9524-82809BFF80EC}" type="datetimeFigureOut">
              <a:rPr lang="en-US" smtClean="0"/>
              <a:pPr/>
              <a:t>8/4/2018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F1803F-F8AA-4A5D-8F1B-BDC604F337C5}" type="slidenum">
              <a:rPr lang="en-US" smtClean="0"/>
              <a:pPr/>
              <a:t>‹#›</a:t>
            </a:fld>
            <a:endParaRPr lang="en-US"/>
          </a:p>
        </p:txBody>
      </p:sp>
    </p:spTree>
    <p:extLst>
      <p:ext uri="{BB962C8B-B14F-4D97-AF65-F5344CB8AC3E}">
        <p14:creationId xmlns:p14="http://schemas.microsoft.com/office/powerpoint/2010/main" xmlns="" val="898792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E388B1-D5E8-4377-9524-82809BFF80EC}" type="datetimeFigureOut">
              <a:rPr lang="en-US" smtClean="0"/>
              <a:pPr/>
              <a:t>8/4/2018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F1803F-F8AA-4A5D-8F1B-BDC604F337C5}" type="slidenum">
              <a:rPr lang="en-US" smtClean="0"/>
              <a:pPr/>
              <a:t>‹#›</a:t>
            </a:fld>
            <a:endParaRPr lang="en-US"/>
          </a:p>
        </p:txBody>
      </p:sp>
    </p:spTree>
    <p:extLst>
      <p:ext uri="{BB962C8B-B14F-4D97-AF65-F5344CB8AC3E}">
        <p14:creationId xmlns:p14="http://schemas.microsoft.com/office/powerpoint/2010/main" xmlns="" val="4230449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E388B1-D5E8-4377-9524-82809BFF80EC}" type="datetimeFigureOut">
              <a:rPr lang="en-US" smtClean="0"/>
              <a:pPr/>
              <a:t>8/4/2018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F1803F-F8AA-4A5D-8F1B-BDC604F337C5}" type="slidenum">
              <a:rPr lang="en-US" smtClean="0"/>
              <a:pPr/>
              <a:t>‹#›</a:t>
            </a:fld>
            <a:endParaRPr lang="en-US"/>
          </a:p>
        </p:txBody>
      </p:sp>
    </p:spTree>
    <p:extLst>
      <p:ext uri="{BB962C8B-B14F-4D97-AF65-F5344CB8AC3E}">
        <p14:creationId xmlns:p14="http://schemas.microsoft.com/office/powerpoint/2010/main" xmlns="" val="3706344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3600" dirty="0" smtClean="0">
                <a:latin typeface="Times New Roman" panose="02020603050405020304" pitchFamily="18" charset="0"/>
                <a:cs typeface="Times New Roman" panose="02020603050405020304" pitchFamily="18" charset="0"/>
              </a:rPr>
              <a:t>KIT- </a:t>
            </a:r>
            <a:r>
              <a:rPr lang="en-US" sz="3600" dirty="0" err="1" smtClean="0">
                <a:latin typeface="Times New Roman" panose="02020603050405020304" pitchFamily="18" charset="0"/>
                <a:cs typeface="Times New Roman" panose="02020603050405020304" pitchFamily="18" charset="0"/>
              </a:rPr>
              <a:t>Kalaignar</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karunanidhi</a:t>
            </a:r>
            <a:r>
              <a:rPr lang="en-US" sz="3600" dirty="0" smtClean="0">
                <a:latin typeface="Times New Roman" panose="02020603050405020304" pitchFamily="18" charset="0"/>
                <a:cs typeface="Times New Roman" panose="02020603050405020304" pitchFamily="18" charset="0"/>
              </a:rPr>
              <a:t> Institute of Technology</a:t>
            </a:r>
            <a:br>
              <a:rPr lang="en-US" sz="3600" dirty="0" smtClean="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IOT BASED MONITORING SYSTEM WITH SPYING ROBOT IN SMART AGRICULTURE</a:t>
            </a:r>
            <a:endParaRPr lang="en-US" sz="3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3709116"/>
            <a:ext cx="10028349" cy="2446985"/>
          </a:xfrm>
        </p:spPr>
        <p:txBody>
          <a:bodyPr>
            <a:normAutofit fontScale="92500" lnSpcReduction="10000"/>
          </a:bodyPr>
          <a:lstStyle/>
          <a:p>
            <a:endParaRPr lang="en-US" dirty="0"/>
          </a:p>
          <a:p>
            <a:r>
              <a:rPr lang="en-US" dirty="0" smtClean="0"/>
              <a:t>     </a:t>
            </a:r>
            <a:r>
              <a:rPr lang="en-US" dirty="0" err="1" smtClean="0"/>
              <a:t>Thilagaraj</a:t>
            </a:r>
            <a:r>
              <a:rPr lang="en-US" dirty="0" smtClean="0"/>
              <a:t> . C</a:t>
            </a:r>
          </a:p>
          <a:p>
            <a:r>
              <a:rPr lang="en-US" dirty="0" err="1" smtClean="0"/>
              <a:t>Swathi</a:t>
            </a:r>
            <a:r>
              <a:rPr lang="en-US" dirty="0" smtClean="0"/>
              <a:t> . R</a:t>
            </a:r>
          </a:p>
          <a:p>
            <a:r>
              <a:rPr lang="en-US" dirty="0" smtClean="0"/>
              <a:t>            Surya Prakash .L </a:t>
            </a:r>
          </a:p>
          <a:p>
            <a:endParaRPr lang="en-US" dirty="0" smtClean="0"/>
          </a:p>
          <a:p>
            <a:r>
              <a:rPr lang="en-US" dirty="0" smtClean="0"/>
              <a:t>                            Guided by Dr. </a:t>
            </a:r>
            <a:r>
              <a:rPr lang="en-US" dirty="0" err="1" smtClean="0"/>
              <a:t>Jayasheela</a:t>
            </a:r>
            <a:endParaRPr lang="en-US" dirty="0" smtClean="0"/>
          </a:p>
          <a:p>
            <a:endParaRPr lang="en-US" dirty="0"/>
          </a:p>
          <a:p>
            <a:endParaRPr lang="en-US" dirty="0" smtClean="0"/>
          </a:p>
        </p:txBody>
      </p:sp>
    </p:spTree>
    <p:extLst>
      <p:ext uri="{BB962C8B-B14F-4D97-AF65-F5344CB8AC3E}">
        <p14:creationId xmlns:p14="http://schemas.microsoft.com/office/powerpoint/2010/main" xmlns="" val="4925479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095"/>
          </a:xfrm>
        </p:spPr>
        <p:txBody>
          <a:bodyPr>
            <a:normAutofit/>
          </a:bodyPr>
          <a:lstStyle/>
          <a:p>
            <a:r>
              <a:rPr lang="en-US" sz="3200" dirty="0" smtClean="0">
                <a:latin typeface="Times New Roman" panose="02020603050405020304" pitchFamily="18" charset="0"/>
                <a:cs typeface="Times New Roman" panose="02020603050405020304" pitchFamily="18" charset="0"/>
              </a:rPr>
              <a:t>Block diagram - Sensor</a:t>
            </a:r>
            <a:endParaRPr lang="en-US" sz="3200"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1338460" y="2112135"/>
            <a:ext cx="9515079" cy="3699879"/>
          </a:xfrm>
          <a:prstGeom prst="rect">
            <a:avLst/>
          </a:prstGeom>
        </p:spPr>
      </p:pic>
    </p:spTree>
    <p:extLst>
      <p:ext uri="{BB962C8B-B14F-4D97-AF65-F5344CB8AC3E}">
        <p14:creationId xmlns:p14="http://schemas.microsoft.com/office/powerpoint/2010/main" xmlns="" val="16823436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Tools used</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Embedded c language</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2894597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Conclusion</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9619445" cy="3815321"/>
          </a:xfrm>
        </p:spPr>
        <p:txBody>
          <a:bodyPr>
            <a:normAutofit/>
          </a:bodyPr>
          <a:lstStyle/>
          <a:p>
            <a:pPr algn="just"/>
            <a:r>
              <a:rPr lang="en-US" sz="2600" dirty="0" smtClean="0">
                <a:latin typeface="Times New Roman" panose="02020603050405020304" pitchFamily="18" charset="0"/>
                <a:cs typeface="Times New Roman" panose="02020603050405020304" pitchFamily="18" charset="0"/>
              </a:rPr>
              <a:t>This agriculture monitoring system serves as a reliable and efficient system and corrective actions can be taken .</a:t>
            </a:r>
          </a:p>
          <a:p>
            <a:pPr algn="just"/>
            <a:r>
              <a:rPr lang="en-US" sz="2600" dirty="0" smtClean="0">
                <a:latin typeface="Times New Roman" panose="02020603050405020304" pitchFamily="18" charset="0"/>
                <a:cs typeface="Times New Roman" panose="02020603050405020304" pitchFamily="18" charset="0"/>
              </a:rPr>
              <a:t>Wireless monitoring robot survive the agriculture field that reduces the human power.</a:t>
            </a:r>
          </a:p>
          <a:p>
            <a:pPr algn="just"/>
            <a:r>
              <a:rPr lang="en-US" sz="2600" dirty="0" smtClean="0">
                <a:latin typeface="Times New Roman" panose="02020603050405020304" pitchFamily="18" charset="0"/>
                <a:cs typeface="Times New Roman" panose="02020603050405020304" pitchFamily="18" charset="0"/>
              </a:rPr>
              <a:t>And it also allows user to see accurate changes in crop yield.</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001268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Times New Roman" panose="02020603050405020304" pitchFamily="18" charset="0"/>
                <a:cs typeface="Times New Roman" panose="02020603050405020304" pitchFamily="18" charset="0"/>
              </a:rPr>
              <a:t>Refrence</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dirty="0"/>
              <a:t>[1</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Nikesh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Gondchawar</a:t>
            </a:r>
            <a:r>
              <a:rPr lang="en-US" sz="2400" dirty="0">
                <a:latin typeface="Times New Roman" panose="02020603050405020304" pitchFamily="18" charset="0"/>
                <a:cs typeface="Times New Roman" panose="02020603050405020304" pitchFamily="18" charset="0"/>
              </a:rPr>
              <a:t>, Prof. Dr. R. S. </a:t>
            </a:r>
            <a:r>
              <a:rPr lang="en-US" sz="2400" dirty="0" err="1">
                <a:latin typeface="Times New Roman" panose="02020603050405020304" pitchFamily="18" charset="0"/>
                <a:cs typeface="Times New Roman" panose="02020603050405020304" pitchFamily="18" charset="0"/>
              </a:rPr>
              <a:t>Kawitkar</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based </a:t>
            </a:r>
            <a:r>
              <a:rPr lang="en-US" sz="2400" dirty="0">
                <a:latin typeface="Times New Roman" panose="02020603050405020304" pitchFamily="18" charset="0"/>
                <a:cs typeface="Times New Roman" panose="02020603050405020304" pitchFamily="18" charset="0"/>
              </a:rPr>
              <a:t>Smart Agriculture” International Journal </a:t>
            </a:r>
            <a:r>
              <a:rPr lang="en-US" sz="2400" dirty="0" smtClean="0">
                <a:latin typeface="Times New Roman" panose="02020603050405020304" pitchFamily="18" charset="0"/>
                <a:cs typeface="Times New Roman" panose="02020603050405020304" pitchFamily="18" charset="0"/>
              </a:rPr>
              <a:t>of Advanced </a:t>
            </a:r>
            <a:r>
              <a:rPr lang="en-US" sz="2400" dirty="0">
                <a:latin typeface="Times New Roman" panose="02020603050405020304" pitchFamily="18" charset="0"/>
                <a:cs typeface="Times New Roman" panose="02020603050405020304" pitchFamily="18" charset="0"/>
              </a:rPr>
              <a:t>Research in Computer </a:t>
            </a:r>
            <a:r>
              <a:rPr lang="en-US" sz="2400" dirty="0" smtClean="0">
                <a:latin typeface="Times New Roman" panose="02020603050405020304" pitchFamily="18" charset="0"/>
                <a:cs typeface="Times New Roman" panose="02020603050405020304" pitchFamily="18" charset="0"/>
              </a:rPr>
              <a:t>and Communication </a:t>
            </a:r>
            <a:r>
              <a:rPr lang="en-US" sz="2400" dirty="0">
                <a:latin typeface="Times New Roman" panose="02020603050405020304" pitchFamily="18" charset="0"/>
                <a:cs typeface="Times New Roman" panose="02020603050405020304" pitchFamily="18" charset="0"/>
              </a:rPr>
              <a:t>Engineering Vol. 5, Issue 6, </a:t>
            </a:r>
            <a:r>
              <a:rPr lang="en-US" sz="2400" dirty="0" smtClean="0">
                <a:latin typeface="Times New Roman" panose="02020603050405020304" pitchFamily="18" charset="0"/>
                <a:cs typeface="Times New Roman" panose="02020603050405020304" pitchFamily="18" charset="0"/>
              </a:rPr>
              <a:t>ISSN(Online</a:t>
            </a:r>
            <a:r>
              <a:rPr lang="en-US" sz="2400" dirty="0">
                <a:latin typeface="Times New Roman" panose="02020603050405020304" pitchFamily="18" charset="0"/>
                <a:cs typeface="Times New Roman" panose="02020603050405020304" pitchFamily="18" charset="0"/>
              </a:rPr>
              <a:t>) 2278-1021 ISSN (Print) 2319 5940, </a:t>
            </a:r>
            <a:r>
              <a:rPr lang="en-US" sz="2400" dirty="0" smtClean="0">
                <a:latin typeface="Times New Roman" panose="02020603050405020304" pitchFamily="18" charset="0"/>
                <a:cs typeface="Times New Roman" panose="02020603050405020304" pitchFamily="18" charset="0"/>
              </a:rPr>
              <a:t>June2016</a:t>
            </a:r>
            <a:r>
              <a:rPr lang="en-US" sz="2400" dirty="0">
                <a:latin typeface="Times New Roman" panose="02020603050405020304" pitchFamily="18" charset="0"/>
                <a:cs typeface="Times New Roman" panose="02020603050405020304" pitchFamily="18" charset="0"/>
              </a:rPr>
              <a:t>.</a:t>
            </a:r>
          </a:p>
          <a:p>
            <a:pPr marL="0" indent="0" algn="just">
              <a:buNone/>
            </a:pPr>
            <a:r>
              <a:rPr lang="en-US" sz="2400" dirty="0">
                <a:latin typeface="Times New Roman" panose="02020603050405020304" pitchFamily="18" charset="0"/>
                <a:cs typeface="Times New Roman" panose="02020603050405020304" pitchFamily="18" charset="0"/>
              </a:rPr>
              <a:t>[2] </a:t>
            </a:r>
            <a:r>
              <a:rPr lang="en-US" sz="2400" dirty="0" err="1">
                <a:latin typeface="Times New Roman" panose="02020603050405020304" pitchFamily="18" charset="0"/>
                <a:cs typeface="Times New Roman" panose="02020603050405020304" pitchFamily="18" charset="0"/>
              </a:rPr>
              <a:t>Rajalakshmi.P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Mrs.S.Devi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Mahalakshmi“IOT</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Based Crop-Field </a:t>
            </a:r>
            <a:r>
              <a:rPr lang="en-US" sz="2400" dirty="0">
                <a:latin typeface="Times New Roman" panose="02020603050405020304" pitchFamily="18" charset="0"/>
                <a:cs typeface="Times New Roman" panose="02020603050405020304" pitchFamily="18" charset="0"/>
              </a:rPr>
              <a:t>Monitoring And Irrigation </a:t>
            </a:r>
            <a:r>
              <a:rPr lang="en-US" sz="2400" dirty="0" smtClean="0">
                <a:latin typeface="Times New Roman" panose="02020603050405020304" pitchFamily="18" charset="0"/>
                <a:cs typeface="Times New Roman" panose="02020603050405020304" pitchFamily="18" charset="0"/>
              </a:rPr>
              <a:t>Automation” 10th </a:t>
            </a:r>
            <a:r>
              <a:rPr lang="en-US" sz="2400" dirty="0">
                <a:latin typeface="Times New Roman" panose="02020603050405020304" pitchFamily="18" charset="0"/>
                <a:cs typeface="Times New Roman" panose="02020603050405020304" pitchFamily="18" charset="0"/>
              </a:rPr>
              <a:t>International conference on Intelligent </a:t>
            </a:r>
            <a:r>
              <a:rPr lang="en-US" sz="2400" dirty="0" smtClean="0">
                <a:latin typeface="Times New Roman" panose="02020603050405020304" pitchFamily="18" charset="0"/>
                <a:cs typeface="Times New Roman" panose="02020603050405020304" pitchFamily="18" charset="0"/>
              </a:rPr>
              <a:t>systems and </a:t>
            </a:r>
            <a:r>
              <a:rPr lang="en-US" sz="2400" dirty="0">
                <a:latin typeface="Times New Roman" panose="02020603050405020304" pitchFamily="18" charset="0"/>
                <a:cs typeface="Times New Roman" panose="02020603050405020304" pitchFamily="18" charset="0"/>
              </a:rPr>
              <a:t>control (ISCO), 7-8 Jan 2016 published in </a:t>
            </a:r>
            <a:r>
              <a:rPr lang="en-US" sz="2400" dirty="0" smtClean="0">
                <a:latin typeface="Times New Roman" panose="02020603050405020304" pitchFamily="18" charset="0"/>
                <a:cs typeface="Times New Roman" panose="02020603050405020304" pitchFamily="18" charset="0"/>
              </a:rPr>
              <a:t>IEEE </a:t>
            </a:r>
            <a:r>
              <a:rPr lang="en-US" sz="2400" dirty="0" err="1" smtClean="0">
                <a:latin typeface="Times New Roman" panose="02020603050405020304" pitchFamily="18" charset="0"/>
                <a:cs typeface="Times New Roman" panose="02020603050405020304" pitchFamily="18" charset="0"/>
              </a:rPr>
              <a:t>Xplore</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Nov 2016</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smtClean="0"/>
              <a:t>[3] </a:t>
            </a:r>
            <a:r>
              <a:rPr lang="en-US" sz="2400" dirty="0"/>
              <a:t>Robert L </a:t>
            </a:r>
            <a:r>
              <a:rPr lang="en-US" sz="2400" dirty="0" err="1"/>
              <a:t>Boylestad</a:t>
            </a:r>
            <a:r>
              <a:rPr lang="en-US" sz="2400" dirty="0"/>
              <a:t> and Louis </a:t>
            </a:r>
            <a:r>
              <a:rPr lang="en-US" sz="2400" dirty="0" err="1"/>
              <a:t>Nashelsky</a:t>
            </a:r>
            <a:r>
              <a:rPr lang="en-US" sz="2400" dirty="0"/>
              <a:t>, “Electronic Device And Circuit Theory” ,8th edition </a:t>
            </a:r>
            <a:r>
              <a:rPr lang="en-US" sz="2400" dirty="0" smtClean="0"/>
              <a:t>2016.</a:t>
            </a:r>
            <a:endParaRPr lang="en-US" sz="2400" dirty="0"/>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2297296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231" y="1704528"/>
            <a:ext cx="10276268" cy="2635652"/>
          </a:xfrm>
        </p:spPr>
        <p:txBody>
          <a:bodyPr/>
          <a:lstStyle/>
          <a:p>
            <a:r>
              <a:rPr lang="en-US" dirty="0" smtClean="0"/>
              <a:t>                              </a:t>
            </a:r>
            <a:r>
              <a:rPr lang="en-US" dirty="0" smtClean="0">
                <a:latin typeface="Times New Roman" panose="02020603050405020304" pitchFamily="18" charset="0"/>
                <a:cs typeface="Times New Roman" panose="02020603050405020304" pitchFamily="18" charset="0"/>
              </a:rPr>
              <a:t>THANK YOU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00634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761"/>
            <a:ext cx="10515600" cy="1325563"/>
          </a:xfrm>
        </p:spPr>
        <p:txBody>
          <a:bodyPr>
            <a:normAutofit/>
          </a:bodyPr>
          <a:lstStyle/>
          <a:p>
            <a:r>
              <a:rPr lang="en-US" sz="3200" dirty="0" smtClean="0">
                <a:latin typeface="Times New Roman" panose="02020603050405020304" pitchFamily="18" charset="0"/>
                <a:cs typeface="Times New Roman" panose="02020603050405020304" pitchFamily="18" charset="0"/>
              </a:rPr>
              <a:t>Objective</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48814" y="2134718"/>
            <a:ext cx="7880797" cy="4124414"/>
          </a:xfrm>
        </p:spPr>
        <p:txBody>
          <a:bodyPr>
            <a:normAutofit/>
          </a:bodyPr>
          <a:lstStyle/>
          <a:p>
            <a:r>
              <a:rPr lang="en-US" sz="2400" dirty="0" smtClean="0">
                <a:latin typeface="Times New Roman" panose="02020603050405020304" pitchFamily="18" charset="0"/>
                <a:cs typeface="Times New Roman" panose="02020603050405020304" pitchFamily="18" charset="0"/>
              </a:rPr>
              <a:t>Internet of things widely used in connecting devices and data transformation . By using IOT in agriculture field ,that gives the information about the temperature  maintenance , humidity maintenance and theft detection in crop field.</a:t>
            </a:r>
          </a:p>
          <a:p>
            <a:r>
              <a:rPr lang="en-US" sz="2400" dirty="0" smtClean="0">
                <a:latin typeface="Times New Roman" panose="02020603050405020304" pitchFamily="18" charset="0"/>
                <a:cs typeface="Times New Roman" panose="02020603050405020304" pitchFamily="18" charset="0"/>
              </a:rPr>
              <a:t> The wireless based robot monitor the crop field and transmit the information about any changes in agriculture field through MMS to the farmer.(camera is interfaced with CC3200 to capture  images and send that pictures )</a:t>
            </a:r>
          </a:p>
          <a:p>
            <a:r>
              <a:rPr lang="en-US" sz="2400" dirty="0" smtClean="0">
                <a:latin typeface="Times New Roman" panose="02020603050405020304" pitchFamily="18" charset="0"/>
                <a:cs typeface="Times New Roman" panose="02020603050405020304" pitchFamily="18" charset="0"/>
              </a:rPr>
              <a:t>It reduces the human power and it also allows user to see accurate changes in crop field.</a:t>
            </a:r>
          </a:p>
        </p:txBody>
      </p:sp>
    </p:spTree>
    <p:extLst>
      <p:ext uri="{BB962C8B-B14F-4D97-AF65-F5344CB8AC3E}">
        <p14:creationId xmlns:p14="http://schemas.microsoft.com/office/powerpoint/2010/main" xmlns="" val="431234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Literature survey</a:t>
            </a:r>
            <a:endParaRPr lang="en-US" sz="32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434726580"/>
              </p:ext>
            </p:extLst>
          </p:nvPr>
        </p:nvGraphicFramePr>
        <p:xfrm>
          <a:off x="1339402" y="1796209"/>
          <a:ext cx="9659156" cy="4212076"/>
        </p:xfrm>
        <a:graphic>
          <a:graphicData uri="http://schemas.openxmlformats.org/drawingml/2006/table">
            <a:tbl>
              <a:tblPr firstRow="1" bandRow="1">
                <a:tableStyleId>{5C22544A-7EE6-4342-B048-85BDC9FD1C3A}</a:tableStyleId>
              </a:tblPr>
              <a:tblGrid>
                <a:gridCol w="936799"/>
                <a:gridCol w="2607846"/>
                <a:gridCol w="1911576"/>
                <a:gridCol w="4202935"/>
              </a:tblGrid>
              <a:tr h="751835">
                <a:tc>
                  <a:txBody>
                    <a:bodyPr/>
                    <a:lstStyle/>
                    <a:p>
                      <a:r>
                        <a:rPr lang="en-US" sz="2400" dirty="0" smtClean="0">
                          <a:solidFill>
                            <a:schemeClr val="tx1"/>
                          </a:solidFill>
                          <a:latin typeface="Times New Roman" panose="02020603050405020304" pitchFamily="18" charset="0"/>
                          <a:cs typeface="Times New Roman" panose="02020603050405020304" pitchFamily="18" charset="0"/>
                        </a:rPr>
                        <a:t>Sl.</a:t>
                      </a:r>
                      <a:r>
                        <a:rPr lang="en-US" sz="2400" baseline="0" dirty="0" smtClean="0">
                          <a:solidFill>
                            <a:schemeClr val="tx1"/>
                          </a:solidFill>
                          <a:latin typeface="Times New Roman" panose="02020603050405020304" pitchFamily="18" charset="0"/>
                          <a:cs typeface="Times New Roman" panose="02020603050405020304" pitchFamily="18" charset="0"/>
                        </a:rPr>
                        <a:t> no</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400" dirty="0" smtClean="0">
                          <a:solidFill>
                            <a:schemeClr val="tx1"/>
                          </a:solidFill>
                          <a:latin typeface="Times New Roman" panose="02020603050405020304" pitchFamily="18" charset="0"/>
                          <a:cs typeface="Times New Roman" panose="02020603050405020304" pitchFamily="18" charset="0"/>
                        </a:rPr>
                        <a:t>Title</a:t>
                      </a:r>
                      <a:r>
                        <a:rPr lang="en-US" sz="2400" baseline="0" dirty="0" smtClean="0">
                          <a:solidFill>
                            <a:schemeClr val="tx1"/>
                          </a:solidFill>
                          <a:latin typeface="Times New Roman" panose="02020603050405020304" pitchFamily="18" charset="0"/>
                          <a:cs typeface="Times New Roman" panose="02020603050405020304" pitchFamily="18" charset="0"/>
                        </a:rPr>
                        <a:t> of the paper</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400" dirty="0" smtClean="0">
                          <a:solidFill>
                            <a:schemeClr val="tx1"/>
                          </a:solidFill>
                          <a:latin typeface="Times New Roman" panose="02020603050405020304" pitchFamily="18" charset="0"/>
                          <a:cs typeface="Times New Roman" panose="02020603050405020304" pitchFamily="18" charset="0"/>
                        </a:rPr>
                        <a:t>Year</a:t>
                      </a:r>
                      <a:r>
                        <a:rPr lang="en-US" sz="2400" baseline="0" dirty="0" smtClean="0">
                          <a:solidFill>
                            <a:schemeClr val="tx1"/>
                          </a:solidFill>
                          <a:latin typeface="Times New Roman" panose="02020603050405020304" pitchFamily="18" charset="0"/>
                          <a:cs typeface="Times New Roman" panose="02020603050405020304" pitchFamily="18" charset="0"/>
                        </a:rPr>
                        <a:t> &amp;  volume</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400" dirty="0" smtClean="0">
                          <a:solidFill>
                            <a:schemeClr val="tx1"/>
                          </a:solidFill>
                          <a:latin typeface="Times New Roman" panose="02020603050405020304" pitchFamily="18" charset="0"/>
                          <a:cs typeface="Times New Roman" panose="02020603050405020304" pitchFamily="18" charset="0"/>
                        </a:rPr>
                        <a:t>description</a:t>
                      </a:r>
                      <a:endParaRPr lang="en-US" sz="2400" dirty="0">
                        <a:solidFill>
                          <a:schemeClr val="tx1"/>
                        </a:solidFill>
                        <a:latin typeface="Times New Roman" panose="02020603050405020304" pitchFamily="18" charset="0"/>
                        <a:cs typeface="Times New Roman" panose="02020603050405020304" pitchFamily="18" charset="0"/>
                      </a:endParaRPr>
                    </a:p>
                  </a:txBody>
                  <a:tcPr/>
                </a:tc>
              </a:tr>
              <a:tr h="3389116">
                <a:tc>
                  <a:txBody>
                    <a:bodyPr/>
                    <a:lstStyle/>
                    <a:p>
                      <a:r>
                        <a:rPr lang="en-US" dirty="0" smtClean="0"/>
                        <a:t>1.</a:t>
                      </a:r>
                      <a:endParaRPr lang="en-US" dirty="0"/>
                    </a:p>
                  </a:txBody>
                  <a:tcPr/>
                </a:tc>
                <a:tc>
                  <a:txBody>
                    <a:bodyPr/>
                    <a:lstStyle/>
                    <a:p>
                      <a:r>
                        <a:rPr lang="en-US" sz="2400" baseline="0" dirty="0" smtClean="0"/>
                        <a:t>IOT based monitoring system in smart </a:t>
                      </a:r>
                      <a:r>
                        <a:rPr lang="en-US" sz="2400" baseline="0" dirty="0" smtClean="0">
                          <a:latin typeface="Times New Roman" panose="02020603050405020304" pitchFamily="18" charset="0"/>
                          <a:cs typeface="Times New Roman" panose="02020603050405020304" pitchFamily="18" charset="0"/>
                        </a:rPr>
                        <a:t>agriculture</a:t>
                      </a:r>
                      <a:r>
                        <a:rPr lang="en-US" baseline="0" dirty="0" smtClean="0"/>
                        <a:t>.</a:t>
                      </a:r>
                      <a:endParaRPr lang="en-US" dirty="0"/>
                    </a:p>
                  </a:txBody>
                  <a:tcPr/>
                </a:tc>
                <a:tc>
                  <a:txBody>
                    <a:bodyPr/>
                    <a:lstStyle/>
                    <a:p>
                      <a:r>
                        <a:rPr lang="en-US" sz="2400" dirty="0" smtClean="0">
                          <a:latin typeface="Times New Roman" panose="02020603050405020304" pitchFamily="18" charset="0"/>
                          <a:cs typeface="Times New Roman" panose="02020603050405020304" pitchFamily="18" charset="0"/>
                        </a:rPr>
                        <a:t>Volume:28</a:t>
                      </a:r>
                    </a:p>
                    <a:p>
                      <a:r>
                        <a:rPr lang="en-US" sz="2400" dirty="0" smtClean="0">
                          <a:latin typeface="Times New Roman" panose="02020603050405020304" pitchFamily="18" charset="0"/>
                          <a:cs typeface="Times New Roman" panose="02020603050405020304" pitchFamily="18" charset="0"/>
                        </a:rPr>
                        <a:t>Issue:2</a:t>
                      </a:r>
                    </a:p>
                    <a:p>
                      <a:r>
                        <a:rPr lang="en-US" sz="2400" dirty="0" smtClean="0">
                          <a:latin typeface="Times New Roman" panose="02020603050405020304" pitchFamily="18" charset="0"/>
                          <a:cs typeface="Times New Roman" panose="02020603050405020304" pitchFamily="18" charset="0"/>
                        </a:rPr>
                        <a:t>June</a:t>
                      </a:r>
                      <a:r>
                        <a:rPr lang="en-US" sz="2400" baseline="0" dirty="0" smtClean="0">
                          <a:latin typeface="Times New Roman" panose="02020603050405020304" pitchFamily="18" charset="0"/>
                          <a:cs typeface="Times New Roman" panose="02020603050405020304" pitchFamily="18" charset="0"/>
                        </a:rPr>
                        <a:t> 2017</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This agriculture monitoring serves as a reliable and efficient for analyze the irrigation process in crop field</a:t>
                      </a:r>
                      <a:r>
                        <a:rPr lang="en-US" sz="2400" baseline="0" dirty="0" smtClean="0">
                          <a:latin typeface="Times New Roman" panose="02020603050405020304" pitchFamily="18" charset="0"/>
                          <a:cs typeface="Times New Roman" panose="02020603050405020304" pitchFamily="18" charset="0"/>
                        </a:rPr>
                        <a:t> by using capture image </a:t>
                      </a:r>
                      <a:endParaRPr lang="en-US" sz="24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xmlns="" val="3275075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Times New Roman" panose="02020603050405020304" pitchFamily="18" charset="0"/>
                <a:cs typeface="Times New Roman" panose="02020603050405020304" pitchFamily="18" charset="0"/>
              </a:rPr>
              <a:t>contd</a:t>
            </a:r>
            <a:endParaRPr lang="en-US" sz="32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742834027"/>
              </p:ext>
            </p:extLst>
          </p:nvPr>
        </p:nvGraphicFramePr>
        <p:xfrm>
          <a:off x="1107583" y="1690688"/>
          <a:ext cx="9156879" cy="3993738"/>
        </p:xfrm>
        <a:graphic>
          <a:graphicData uri="http://schemas.openxmlformats.org/drawingml/2006/table">
            <a:tbl>
              <a:tblPr firstRow="1" bandRow="1">
                <a:tableStyleId>{5C22544A-7EE6-4342-B048-85BDC9FD1C3A}</a:tableStyleId>
              </a:tblPr>
              <a:tblGrid>
                <a:gridCol w="1171978"/>
                <a:gridCol w="2864449"/>
                <a:gridCol w="1902888"/>
                <a:gridCol w="3217564"/>
              </a:tblGrid>
              <a:tr h="876674">
                <a:tc>
                  <a:txBody>
                    <a:bodyPr/>
                    <a:lstStyle/>
                    <a:p>
                      <a:r>
                        <a:rPr lang="en-US" sz="2400" dirty="0" smtClean="0">
                          <a:solidFill>
                            <a:schemeClr val="tx1"/>
                          </a:solidFill>
                          <a:latin typeface="Times New Roman" panose="02020603050405020304" pitchFamily="18" charset="0"/>
                          <a:cs typeface="Times New Roman" panose="02020603050405020304" pitchFamily="18" charset="0"/>
                        </a:rPr>
                        <a:t>Sl.no</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400" dirty="0" smtClean="0">
                          <a:solidFill>
                            <a:schemeClr val="tx1"/>
                          </a:solidFill>
                          <a:latin typeface="Times New Roman" panose="02020603050405020304" pitchFamily="18" charset="0"/>
                          <a:cs typeface="Times New Roman" panose="02020603050405020304" pitchFamily="18" charset="0"/>
                        </a:rPr>
                        <a:t>Title of the</a:t>
                      </a:r>
                      <a:r>
                        <a:rPr lang="en-US" sz="2400" baseline="0" dirty="0" smtClean="0">
                          <a:solidFill>
                            <a:schemeClr val="tx1"/>
                          </a:solidFill>
                          <a:latin typeface="Times New Roman" panose="02020603050405020304" pitchFamily="18" charset="0"/>
                          <a:cs typeface="Times New Roman" panose="02020603050405020304" pitchFamily="18" charset="0"/>
                        </a:rPr>
                        <a:t> paper</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400" dirty="0" smtClean="0">
                          <a:solidFill>
                            <a:schemeClr val="tx1"/>
                          </a:solidFill>
                          <a:latin typeface="Times New Roman" panose="02020603050405020304" pitchFamily="18" charset="0"/>
                          <a:cs typeface="Times New Roman" panose="02020603050405020304" pitchFamily="18" charset="0"/>
                        </a:rPr>
                        <a:t>Year</a:t>
                      </a:r>
                      <a:r>
                        <a:rPr lang="en-US" sz="2400" baseline="0" dirty="0" smtClean="0">
                          <a:solidFill>
                            <a:schemeClr val="tx1"/>
                          </a:solidFill>
                          <a:latin typeface="Times New Roman" panose="02020603050405020304" pitchFamily="18" charset="0"/>
                          <a:cs typeface="Times New Roman" panose="02020603050405020304" pitchFamily="18" charset="0"/>
                        </a:rPr>
                        <a:t> &amp; volume</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400" dirty="0" smtClean="0">
                          <a:solidFill>
                            <a:schemeClr val="tx1"/>
                          </a:solidFill>
                          <a:latin typeface="Times New Roman" panose="02020603050405020304" pitchFamily="18" charset="0"/>
                          <a:cs typeface="Times New Roman" panose="02020603050405020304" pitchFamily="18" charset="0"/>
                        </a:rPr>
                        <a:t>Description</a:t>
                      </a:r>
                      <a:endParaRPr lang="en-US" sz="2400" dirty="0">
                        <a:solidFill>
                          <a:schemeClr val="tx1"/>
                        </a:solidFill>
                        <a:latin typeface="Times New Roman" panose="02020603050405020304" pitchFamily="18" charset="0"/>
                        <a:cs typeface="Times New Roman" panose="02020603050405020304" pitchFamily="18" charset="0"/>
                      </a:endParaRPr>
                    </a:p>
                  </a:txBody>
                  <a:tcPr/>
                </a:tc>
              </a:tr>
              <a:tr h="3117064">
                <a:tc>
                  <a:txBody>
                    <a:bodyPr/>
                    <a:lstStyle/>
                    <a:p>
                      <a:r>
                        <a:rPr lang="en-US" dirty="0" smtClean="0"/>
                        <a:t>2.</a:t>
                      </a:r>
                      <a:endParaRPr lang="en-US" dirty="0"/>
                    </a:p>
                  </a:txBody>
                  <a:tcPr/>
                </a:tc>
                <a:tc>
                  <a:txBody>
                    <a:bodyPr/>
                    <a:lstStyle/>
                    <a:p>
                      <a:r>
                        <a:rPr lang="en-US" sz="2400" dirty="0" smtClean="0">
                          <a:latin typeface="Times New Roman" panose="02020603050405020304" pitchFamily="18" charset="0"/>
                          <a:cs typeface="Times New Roman" panose="02020603050405020304" pitchFamily="18" charset="0"/>
                        </a:rPr>
                        <a:t>IOT in Precision Agriculture Applications Using Wireless Moisture Sensor Network</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Volume:2</a:t>
                      </a:r>
                    </a:p>
                    <a:p>
                      <a:r>
                        <a:rPr lang="en-US" sz="2400" dirty="0" smtClean="0">
                          <a:latin typeface="Times New Roman" panose="02020603050405020304" pitchFamily="18" charset="0"/>
                          <a:cs typeface="Times New Roman" panose="02020603050405020304" pitchFamily="18" charset="0"/>
                        </a:rPr>
                        <a:t>Issue:2</a:t>
                      </a:r>
                    </a:p>
                    <a:p>
                      <a:r>
                        <a:rPr lang="en-US" sz="2400" baseline="0" dirty="0" smtClean="0">
                          <a:latin typeface="Times New Roman" panose="02020603050405020304" pitchFamily="18" charset="0"/>
                          <a:cs typeface="Times New Roman" panose="02020603050405020304" pitchFamily="18" charset="0"/>
                        </a:rPr>
                        <a:t>October 2016</a:t>
                      </a:r>
                      <a:endParaRPr lang="en-US" sz="2400" dirty="0" smtClean="0">
                        <a:latin typeface="Times New Roman" panose="02020603050405020304" pitchFamily="18" charset="0"/>
                        <a:cs typeface="Times New Roman" panose="02020603050405020304" pitchFamily="18" charset="0"/>
                      </a:endParaRPr>
                    </a:p>
                    <a:p>
                      <a:endParaRPr lang="en-US" dirty="0"/>
                    </a:p>
                  </a:txBody>
                  <a:tcPr/>
                </a:tc>
                <a:tc>
                  <a:txBody>
                    <a:bodyPr/>
                    <a:lstStyle/>
                    <a:p>
                      <a:r>
                        <a:rPr lang="en-US" sz="1800" b="0" i="0" u="none" strike="noStrike" kern="1200" baseline="0" dirty="0" smtClean="0">
                          <a:solidFill>
                            <a:schemeClr val="dk1"/>
                          </a:solidFill>
                          <a:latin typeface="+mn-lt"/>
                          <a:ea typeface="+mn-ea"/>
                          <a:cs typeface="+mn-cs"/>
                        </a:rPr>
                        <a:t> </a:t>
                      </a:r>
                      <a:r>
                        <a:rPr lang="en-US" sz="24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One of the objectives of this project is for migrating small-scale agriculture into big-scale agriculture in order to contribute to national economic growth. </a:t>
                      </a:r>
                    </a:p>
                    <a:p>
                      <a:endParaRPr lang="en-US" sz="24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xmlns="" val="33894057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dirty="0" err="1" smtClean="0">
                <a:latin typeface="Times New Roman" panose="02020603050405020304" pitchFamily="18" charset="0"/>
                <a:cs typeface="Times New Roman" panose="02020603050405020304" pitchFamily="18" charset="0"/>
              </a:rPr>
              <a:t>contd</a:t>
            </a:r>
            <a:endParaRPr lang="en-US" sz="32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017399004"/>
              </p:ext>
            </p:extLst>
          </p:nvPr>
        </p:nvGraphicFramePr>
        <p:xfrm>
          <a:off x="1622734" y="1819476"/>
          <a:ext cx="9028094" cy="4337317"/>
        </p:xfrm>
        <a:graphic>
          <a:graphicData uri="http://schemas.openxmlformats.org/drawingml/2006/table">
            <a:tbl>
              <a:tblPr firstRow="1" bandRow="1">
                <a:tableStyleId>{5C22544A-7EE6-4342-B048-85BDC9FD1C3A}</a:tableStyleId>
              </a:tblPr>
              <a:tblGrid>
                <a:gridCol w="1196811"/>
                <a:gridCol w="2367598"/>
                <a:gridCol w="1417957"/>
                <a:gridCol w="4045728"/>
              </a:tblGrid>
              <a:tr h="719238">
                <a:tc>
                  <a:txBody>
                    <a:bodyPr/>
                    <a:lstStyle/>
                    <a:p>
                      <a:r>
                        <a:rPr lang="en-US" sz="2400" dirty="0" smtClean="0">
                          <a:solidFill>
                            <a:schemeClr val="tx1"/>
                          </a:solidFill>
                          <a:latin typeface="Times New Roman" panose="02020603050405020304" pitchFamily="18" charset="0"/>
                          <a:cs typeface="Times New Roman" panose="02020603050405020304" pitchFamily="18" charset="0"/>
                        </a:rPr>
                        <a:t>Sl.no</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400" dirty="0" smtClean="0">
                          <a:solidFill>
                            <a:schemeClr val="tx1"/>
                          </a:solidFill>
                          <a:latin typeface="Times New Roman" panose="02020603050405020304" pitchFamily="18" charset="0"/>
                          <a:cs typeface="Times New Roman" panose="02020603050405020304" pitchFamily="18" charset="0"/>
                        </a:rPr>
                        <a:t>Title</a:t>
                      </a:r>
                      <a:r>
                        <a:rPr lang="en-US" sz="2400" baseline="0" dirty="0" smtClean="0">
                          <a:solidFill>
                            <a:schemeClr val="tx1"/>
                          </a:solidFill>
                          <a:latin typeface="Times New Roman" panose="02020603050405020304" pitchFamily="18" charset="0"/>
                          <a:cs typeface="Times New Roman" panose="02020603050405020304" pitchFamily="18" charset="0"/>
                        </a:rPr>
                        <a:t> of the paper</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400" dirty="0" smtClean="0">
                          <a:solidFill>
                            <a:schemeClr val="tx1"/>
                          </a:solidFill>
                          <a:latin typeface="Times New Roman" panose="02020603050405020304" pitchFamily="18" charset="0"/>
                          <a:cs typeface="Times New Roman" panose="02020603050405020304" pitchFamily="18" charset="0"/>
                        </a:rPr>
                        <a:t>Year &amp; </a:t>
                      </a:r>
                    </a:p>
                    <a:p>
                      <a:r>
                        <a:rPr lang="en-US" sz="2400" dirty="0" smtClean="0">
                          <a:solidFill>
                            <a:schemeClr val="tx1"/>
                          </a:solidFill>
                          <a:latin typeface="Times New Roman" panose="02020603050405020304" pitchFamily="18" charset="0"/>
                          <a:cs typeface="Times New Roman" panose="02020603050405020304" pitchFamily="18" charset="0"/>
                        </a:rPr>
                        <a:t>Volume</a:t>
                      </a:r>
                    </a:p>
                  </a:txBody>
                  <a:tcPr/>
                </a:tc>
                <a:tc>
                  <a:txBody>
                    <a:bodyPr/>
                    <a:lstStyle/>
                    <a:p>
                      <a:r>
                        <a:rPr lang="en-US" sz="2400" dirty="0" smtClean="0">
                          <a:solidFill>
                            <a:schemeClr val="tx1"/>
                          </a:solidFill>
                          <a:latin typeface="Times New Roman" panose="02020603050405020304" pitchFamily="18" charset="0"/>
                          <a:cs typeface="Times New Roman" panose="02020603050405020304" pitchFamily="18" charset="0"/>
                        </a:rPr>
                        <a:t>Description</a:t>
                      </a:r>
                      <a:endParaRPr lang="en-US" sz="2400" dirty="0">
                        <a:solidFill>
                          <a:schemeClr val="tx1"/>
                        </a:solidFill>
                        <a:latin typeface="Times New Roman" panose="02020603050405020304" pitchFamily="18" charset="0"/>
                        <a:cs typeface="Times New Roman" panose="02020603050405020304" pitchFamily="18" charset="0"/>
                      </a:endParaRPr>
                    </a:p>
                  </a:txBody>
                  <a:tcPr/>
                </a:tc>
              </a:tr>
              <a:tr h="3514357">
                <a:tc>
                  <a:txBody>
                    <a:bodyPr/>
                    <a:lstStyle/>
                    <a:p>
                      <a:r>
                        <a:rPr lang="en-US" sz="2400" dirty="0" smtClean="0"/>
                        <a:t>3.</a:t>
                      </a:r>
                      <a:endParaRPr lang="en-US" sz="2400" dirty="0"/>
                    </a:p>
                  </a:txBody>
                  <a:tcPr/>
                </a:tc>
                <a:tc>
                  <a:txBody>
                    <a:bodyPr/>
                    <a:lstStyle/>
                    <a:p>
                      <a:r>
                        <a:rPr lang="en-US" sz="24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IOT Based Smart Agriculture Monitoring System</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Volume:5</a:t>
                      </a:r>
                    </a:p>
                    <a:p>
                      <a:r>
                        <a:rPr lang="en-US" sz="2400" dirty="0" smtClean="0">
                          <a:latin typeface="Times New Roman" panose="02020603050405020304" pitchFamily="18" charset="0"/>
                          <a:cs typeface="Times New Roman" panose="02020603050405020304" pitchFamily="18" charset="0"/>
                        </a:rPr>
                        <a:t>Issue:2</a:t>
                      </a:r>
                    </a:p>
                    <a:p>
                      <a:r>
                        <a:rPr lang="en-US" sz="2400" baseline="0" dirty="0" smtClean="0">
                          <a:latin typeface="Times New Roman" panose="02020603050405020304" pitchFamily="18" charset="0"/>
                          <a:cs typeface="Times New Roman" panose="02020603050405020304" pitchFamily="18" charset="0"/>
                        </a:rPr>
                        <a:t>Feb 2017</a:t>
                      </a:r>
                      <a:endParaRPr lang="en-US" sz="2400" dirty="0" smtClean="0">
                        <a:latin typeface="Times New Roman" panose="02020603050405020304" pitchFamily="18" charset="0"/>
                        <a:cs typeface="Times New Roman" panose="02020603050405020304" pitchFamily="18" charset="0"/>
                      </a:endParaRPr>
                    </a:p>
                    <a:p>
                      <a:endParaRPr lang="en-US" sz="1800" b="1" i="0" u="none" strike="noStrike" kern="1200" baseline="0" dirty="0" smtClean="0">
                        <a:solidFill>
                          <a:schemeClr val="dk1"/>
                        </a:solidFill>
                        <a:latin typeface="+mn-lt"/>
                        <a:ea typeface="+mn-ea"/>
                        <a:cs typeface="+mn-cs"/>
                      </a:endParaRPr>
                    </a:p>
                  </a:txBody>
                  <a:tcPr/>
                </a:tc>
                <a:tc>
                  <a:txBody>
                    <a:bodyPr/>
                    <a:lstStyle/>
                    <a:p>
                      <a:r>
                        <a:rPr lang="en-US" sz="24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This project includes various features</a:t>
                      </a:r>
                    </a:p>
                    <a:p>
                      <a:r>
                        <a:rPr lang="en-US" sz="24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like GPS based remote controlled monitoring, of leaf moisture   </a:t>
                      </a:r>
                    </a:p>
                  </a:txBody>
                  <a:tcPr/>
                </a:tc>
              </a:tr>
            </a:tbl>
          </a:graphicData>
        </a:graphic>
      </p:graphicFrame>
    </p:spTree>
    <p:extLst>
      <p:ext uri="{BB962C8B-B14F-4D97-AF65-F5344CB8AC3E}">
        <p14:creationId xmlns:p14="http://schemas.microsoft.com/office/powerpoint/2010/main" xmlns="" val="22535247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64950987"/>
              </p:ext>
            </p:extLst>
          </p:nvPr>
        </p:nvGraphicFramePr>
        <p:xfrm>
          <a:off x="1506825" y="1690688"/>
          <a:ext cx="9221276" cy="4309577"/>
        </p:xfrm>
        <a:graphic>
          <a:graphicData uri="http://schemas.openxmlformats.org/drawingml/2006/table">
            <a:tbl>
              <a:tblPr firstRow="1" bandRow="1">
                <a:tableStyleId>{5C22544A-7EE6-4342-B048-85BDC9FD1C3A}</a:tableStyleId>
              </a:tblPr>
              <a:tblGrid>
                <a:gridCol w="1399659"/>
                <a:gridCol w="2428818"/>
                <a:gridCol w="1564323"/>
                <a:gridCol w="3828476"/>
              </a:tblGrid>
              <a:tr h="779466">
                <a:tc>
                  <a:txBody>
                    <a:bodyPr/>
                    <a:lstStyle/>
                    <a:p>
                      <a:r>
                        <a:rPr lang="en-US" sz="2400" dirty="0" smtClean="0">
                          <a:solidFill>
                            <a:schemeClr val="tx1"/>
                          </a:solidFill>
                          <a:latin typeface="Times New Roman" panose="02020603050405020304" pitchFamily="18" charset="0"/>
                          <a:cs typeface="Times New Roman" panose="02020603050405020304" pitchFamily="18" charset="0"/>
                        </a:rPr>
                        <a:t>Sl.no</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400" dirty="0" smtClean="0">
                          <a:solidFill>
                            <a:schemeClr val="tx1"/>
                          </a:solidFill>
                          <a:latin typeface="Times New Roman" panose="02020603050405020304" pitchFamily="18" charset="0"/>
                          <a:cs typeface="Times New Roman" panose="02020603050405020304" pitchFamily="18" charset="0"/>
                        </a:rPr>
                        <a:t>Title of the paper</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400" dirty="0" smtClean="0">
                          <a:solidFill>
                            <a:schemeClr val="tx1"/>
                          </a:solidFill>
                          <a:latin typeface="Times New Roman" panose="02020603050405020304" pitchFamily="18" charset="0"/>
                          <a:cs typeface="Times New Roman" panose="02020603050405020304" pitchFamily="18" charset="0"/>
                        </a:rPr>
                        <a:t>Year &amp; volume</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400" dirty="0" smtClean="0">
                          <a:solidFill>
                            <a:schemeClr val="tx1"/>
                          </a:solidFill>
                          <a:latin typeface="Times New Roman" panose="02020603050405020304" pitchFamily="18" charset="0"/>
                          <a:cs typeface="Times New Roman" panose="02020603050405020304" pitchFamily="18" charset="0"/>
                        </a:rPr>
                        <a:t>Description</a:t>
                      </a:r>
                      <a:endParaRPr lang="en-US" sz="2400" dirty="0">
                        <a:solidFill>
                          <a:schemeClr val="tx1"/>
                        </a:solidFill>
                        <a:latin typeface="Times New Roman" panose="02020603050405020304" pitchFamily="18" charset="0"/>
                        <a:cs typeface="Times New Roman" panose="02020603050405020304" pitchFamily="18" charset="0"/>
                      </a:endParaRPr>
                    </a:p>
                  </a:txBody>
                  <a:tcPr/>
                </a:tc>
              </a:tr>
              <a:tr h="3486617">
                <a:tc>
                  <a:txBody>
                    <a:bodyPr/>
                    <a:lstStyle/>
                    <a:p>
                      <a:r>
                        <a:rPr lang="en-US" dirty="0" smtClean="0"/>
                        <a:t>4.</a:t>
                      </a:r>
                      <a:endParaRPr lang="en-US" dirty="0"/>
                    </a:p>
                  </a:txBody>
                  <a:tcPr/>
                </a:tc>
                <a:tc>
                  <a:txBody>
                    <a:bodyPr/>
                    <a:lstStyle/>
                    <a:p>
                      <a:r>
                        <a:rPr lang="en-US" sz="24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Design of Plant Protection Robot’s Operation Planning and Monitoring</a:t>
                      </a:r>
                    </a:p>
                    <a:p>
                      <a:r>
                        <a:rPr lang="en-US" sz="24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Management System</a:t>
                      </a:r>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Volume:2</a:t>
                      </a:r>
                    </a:p>
                    <a:p>
                      <a:r>
                        <a:rPr lang="en-US" sz="2400" dirty="0" smtClean="0">
                          <a:latin typeface="Times New Roman" panose="02020603050405020304" pitchFamily="18" charset="0"/>
                          <a:cs typeface="Times New Roman" panose="02020603050405020304" pitchFamily="18" charset="0"/>
                        </a:rPr>
                        <a:t>Issue:2</a:t>
                      </a:r>
                    </a:p>
                    <a:p>
                      <a:r>
                        <a:rPr lang="en-US" sz="2400" baseline="0" dirty="0" smtClean="0">
                          <a:latin typeface="Times New Roman" panose="02020603050405020304" pitchFamily="18" charset="0"/>
                          <a:cs typeface="Times New Roman" panose="02020603050405020304" pitchFamily="18" charset="0"/>
                        </a:rPr>
                        <a:t>Feb 2017</a:t>
                      </a:r>
                      <a:endParaRPr lang="en-US" sz="2400" dirty="0" smtClean="0">
                        <a:latin typeface="Times New Roman" panose="02020603050405020304" pitchFamily="18" charset="0"/>
                        <a:cs typeface="Times New Roman" panose="02020603050405020304" pitchFamily="18" charset="0"/>
                      </a:endParaRPr>
                    </a:p>
                    <a:p>
                      <a:endParaRPr lang="en-US" dirty="0"/>
                    </a:p>
                  </a:txBody>
                  <a:tcPr/>
                </a:tc>
                <a:tc>
                  <a:txBody>
                    <a:bodyPr/>
                    <a:lstStyle/>
                    <a:p>
                      <a:r>
                        <a:rPr lang="en-US" sz="24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This paper uses feature points of high precision GPS row</a:t>
                      </a:r>
                    </a:p>
                    <a:p>
                      <a:r>
                        <a:rPr lang="en-US" sz="24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field acquisition to construct of the feature map, and then</a:t>
                      </a:r>
                    </a:p>
                    <a:p>
                      <a:r>
                        <a:rPr lang="en-US" sz="24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realize the operation planning function; with the help of GPS/BD collecting location information, information</a:t>
                      </a:r>
                    </a:p>
                    <a:p>
                      <a:r>
                        <a:rPr lang="en-US" sz="24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transmission by using GPRS.</a:t>
                      </a:r>
                    </a:p>
                  </a:txBody>
                  <a:tcPr/>
                </a:tc>
              </a:tr>
            </a:tbl>
          </a:graphicData>
        </a:graphic>
      </p:graphicFrame>
      <p:sp>
        <p:nvSpPr>
          <p:cNvPr id="5" name="Title 4"/>
          <p:cNvSpPr>
            <a:spLocks noGrp="1"/>
          </p:cNvSpPr>
          <p:nvPr>
            <p:ph type="title"/>
          </p:nvPr>
        </p:nvSpPr>
        <p:spPr/>
        <p:txBody>
          <a:bodyPr>
            <a:normAutofit/>
          </a:bodyPr>
          <a:lstStyle/>
          <a:p>
            <a:r>
              <a:rPr lang="en-US" sz="3200" dirty="0" err="1" smtClean="0">
                <a:latin typeface="Times New Roman" panose="02020603050405020304" pitchFamily="18" charset="0"/>
                <a:cs typeface="Times New Roman" panose="02020603050405020304" pitchFamily="18" charset="0"/>
              </a:rPr>
              <a:t>contd</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6418646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Existing Method</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56834" y="1870992"/>
            <a:ext cx="7688687" cy="3795711"/>
          </a:xfrm>
        </p:spPr>
        <p:txBody>
          <a:bodyPr>
            <a:normAutofit/>
          </a:bodyPr>
          <a:lstStyle/>
          <a:p>
            <a:r>
              <a:rPr lang="en-US" sz="2400" dirty="0" smtClean="0">
                <a:latin typeface="Times New Roman" panose="02020603050405020304" pitchFamily="18" charset="0"/>
                <a:cs typeface="Times New Roman" panose="02020603050405020304" pitchFamily="18" charset="0"/>
              </a:rPr>
              <a:t>The design of IOT based monitoring system widely used to analyze the temperature and to identify the changes in the crop field.</a:t>
            </a:r>
          </a:p>
          <a:p>
            <a:r>
              <a:rPr lang="en-US" sz="2400" dirty="0" smtClean="0">
                <a:latin typeface="Times New Roman" panose="02020603050405020304" pitchFamily="18" charset="0"/>
                <a:cs typeface="Times New Roman" panose="02020603050405020304" pitchFamily="18" charset="0"/>
              </a:rPr>
              <a:t>In the existing system is making agriculture by automation and remote control operations like spraying , moisture sensing .</a:t>
            </a:r>
          </a:p>
          <a:p>
            <a:r>
              <a:rPr lang="en-US" sz="2400" dirty="0" smtClean="0">
                <a:latin typeface="Times New Roman" panose="02020603050405020304" pitchFamily="18" charset="0"/>
                <a:cs typeface="Times New Roman" panose="02020603050405020304" pitchFamily="18" charset="0"/>
              </a:rPr>
              <a:t>The use of the existing system used to sense the moisture condition and automatic transformation of data.</a:t>
            </a:r>
          </a:p>
          <a:p>
            <a:r>
              <a:rPr lang="en-US" sz="2400" dirty="0" smtClean="0">
                <a:latin typeface="Times New Roman" panose="02020603050405020304" pitchFamily="18" charset="0"/>
                <a:cs typeface="Times New Roman" panose="02020603050405020304" pitchFamily="18" charset="0"/>
              </a:rPr>
              <a:t>Though it has many advantages ,but it needs some human power to identify the troubles in crop yield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751317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Proposed method</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80315" y="1896751"/>
            <a:ext cx="7843233" cy="3731318"/>
          </a:xfrm>
        </p:spPr>
        <p:txBody>
          <a:bodyPr>
            <a:normAutofit/>
          </a:bodyPr>
          <a:lstStyle/>
          <a:p>
            <a:r>
              <a:rPr lang="en-US" sz="2400" dirty="0" smtClean="0">
                <a:latin typeface="Times New Roman" panose="02020603050405020304" pitchFamily="18" charset="0"/>
                <a:cs typeface="Times New Roman" panose="02020603050405020304" pitchFamily="18" charset="0"/>
              </a:rPr>
              <a:t>We aim to design a spying robot with camera in agriculture field to identify the troubles and store the capture images .</a:t>
            </a:r>
          </a:p>
          <a:p>
            <a:r>
              <a:rPr lang="en-US" sz="2400" dirty="0" smtClean="0">
                <a:latin typeface="Times New Roman" panose="02020603050405020304" pitchFamily="18" charset="0"/>
                <a:cs typeface="Times New Roman" panose="02020603050405020304" pitchFamily="18" charset="0"/>
              </a:rPr>
              <a:t>And also we like to implement ,the image can be transmit through MMS to farmers mobile phone using Wi-Fi.</a:t>
            </a:r>
          </a:p>
          <a:p>
            <a:r>
              <a:rPr lang="en-US" sz="2400" dirty="0" smtClean="0">
                <a:latin typeface="Times New Roman" panose="02020603050405020304" pitchFamily="18" charset="0"/>
                <a:cs typeface="Times New Roman" panose="02020603050405020304" pitchFamily="18" charset="0"/>
              </a:rPr>
              <a:t>We aim to reduce the human power in this project.</a:t>
            </a:r>
          </a:p>
          <a:p>
            <a:r>
              <a:rPr lang="en-US" sz="2400" dirty="0" smtClean="0">
                <a:latin typeface="Times New Roman" panose="02020603050405020304" pitchFamily="18" charset="0"/>
                <a:cs typeface="Times New Roman" panose="02020603050405020304" pitchFamily="18" charset="0"/>
              </a:rPr>
              <a:t>Also to implement ,the temperature sensing and humidity sensing of an air , moisture sensing and theft detection in the agriculture field.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623053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368"/>
            <a:ext cx="10812887" cy="729579"/>
          </a:xfrm>
        </p:spPr>
        <p:txBody>
          <a:bodyPr>
            <a:normAutofit/>
          </a:bodyPr>
          <a:lstStyle/>
          <a:p>
            <a:r>
              <a:rPr lang="en-US" sz="3200" dirty="0" smtClean="0">
                <a:latin typeface="Times New Roman" panose="02020603050405020304" pitchFamily="18" charset="0"/>
                <a:cs typeface="Times New Roman" panose="02020603050405020304" pitchFamily="18" charset="0"/>
              </a:rPr>
              <a:t>Block diagram - </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Spying Robot</a:t>
            </a:r>
            <a:endParaRPr lang="en-US" sz="32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838201" y="1749480"/>
            <a:ext cx="3845538" cy="2564943"/>
          </a:xfrm>
          <a:prstGeom prst="rect">
            <a:avLst/>
          </a:prstGeom>
        </p:spPr>
      </p:pic>
      <p:pic>
        <p:nvPicPr>
          <p:cNvPr id="5" name="Picture 4"/>
          <p:cNvPicPr>
            <a:picLocks noChangeAspect="1"/>
          </p:cNvPicPr>
          <p:nvPr/>
        </p:nvPicPr>
        <p:blipFill>
          <a:blip r:embed="rId3"/>
          <a:stretch>
            <a:fillRect/>
          </a:stretch>
        </p:blipFill>
        <p:spPr>
          <a:xfrm>
            <a:off x="5138670" y="1749480"/>
            <a:ext cx="6093930" cy="4158534"/>
          </a:xfrm>
          <a:prstGeom prst="rect">
            <a:avLst/>
          </a:prstGeom>
        </p:spPr>
      </p:pic>
    </p:spTree>
    <p:extLst>
      <p:ext uri="{BB962C8B-B14F-4D97-AF65-F5344CB8AC3E}">
        <p14:creationId xmlns:p14="http://schemas.microsoft.com/office/powerpoint/2010/main" xmlns="" val="27503874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654</Words>
  <Application>Microsoft Office PowerPoint</Application>
  <PresentationFormat>Custom</PresentationFormat>
  <Paragraphs>84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KIT- Kalaignar karunanidhi Institute of Technology  IOT BASED MONITORING SYSTEM WITH SPYING ROBOT IN SMART AGRICULTURE</vt:lpstr>
      <vt:lpstr>Objective</vt:lpstr>
      <vt:lpstr>Literature survey</vt:lpstr>
      <vt:lpstr>contd</vt:lpstr>
      <vt:lpstr> contd</vt:lpstr>
      <vt:lpstr>contd</vt:lpstr>
      <vt:lpstr>Existing Method</vt:lpstr>
      <vt:lpstr>Proposed method</vt:lpstr>
      <vt:lpstr>Block diagram -  Spying Robot</vt:lpstr>
      <vt:lpstr>Block diagram - Sensor</vt:lpstr>
      <vt:lpstr>Tools used</vt:lpstr>
      <vt:lpstr>Conclusion</vt:lpstr>
      <vt:lpstr>Refrence</vt:lpstr>
      <vt:lpstr>                              THANK YOU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KIT- Kalaignar karunanidhi institute of technology  IOT BASED MONITORING SYSTEM WITH SPYING ROBOT IN SMART AGRICULTURE</dc:title>
  <dc:creator>THILAGARAJ CHANDRAN</dc:creator>
  <cp:lastModifiedBy>Sandhiya</cp:lastModifiedBy>
  <cp:revision>26</cp:revision>
  <dcterms:created xsi:type="dcterms:W3CDTF">2018-08-01T17:06:12Z</dcterms:created>
  <dcterms:modified xsi:type="dcterms:W3CDTF">2018-08-04T06:34:15Z</dcterms:modified>
</cp:coreProperties>
</file>