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D0924-D3ED-F148-5BFA-3735FA32C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036D6-D5BC-413B-9E28-E1178C88AF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FE343-CD52-4F63-B900-CEB8D91D743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B166-CAD3-2897-4668-E9EC943A7F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FBE22-D0F0-5230-6E55-19E59425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3025A-E229-4606-ADD5-C34DCBCC4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26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CB86-61E2-402A-A447-08E64A3777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F2114-B94A-475A-81A0-359D753B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1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3582-4A54-443A-A2B7-92B142D0AFF9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39D3-C6F4-4348-8CB5-8ACBE880E3E7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3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557-C6DE-49AD-9A31-7634B6212D13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39A9D6EC-9A93-4747-86D5-61DD4F9AB8E1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9719-9B68-44FF-8E70-761DE3370ABA}" type="datetime4">
              <a:rPr lang="en-US" smtClean="0"/>
              <a:t>June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871-FC76-4BEC-81E2-CCC3CBEAC248}" type="datetime4">
              <a:rPr lang="en-US" smtClean="0"/>
              <a:t>June 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5A1E-6793-4E8D-9169-9F4C4E010706}" type="datetime4">
              <a:rPr lang="en-US" smtClean="0"/>
              <a:t>June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9EBA-2DF9-4D85-9C2F-47BD60F72D4D}" type="datetime4">
              <a:rPr lang="en-US" smtClean="0"/>
              <a:t>June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349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7DDE-B222-422A-BC35-EC251F476B09}" type="datetime4">
              <a:rPr lang="en-US" smtClean="0"/>
              <a:t>June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7013-CBEE-4652-BB90-FE39D6D2DF91}" type="datetime4">
              <a:rPr lang="en-US" smtClean="0"/>
              <a:t>June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DF92-BED9-41D3-824B-AFF00B701816}" type="datetime4">
              <a:rPr lang="en-US" smtClean="0"/>
              <a:t>June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61E2BEFE-1B84-41E3-9CAF-865EF9CD79C6}" type="datetime4">
              <a:rPr lang="en-US" smtClean="0"/>
              <a:t>June 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51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zza with pepperoni and mushrooms&#10;&#10;Description automatically generated with medium confidence">
            <a:extLst>
              <a:ext uri="{FF2B5EF4-FFF2-40B4-BE49-F238E27FC236}">
                <a16:creationId xmlns:a16="http://schemas.microsoft.com/office/drawing/2014/main" id="{F2F54E4A-F08C-83EF-829E-8A674036B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1159624"/>
            <a:ext cx="5857124" cy="4583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7E98A-821A-5491-51F9-A786A3BEA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760499" cy="174137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Pizza prize prediction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D0995-C086-9603-BD83-6DCB971AB323}"/>
              </a:ext>
            </a:extLst>
          </p:cNvPr>
          <p:cNvSpPr txBox="1"/>
          <p:nvPr/>
        </p:nvSpPr>
        <p:spPr>
          <a:xfrm>
            <a:off x="773408" y="4708187"/>
            <a:ext cx="278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</a:t>
            </a:r>
          </a:p>
        </p:txBody>
      </p:sp>
    </p:spTree>
    <p:extLst>
      <p:ext uri="{BB962C8B-B14F-4D97-AF65-F5344CB8AC3E}">
        <p14:creationId xmlns:p14="http://schemas.microsoft.com/office/powerpoint/2010/main" val="2709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212E-26E7-4199-0B8C-2BF36C8A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26" y="2584316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you..!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D7A8-BF4C-5335-A0BD-4C083C5F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9788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0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4C1E-CC9A-0A92-B07E-B03555B1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8CED-31F2-6910-D6FD-EA494C0A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Pizza is a popular food worldwide, with its origins in Italy during the 18th century.</a:t>
            </a:r>
          </a:p>
          <a:p>
            <a:pPr>
              <a:lnSpc>
                <a:spcPct val="150000"/>
              </a:lnSpc>
            </a:pPr>
            <a:r>
              <a:rPr lang="en-US" dirty="0"/>
              <a:t>The price of a pizza can vary based on factors like ingredients, cooking method, and brand.</a:t>
            </a:r>
          </a:p>
          <a:p>
            <a:pPr>
              <a:lnSpc>
                <a:spcPct val="150000"/>
              </a:lnSpc>
            </a:pPr>
            <a:r>
              <a:rPr lang="en-US" dirty="0"/>
              <a:t>The global pizza market was valued at 178 million USD (Market watch, n.d.).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project aims to analyze the factors affecting pizza prices and ensure reasonable pricing.</a:t>
            </a:r>
          </a:p>
        </p:txBody>
      </p:sp>
      <p:pic>
        <p:nvPicPr>
          <p:cNvPr id="5" name="Graphic 4" descr="Whole pizza with solid fill">
            <a:extLst>
              <a:ext uri="{FF2B5EF4-FFF2-40B4-BE49-F238E27FC236}">
                <a16:creationId xmlns:a16="http://schemas.microsoft.com/office/drawing/2014/main" id="{18F1E4AE-C1B0-9CE1-5BA3-86D959AEF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117" y="4044863"/>
            <a:ext cx="914400" cy="914400"/>
          </a:xfrm>
          <a:prstGeom prst="rect">
            <a:avLst/>
          </a:prstGeom>
        </p:spPr>
      </p:pic>
      <p:pic>
        <p:nvPicPr>
          <p:cNvPr id="7" name="Graphic 6" descr="Table setting with solid fill">
            <a:extLst>
              <a:ext uri="{FF2B5EF4-FFF2-40B4-BE49-F238E27FC236}">
                <a16:creationId xmlns:a16="http://schemas.microsoft.com/office/drawing/2014/main" id="{18403FA8-CDD0-47FA-142C-D841B432B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7337" y="509014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013927-3985-D8A0-2465-11BC17A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54377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3DA9E-61E0-BE3C-5AAB-A565DF22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30ED-5B97-5B11-06D5-C2E63FD4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US" dirty="0"/>
              <a:t>The dataset used in the study is sourced from Kaggle and focuses on Pizza Price Prediction.</a:t>
            </a:r>
          </a:p>
          <a:p>
            <a:r>
              <a:rPr lang="en-US" dirty="0"/>
              <a:t>The study examined a dataset with 9 variables and 129 records, focusing on the pizza price in Indonesian rupees.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C20B94-CDF3-AABD-890D-308D3CE0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6630"/>
              </p:ext>
            </p:extLst>
          </p:nvPr>
        </p:nvGraphicFramePr>
        <p:xfrm>
          <a:off x="7253784" y="808122"/>
          <a:ext cx="3951738" cy="5257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399">
                  <a:extLst>
                    <a:ext uri="{9D8B030D-6E8A-4147-A177-3AD203B41FA5}">
                      <a16:colId xmlns:a16="http://schemas.microsoft.com/office/drawing/2014/main" val="376682811"/>
                    </a:ext>
                  </a:extLst>
                </a:gridCol>
                <a:gridCol w="2061339">
                  <a:extLst>
                    <a:ext uri="{9D8B030D-6E8A-4147-A177-3AD203B41FA5}">
                      <a16:colId xmlns:a16="http://schemas.microsoft.com/office/drawing/2014/main" val="2333978382"/>
                    </a:ext>
                  </a:extLst>
                </a:gridCol>
              </a:tblGrid>
              <a:tr h="28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Variable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extLst>
                  <a:ext uri="{0D108BD9-81ED-4DB2-BD59-A6C34878D82A}">
                    <a16:rowId xmlns:a16="http://schemas.microsoft.com/office/drawing/2014/main" val="697208651"/>
                  </a:ext>
                </a:extLst>
              </a:tr>
              <a:tr h="78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Company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Manufactured company of the pizza; Categorical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extLst>
                  <a:ext uri="{0D108BD9-81ED-4DB2-BD59-A6C34878D82A}">
                    <a16:rowId xmlns:a16="http://schemas.microsoft.com/office/drawing/2014/main" val="810974089"/>
                  </a:ext>
                </a:extLst>
              </a:tr>
              <a:tr h="533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Price_rupiah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Price of a pizza; Continuous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extLst>
                  <a:ext uri="{0D108BD9-81ED-4DB2-BD59-A6C34878D82A}">
                    <a16:rowId xmlns:a16="http://schemas.microsoft.com/office/drawing/2014/main" val="2808197605"/>
                  </a:ext>
                </a:extLst>
              </a:tr>
              <a:tr h="533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Diameter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Diameter of a pizza in inches; Discrete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extLst>
                  <a:ext uri="{0D108BD9-81ED-4DB2-BD59-A6C34878D82A}">
                    <a16:rowId xmlns:a16="http://schemas.microsoft.com/office/drawing/2014/main" val="3885533544"/>
                  </a:ext>
                </a:extLst>
              </a:tr>
              <a:tr h="533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Topping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Topping used in the pizza; Categorical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extLst>
                  <a:ext uri="{0D108BD9-81ED-4DB2-BD59-A6C34878D82A}">
                    <a16:rowId xmlns:a16="http://schemas.microsoft.com/office/drawing/2014/main" val="3603112249"/>
                  </a:ext>
                </a:extLst>
              </a:tr>
              <a:tr h="533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Variant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Type of the variant; Categorical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extLst>
                  <a:ext uri="{0D108BD9-81ED-4DB2-BD59-A6C34878D82A}">
                    <a16:rowId xmlns:a16="http://schemas.microsoft.com/office/drawing/2014/main" val="4210796156"/>
                  </a:ext>
                </a:extLst>
              </a:tr>
              <a:tr h="780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Size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Which size category for given pizza; Categorical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extLst>
                  <a:ext uri="{0D108BD9-81ED-4DB2-BD59-A6C34878D82A}">
                    <a16:rowId xmlns:a16="http://schemas.microsoft.com/office/drawing/2014/main" val="3351712016"/>
                  </a:ext>
                </a:extLst>
              </a:tr>
              <a:tr h="425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Extra_souse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Whether the pizza contains extra souse, cheese or mushrooms; Categorical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extLst>
                  <a:ext uri="{0D108BD9-81ED-4DB2-BD59-A6C34878D82A}">
                    <a16:rowId xmlns:a16="http://schemas.microsoft.com/office/drawing/2014/main" val="1136236202"/>
                  </a:ext>
                </a:extLst>
              </a:tr>
              <a:tr h="425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Extra_cheese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17361"/>
                  </a:ext>
                </a:extLst>
              </a:tr>
              <a:tr h="4254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Extra_mushrooms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673" marR="946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5696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55962-F98D-B0BF-E213-7041069A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568" y="626871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AEBE-DCC8-BFB2-BA32-3210717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BA1A-8208-1DFD-7D79-D68DC9A1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involved removing currency symbols and units from relevant columns.</a:t>
            </a:r>
          </a:p>
          <a:p>
            <a:r>
              <a:rPr lang="en-US" dirty="0"/>
              <a:t>Missing values are checked, and exploratory data analysis is conducted using descriptive statistics and visualizations.</a:t>
            </a:r>
          </a:p>
          <a:p>
            <a:r>
              <a:rPr lang="en-US" dirty="0"/>
              <a:t>Machine learning models are trained and evaluated using metrics such as Mean Absolute Error, R-squared score, and Root Mean Squared Error.</a:t>
            </a:r>
          </a:p>
          <a:p>
            <a:endParaRPr lang="en-US" dirty="0"/>
          </a:p>
        </p:txBody>
      </p:sp>
      <p:pic>
        <p:nvPicPr>
          <p:cNvPr id="5" name="Graphic 4" descr="Bullseye outline">
            <a:extLst>
              <a:ext uri="{FF2B5EF4-FFF2-40B4-BE49-F238E27FC236}">
                <a16:creationId xmlns:a16="http://schemas.microsoft.com/office/drawing/2014/main" id="{EDA6E7A2-62DF-AA54-40A4-03F54E3A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6618" y="4230619"/>
            <a:ext cx="1603514" cy="1603514"/>
          </a:xfrm>
          <a:prstGeom prst="rect">
            <a:avLst/>
          </a:prstGeom>
        </p:spPr>
      </p:pic>
      <p:pic>
        <p:nvPicPr>
          <p:cNvPr id="7" name="Graphic 6" descr="Circles with arrows outline">
            <a:extLst>
              <a:ext uri="{FF2B5EF4-FFF2-40B4-BE49-F238E27FC236}">
                <a16:creationId xmlns:a16="http://schemas.microsoft.com/office/drawing/2014/main" id="{44AEAD2C-A5A5-AD02-736A-782061454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2678" y="760413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74C0DA-D5C5-18AE-54BB-6C93FC31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54377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5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6371-7390-CA85-BDE6-AB5BB4D3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472DD7D-433B-DC89-4844-EE1DCEF64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4" y="1817745"/>
            <a:ext cx="2864995" cy="3014732"/>
          </a:xfrm>
          <a:prstGeom prst="rect">
            <a:avLst/>
          </a:prstGeom>
        </p:spPr>
      </p:pic>
      <p:pic>
        <p:nvPicPr>
          <p:cNvPr id="5" name="Picture 4" descr="A picture containing square, rectangle, screenshot, line&#10;&#10;Description automatically generated">
            <a:extLst>
              <a:ext uri="{FF2B5EF4-FFF2-40B4-BE49-F238E27FC236}">
                <a16:creationId xmlns:a16="http://schemas.microsoft.com/office/drawing/2014/main" id="{92A63972-B5DC-BB80-0C1B-5171A1690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35" y="2094758"/>
            <a:ext cx="3019425" cy="21259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4140C8A-959D-3748-A7F8-A2C401252FDA}"/>
              </a:ext>
            </a:extLst>
          </p:cNvPr>
          <p:cNvGrpSpPr/>
          <p:nvPr/>
        </p:nvGrpSpPr>
        <p:grpSpPr>
          <a:xfrm>
            <a:off x="7977721" y="2511584"/>
            <a:ext cx="3301302" cy="1058863"/>
            <a:chOff x="7773441" y="1827052"/>
            <a:chExt cx="3301302" cy="1058863"/>
          </a:xfrm>
        </p:grpSpPr>
        <p:pic>
          <p:nvPicPr>
            <p:cNvPr id="2051" name="Picture 10" descr="A blue and orange pie chart&#10;&#10;Description automatically generated with medium confidence">
              <a:extLst>
                <a:ext uri="{FF2B5EF4-FFF2-40B4-BE49-F238E27FC236}">
                  <a16:creationId xmlns:a16="http://schemas.microsoft.com/office/drawing/2014/main" id="{EF165816-5733-D11A-951A-62B69215D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9368" y="1832609"/>
              <a:ext cx="1095375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Picture 14" descr="D9khzGooDY7fAAAAAElFTkSuQmCC (246×231)">
              <a:extLst>
                <a:ext uri="{FF2B5EF4-FFF2-40B4-BE49-F238E27FC236}">
                  <a16:creationId xmlns:a16="http://schemas.microsoft.com/office/drawing/2014/main" id="{3EDF8582-5774-4D5D-CBEC-67EAC0995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566" y="1832609"/>
              <a:ext cx="1116012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13" descr="1LPqJi22smlDh89bgb6WcsSOFluFSR5YIyIjCl+fC7zQyferraiyHUCpzZwH3C0iPYH38BcsVN2k72MrFUN6Kq5UDGmxlYohLbZSMaTFViqGtNhKxZAWW6kY0mIrFUNabKViSIutVAxpsZWKIS22UjGkxVYqhrTYSsWQFlupGNJiKxVDWmylYkiLrVQMabGViiEttlIx9P9QdmnhykMzMgAAAABJRU5ErkJggg== (246×231)">
              <a:extLst>
                <a:ext uri="{FF2B5EF4-FFF2-40B4-BE49-F238E27FC236}">
                  <a16:creationId xmlns:a16="http://schemas.microsoft.com/office/drawing/2014/main" id="{EE185B6D-2F2D-6B92-455F-B4B05D26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441" y="1827052"/>
              <a:ext cx="1127125" cy="1058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C98B1C3-DA0A-589D-BB72-4022593B6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A2330-315C-E716-314B-D944BBE4E1B4}"/>
              </a:ext>
            </a:extLst>
          </p:cNvPr>
          <p:cNvSpPr txBox="1"/>
          <p:nvPr/>
        </p:nvSpPr>
        <p:spPr>
          <a:xfrm>
            <a:off x="7981727" y="3955314"/>
            <a:ext cx="3297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Pizza with Extra mushrooms, Extra Sauce, or Extra mushrooms shows a higher count than those without extra cheese, extra sauce, or Extra mushrooms.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77F7B-41D3-19C2-4390-A3A1F2F985C3}"/>
              </a:ext>
            </a:extLst>
          </p:cNvPr>
          <p:cNvSpPr txBox="1"/>
          <p:nvPr/>
        </p:nvSpPr>
        <p:spPr>
          <a:xfrm>
            <a:off x="244107" y="4849763"/>
            <a:ext cx="3869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mean of the pizza prices is 87151. The median of the dataset is 78000 which indicates most people interested in purchasing a pizza are around 7800 rupees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119EA-5712-E55E-C557-77D8D3DA6EF3}"/>
              </a:ext>
            </a:extLst>
          </p:cNvPr>
          <p:cNvSpPr txBox="1"/>
          <p:nvPr/>
        </p:nvSpPr>
        <p:spPr>
          <a:xfrm>
            <a:off x="4113135" y="4494073"/>
            <a:ext cx="32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skewness of data towards the lower prize values. 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493CC2-B55F-C5CE-924E-E3A1E29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296" y="6268243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0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0311-FCBE-06CC-EC72-7DF6B410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866C-F149-B875-FE62-7B306EA1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718619"/>
            <a:ext cx="9810604" cy="44287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Linear Regression:</a:t>
            </a:r>
          </a:p>
          <a:p>
            <a:r>
              <a:rPr lang="en-US" dirty="0"/>
              <a:t>Purpose: Linear Regression is a simple, yet powerful model used for predicting continuous values, such as pizza prices. It assumes a linear relationship between the independent variables (features) and the dependent variable (price).</a:t>
            </a:r>
          </a:p>
          <a:p>
            <a:r>
              <a:rPr lang="en-US" dirty="0"/>
              <a:t>Training Process: The model is trained by fitting a line to the training data that minimizes the difference between the actual prices and the predicted prices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XGBoost</a:t>
            </a:r>
            <a:r>
              <a:rPr lang="en-US" dirty="0"/>
              <a:t> Regression:</a:t>
            </a:r>
          </a:p>
          <a:p>
            <a:r>
              <a:rPr lang="en-US" dirty="0"/>
              <a:t>Purpose: </a:t>
            </a:r>
            <a:r>
              <a:rPr lang="en-US" dirty="0" err="1"/>
              <a:t>XGBoost</a:t>
            </a:r>
            <a:r>
              <a:rPr lang="en-US" dirty="0"/>
              <a:t> Regression is an advanced ensemble model that excels in capturing complex relationships in the data and provides high predictive performance. </a:t>
            </a:r>
            <a:r>
              <a:rPr lang="en-US" dirty="0" err="1"/>
              <a:t>XGBoost</a:t>
            </a:r>
            <a:r>
              <a:rPr lang="en-US" dirty="0"/>
              <a:t> Regression is well-suited for predicting pizza prices as it can handle non-linear relationships and capture interactions between features effectively.</a:t>
            </a:r>
          </a:p>
          <a:p>
            <a:r>
              <a:rPr lang="en-US" dirty="0"/>
              <a:t>Training Process: The model is trained using a gradient boosting framework. During training, </a:t>
            </a:r>
            <a:r>
              <a:rPr lang="en-US" dirty="0" err="1"/>
              <a:t>XGBoost</a:t>
            </a:r>
            <a:r>
              <a:rPr lang="en-US" dirty="0"/>
              <a:t> adjusts the weights based on the errors made by the previous models, giving more emphasis to the instances with higher errors.</a:t>
            </a:r>
          </a:p>
          <a:p>
            <a:endParaRPr lang="en-US" dirty="0"/>
          </a:p>
          <a:p>
            <a:r>
              <a:rPr lang="en-US" dirty="0"/>
              <a:t>These models provide valuable insights into the factors affecting pizza prices and can be utilized to make accurate price predictions for pizzas.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67F65-D807-0EAB-AA2D-E5F700DA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6361" y="6268243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FB18F-5463-7088-259F-4394182A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72019F-ABAD-09AF-F580-D19C30BF3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375822"/>
              </p:ext>
            </p:extLst>
          </p:nvPr>
        </p:nvGraphicFramePr>
        <p:xfrm>
          <a:off x="898262" y="1662783"/>
          <a:ext cx="9810751" cy="2679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1796">
                  <a:extLst>
                    <a:ext uri="{9D8B030D-6E8A-4147-A177-3AD203B41FA5}">
                      <a16:colId xmlns:a16="http://schemas.microsoft.com/office/drawing/2014/main" val="1307561797"/>
                    </a:ext>
                  </a:extLst>
                </a:gridCol>
                <a:gridCol w="2275096">
                  <a:extLst>
                    <a:ext uri="{9D8B030D-6E8A-4147-A177-3AD203B41FA5}">
                      <a16:colId xmlns:a16="http://schemas.microsoft.com/office/drawing/2014/main" val="3800601920"/>
                    </a:ext>
                  </a:extLst>
                </a:gridCol>
                <a:gridCol w="3055592">
                  <a:extLst>
                    <a:ext uri="{9D8B030D-6E8A-4147-A177-3AD203B41FA5}">
                      <a16:colId xmlns:a16="http://schemas.microsoft.com/office/drawing/2014/main" val="3653435456"/>
                    </a:ext>
                  </a:extLst>
                </a:gridCol>
                <a:gridCol w="2288267">
                  <a:extLst>
                    <a:ext uri="{9D8B030D-6E8A-4147-A177-3AD203B41FA5}">
                      <a16:colId xmlns:a16="http://schemas.microsoft.com/office/drawing/2014/main" val="2781604610"/>
                    </a:ext>
                  </a:extLst>
                </a:gridCol>
              </a:tblGrid>
              <a:tr h="6733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Evolution Metric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Linear Regression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Linear Regression with Hyperparameter tuning</a:t>
                      </a:r>
                      <a:endParaRPr lang="en-US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XGBoost Regressor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extLst>
                  <a:ext uri="{0D108BD9-81ED-4DB2-BD59-A6C34878D82A}">
                    <a16:rowId xmlns:a16="http://schemas.microsoft.com/office/drawing/2014/main" val="591024856"/>
                  </a:ext>
                </a:extLst>
              </a:tr>
              <a:tr h="6733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Mean Absolute Error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kern="0">
                          <a:effectLst/>
                        </a:rPr>
                        <a:t>17253.9094</a:t>
                      </a:r>
                      <a:endParaRPr lang="en-US" sz="1900" kern="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10494.7310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6103.5108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extLst>
                  <a:ext uri="{0D108BD9-81ED-4DB2-BD59-A6C34878D82A}">
                    <a16:rowId xmlns:a16="http://schemas.microsoft.com/office/drawing/2014/main" val="1891156292"/>
                  </a:ext>
                </a:extLst>
              </a:tr>
              <a:tr h="6590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R2 score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kern="0">
                          <a:effectLst/>
                        </a:rPr>
                        <a:t>0.4812</a:t>
                      </a:r>
                      <a:endParaRPr lang="en-US" sz="1900" kern="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0.7972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0.8999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extLst>
                  <a:ext uri="{0D108BD9-81ED-4DB2-BD59-A6C34878D82A}">
                    <a16:rowId xmlns:a16="http://schemas.microsoft.com/office/drawing/2014/main" val="520456743"/>
                  </a:ext>
                </a:extLst>
              </a:tr>
              <a:tr h="6733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Root Mean Squared Error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kern="0">
                          <a:effectLst/>
                        </a:rPr>
                        <a:t>21173.2847</a:t>
                      </a:r>
                      <a:endParaRPr lang="en-US" sz="1900" kern="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13238.1920</a:t>
                      </a:r>
                      <a:endParaRPr lang="en-U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9296.7691</a:t>
                      </a:r>
                      <a:endParaRPr lang="en-US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525" marR="119525" marT="0" marB="0"/>
                </a:tc>
                <a:extLst>
                  <a:ext uri="{0D108BD9-81ED-4DB2-BD59-A6C34878D82A}">
                    <a16:rowId xmlns:a16="http://schemas.microsoft.com/office/drawing/2014/main" val="3338252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5D6B2-4F80-D514-30E4-1702D315D55E}"/>
              </a:ext>
            </a:extLst>
          </p:cNvPr>
          <p:cNvSpPr txBox="1"/>
          <p:nvPr/>
        </p:nvSpPr>
        <p:spPr>
          <a:xfrm>
            <a:off x="768776" y="4599677"/>
            <a:ext cx="10311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 is performed using </a:t>
            </a:r>
            <a:r>
              <a:rPr lang="en-US" dirty="0" err="1"/>
              <a:t>GridSearchCV</a:t>
            </a:r>
            <a:r>
              <a:rPr lang="en-US" dirty="0"/>
              <a:t> to find the best model and hyperparameters.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shows that the </a:t>
            </a:r>
            <a:r>
              <a:rPr lang="en-US" dirty="0" err="1"/>
              <a:t>XGBoost</a:t>
            </a:r>
            <a:r>
              <a:rPr lang="en-US" dirty="0"/>
              <a:t> Regressor performs better than both models in terms of all performance metrics. The </a:t>
            </a:r>
            <a:r>
              <a:rPr lang="en-US" dirty="0" err="1"/>
              <a:t>XGBoost</a:t>
            </a:r>
            <a:r>
              <a:rPr lang="en-US" dirty="0"/>
              <a:t> model exhibits higher accuracy, greater explanatory power, and smaller prediction errors, making it the most suitable model for predicting pizza prices based on the dataset.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CC7E-DD0D-E120-0C12-13563675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4764" y="6268243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BA0B-0E3A-C7B0-042C-B6CB7963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0378-EF99-6BD3-524A-833A92C0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Advanced Modeling Techniques: Consider advanced algorithms like ensemble methods or deep learning.</a:t>
            </a:r>
          </a:p>
          <a:p>
            <a:pPr>
              <a:lnSpc>
                <a:spcPct val="150000"/>
              </a:lnSpc>
            </a:pPr>
            <a:r>
              <a:rPr lang="en-US" dirty="0"/>
              <a:t>Fine-tune Hyperparameters: Optimize model parameters for improved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 Data Quality: Address data quality issues for a more reliable dataset.</a:t>
            </a:r>
          </a:p>
          <a:p>
            <a:pPr>
              <a:lnSpc>
                <a:spcPct val="150000"/>
              </a:lnSpc>
            </a:pPr>
            <a:r>
              <a:rPr lang="en-US" dirty="0"/>
              <a:t>Expand the Scope: Include additional factors like customer reviews or promotions for a comprehensive analysis.</a:t>
            </a:r>
          </a:p>
          <a:p>
            <a:pPr>
              <a:lnSpc>
                <a:spcPct val="150000"/>
              </a:lnSpc>
            </a:pPr>
            <a:r>
              <a:rPr lang="en-US" dirty="0"/>
              <a:t>Industry Collaboration: Collaborate with pizza companies for more data and expert insights.</a:t>
            </a:r>
          </a:p>
        </p:txBody>
      </p:sp>
      <p:pic>
        <p:nvPicPr>
          <p:cNvPr id="5" name="Graphic 4" descr="Artificial Intelligence outline">
            <a:extLst>
              <a:ext uri="{FF2B5EF4-FFF2-40B4-BE49-F238E27FC236}">
                <a16:creationId xmlns:a16="http://schemas.microsoft.com/office/drawing/2014/main" id="{E84F55FC-4A43-BBED-B674-BC9C83DB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4809" y="4260573"/>
            <a:ext cx="1335157" cy="1335157"/>
          </a:xfrm>
          <a:prstGeom prst="rect">
            <a:avLst/>
          </a:prstGeom>
        </p:spPr>
      </p:pic>
      <p:pic>
        <p:nvPicPr>
          <p:cNvPr id="7" name="Graphic 6" descr="Future with solid fill">
            <a:extLst>
              <a:ext uri="{FF2B5EF4-FFF2-40B4-BE49-F238E27FC236}">
                <a16:creationId xmlns:a16="http://schemas.microsoft.com/office/drawing/2014/main" id="{CD95B9E2-F974-95D3-F54B-CF0A99CA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1781" y="760413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F9C5C1-3545-8716-27B2-37B9B673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40" y="6268243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75E6-BA4E-8587-3F67-85808465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0882-4915-8ACD-8FC6-5C0C0B50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1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(n.d.). Retrieved from Pizza Price Prediction: https://www.kaggle.com/code/knightbearr/regression-pizza-price-prediction-knightbearr/input?scriptVersionId=84068520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Market watch</a:t>
            </a:r>
            <a:r>
              <a:rPr lang="en-US" sz="1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(n.d.). Retrieved from Global "Pizza Market" Significant Growth Forecast by 2028 |New Entrants, Challenges, Leading Competitors: https://www.marketwatch.com/press-release/global-pizza-market-significant-growth-forecast-by-2028-new-entrants-challenges-leading-competitors-2023-03-02#:~:text=Trends%20%7C%20Competitive%20Analysis-,The%20global%20Pizza%20market%20size%20was%20valued%20a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Scikit - learn</a:t>
            </a: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(n.d.). Retrieved from https://scikit-learn.org/stable/supervised_learning.html#supervised-learning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5C241-E85A-1BE5-6002-495E95AA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294" y="6268243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597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806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Bembo</vt:lpstr>
      <vt:lpstr>Calibri</vt:lpstr>
      <vt:lpstr>ArchiveVTI</vt:lpstr>
      <vt:lpstr>Pizza prize prediction analysis</vt:lpstr>
      <vt:lpstr>Introduction</vt:lpstr>
      <vt:lpstr>Data source</vt:lpstr>
      <vt:lpstr>Method</vt:lpstr>
      <vt:lpstr>Exploratory data analysis</vt:lpstr>
      <vt:lpstr>Model selection </vt:lpstr>
      <vt:lpstr>Results</vt:lpstr>
      <vt:lpstr>Future works</vt:lpstr>
      <vt:lpstr>reeferences</vt:lpstr>
      <vt:lpstr>Thank you..!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prize prediction analysis</dc:title>
  <dc:creator>Thilan97</dc:creator>
  <cp:lastModifiedBy>Thilan97</cp:lastModifiedBy>
  <cp:revision>9</cp:revision>
  <dcterms:created xsi:type="dcterms:W3CDTF">2023-05-31T18:05:56Z</dcterms:created>
  <dcterms:modified xsi:type="dcterms:W3CDTF">2023-05-31T20:16:11Z</dcterms:modified>
</cp:coreProperties>
</file>