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ph type="sldImg"/>
          </p:nvPr>
        </p:nvSpPr>
        <p:spPr>
          <a:xfrm>
            <a:off x="1143000" y="685800"/>
            <a:ext cx="4572000" cy="3429000"/>
          </a:xfrm>
          <a:prstGeom prst="rect">
            <a:avLst/>
          </a:prstGeom>
        </p:spPr>
        <p:txBody>
          <a:bodyPr/>
          <a:lstStyle/>
          <a:p>
            <a:pPr lvl="0"/>
          </a:p>
        </p:txBody>
      </p:sp>
      <p:sp>
        <p:nvSpPr>
          <p:cNvPr id="31" name="Shape 3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p:spTree>
      <p:nvGrpSpPr>
        <p:cNvPr id="1" name=""/>
        <p:cNvGrpSpPr/>
        <p:nvPr/>
      </p:nvGrpSpPr>
      <p:grpSpPr>
        <a:xfrm>
          <a:off x="0" y="0"/>
          <a:ext cx="0" cy="0"/>
          <a:chOff x="0" y="0"/>
          <a:chExt cx="0" cy="0"/>
        </a:xfrm>
      </p:grpSpPr>
      <p:sp>
        <p:nvSpPr>
          <p:cNvPr id="6" name="Shape 6"/>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7" name="Shape 7"/>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9" name="Shape 9"/>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10" name="Shape 10"/>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12" name="Shape 12"/>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14" name="Shape 14"/>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5" name="Shape 15"/>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17" name="Shape 17"/>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9" name="Shape 19"/>
          <p:cNvSpPr/>
          <p:nvPr>
            <p:ph type="title"/>
          </p:nvPr>
        </p:nvSpPr>
        <p:spPr>
          <a:prstGeom prst="rect">
            <a:avLst/>
          </a:prstGeom>
        </p:spPr>
        <p:txBody>
          <a:bodyPr/>
          <a:lstStyle/>
          <a:p>
            <a:pPr lvl="0">
              <a:defRPr sz="1800"/>
            </a:pPr>
            <a:r>
              <a:rPr sz="8000"/>
              <a:t>Title Text</a:t>
            </a:r>
          </a:p>
        </p:txBody>
      </p:sp>
      <p:sp>
        <p:nvSpPr>
          <p:cNvPr id="20" name="Shape 20"/>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lvl="0">
              <a:defRPr sz="1800"/>
            </a:pPr>
            <a:r>
              <a:rPr sz="8000"/>
              <a:t>Title Text</a:t>
            </a:r>
          </a:p>
        </p:txBody>
      </p:sp>
      <p:sp>
        <p:nvSpPr>
          <p:cNvPr id="23" name="Shape 23"/>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25" name="Shape 25"/>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010693"/>
            <a:ext cx="11099801" cy="628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pic>
        <p:nvPicPr>
          <p:cNvPr id="4" name="Logo (text)_small.png"/>
          <p:cNvPicPr/>
          <p:nvPr/>
        </p:nvPicPr>
        <p:blipFill>
          <a:blip r:embed="rId2">
            <a:extLst/>
          </a:blip>
          <a:stretch>
            <a:fillRect/>
          </a:stretch>
        </p:blipFill>
        <p:spPr>
          <a:xfrm>
            <a:off x="9889344" y="7071023"/>
            <a:ext cx="2678109" cy="1803260"/>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 name="Shape 33"/>
          <p:cNvSpPr/>
          <p:nvPr>
            <p:ph type="body" idx="1"/>
          </p:nvPr>
        </p:nvSpPr>
        <p:spPr>
          <a:xfrm>
            <a:off x="1270000" y="6629400"/>
            <a:ext cx="10464800" cy="1130300"/>
          </a:xfrm>
          <a:prstGeom prst="rect">
            <a:avLst/>
          </a:prstGeom>
        </p:spPr>
        <p:txBody>
          <a:bodyPr/>
          <a:lstStyle/>
          <a:p>
            <a:pPr lvl="0">
              <a:defRPr sz="1800"/>
            </a:pPr>
            <a:r>
              <a:rPr sz="3200"/>
              <a:t>Khalid Aliweh, Mason Tan, Robert Johnson, Tyler Hildebrandt</a:t>
            </a:r>
          </a:p>
        </p:txBody>
      </p:sp>
      <p:pic>
        <p:nvPicPr>
          <p:cNvPr id="34" name="Logo (text)_small.png"/>
          <p:cNvPicPr/>
          <p:nvPr/>
        </p:nvPicPr>
        <p:blipFill>
          <a:blip r:embed="rId2">
            <a:extLst/>
          </a:blip>
          <a:stretch>
            <a:fillRect/>
          </a:stretch>
        </p:blipFill>
        <p:spPr>
          <a:xfrm>
            <a:off x="3135151" y="1562100"/>
            <a:ext cx="6734498" cy="4534562"/>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 name="Shape 36"/>
          <p:cNvSpPr/>
          <p:nvPr>
            <p:ph type="title"/>
          </p:nvPr>
        </p:nvSpPr>
        <p:spPr>
          <a:prstGeom prst="rect">
            <a:avLst/>
          </a:prstGeom>
        </p:spPr>
        <p:txBody>
          <a:bodyPr/>
          <a:lstStyle>
            <a:lvl1pPr defTabSz="537463">
              <a:defRPr sz="7360"/>
            </a:lvl1pPr>
          </a:lstStyle>
          <a:p>
            <a:pPr lvl="0">
              <a:defRPr sz="1800"/>
            </a:pPr>
            <a:r>
              <a:rPr sz="7360"/>
              <a:t>Team Members and Roles</a:t>
            </a:r>
          </a:p>
        </p:txBody>
      </p:sp>
      <p:sp>
        <p:nvSpPr>
          <p:cNvPr id="37" name="Shape 37"/>
          <p:cNvSpPr/>
          <p:nvPr>
            <p:ph type="body" idx="1"/>
          </p:nvPr>
        </p:nvSpPr>
        <p:spPr>
          <a:prstGeom prst="rect">
            <a:avLst/>
          </a:prstGeom>
        </p:spPr>
        <p:txBody>
          <a:bodyPr/>
          <a:lstStyle/>
          <a:p>
            <a:pPr lvl="0">
              <a:defRPr sz="1800"/>
            </a:pPr>
            <a:r>
              <a:rPr sz="3600"/>
              <a:t>Khalid Aliweh - Development Team</a:t>
            </a:r>
            <a:endParaRPr sz="3600"/>
          </a:p>
          <a:p>
            <a:pPr lvl="0">
              <a:defRPr sz="1800"/>
            </a:pPr>
            <a:r>
              <a:rPr sz="3600"/>
              <a:t>Mason Tan - Scrum Master</a:t>
            </a:r>
            <a:endParaRPr sz="3600"/>
          </a:p>
          <a:p>
            <a:pPr lvl="0">
              <a:defRPr sz="1800"/>
            </a:pPr>
            <a:r>
              <a:rPr sz="3600"/>
              <a:t>Robert Johnson - Product Owner</a:t>
            </a:r>
            <a:endParaRPr sz="3600"/>
          </a:p>
          <a:p>
            <a:pPr lvl="0">
              <a:defRPr sz="1800"/>
            </a:pPr>
            <a:r>
              <a:rPr sz="3600"/>
              <a:t>Tyler Hildebrandt - Development Team</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sz="1800"/>
            </a:pPr>
            <a:r>
              <a:rPr sz="8000"/>
              <a:t>Far Term Vision</a:t>
            </a:r>
          </a:p>
        </p:txBody>
      </p:sp>
      <p:sp>
        <p:nvSpPr>
          <p:cNvPr id="40" name="Shape 40"/>
          <p:cNvSpPr/>
          <p:nvPr>
            <p:ph type="body" idx="1"/>
          </p:nvPr>
        </p:nvSpPr>
        <p:spPr>
          <a:prstGeom prst="rect">
            <a:avLst/>
          </a:prstGeom>
        </p:spPr>
        <p:txBody>
          <a:bodyPr/>
          <a:lstStyle/>
          <a:p>
            <a:pPr lvl="0">
              <a:defRPr sz="1800"/>
            </a:pPr>
            <a:r>
              <a:rPr sz="3600"/>
              <a:t>Future TBD will be an online tool to help prospective students select college choices and career paths with financial concerns in mind. We will allow students to quickly and easily compare dozens of potential educational and career choices.</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 name="Shape 42"/>
          <p:cNvSpPr/>
          <p:nvPr>
            <p:ph type="title"/>
          </p:nvPr>
        </p:nvSpPr>
        <p:spPr>
          <a:prstGeom prst="rect">
            <a:avLst/>
          </a:prstGeom>
        </p:spPr>
        <p:txBody>
          <a:bodyPr/>
          <a:lstStyle/>
          <a:p>
            <a:pPr lvl="0">
              <a:defRPr sz="1800"/>
            </a:pPr>
            <a:r>
              <a:rPr sz="8000"/>
              <a:t>Near Term Vision</a:t>
            </a:r>
          </a:p>
        </p:txBody>
      </p:sp>
      <p:sp>
        <p:nvSpPr>
          <p:cNvPr id="43" name="Shape 43"/>
          <p:cNvSpPr/>
          <p:nvPr>
            <p:ph type="body" idx="1"/>
          </p:nvPr>
        </p:nvSpPr>
        <p:spPr>
          <a:prstGeom prst="rect">
            <a:avLst/>
          </a:prstGeom>
        </p:spPr>
        <p:txBody>
          <a:bodyPr/>
          <a:lstStyle/>
          <a:p>
            <a:pPr lvl="0">
              <a:defRPr sz="1800"/>
            </a:pPr>
            <a:r>
              <a:rPr sz="3600"/>
              <a:t>Our first iteration of the product will be a simple comparison site that will present information about costs of college and earning potentials between differing majors.</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title"/>
          </p:nvPr>
        </p:nvSpPr>
        <p:spPr>
          <a:prstGeom prst="rect">
            <a:avLst/>
          </a:prstGeom>
        </p:spPr>
        <p:txBody>
          <a:bodyPr/>
          <a:lstStyle/>
          <a:p>
            <a:pPr lvl="0">
              <a:defRPr sz="1800"/>
            </a:pPr>
            <a:r>
              <a:rPr sz="8000"/>
              <a:t>Stakeholders</a:t>
            </a:r>
          </a:p>
        </p:txBody>
      </p:sp>
      <p:sp>
        <p:nvSpPr>
          <p:cNvPr id="46" name="Shape 46"/>
          <p:cNvSpPr/>
          <p:nvPr>
            <p:ph type="body" idx="1"/>
          </p:nvPr>
        </p:nvSpPr>
        <p:spPr>
          <a:prstGeom prst="rect">
            <a:avLst/>
          </a:prstGeom>
        </p:spPr>
        <p:txBody>
          <a:bodyPr/>
          <a:lstStyle/>
          <a:p>
            <a:pPr lvl="0">
              <a:defRPr sz="1800"/>
            </a:pPr>
            <a:r>
              <a:rPr sz="3600"/>
              <a:t>High School students preparing to go to college</a:t>
            </a:r>
            <a:endParaRPr sz="3600"/>
          </a:p>
          <a:p>
            <a:pPr lvl="0">
              <a:defRPr sz="1800"/>
            </a:pPr>
            <a:r>
              <a:rPr sz="3600"/>
              <a:t>College students considering transferring or switching majors</a:t>
            </a:r>
            <a:endParaRPr sz="3600"/>
          </a:p>
          <a:p>
            <a:pPr lvl="0">
              <a:defRPr sz="1800"/>
            </a:pPr>
            <a:r>
              <a:rPr sz="3600"/>
              <a:t>Post-grads contemplating further schooling or a career change</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lvl="0">
              <a:defRPr sz="1800"/>
            </a:pPr>
            <a:r>
              <a:rPr sz="8000"/>
              <a:t>Real Life Stakeholder</a:t>
            </a:r>
          </a:p>
        </p:txBody>
      </p:sp>
      <p:sp>
        <p:nvSpPr>
          <p:cNvPr id="49" name="Shape 49"/>
          <p:cNvSpPr/>
          <p:nvPr>
            <p:ph type="body" idx="1"/>
          </p:nvPr>
        </p:nvSpPr>
        <p:spPr>
          <a:prstGeom prst="rect">
            <a:avLst/>
          </a:prstGeom>
        </p:spPr>
        <p:txBody>
          <a:bodyPr/>
          <a:lstStyle/>
          <a:p>
            <a:pPr lvl="0" marL="0" indent="0">
              <a:buSzTx/>
              <a:buNone/>
              <a:defRPr sz="1800"/>
            </a:pPr>
            <a:r>
              <a:rPr b="1" sz="4200"/>
              <a:t>Michael Johnson</a:t>
            </a:r>
            <a:endParaRPr b="1" sz="4200"/>
          </a:p>
          <a:p>
            <a:pPr lvl="0">
              <a:defRPr sz="1800"/>
            </a:pPr>
            <a:r>
              <a:rPr sz="3600"/>
              <a:t>Age: 21</a:t>
            </a:r>
            <a:endParaRPr sz="3600"/>
          </a:p>
          <a:p>
            <a:pPr lvl="0">
              <a:defRPr sz="1800"/>
            </a:pPr>
            <a:r>
              <a:rPr sz="3600"/>
              <a:t>Gender: Male</a:t>
            </a:r>
            <a:endParaRPr sz="3600"/>
          </a:p>
          <a:p>
            <a:pPr lvl="0">
              <a:defRPr sz="1800"/>
            </a:pPr>
            <a:r>
              <a:rPr sz="3600"/>
              <a:t>Occupation: TV Station Manager/Student</a:t>
            </a:r>
            <a:endParaRPr sz="3600"/>
          </a:p>
          <a:p>
            <a:pPr lvl="0">
              <a:defRPr sz="1800"/>
            </a:pPr>
            <a:r>
              <a:rPr sz="3600"/>
              <a:t>Location: Hudson, NH</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title"/>
          </p:nvPr>
        </p:nvSpPr>
        <p:spPr>
          <a:prstGeom prst="rect">
            <a:avLst/>
          </a:prstGeom>
        </p:spPr>
        <p:txBody>
          <a:bodyPr/>
          <a:lstStyle/>
          <a:p>
            <a:pPr lvl="0">
              <a:defRPr sz="1800"/>
            </a:pPr>
            <a:r>
              <a:rPr sz="8000"/>
              <a:t>Stakeholder Goals</a:t>
            </a:r>
          </a:p>
        </p:txBody>
      </p:sp>
      <p:sp>
        <p:nvSpPr>
          <p:cNvPr id="52" name="Shape 52"/>
          <p:cNvSpPr/>
          <p:nvPr>
            <p:ph type="body" idx="1"/>
          </p:nvPr>
        </p:nvSpPr>
        <p:spPr>
          <a:prstGeom prst="rect">
            <a:avLst/>
          </a:prstGeom>
        </p:spPr>
        <p:txBody>
          <a:bodyPr/>
          <a:lstStyle/>
          <a:p>
            <a:pPr lvl="0">
              <a:defRPr sz="1800"/>
            </a:pPr>
            <a:r>
              <a:rPr sz="3600"/>
              <a:t>Earn a four-year degree</a:t>
            </a:r>
            <a:endParaRPr sz="3600"/>
          </a:p>
          <a:p>
            <a:pPr lvl="0">
              <a:defRPr sz="1800"/>
            </a:pPr>
            <a:r>
              <a:rPr sz="3600"/>
              <a:t>Minimize cost incurred</a:t>
            </a:r>
            <a:endParaRPr sz="3600"/>
          </a:p>
          <a:p>
            <a:pPr lvl="0">
              <a:defRPr sz="1800"/>
            </a:pPr>
            <a:r>
              <a:rPr sz="3600"/>
              <a:t>Maximizing post-college earnings.</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title"/>
          </p:nvPr>
        </p:nvSpPr>
        <p:spPr>
          <a:prstGeom prst="rect">
            <a:avLst/>
          </a:prstGeom>
        </p:spPr>
        <p:txBody>
          <a:bodyPr/>
          <a:lstStyle>
            <a:lvl1pPr defTabSz="578358">
              <a:defRPr sz="7919"/>
            </a:lvl1pPr>
          </a:lstStyle>
          <a:p>
            <a:pPr lvl="0">
              <a:defRPr sz="1800"/>
            </a:pPr>
            <a:r>
              <a:rPr sz="7919"/>
              <a:t>Stakeholder Frustrations</a:t>
            </a:r>
          </a:p>
        </p:txBody>
      </p:sp>
      <p:sp>
        <p:nvSpPr>
          <p:cNvPr id="55" name="Shape 55"/>
          <p:cNvSpPr/>
          <p:nvPr>
            <p:ph type="body" idx="1"/>
          </p:nvPr>
        </p:nvSpPr>
        <p:spPr>
          <a:prstGeom prst="rect">
            <a:avLst/>
          </a:prstGeom>
        </p:spPr>
        <p:txBody>
          <a:bodyPr/>
          <a:lstStyle/>
          <a:p>
            <a:pPr lvl="0">
              <a:defRPr sz="1800"/>
            </a:pPr>
            <a:r>
              <a:rPr sz="3600"/>
              <a:t>Michael is having difficulty finding solid, accurate information on college costs.</a:t>
            </a:r>
            <a:endParaRPr sz="3600"/>
          </a:p>
          <a:p>
            <a:pPr lvl="0">
              <a:defRPr sz="1800"/>
            </a:pPr>
            <a:r>
              <a:rPr sz="3600"/>
              <a:t>Unsure which of his prospective majors has the most potential opportunity.</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lvl="0">
              <a:defRPr sz="1800"/>
            </a:pPr>
            <a:r>
              <a:rPr sz="8000"/>
              <a:t>Stakeholder Bio</a:t>
            </a:r>
          </a:p>
        </p:txBody>
      </p:sp>
      <p:sp>
        <p:nvSpPr>
          <p:cNvPr id="58" name="Shape 58"/>
          <p:cNvSpPr/>
          <p:nvPr>
            <p:ph type="body" idx="1"/>
          </p:nvPr>
        </p:nvSpPr>
        <p:spPr>
          <a:prstGeom prst="rect">
            <a:avLst/>
          </a:prstGeom>
        </p:spPr>
        <p:txBody>
          <a:bodyPr/>
          <a:lstStyle/>
          <a:p>
            <a:pPr lvl="0">
              <a:defRPr sz="1800"/>
            </a:pPr>
            <a:r>
              <a:rPr sz="3600"/>
              <a:t> Michael is a 21 year-old part-time community college student at Nashua Community College residing in Hudson, NH. He is the Assistant Manager for Hudson Public Access TV and hopes to pursue a career in communications or multimedia studies.</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