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78D2E0-A23E-45EA-BB06-9FA53608A214}">
  <a:tblStyle styleId="{C978D2E0-A23E-45EA-BB06-9FA53608A2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9c6f4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9c6f4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9c6f5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9c6f5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9c6f4f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9c6f4f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a2750c3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a2750c3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a2750c33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a2750c33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a2750c33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a2750c33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a2750c33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a2750c3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a2750c33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a2750c33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central.collegeboard.org/courses/ap-computer-science-a/exa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central.collegeboard.org/courses/ap-computer-science-a/exa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central.collegeboard.org/courses/ap-computer-science-a/exa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ript.google.com/a/macros/ssfusd.org/s/AKfycbw6kPUwVxZ4WStGBH5rrxVZ1SW1iq3uxvXiSkwSdtcExUh0ymCqjuNFdW59zU1vjypz/exe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2023-04-26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Schedule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2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{C978D2E0-A23E-45EA-BB06-9FA53608A214}</a:tableStyleId>
              </a:tblPr>
              <a:tblGrid>
                <a:gridCol w="2647425"/>
                <a:gridCol w="2810825"/>
                <a:gridCol w="3287950"/>
              </a:tblGrid>
              <a:tr h="3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Monday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Wednesday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Friday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0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04/24/2023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8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4: 2D Array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04/26/2023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Multiple Choice Game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04/28/2023 (45)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7, Unit 10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Algorithms: Iterative/recursive binary search, selection sort, insertion sort, merge sort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05/01/2023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FINAL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05/03/2023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AP EXAM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Multiple Choice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A Exam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lang="en" sz="1500">
                <a:solidFill>
                  <a:srgbClr val="0000FF"/>
                </a:solidFill>
              </a:rPr>
              <a:t>Date of Exam</a:t>
            </a:r>
            <a:endParaRPr b="1" sz="1500">
              <a:solidFill>
                <a:srgbClr val="00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b="1" lang="en" sz="1500">
                <a:solidFill>
                  <a:srgbClr val="0000FF"/>
                </a:solidFill>
              </a:rPr>
              <a:t>Wednesday, May 3, 2023 at 12 PM</a:t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Section 1: Multiple Choice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40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90 Minutes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50% of Exam Score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Section 2: Free-Response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90 Minutes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50% of Exam Score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Information and Past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College Board: AP Computer Science A Exam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A Exam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lang="en" sz="1500">
                <a:solidFill>
                  <a:srgbClr val="0000FF"/>
                </a:solidFill>
              </a:rPr>
              <a:t>Date of Exam</a:t>
            </a:r>
            <a:endParaRPr b="1" sz="1500">
              <a:solidFill>
                <a:srgbClr val="00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b="1" lang="en" sz="1500">
                <a:solidFill>
                  <a:srgbClr val="0000FF"/>
                </a:solidFill>
              </a:rPr>
              <a:t>Wednesday, May 3, 2023 at 12 PM</a:t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Section 1: Multiple Choice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40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90 Minutes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50% of Exam Score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500"/>
              <a:buChar char="●"/>
            </a:pPr>
            <a:r>
              <a:rPr b="1" lang="en" sz="1500">
                <a:solidFill>
                  <a:srgbClr val="FF00FF"/>
                </a:solidFill>
              </a:rPr>
              <a:t>Section 2: Free-Response</a:t>
            </a:r>
            <a:endParaRPr b="1" sz="1500">
              <a:solidFill>
                <a:srgbClr val="FF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500"/>
              <a:buChar char="○"/>
            </a:pPr>
            <a:r>
              <a:rPr b="1" lang="en" sz="1500">
                <a:solidFill>
                  <a:srgbClr val="FF00FF"/>
                </a:solidFill>
              </a:rPr>
              <a:t>4 Questions</a:t>
            </a:r>
            <a:endParaRPr b="1" sz="1500">
              <a:solidFill>
                <a:srgbClr val="FF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500"/>
              <a:buChar char="○"/>
            </a:pPr>
            <a:r>
              <a:rPr b="1" lang="en" sz="1500">
                <a:solidFill>
                  <a:srgbClr val="FF00FF"/>
                </a:solidFill>
              </a:rPr>
              <a:t>90 Minutes</a:t>
            </a:r>
            <a:endParaRPr b="1" sz="1500">
              <a:solidFill>
                <a:srgbClr val="FF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500"/>
              <a:buChar char="○"/>
            </a:pPr>
            <a:r>
              <a:rPr b="1" lang="en" sz="1500">
                <a:solidFill>
                  <a:srgbClr val="FF00FF"/>
                </a:solidFill>
              </a:rPr>
              <a:t>50% of Exam Score</a:t>
            </a:r>
            <a:endParaRPr b="1" sz="1500">
              <a:solidFill>
                <a:srgbClr val="FF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Information and Past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College Board: AP Computer Science A Exam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A Exam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b="1" lang="en" sz="1500">
                <a:solidFill>
                  <a:srgbClr val="0000FF"/>
                </a:solidFill>
              </a:rPr>
              <a:t>Date of E</a:t>
            </a:r>
            <a:r>
              <a:rPr b="1" lang="en" sz="1500">
                <a:solidFill>
                  <a:srgbClr val="0000FF"/>
                </a:solidFill>
              </a:rPr>
              <a:t>xam</a:t>
            </a:r>
            <a:endParaRPr b="1" sz="1500">
              <a:solidFill>
                <a:srgbClr val="00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b="1" lang="en" sz="1500">
                <a:solidFill>
                  <a:srgbClr val="0000FF"/>
                </a:solidFill>
              </a:rPr>
              <a:t>Wednesday, May 3, 2023 at 12 PM</a:t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500"/>
              <a:buChar char="●"/>
            </a:pPr>
            <a:r>
              <a:rPr b="1" lang="en" sz="1500">
                <a:solidFill>
                  <a:srgbClr val="FF00FF"/>
                </a:solidFill>
              </a:rPr>
              <a:t>Section 1: Multiple Choice</a:t>
            </a:r>
            <a:endParaRPr b="1" sz="1500">
              <a:solidFill>
                <a:srgbClr val="FF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500"/>
              <a:buChar char="○"/>
            </a:pPr>
            <a:r>
              <a:rPr b="1" lang="en" sz="1500">
                <a:solidFill>
                  <a:srgbClr val="FF00FF"/>
                </a:solidFill>
              </a:rPr>
              <a:t>40 Questions</a:t>
            </a:r>
            <a:endParaRPr b="1" sz="1500">
              <a:solidFill>
                <a:srgbClr val="FF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500"/>
              <a:buChar char="○"/>
            </a:pPr>
            <a:r>
              <a:rPr b="1" lang="en" sz="1500">
                <a:solidFill>
                  <a:srgbClr val="FF00FF"/>
                </a:solidFill>
              </a:rPr>
              <a:t>90 Minutes</a:t>
            </a:r>
            <a:endParaRPr b="1" sz="1500">
              <a:solidFill>
                <a:srgbClr val="FF00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500"/>
              <a:buChar char="○"/>
            </a:pPr>
            <a:r>
              <a:rPr b="1" lang="en" sz="1500">
                <a:solidFill>
                  <a:srgbClr val="FF00FF"/>
                </a:solidFill>
              </a:rPr>
              <a:t>50% of Exam Score</a:t>
            </a:r>
            <a:endParaRPr b="1" sz="1500">
              <a:solidFill>
                <a:srgbClr val="FF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Section 2: Free-Response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90 Minutes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50% of Exam Score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Information and Past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College Board: AP Computer Science A Exam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 into four teams</a:t>
            </a:r>
            <a:r>
              <a:rPr lang="en" sz="1500"/>
              <a:t> (5 mins)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Assign Teams App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Each team fills out scoresheet with their team name and list of team members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 Round (30 mins)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50 questions; Each presented for 30 seconds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Teams record their answers on their scoresheet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Scoring (10 mins)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Teams awarded 1-4 points per every correct answer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 Round (15 mins)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Teams determine how much they want to wager on a final (more complicated question)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Final question is presented for 10 minutes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Scoring and Wrap-up (10 mins)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Team with the most final points wins!</a:t>
            </a:r>
            <a:endParaRPr sz="1500"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 Practice Game</a:t>
            </a:r>
            <a:endParaRPr/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Scoreboard</a:t>
            </a:r>
            <a:endParaRPr/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1402525" y="1216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{C978D2E0-A23E-45EA-BB06-9FA53608A214}</a:tableStyleId>
              </a:tblPr>
              <a:tblGrid>
                <a:gridCol w="1453425"/>
                <a:gridCol w="14522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1 - “Whatever”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First Round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Wager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20"/>
          <p:cNvGraphicFramePr/>
          <p:nvPr/>
        </p:nvGraphicFramePr>
        <p:xfrm>
          <a:off x="4835850" y="1216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{C978D2E0-A23E-45EA-BB06-9FA53608A214}</a:tableStyleId>
              </a:tblPr>
              <a:tblGrid>
                <a:gridCol w="1453425"/>
                <a:gridCol w="14522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Team 2 - “Nathan”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First Round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Wager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20"/>
          <p:cNvGraphicFramePr/>
          <p:nvPr/>
        </p:nvGraphicFramePr>
        <p:xfrm>
          <a:off x="1402525" y="3104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{C978D2E0-A23E-45EA-BB06-9FA53608A214}</a:tableStyleId>
              </a:tblPr>
              <a:tblGrid>
                <a:gridCol w="1453425"/>
                <a:gridCol w="14522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3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- “Pinoys”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First Round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Wager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4835850" y="3104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{C978D2E0-A23E-45EA-BB06-9FA53608A214}</a:tableStyleId>
              </a:tblPr>
              <a:tblGrid>
                <a:gridCol w="1453425"/>
                <a:gridCol w="14522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Team 4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- “Team 4”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First Round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Wager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 Points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