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2" r:id="rId175"/>
    <p:sldId id="423" r:id="rId176"/>
    <p:sldId id="424" r:id="rId177"/>
    <p:sldId id="425" r:id="rId178"/>
    <p:sldId id="426" r:id="rId179"/>
    <p:sldId id="427" r:id="rId180"/>
    <p:sldId id="428" r:id="rId181"/>
    <p:sldId id="429" r:id="rId182"/>
    <p:sldId id="430" r:id="rId183"/>
    <p:sldId id="431" r:id="rId184"/>
    <p:sldId id="432" r:id="rId185"/>
    <p:sldId id="433" r:id="rId186"/>
    <p:sldId id="434" r:id="rId187"/>
    <p:sldId id="435" r:id="rId188"/>
    <p:sldId id="436" r:id="rId189"/>
    <p:sldId id="437" r:id="rId190"/>
    <p:sldId id="438" r:id="rId191"/>
    <p:sldId id="439" r:id="rId192"/>
    <p:sldId id="440" r:id="rId193"/>
    <p:sldId id="441" r:id="rId194"/>
    <p:sldId id="442" r:id="rId195"/>
    <p:sldId id="443" r:id="rId196"/>
    <p:sldId id="444" r:id="rId197"/>
    <p:sldId id="445" r:id="rId198"/>
    <p:sldId id="446" r:id="rId199"/>
    <p:sldId id="447" r:id="rId200"/>
    <p:sldId id="448" r:id="rId201"/>
    <p:sldId id="449" r:id="rId202"/>
    <p:sldId id="450" r:id="rId203"/>
    <p:sldId id="451" r:id="rId204"/>
    <p:sldId id="452" r:id="rId205"/>
    <p:sldId id="453" r:id="rId206"/>
    <p:sldId id="454" r:id="rId207"/>
  </p:sldIdLst>
  <p:sldSz cy="5143500" cx="9144000"/>
  <p:notesSz cx="6858000" cy="9144000"/>
  <p:embeddedFontLst>
    <p:embeddedFont>
      <p:font typeface="Nunito"/>
      <p:regular r:id="rId208"/>
      <p:bold r:id="rId209"/>
      <p:italic r:id="rId210"/>
      <p:boldItalic r:id="rId211"/>
    </p:embeddedFont>
    <p:embeddedFont>
      <p:font typeface="Quattrocento Sans"/>
      <p:regular r:id="rId212"/>
      <p:bold r:id="rId213"/>
      <p:italic r:id="rId214"/>
      <p:boldItalic r:id="rId215"/>
    </p:embeddedFont>
    <p:embeddedFont>
      <p:font typeface="Helvetica Neue"/>
      <p:regular r:id="rId216"/>
      <p:bold r:id="rId217"/>
      <p:italic r:id="rId218"/>
      <p:boldItalic r:id="rId2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CA56B-67AE-41EC-BB0B-5F00495A42D1}">
  <a:tblStyle styleId="{E43CA56B-67AE-41EC-BB0B-5F00495A42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190" Type="http://schemas.openxmlformats.org/officeDocument/2006/relationships/slide" Target="slides/slide18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194" Type="http://schemas.openxmlformats.org/officeDocument/2006/relationships/slide" Target="slides/slide186.xml"/><Relationship Id="rId43" Type="http://schemas.openxmlformats.org/officeDocument/2006/relationships/slide" Target="slides/slide35.xml"/><Relationship Id="rId193" Type="http://schemas.openxmlformats.org/officeDocument/2006/relationships/slide" Target="slides/slide185.xml"/><Relationship Id="rId46" Type="http://schemas.openxmlformats.org/officeDocument/2006/relationships/slide" Target="slides/slide38.xml"/><Relationship Id="rId192" Type="http://schemas.openxmlformats.org/officeDocument/2006/relationships/slide" Target="slides/slide184.xml"/><Relationship Id="rId45" Type="http://schemas.openxmlformats.org/officeDocument/2006/relationships/slide" Target="slides/slide37.xml"/><Relationship Id="rId191" Type="http://schemas.openxmlformats.org/officeDocument/2006/relationships/slide" Target="slides/slide183.xml"/><Relationship Id="rId48" Type="http://schemas.openxmlformats.org/officeDocument/2006/relationships/slide" Target="slides/slide40.xml"/><Relationship Id="rId187" Type="http://schemas.openxmlformats.org/officeDocument/2006/relationships/slide" Target="slides/slide179.xml"/><Relationship Id="rId47" Type="http://schemas.openxmlformats.org/officeDocument/2006/relationships/slide" Target="slides/slide39.xml"/><Relationship Id="rId186" Type="http://schemas.openxmlformats.org/officeDocument/2006/relationships/slide" Target="slides/slide178.xml"/><Relationship Id="rId185" Type="http://schemas.openxmlformats.org/officeDocument/2006/relationships/slide" Target="slides/slide177.xml"/><Relationship Id="rId49" Type="http://schemas.openxmlformats.org/officeDocument/2006/relationships/slide" Target="slides/slide41.xml"/><Relationship Id="rId184" Type="http://schemas.openxmlformats.org/officeDocument/2006/relationships/slide" Target="slides/slide176.xml"/><Relationship Id="rId189" Type="http://schemas.openxmlformats.org/officeDocument/2006/relationships/slide" Target="slides/slide181.xml"/><Relationship Id="rId188" Type="http://schemas.openxmlformats.org/officeDocument/2006/relationships/slide" Target="slides/slide180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183" Type="http://schemas.openxmlformats.org/officeDocument/2006/relationships/slide" Target="slides/slide175.xml"/><Relationship Id="rId32" Type="http://schemas.openxmlformats.org/officeDocument/2006/relationships/slide" Target="slides/slide24.xml"/><Relationship Id="rId182" Type="http://schemas.openxmlformats.org/officeDocument/2006/relationships/slide" Target="slides/slide174.xml"/><Relationship Id="rId35" Type="http://schemas.openxmlformats.org/officeDocument/2006/relationships/slide" Target="slides/slide27.xml"/><Relationship Id="rId181" Type="http://schemas.openxmlformats.org/officeDocument/2006/relationships/slide" Target="slides/slide173.xml"/><Relationship Id="rId34" Type="http://schemas.openxmlformats.org/officeDocument/2006/relationships/slide" Target="slides/slide26.xml"/><Relationship Id="rId180" Type="http://schemas.openxmlformats.org/officeDocument/2006/relationships/slide" Target="slides/slide172.xml"/><Relationship Id="rId37" Type="http://schemas.openxmlformats.org/officeDocument/2006/relationships/slide" Target="slides/slide29.xml"/><Relationship Id="rId176" Type="http://schemas.openxmlformats.org/officeDocument/2006/relationships/slide" Target="slides/slide168.xml"/><Relationship Id="rId36" Type="http://schemas.openxmlformats.org/officeDocument/2006/relationships/slide" Target="slides/slide28.xml"/><Relationship Id="rId175" Type="http://schemas.openxmlformats.org/officeDocument/2006/relationships/slide" Target="slides/slide167.xml"/><Relationship Id="rId39" Type="http://schemas.openxmlformats.org/officeDocument/2006/relationships/slide" Target="slides/slide31.xml"/><Relationship Id="rId174" Type="http://schemas.openxmlformats.org/officeDocument/2006/relationships/slide" Target="slides/slide166.xml"/><Relationship Id="rId38" Type="http://schemas.openxmlformats.org/officeDocument/2006/relationships/slide" Target="slides/slide30.xml"/><Relationship Id="rId173" Type="http://schemas.openxmlformats.org/officeDocument/2006/relationships/slide" Target="slides/slide165.xml"/><Relationship Id="rId179" Type="http://schemas.openxmlformats.org/officeDocument/2006/relationships/slide" Target="slides/slide171.xml"/><Relationship Id="rId178" Type="http://schemas.openxmlformats.org/officeDocument/2006/relationships/slide" Target="slides/slide170.xml"/><Relationship Id="rId177" Type="http://schemas.openxmlformats.org/officeDocument/2006/relationships/slide" Target="slides/slide169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98" Type="http://schemas.openxmlformats.org/officeDocument/2006/relationships/slide" Target="slides/slide190.xml"/><Relationship Id="rId14" Type="http://schemas.openxmlformats.org/officeDocument/2006/relationships/slide" Target="slides/slide6.xml"/><Relationship Id="rId197" Type="http://schemas.openxmlformats.org/officeDocument/2006/relationships/slide" Target="slides/slide189.xml"/><Relationship Id="rId17" Type="http://schemas.openxmlformats.org/officeDocument/2006/relationships/slide" Target="slides/slide9.xml"/><Relationship Id="rId196" Type="http://schemas.openxmlformats.org/officeDocument/2006/relationships/slide" Target="slides/slide188.xml"/><Relationship Id="rId16" Type="http://schemas.openxmlformats.org/officeDocument/2006/relationships/slide" Target="slides/slide8.xml"/><Relationship Id="rId195" Type="http://schemas.openxmlformats.org/officeDocument/2006/relationships/slide" Target="slides/slide187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99" Type="http://schemas.openxmlformats.org/officeDocument/2006/relationships/slide" Target="slides/slide191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150" Type="http://schemas.openxmlformats.org/officeDocument/2006/relationships/slide" Target="slides/slide142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1.xml"/><Relationship Id="rId4" Type="http://schemas.openxmlformats.org/officeDocument/2006/relationships/tableStyles" Target="tableStyles.xml"/><Relationship Id="rId148" Type="http://schemas.openxmlformats.org/officeDocument/2006/relationships/slide" Target="slides/slide140.xml"/><Relationship Id="rId9" Type="http://schemas.openxmlformats.org/officeDocument/2006/relationships/slide" Target="slides/slide1.xml"/><Relationship Id="rId143" Type="http://schemas.openxmlformats.org/officeDocument/2006/relationships/slide" Target="slides/slide135.xml"/><Relationship Id="rId142" Type="http://schemas.openxmlformats.org/officeDocument/2006/relationships/slide" Target="slides/slide134.xml"/><Relationship Id="rId141" Type="http://schemas.openxmlformats.org/officeDocument/2006/relationships/slide" Target="slides/slide133.xml"/><Relationship Id="rId140" Type="http://schemas.openxmlformats.org/officeDocument/2006/relationships/slide" Target="slides/slide132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9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8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7.xml"/><Relationship Id="rId8" Type="http://schemas.openxmlformats.org/officeDocument/2006/relationships/notesMaster" Target="notesMasters/notesMaster1.xml"/><Relationship Id="rId144" Type="http://schemas.openxmlformats.org/officeDocument/2006/relationships/slide" Target="slides/slide13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137" Type="http://schemas.openxmlformats.org/officeDocument/2006/relationships/slide" Target="slides/slide129.xml"/><Relationship Id="rId132" Type="http://schemas.openxmlformats.org/officeDocument/2006/relationships/slide" Target="slides/slide124.xml"/><Relationship Id="rId131" Type="http://schemas.openxmlformats.org/officeDocument/2006/relationships/slide" Target="slides/slide123.xml"/><Relationship Id="rId130" Type="http://schemas.openxmlformats.org/officeDocument/2006/relationships/slide" Target="slides/slide122.xml"/><Relationship Id="rId136" Type="http://schemas.openxmlformats.org/officeDocument/2006/relationships/slide" Target="slides/slide128.xml"/><Relationship Id="rId135" Type="http://schemas.openxmlformats.org/officeDocument/2006/relationships/slide" Target="slides/slide127.xml"/><Relationship Id="rId134" Type="http://schemas.openxmlformats.org/officeDocument/2006/relationships/slide" Target="slides/slide126.xml"/><Relationship Id="rId133" Type="http://schemas.openxmlformats.org/officeDocument/2006/relationships/slide" Target="slides/slide12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172" Type="http://schemas.openxmlformats.org/officeDocument/2006/relationships/slide" Target="slides/slide164.xml"/><Relationship Id="rId65" Type="http://schemas.openxmlformats.org/officeDocument/2006/relationships/slide" Target="slides/slide57.xml"/><Relationship Id="rId171" Type="http://schemas.openxmlformats.org/officeDocument/2006/relationships/slide" Target="slides/slide163.xml"/><Relationship Id="rId68" Type="http://schemas.openxmlformats.org/officeDocument/2006/relationships/slide" Target="slides/slide60.xml"/><Relationship Id="rId170" Type="http://schemas.openxmlformats.org/officeDocument/2006/relationships/slide" Target="slides/slide162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165" Type="http://schemas.openxmlformats.org/officeDocument/2006/relationships/slide" Target="slides/slide157.xml"/><Relationship Id="rId69" Type="http://schemas.openxmlformats.org/officeDocument/2006/relationships/slide" Target="slides/slide61.xml"/><Relationship Id="rId164" Type="http://schemas.openxmlformats.org/officeDocument/2006/relationships/slide" Target="slides/slide156.xml"/><Relationship Id="rId163" Type="http://schemas.openxmlformats.org/officeDocument/2006/relationships/slide" Target="slides/slide155.xml"/><Relationship Id="rId162" Type="http://schemas.openxmlformats.org/officeDocument/2006/relationships/slide" Target="slides/slide154.xml"/><Relationship Id="rId169" Type="http://schemas.openxmlformats.org/officeDocument/2006/relationships/slide" Target="slides/slide161.xml"/><Relationship Id="rId168" Type="http://schemas.openxmlformats.org/officeDocument/2006/relationships/slide" Target="slides/slide160.xml"/><Relationship Id="rId167" Type="http://schemas.openxmlformats.org/officeDocument/2006/relationships/slide" Target="slides/slide159.xml"/><Relationship Id="rId166" Type="http://schemas.openxmlformats.org/officeDocument/2006/relationships/slide" Target="slides/slide158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161" Type="http://schemas.openxmlformats.org/officeDocument/2006/relationships/slide" Target="slides/slide153.xml"/><Relationship Id="rId54" Type="http://schemas.openxmlformats.org/officeDocument/2006/relationships/slide" Target="slides/slide46.xml"/><Relationship Id="rId160" Type="http://schemas.openxmlformats.org/officeDocument/2006/relationships/slide" Target="slides/slide152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159" Type="http://schemas.openxmlformats.org/officeDocument/2006/relationships/slide" Target="slides/slide151.xml"/><Relationship Id="rId59" Type="http://schemas.openxmlformats.org/officeDocument/2006/relationships/slide" Target="slides/slide51.xml"/><Relationship Id="rId154" Type="http://schemas.openxmlformats.org/officeDocument/2006/relationships/slide" Target="slides/slide146.xml"/><Relationship Id="rId58" Type="http://schemas.openxmlformats.org/officeDocument/2006/relationships/slide" Target="slides/slide50.xml"/><Relationship Id="rId153" Type="http://schemas.openxmlformats.org/officeDocument/2006/relationships/slide" Target="slides/slide145.xml"/><Relationship Id="rId152" Type="http://schemas.openxmlformats.org/officeDocument/2006/relationships/slide" Target="slides/slide144.xml"/><Relationship Id="rId151" Type="http://schemas.openxmlformats.org/officeDocument/2006/relationships/slide" Target="slides/slide143.xml"/><Relationship Id="rId158" Type="http://schemas.openxmlformats.org/officeDocument/2006/relationships/slide" Target="slides/slide150.xml"/><Relationship Id="rId157" Type="http://schemas.openxmlformats.org/officeDocument/2006/relationships/slide" Target="slides/slide149.xml"/><Relationship Id="rId156" Type="http://schemas.openxmlformats.org/officeDocument/2006/relationships/slide" Target="slides/slide148.xml"/><Relationship Id="rId155" Type="http://schemas.openxmlformats.org/officeDocument/2006/relationships/slide" Target="slides/slide14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217" Type="http://schemas.openxmlformats.org/officeDocument/2006/relationships/font" Target="fonts/HelveticaNeue-bold.fntdata"/><Relationship Id="rId216" Type="http://schemas.openxmlformats.org/officeDocument/2006/relationships/font" Target="fonts/HelveticaNeue-regular.fntdata"/><Relationship Id="rId215" Type="http://schemas.openxmlformats.org/officeDocument/2006/relationships/font" Target="fonts/QuattrocentoSans-boldItalic.fntdata"/><Relationship Id="rId214" Type="http://schemas.openxmlformats.org/officeDocument/2006/relationships/font" Target="fonts/QuattrocentoSans-italic.fntdata"/><Relationship Id="rId219" Type="http://schemas.openxmlformats.org/officeDocument/2006/relationships/font" Target="fonts/HelveticaNeue-boldItalic.fntdata"/><Relationship Id="rId218" Type="http://schemas.openxmlformats.org/officeDocument/2006/relationships/font" Target="fonts/HelveticaNeue-italic.fntdata"/><Relationship Id="rId213" Type="http://schemas.openxmlformats.org/officeDocument/2006/relationships/font" Target="fonts/QuattrocentoSans-bold.fntdata"/><Relationship Id="rId212" Type="http://schemas.openxmlformats.org/officeDocument/2006/relationships/font" Target="fonts/QuattrocentoSans-regular.fntdata"/><Relationship Id="rId211" Type="http://schemas.openxmlformats.org/officeDocument/2006/relationships/font" Target="fonts/Nunito-boldItalic.fntdata"/><Relationship Id="rId210" Type="http://schemas.openxmlformats.org/officeDocument/2006/relationships/font" Target="fonts/Nunito-italic.fntdata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127" Type="http://schemas.openxmlformats.org/officeDocument/2006/relationships/slide" Target="slides/slide119.xml"/><Relationship Id="rId126" Type="http://schemas.openxmlformats.org/officeDocument/2006/relationships/slide" Target="slides/slide118.xml"/><Relationship Id="rId121" Type="http://schemas.openxmlformats.org/officeDocument/2006/relationships/slide" Target="slides/slide113.xml"/><Relationship Id="rId120" Type="http://schemas.openxmlformats.org/officeDocument/2006/relationships/slide" Target="slides/slide112.xml"/><Relationship Id="rId125" Type="http://schemas.openxmlformats.org/officeDocument/2006/relationships/slide" Target="slides/slide117.xml"/><Relationship Id="rId124" Type="http://schemas.openxmlformats.org/officeDocument/2006/relationships/slide" Target="slides/slide116.xml"/><Relationship Id="rId123" Type="http://schemas.openxmlformats.org/officeDocument/2006/relationships/slide" Target="slides/slide115.xml"/><Relationship Id="rId122" Type="http://schemas.openxmlformats.org/officeDocument/2006/relationships/slide" Target="slides/slide114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99" Type="http://schemas.openxmlformats.org/officeDocument/2006/relationships/slide" Target="slides/slide91.xml"/><Relationship Id="rId98" Type="http://schemas.openxmlformats.org/officeDocument/2006/relationships/slide" Target="slides/slide90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117" Type="http://schemas.openxmlformats.org/officeDocument/2006/relationships/slide" Target="slides/slide109.xml"/><Relationship Id="rId116" Type="http://schemas.openxmlformats.org/officeDocument/2006/relationships/slide" Target="slides/slide108.xml"/><Relationship Id="rId115" Type="http://schemas.openxmlformats.org/officeDocument/2006/relationships/slide" Target="slides/slide107.xml"/><Relationship Id="rId119" Type="http://schemas.openxmlformats.org/officeDocument/2006/relationships/slide" Target="slides/slide111.xml"/><Relationship Id="rId110" Type="http://schemas.openxmlformats.org/officeDocument/2006/relationships/slide" Target="slides/slide102.xml"/><Relationship Id="rId114" Type="http://schemas.openxmlformats.org/officeDocument/2006/relationships/slide" Target="slides/slide106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206" Type="http://schemas.openxmlformats.org/officeDocument/2006/relationships/slide" Target="slides/slide198.xml"/><Relationship Id="rId205" Type="http://schemas.openxmlformats.org/officeDocument/2006/relationships/slide" Target="slides/slide197.xml"/><Relationship Id="rId204" Type="http://schemas.openxmlformats.org/officeDocument/2006/relationships/slide" Target="slides/slide196.xml"/><Relationship Id="rId203" Type="http://schemas.openxmlformats.org/officeDocument/2006/relationships/slide" Target="slides/slide195.xml"/><Relationship Id="rId209" Type="http://schemas.openxmlformats.org/officeDocument/2006/relationships/font" Target="fonts/Nunito-bold.fntdata"/><Relationship Id="rId208" Type="http://schemas.openxmlformats.org/officeDocument/2006/relationships/font" Target="fonts/Nunito-regular.fntdata"/><Relationship Id="rId207" Type="http://schemas.openxmlformats.org/officeDocument/2006/relationships/slide" Target="slides/slide199.xml"/><Relationship Id="rId202" Type="http://schemas.openxmlformats.org/officeDocument/2006/relationships/slide" Target="slides/slide194.xml"/><Relationship Id="rId201" Type="http://schemas.openxmlformats.org/officeDocument/2006/relationships/slide" Target="slides/slide193.xml"/><Relationship Id="rId200" Type="http://schemas.openxmlformats.org/officeDocument/2006/relationships/slide" Target="slides/slide19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30822a61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30822a61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SLIDES_API98037661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SLIDES_API98037661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SLIDES_API980376610_25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SLIDES_API980376610_25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SLIDES_API980376610_25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SLIDES_API980376610_25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SLIDES_API980376610_25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SLIDES_API980376610_25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SLIDES_API980376610_25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SLIDES_API980376610_25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SLIDES_API980376610_25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SLIDES_API980376610_25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SLIDES_API980376610_25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SLIDES_API980376610_25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SLIDES_API980376610_25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SLIDES_API980376610_25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SLIDES_API980376610_25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SLIDES_API980376610_25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SLIDES_API980376610_25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SLIDES_API980376610_25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SLIDES_API980376610_25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SLIDES_API980376610_25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SLIDES_API98037661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SLIDES_API98037661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SLIDES_API980376610_26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SLIDES_API980376610_26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SLIDES_API980376610_26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SLIDES_API980376610_26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SLIDES_API980376610_26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SLIDES_API980376610_26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SLIDES_API980376610_26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SLIDES_API980376610_26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Still essentially a nested loop although one loop is in a method that is called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We'll trace through this loop in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SLIDES_API980376610_26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SLIDES_API980376610_26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now we get to the actual subject for today, runtime analysis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SLIDES_API980376610_26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SLIDES_API980376610_26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SLIDES_API980376610_26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SLIDES_API980376610_26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SLIDES_API980376610_26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SLIDES_API980376610_26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SLIDES_API980376610_26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SLIDES_API980376610_26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SLIDES_API980376610_26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SLIDES_API980376610_26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98037661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98037661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SLIDES_API980376610_26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SLIDES_API980376610_26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SLIDES_API980376610_26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SLIDES_API980376610_26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ab8046cf1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ab8046cf1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b4cc8a5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b4cc8a5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a68978d89f_2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a68978d89f_2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a68978d89f_2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a68978d89f_2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SLIDES_API980376610_35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SLIDES_API980376610_35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SLIDES_API980376610_36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SLIDES_API980376610_36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SLIDES_API980376610_36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SLIDES_API980376610_36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SLIDES_API980376610_36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SLIDES_API980376610_36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SLIDES_API98037661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SLIDES_API98037661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SLIDES_API980376610_36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SLIDES_API980376610_36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SLIDES_API980376610_36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SLIDES_API980376610_36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SLIDES_API980376610_36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SLIDES_API980376610_36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SLIDES_API980376610_36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SLIDES_API980376610_36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SLIDES_API980376610_36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SLIDES_API980376610_36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SLIDES_API980376610_36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SLIDES_API980376610_36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SLIDES_API980376610_36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SLIDES_API980376610_36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SLIDES_API980376610_36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SLIDES_API980376610_36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SLIDES_API980376610_36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SLIDES_API980376610_36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SLIDES_API980376610_36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SLIDES_API980376610_36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SLIDES_API98037661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SLIDES_API98037661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SLIDES_API980376610_36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SLIDES_API980376610_36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SLIDES_API980376610_36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SLIDES_API980376610_36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SLIDES_API980376610_36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SLIDES_API980376610_36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SLIDES_API980376610_36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SLIDES_API980376610_36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SLIDES_API980376610_37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SLIDES_API980376610_37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SLIDES_API980376610_37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SLIDES_API980376610_37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SLIDES_API980376610_37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SLIDES_API980376610_37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SLIDES_API980376610_37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SLIDES_API980376610_37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SLIDES_API980376610_37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SLIDES_API980376610_37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SLIDES_API980376610_37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SLIDES_API980376610_37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SLIDES_API98037661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SLIDES_API98037661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SLIDES_API980376610_37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SLIDES_API980376610_37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SLIDES_API980376610_37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SLIDES_API980376610_37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SLIDES_API980376610_37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SLIDES_API980376610_37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SLIDES_API980376610_38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SLIDES_API980376610_38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SLIDES_API980376610_38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SLIDES_API980376610_38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SLIDES_API980376610_38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SLIDES_API980376610_38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SLIDES_API980376610_38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SLIDES_API980376610_38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SLIDES_API980376610_38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SLIDES_API980376610_38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SLIDES_API980376610_38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SLIDES_API980376610_38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SLIDES_API980376610_38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SLIDES_API980376610_38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SLIDES_API98037661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SLIDES_API98037661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SLIDES_API980376610_38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SLIDES_API980376610_38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SLIDES_API980376610_38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SLIDES_API980376610_38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SLIDES_API980376610_38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SLIDES_API980376610_38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980376610_38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980376610_38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a8ffb7ee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a8ffb7ee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a68978d89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a68978d89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a68978d89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a68978d89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1a68978d89f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1a68978d89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a68978d89f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a68978d89f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a68978d89f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a68978d89f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SLIDES_API98037661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SLIDES_API98037661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a68978d89f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1a68978d89f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1b4d62cc1d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1b4d62cc1d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a68978d89f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1a68978d89f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b0ea5dc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1b0ea5dc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1a68978d89f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1a68978d89f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a68978d89f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1a68978d89f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a68978d89f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a68978d89f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a68978d89f_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1a68978d89f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a68978d89f_2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a68978d89f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b4d62cc1d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1b4d62cc1d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SLIDES_API98037661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SLIDES_API98037661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a68978d89f_2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1a68978d89f_2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a68978d89f_2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1a68978d89f_2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a68978d89f_2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a68978d89f_2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a68978d89f_2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a68978d89f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a68978d89f_2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1a68978d89f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a68978d89f_2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a68978d89f_2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b4d62cc1d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b4d62cc1d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a68978d89f_2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a68978d89f_2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a68978d89f_2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a68978d89f_2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b4d62cc1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1b4d62cc1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SLIDES_API98037661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SLIDES_API98037661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a68978d89f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a68978d89f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a68978d89f_2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1a68978d89f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a68978d89f_2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1a68978d89f_2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a68978d89f_2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a68978d89f_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a68978d89f_2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1a68978d89f_2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a68978d89f_2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a68978d89f_2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b4d62cc1dd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b4d62cc1d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a68978d89f_2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a68978d89f_2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ab8046cf1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1ab8046cf1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1ab8046cf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1ab8046cf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30822a61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30822a61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SLIDES_API98037661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SLIDES_API98037661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SLIDES_API98037661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SLIDES_API98037661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98037661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98037661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SLIDES_API980376610_2749:notes"/>
          <p:cNvSpPr/>
          <p:nvPr>
            <p:ph idx="2" type="sldImg"/>
          </p:nvPr>
        </p:nvSpPr>
        <p:spPr>
          <a:xfrm>
            <a:off x="685800" y="6944810"/>
            <a:ext cx="5486400" cy="18750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SLIDES_API980376610_2749:notes"/>
          <p:cNvSpPr txBox="1"/>
          <p:nvPr>
            <p:ph idx="1" type="body"/>
          </p:nvPr>
        </p:nvSpPr>
        <p:spPr>
          <a:xfrm>
            <a:off x="685800" y="26737519"/>
            <a:ext cx="5486400" cy="21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SLIDES_API980376610_2749:notes"/>
          <p:cNvSpPr txBox="1"/>
          <p:nvPr>
            <p:ph idx="12" type="sldNum"/>
          </p:nvPr>
        </p:nvSpPr>
        <p:spPr>
          <a:xfrm>
            <a:off x="3884613" y="52770919"/>
            <a:ext cx="29718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SLIDES_API980376610_2806:notes"/>
          <p:cNvSpPr/>
          <p:nvPr>
            <p:ph idx="2" type="sldImg"/>
          </p:nvPr>
        </p:nvSpPr>
        <p:spPr>
          <a:xfrm>
            <a:off x="685800" y="6944810"/>
            <a:ext cx="5486400" cy="18750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SLIDES_API980376610_2806:notes"/>
          <p:cNvSpPr txBox="1"/>
          <p:nvPr>
            <p:ph idx="1" type="body"/>
          </p:nvPr>
        </p:nvSpPr>
        <p:spPr>
          <a:xfrm>
            <a:off x="685800" y="26737519"/>
            <a:ext cx="5486400" cy="21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Promoting is implicitly changing the types, but you can (and should for clarity and ease of troubleshooting) explicitly convert types using casting.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they understand that they type the parenthesis before the value.</a:t>
            </a:r>
            <a:endParaRPr/>
          </a:p>
        </p:txBody>
      </p:sp>
      <p:sp>
        <p:nvSpPr>
          <p:cNvPr id="369" name="Google Shape;369;SLIDES_API980376610_2806:notes"/>
          <p:cNvSpPr txBox="1"/>
          <p:nvPr>
            <p:ph idx="12" type="sldNum"/>
          </p:nvPr>
        </p:nvSpPr>
        <p:spPr>
          <a:xfrm>
            <a:off x="3884613" y="52770919"/>
            <a:ext cx="29718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SLIDES_API980376610_9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SLIDES_API980376610_9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SLIDES_API980376610_9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SLIDES_API980376610_9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Car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4 Door Sedan -&gt; Three different instances of that sedan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SLIDES_API980376610_9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SLIDES_API980376610_9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SLIDES_API980376610_9374:notes"/>
          <p:cNvSpPr txBox="1"/>
          <p:nvPr>
            <p:ph idx="1" type="body"/>
          </p:nvPr>
        </p:nvSpPr>
        <p:spPr>
          <a:xfrm>
            <a:off x="685800" y="12535691"/>
            <a:ext cx="5486400" cy="10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SLIDES_API980376610_9374:notes"/>
          <p:cNvSpPr/>
          <p:nvPr>
            <p:ph idx="2" type="sldImg"/>
          </p:nvPr>
        </p:nvSpPr>
        <p:spPr>
          <a:xfrm>
            <a:off x="685800" y="3256024"/>
            <a:ext cx="5486400" cy="879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SLIDES_API980376610_9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SLIDES_API980376610_9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68978d89f_2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68978d89f_2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SLIDES_API980376610_9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SLIDES_API980376610_9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SLIDES_API980376610_9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SLIDES_API980376610_9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SLIDES_API980376610_9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SLIDES_API980376610_9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SLIDES_API980376610_9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SLIDES_API980376610_9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SLIDES_API980376610_9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SLIDES_API980376610_9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SLIDES_API980376610_10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SLIDES_API980376610_10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SLIDES_API980376610_10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SLIDES_API980376610_10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SLIDES_API980376610_10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SLIDES_API980376610_10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SLIDES_API980376610_10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SLIDES_API980376610_10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SLIDES_API980376610_10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SLIDES_API980376610_10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SLIDES_API9803766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SLIDES_API9803766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SLIDES_API980376610_10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SLIDES_API980376610_10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SLIDES_API980376610_1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SLIDES_API980376610_1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SLIDES_API980376610_1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SLIDES_API980376610_1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SLIDES_API980376610_1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SLIDES_API980376610_1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SLIDES_API980376610_1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SLIDES_API980376610_1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SLIDES_API980376610_1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SLIDES_API980376610_1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SLIDES_API980376610_1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SLIDES_API980376610_1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SLIDES_API980376610_1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SLIDES_API980376610_1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SLIDES_API980376610_1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SLIDES_API980376610_1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SLIDES_API980376610_1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SLIDES_API980376610_1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SLIDES_API98037661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SLIDES_API98037661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SLIDES_API980376610_1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SLIDES_API980376610_1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SLIDES_API980376610_1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SLIDES_API980376610_1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SLIDES_API980376610_1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SLIDES_API980376610_1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SLIDES_API980376610_1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SLIDES_API980376610_1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SLIDES_API980376610_1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SLIDES_API980376610_1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SLIDES_API980376610_12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SLIDES_API980376610_12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SLIDES_API980376610_12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SLIDES_API980376610_12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SLIDES_API980376610_18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SLIDES_API980376610_18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SLIDES_API980376610_18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SLIDES_API980376610_18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SLIDES_API980376610_19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SLIDES_API980376610_19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68978d89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68978d89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SLIDES_API980376610_19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SLIDES_API980376610_19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SLIDES_API980376610_19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SLIDES_API980376610_19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SLIDES_API980376610_19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SLIDES_API980376610_19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SLIDES_API980376610_19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SLIDES_API980376610_19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SLIDES_API980376610_19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SLIDES_API980376610_19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SLIDES_API980376610_19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SLIDES_API980376610_19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SLIDES_API980376610_19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SLIDES_API980376610_19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SLIDES_API980376610_19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SLIDES_API980376610_19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SLIDES_API980376610_19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SLIDES_API980376610_19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SLIDES_API980376610_19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SLIDES_API980376610_19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8978d8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68978d8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SLIDES_API980376610_19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SLIDES_API980376610_19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SLIDES_API980376610_20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SLIDES_API980376610_20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SLIDES_API980376610_20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SLIDES_API980376610_20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SLIDES_API980376610_20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SLIDES_API980376610_20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SLIDES_API980376610_20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SLIDES_API980376610_20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a8ffb7ee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a8ffb7ee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ab8046c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ab8046c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ab8046cf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ab8046cf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ab8046cf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ab8046cf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ab8046cf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ab8046cf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68978d8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a68978d8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ab8046cf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ab8046cf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ab8046cf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ab8046cf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ab8046cf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ab8046cf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ab8046cf1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ab8046cf1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a68978d89f_2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a68978d89f_2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a68978d89f_2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a68978d89f_2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SLIDES_API980376610_24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SLIDES_API980376610_24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SLIDES_API980376610_24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SLIDES_API980376610_24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SLIDES_API980376610_24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SLIDES_API980376610_24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SLIDES_API980376610_24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SLIDES_API980376610_24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SLIDES_API98037661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SLIDES_API98037661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SLIDES_API980376610_24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SLIDES_API980376610_24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SLIDES_API980376610_25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SLIDES_API980376610_25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SLIDES_API980376610_25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SLIDES_API980376610_25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SLIDES_API980376610_25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SLIDES_API980376610_25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SLIDES_API980376610_25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SLIDES_API980376610_25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SLIDES_API980376610_25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SLIDES_API980376610_25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SLIDES_API980376610_25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SLIDES_API980376610_25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SLIDES_API980376610_25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SLIDES_API980376610_25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SLIDES_API980376610_25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SLIDES_API980376610_25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SLIDES_API980376610_25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SLIDES_API980376610_25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 Brand colors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764" r="0" t="0"/>
          <a:stretch/>
        </p:blipFill>
        <p:spPr>
          <a:xfrm rot="5400000">
            <a:off x="7098377" y="2132828"/>
            <a:ext cx="5143497" cy="8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attrocento Sans"/>
              <a:buNone/>
              <a:defRPr sz="27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38150" y="1076627"/>
            <a:ext cx="8263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92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92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92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92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0" y="0"/>
            <a:ext cx="279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 Brand colors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764" r="0" t="0"/>
          <a:stretch/>
        </p:blipFill>
        <p:spPr>
          <a:xfrm rot="5400000">
            <a:off x="7098377" y="2132828"/>
            <a:ext cx="5143497" cy="8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Non-bulleted text">
  <p:cSld name="Title &amp; Non-bullete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39792" y="1075778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16">
          <p15:clr>
            <a:srgbClr val="5ACBF0"/>
          </p15:clr>
        </p15:guide>
        <p15:guide id="2" orient="horz" pos="679">
          <p15:clr>
            <a:srgbClr val="5ACBF0"/>
          </p15:clr>
        </p15:guide>
        <p15:guide id="3" orient="horz" pos="95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38150" y="1076627"/>
            <a:ext cx="8263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apstudents.collegeboard.org/ap/pdf/ap-computer-science-a-java-quick-reference_0.pdf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5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0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6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hyperlink" Target="https://docs.oracle.com/javase/8/docs/api/java/lang/Iterable.html" TargetMode="Externa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31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49.png"/><Relationship Id="rId4" Type="http://schemas.openxmlformats.org/officeDocument/2006/relationships/image" Target="../media/image57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46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35.png"/><Relationship Id="rId4" Type="http://schemas.openxmlformats.org/officeDocument/2006/relationships/image" Target="../media/image48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43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40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34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41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44.png"/><Relationship Id="rId4" Type="http://schemas.openxmlformats.org/officeDocument/2006/relationships/image" Target="../media/image50.png"/><Relationship Id="rId5" Type="http://schemas.openxmlformats.org/officeDocument/2006/relationships/image" Target="../media/image47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51.pn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58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52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Dec 7 (Wednesday)</a:t>
            </a:r>
            <a:endParaRPr b="1"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Review </a:t>
            </a:r>
            <a:r>
              <a:rPr lang="en" sz="1700"/>
              <a:t>Units 1, 2, and 3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Begin on </a:t>
            </a:r>
            <a:r>
              <a:rPr lang="en" sz="1700"/>
              <a:t>File System Simulator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Dec 9 (Friday)</a:t>
            </a:r>
            <a:endParaRPr b="1"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Review Unit 4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File System Simulator Discussion / Demos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Dec 12 (Monday)</a:t>
            </a:r>
            <a:endParaRPr b="1"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Review Units 5 &amp; 6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File System Simulator Discussion / Demos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Dec 14 (Wednesday)</a:t>
            </a:r>
            <a:endParaRPr b="1"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Final Exam</a:t>
            </a:r>
            <a:endParaRPr sz="1700"/>
          </a:p>
        </p:txBody>
      </p:sp>
      <p:sp>
        <p:nvSpPr>
          <p:cNvPr id="171" name="Google Shape;1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type="title"/>
          </p:nvPr>
        </p:nvSpPr>
        <p:spPr>
          <a:xfrm>
            <a:off x="439100" y="445025"/>
            <a:ext cx="79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Keyword </a:t>
            </a: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inal</a:t>
            </a:r>
            <a:endParaRPr sz="25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52"/>
          <p:cNvSpPr txBox="1"/>
          <p:nvPr>
            <p:ph idx="1" type="body"/>
          </p:nvPr>
        </p:nvSpPr>
        <p:spPr>
          <a:xfrm>
            <a:off x="439200" y="1152475"/>
            <a:ext cx="79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keyword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/>
              <a:t> can be used in front of a variable declaration to make it a constant that cannot be changed. Constants are traditionally capitalized.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type NAME = value;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double PI = 3.14;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42"/>
          <p:cNvSpPr txBox="1"/>
          <p:nvPr>
            <p:ph type="title"/>
          </p:nvPr>
        </p:nvSpPr>
        <p:spPr>
          <a:xfrm>
            <a:off x="311700" y="445025"/>
            <a:ext cx="34383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i="1" lang="en" sz="2000"/>
              <a:t>increment</a:t>
            </a:r>
            <a:r>
              <a:rPr lang="en" sz="2000"/>
              <a:t> expression can use "," to update multiple variables.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you're not limited to ++, --, although they are the most common things to see there.</a:t>
            </a:r>
            <a:endParaRPr sz="2000"/>
          </a:p>
        </p:txBody>
      </p:sp>
      <p:pic>
        <p:nvPicPr>
          <p:cNvPr id="1104" name="Google Shape;1104;p142"/>
          <p:cNvPicPr preferRelativeResize="0"/>
          <p:nvPr/>
        </p:nvPicPr>
        <p:blipFill rotWithShape="1">
          <a:blip r:embed="rId3">
            <a:alphaModFix/>
          </a:blip>
          <a:srcRect b="80213" l="0" r="56094" t="0"/>
          <a:stretch/>
        </p:blipFill>
        <p:spPr>
          <a:xfrm>
            <a:off x="3937750" y="1250025"/>
            <a:ext cx="4659175" cy="205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43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for syntax </a:t>
            </a:r>
            <a:endParaRPr sz="2520"/>
          </a:p>
        </p:txBody>
      </p:sp>
      <p:sp>
        <p:nvSpPr>
          <p:cNvPr id="1110" name="Google Shape;1110;p143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1111" name="Google Shape;1111;p143"/>
          <p:cNvSpPr txBox="1"/>
          <p:nvPr/>
        </p:nvSpPr>
        <p:spPr>
          <a:xfrm>
            <a:off x="304800" y="1981200"/>
            <a:ext cx="8681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initialization, condition,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b="1" i="1" lang="en">
                <a:solidFill>
                  <a:schemeClr val="dk1"/>
                </a:solidFill>
              </a:rPr>
              <a:t> increment </a:t>
            </a:r>
            <a:r>
              <a:rPr lang="en">
                <a:solidFill>
                  <a:schemeClr val="dk1"/>
                </a:solidFill>
              </a:rPr>
              <a:t>are all optional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(;;) { … 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an infinite loop, the same as while (true) { …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would you omit initialization?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 the initialization needed takes multiple statements and can't be easily expressed in a single expression, so you do it before the for loop and omit the initialization.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would you omit increment?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 logic may similarly get complicated and be better expressed within the body of the loop.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44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for syntax </a:t>
            </a:r>
            <a:endParaRPr sz="2520"/>
          </a:p>
        </p:txBody>
      </p:sp>
      <p:sp>
        <p:nvSpPr>
          <p:cNvPr id="1117" name="Google Shape;1117;p144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1118" name="Google Shape;1118;p144"/>
          <p:cNvSpPr txBox="1"/>
          <p:nvPr/>
        </p:nvSpPr>
        <p:spPr>
          <a:xfrm>
            <a:off x="304800" y="1981200"/>
            <a:ext cx="868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statements are very frequently used with numeric counters, usually integers.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they don't have to be… the expressions can be most anything.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Cast spell to magically look east as far as possible.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(Room room = player.getLocation();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room != null;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room = room.getEast())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printRoomContents(room);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</a:rPr>
              <a:t>is very flexible in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languages like BASIC have a FOR statement that only can initialize and increment a numeric counter.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Getting out of a loop, or the current loop iteration</a:t>
            </a:r>
            <a:endParaRPr sz="2520"/>
          </a:p>
        </p:txBody>
      </p:sp>
      <p:sp>
        <p:nvSpPr>
          <p:cNvPr id="1124" name="Google Shape;1124;p145"/>
          <p:cNvSpPr txBox="1"/>
          <p:nvPr>
            <p:ph idx="1" type="body"/>
          </p:nvPr>
        </p:nvSpPr>
        <p:spPr>
          <a:xfrm>
            <a:off x="311700" y="1609675"/>
            <a:ext cx="26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can exit a while or for loop by returning out of the enclosing method.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One student wrote this for the TruthGame pickNext method: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public int pickNext() {</a:t>
            </a:r>
            <a:br>
              <a:rPr lang="en" sz="1000"/>
            </a:br>
            <a:r>
              <a:rPr lang="en" sz="1000"/>
              <a:t>  for (int i=1; i&lt;=3; i++) {</a:t>
            </a:r>
            <a:br>
              <a:rPr lang="en" sz="1000"/>
            </a:br>
            <a:r>
              <a:rPr lang="en" sz="1000"/>
              <a:t>    if (isTruth(i)) {</a:t>
            </a:r>
            <a:br>
              <a:rPr lang="en" sz="1000"/>
            </a:br>
            <a:r>
              <a:rPr lang="en" sz="1000"/>
              <a:t>      return i;</a:t>
            </a:r>
            <a:br>
              <a:rPr lang="en" sz="1000"/>
            </a:br>
            <a:r>
              <a:rPr lang="en" sz="1000"/>
              <a:t>    }</a:t>
            </a:r>
            <a:br>
              <a:rPr lang="en" sz="1000"/>
            </a:br>
            <a:r>
              <a:rPr lang="en" sz="1000"/>
              <a:t>  }</a:t>
            </a:r>
            <a:br>
              <a:rPr lang="en" sz="1000"/>
            </a:br>
            <a:r>
              <a:rPr lang="en" sz="1000"/>
              <a:t>  return -1;</a:t>
            </a:r>
            <a:br>
              <a:rPr lang="en" sz="1000"/>
            </a:br>
            <a:r>
              <a:rPr lang="en" sz="1000"/>
              <a:t>}</a:t>
            </a:r>
            <a:endParaRPr sz="1000"/>
          </a:p>
        </p:txBody>
      </p:sp>
      <p:sp>
        <p:nvSpPr>
          <p:cNvPr id="1125" name="Google Shape;1125;p145"/>
          <p:cNvSpPr txBox="1"/>
          <p:nvPr>
            <p:ph idx="1" type="body"/>
          </p:nvPr>
        </p:nvSpPr>
        <p:spPr>
          <a:xfrm>
            <a:off x="3207300" y="1609675"/>
            <a:ext cx="26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break exits a while or for loop and just moves on to the next statement after the loop.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while (true) {</a:t>
            </a:r>
            <a:br>
              <a:rPr lang="en" sz="1000"/>
            </a:br>
            <a:r>
              <a:rPr lang="en" sz="1000"/>
              <a:t>  String command = scanner.nextLine();</a:t>
            </a:r>
            <a:br>
              <a:rPr lang="en" sz="1000"/>
            </a:br>
            <a:r>
              <a:rPr lang="en" sz="1000"/>
              <a:t>  if (command.equals("quit")) {</a:t>
            </a:r>
            <a:br>
              <a:rPr lang="en" sz="1000"/>
            </a:br>
            <a:r>
              <a:rPr lang="en" sz="1000"/>
              <a:t>    break;</a:t>
            </a:r>
            <a:br>
              <a:rPr lang="en" sz="1000"/>
            </a:br>
            <a:r>
              <a:rPr lang="en" sz="1000"/>
              <a:t>  }</a:t>
            </a:r>
            <a:br>
              <a:rPr lang="en" sz="1000"/>
            </a:br>
            <a:r>
              <a:rPr lang="en" sz="1000"/>
              <a:t>  …</a:t>
            </a:r>
            <a:br>
              <a:rPr lang="en" sz="1000"/>
            </a:br>
            <a:r>
              <a:rPr lang="en" sz="1000"/>
              <a:t>}</a:t>
            </a:r>
            <a:br>
              <a:rPr lang="en" sz="1000"/>
            </a:br>
            <a:r>
              <a:rPr lang="en" sz="1000"/>
              <a:t>System.out.println("Well, goodbye, then!");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6" name="Google Shape;1126;p145"/>
          <p:cNvSpPr txBox="1"/>
          <p:nvPr>
            <p:ph idx="1" type="body"/>
          </p:nvPr>
        </p:nvSpPr>
        <p:spPr>
          <a:xfrm>
            <a:off x="6123750" y="1609675"/>
            <a:ext cx="27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continue jumps back to the top of the loop and re-evaluates the condition. It's useful for skipping the body of the loop, like to ignore blank lines.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while (scanner.hasNextLine()) {</a:t>
            </a:r>
            <a:br>
              <a:rPr lang="en" sz="1000"/>
            </a:br>
            <a:r>
              <a:rPr lang="en" sz="1000"/>
              <a:t>  String line = scanner.nextLine();</a:t>
            </a:r>
            <a:br>
              <a:rPr lang="en" sz="1000"/>
            </a:br>
            <a:r>
              <a:rPr lang="en" sz="1000"/>
              <a:t>  if (line.equals("")) {</a:t>
            </a:r>
            <a:br>
              <a:rPr lang="en" sz="1000"/>
            </a:br>
            <a:r>
              <a:rPr lang="en" sz="1000"/>
              <a:t>    continue;</a:t>
            </a:r>
            <a:br>
              <a:rPr lang="en" sz="1000"/>
            </a:br>
            <a:r>
              <a:rPr lang="en" sz="1000"/>
              <a:t>  }</a:t>
            </a:r>
            <a:br>
              <a:rPr lang="en" sz="1000"/>
            </a:br>
            <a:r>
              <a:rPr lang="en" sz="1000"/>
              <a:t>  processNonEmptyLine(line);</a:t>
            </a:r>
            <a:br>
              <a:rPr lang="en" sz="1000"/>
            </a:b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7" name="Google Shape;1127;p145"/>
          <p:cNvSpPr txBox="1"/>
          <p:nvPr/>
        </p:nvSpPr>
        <p:spPr>
          <a:xfrm>
            <a:off x="198325" y="1189150"/>
            <a:ext cx="27051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1128" name="Google Shape;1128;p145"/>
          <p:cNvSpPr txBox="1"/>
          <p:nvPr/>
        </p:nvSpPr>
        <p:spPr>
          <a:xfrm>
            <a:off x="3170125" y="1189150"/>
            <a:ext cx="27051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129" name="Google Shape;1129;p145"/>
          <p:cNvSpPr txBox="1"/>
          <p:nvPr/>
        </p:nvSpPr>
        <p:spPr>
          <a:xfrm>
            <a:off x="6218125" y="1189150"/>
            <a:ext cx="27051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80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46"/>
          <p:cNvSpPr txBox="1"/>
          <p:nvPr>
            <p:ph type="ctrTitle"/>
          </p:nvPr>
        </p:nvSpPr>
        <p:spPr>
          <a:xfrm>
            <a:off x="311700" y="374500"/>
            <a:ext cx="8520600" cy="29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</a:rPr>
              <a:t>4.3</a:t>
            </a:r>
            <a:endParaRPr sz="5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Looping over Strings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10/14/2022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Refresher: String Methods!</a:t>
            </a:r>
            <a:endParaRPr sz="2520"/>
          </a:p>
        </p:txBody>
      </p:sp>
      <p:graphicFrame>
        <p:nvGraphicFramePr>
          <p:cNvPr id="1140" name="Google Shape;1140;p147"/>
          <p:cNvGraphicFramePr/>
          <p:nvPr/>
        </p:nvGraphicFramePr>
        <p:xfrm>
          <a:off x="401050" y="856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123750"/>
                <a:gridCol w="3200100"/>
                <a:gridCol w="2055075"/>
              </a:tblGrid>
              <a:tr h="5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length()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number of characters in a String object.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str.length()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indexOf(String str)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indexOf(String str, int fromIndex)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index of the first occurrence of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lang="en"/>
                        <a:t> [starting at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fromIndex</a:t>
                      </a:r>
                      <a:r>
                        <a:rPr lang="en"/>
                        <a:t>, if provided].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-1 if not found.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str.indexOf(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ing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str.indexOf(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9)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substring(int from, int to)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substring(int from)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substring beginning at index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en"/>
                        <a:t> and ending at (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 - 1</a:t>
                      </a:r>
                      <a:r>
                        <a:rPr lang="en"/>
                        <a:t>) [or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length()-1</a:t>
                      </a:r>
                      <a:r>
                        <a:rPr lang="en"/>
                        <a:t>, if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en"/>
                        <a:t> isn’t provided].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str.substring(7, 10)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str.substring(3)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str.substring(i, i+1)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7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charAt(int index)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baseline="30000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character in the string at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str.charAt(2)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1" name="Google Shape;1141;p147"/>
          <p:cNvSpPr txBox="1"/>
          <p:nvPr/>
        </p:nvSpPr>
        <p:spPr>
          <a:xfrm>
            <a:off x="423525" y="4547200"/>
            <a:ext cx="79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*  Note that charAt is not part of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AP Computer Science A Java Subset</a:t>
            </a:r>
            <a:endParaRPr i="1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String Transformations Using Loops</a:t>
            </a:r>
            <a:endParaRPr sz="2520"/>
          </a:p>
        </p:txBody>
      </p:sp>
      <p:sp>
        <p:nvSpPr>
          <p:cNvPr id="1147" name="Google Shape;1147;p148"/>
          <p:cNvSpPr txBox="1"/>
          <p:nvPr>
            <p:ph idx="1" type="body"/>
          </p:nvPr>
        </p:nvSpPr>
        <p:spPr>
          <a:xfrm>
            <a:off x="311700" y="1685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95"/>
              <a:t>Approach #1: Transform the same String variable repeatedly until you achieve the desired result.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 = "Let us remove all spaces"</a:t>
            </a:r>
            <a:br>
              <a:rPr lang="en" sz="12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 ← "Letus remove all spaces"</a:t>
            </a:r>
            <a:br>
              <a:rPr lang="en" sz="12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 ← "Letusremove all spaces"</a:t>
            </a:r>
            <a:br>
              <a:rPr lang="en" sz="12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 ← "Letusremoveall spaces"</a:t>
            </a:r>
            <a:br>
              <a:rPr lang="en" sz="12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 ← "Letusremoveallspaces"</a:t>
            </a:r>
            <a:endParaRPr sz="12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95"/>
              <a:t>(Remember, Java Strings are immutable, meaning they cannot be modified. When </a:t>
            </a: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95"/>
              <a:t> changes, you aren't modifying the same String instance… you are repeatedly changing what the String reference variable </a:t>
            </a:r>
            <a:r>
              <a:rPr lang="en" sz="1295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95"/>
              <a:t> points to.)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95"/>
          </a:p>
        </p:txBody>
      </p:sp>
      <p:sp>
        <p:nvSpPr>
          <p:cNvPr id="1148" name="Google Shape;1148;p148"/>
          <p:cNvSpPr txBox="1"/>
          <p:nvPr>
            <p:ph idx="2" type="body"/>
          </p:nvPr>
        </p:nvSpPr>
        <p:spPr>
          <a:xfrm>
            <a:off x="4858675" y="1685875"/>
            <a:ext cx="39999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Approach #2: Loop over the source String, leaving it unchanged, to build up a new result String.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s = "Let us remove all spaces"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"Letusremove"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"Letusremoveall"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result ← "Letusremoveallspaces"</a:t>
            </a:r>
            <a:endParaRPr sz="1150"/>
          </a:p>
        </p:txBody>
      </p:sp>
      <p:sp>
        <p:nvSpPr>
          <p:cNvPr id="1149" name="Google Shape;1149;p148"/>
          <p:cNvSpPr txBox="1"/>
          <p:nvPr>
            <p:ph idx="1" type="body"/>
          </p:nvPr>
        </p:nvSpPr>
        <p:spPr>
          <a:xfrm>
            <a:off x="311700" y="1000075"/>
            <a:ext cx="8490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Many loops over strings are to </a:t>
            </a:r>
            <a:r>
              <a:rPr b="1" lang="en"/>
              <a:t>transform</a:t>
            </a:r>
            <a:r>
              <a:rPr lang="en"/>
              <a:t> a string into another string, e.g., remove spaces, reverse it. This can be approached in multiple ways. Here are two approaches:</a:t>
            </a:r>
            <a:endParaRPr/>
          </a:p>
        </p:txBody>
      </p:sp>
      <p:sp>
        <p:nvSpPr>
          <p:cNvPr id="1150" name="Google Shape;1150;p148"/>
          <p:cNvSpPr txBox="1"/>
          <p:nvPr/>
        </p:nvSpPr>
        <p:spPr>
          <a:xfrm>
            <a:off x="4790100" y="3723300"/>
            <a:ext cx="39111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2"/>
                </a:solidFill>
              </a:rPr>
              <a:t>Neither approach is always better. It depends on the problem you're solving. You may need to </a:t>
            </a:r>
            <a:r>
              <a:rPr b="1" lang="en" sz="1250">
                <a:solidFill>
                  <a:schemeClr val="dk2"/>
                </a:solidFill>
              </a:rPr>
              <a:t>benchmark</a:t>
            </a:r>
            <a:r>
              <a:rPr lang="en" sz="1250">
                <a:solidFill>
                  <a:schemeClr val="dk2"/>
                </a:solidFill>
              </a:rPr>
              <a:t> the code both ways to find what works better.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String loops with while</a:t>
            </a:r>
            <a:endParaRPr sz="2520"/>
          </a:p>
        </p:txBody>
      </p:sp>
      <p:sp>
        <p:nvSpPr>
          <p:cNvPr id="1156" name="Google Shape;1156;p149"/>
          <p:cNvSpPr txBox="1"/>
          <p:nvPr>
            <p:ph idx="1" type="body"/>
          </p:nvPr>
        </p:nvSpPr>
        <p:spPr>
          <a:xfrm>
            <a:off x="311700" y="1017725"/>
            <a:ext cx="85206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Removes spaces from a String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removeSpaces(String s) {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s.indexOf(</a:t>
            </a:r>
            <a:r>
              <a:rPr lang="en" sz="1716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  // while there is a " " in the string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 &gt;= 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Remove the " " at index by concatenating 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716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substring up to index and then rest of the string.</a:t>
            </a:r>
            <a:b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 = s.substring(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i) + s.substring(i+</a:t>
            </a:r>
            <a:r>
              <a:rPr lang="en" sz="1716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= s.indexOf(</a:t>
            </a:r>
            <a:r>
              <a:rPr lang="en" sz="1716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s;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6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16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When to use </a:t>
            </a: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520"/>
              <a:t> vs </a:t>
            </a: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520"/>
              <a:t> with strings?	</a:t>
            </a:r>
            <a:endParaRPr sz="2520"/>
          </a:p>
        </p:txBody>
      </p:sp>
      <p:sp>
        <p:nvSpPr>
          <p:cNvPr id="1162" name="Google Shape;1162;p150"/>
          <p:cNvSpPr txBox="1"/>
          <p:nvPr>
            <p:ph idx="1" type="body"/>
          </p:nvPr>
        </p:nvSpPr>
        <p:spPr>
          <a:xfrm>
            <a:off x="311700" y="1152475"/>
            <a:ext cx="41181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a certain character or substring?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know how many times the loop needs to run?</a:t>
            </a:r>
            <a:endParaRPr/>
          </a:p>
        </p:txBody>
      </p:sp>
      <p:sp>
        <p:nvSpPr>
          <p:cNvPr id="1163" name="Google Shape;1163;p150"/>
          <p:cNvSpPr txBox="1"/>
          <p:nvPr>
            <p:ph idx="1" type="body"/>
          </p:nvPr>
        </p:nvSpPr>
        <p:spPr>
          <a:xfrm>
            <a:off x="4504750" y="1152475"/>
            <a:ext cx="4118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Want to visit every character (e.g. reversing a string, checking if palindrome)?</a:t>
            </a:r>
            <a:endParaRPr/>
          </a:p>
        </p:txBody>
      </p:sp>
      <p:sp>
        <p:nvSpPr>
          <p:cNvPr id="1164" name="Google Shape;1164;p150"/>
          <p:cNvSpPr/>
          <p:nvPr/>
        </p:nvSpPr>
        <p:spPr>
          <a:xfrm>
            <a:off x="2103725" y="2854425"/>
            <a:ext cx="426300" cy="6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50"/>
          <p:cNvSpPr/>
          <p:nvPr/>
        </p:nvSpPr>
        <p:spPr>
          <a:xfrm>
            <a:off x="6350650" y="2768050"/>
            <a:ext cx="426300" cy="6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50"/>
          <p:cNvSpPr txBox="1"/>
          <p:nvPr/>
        </p:nvSpPr>
        <p:spPr>
          <a:xfrm>
            <a:off x="903725" y="3952375"/>
            <a:ext cx="28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</p:txBody>
      </p:sp>
      <p:sp>
        <p:nvSpPr>
          <p:cNvPr id="1167" name="Google Shape;1167;p150"/>
          <p:cNvSpPr txBox="1"/>
          <p:nvPr/>
        </p:nvSpPr>
        <p:spPr>
          <a:xfrm>
            <a:off x="5825700" y="3876575"/>
            <a:ext cx="16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Reverse String Using </a:t>
            </a: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520"/>
              <a:t> Loops</a:t>
            </a:r>
            <a:endParaRPr sz="2520"/>
          </a:p>
        </p:txBody>
      </p:sp>
      <p:pic>
        <p:nvPicPr>
          <p:cNvPr id="1173" name="Google Shape;1173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99" y="1017725"/>
            <a:ext cx="5423690" cy="2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solidFill>
                  <a:srgbClr val="000000"/>
                </a:solidFill>
              </a:rPr>
              <a:t>The String</a:t>
            </a:r>
            <a:r>
              <a:rPr lang="en" sz="2430">
                <a:solidFill>
                  <a:srgbClr val="000000"/>
                </a:solidFill>
              </a:rPr>
              <a:t> Concatenation </a:t>
            </a:r>
            <a:r>
              <a:rPr lang="en" sz="2520">
                <a:solidFill>
                  <a:srgbClr val="000000"/>
                </a:solidFill>
              </a:rPr>
              <a:t>Operator (+)</a:t>
            </a:r>
            <a:endParaRPr sz="243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75" name="Google Shape;27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Same symbol as addition</a:t>
            </a:r>
            <a:endParaRPr/>
          </a:p>
          <a:p>
            <a:pPr indent="-3492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Used to combine Strings and other data types into a result String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System.out.println("Hello, " + " friend!");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Will print out: Hello, friend!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System.out.println("Your score: " + 100);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Will print out: Your score: 100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Variables can be included in the concatenation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score = 500;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System.out.println("Your score: " + score);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Will print out: Your score: 500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179" name="Google Shape;1179;p1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4.4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Rows and Columns</a:t>
            </a:r>
            <a:endParaRPr sz="2520"/>
          </a:p>
        </p:txBody>
      </p:sp>
      <p:sp>
        <p:nvSpPr>
          <p:cNvPr id="1185" name="Google Shape;1185;p153"/>
          <p:cNvSpPr/>
          <p:nvPr/>
        </p:nvSpPr>
        <p:spPr>
          <a:xfrm>
            <a:off x="1598475" y="16351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53"/>
          <p:cNvSpPr/>
          <p:nvPr/>
        </p:nvSpPr>
        <p:spPr>
          <a:xfrm>
            <a:off x="1598475" y="22880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53"/>
          <p:cNvSpPr/>
          <p:nvPr/>
        </p:nvSpPr>
        <p:spPr>
          <a:xfrm>
            <a:off x="1598375" y="29409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53"/>
          <p:cNvSpPr/>
          <p:nvPr/>
        </p:nvSpPr>
        <p:spPr>
          <a:xfrm>
            <a:off x="1598375" y="35938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53"/>
          <p:cNvSpPr/>
          <p:nvPr/>
        </p:nvSpPr>
        <p:spPr>
          <a:xfrm>
            <a:off x="1598375" y="4246750"/>
            <a:ext cx="2824800" cy="5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53"/>
          <p:cNvSpPr/>
          <p:nvPr/>
        </p:nvSpPr>
        <p:spPr>
          <a:xfrm rot="5400000">
            <a:off x="560908" y="2871150"/>
            <a:ext cx="33858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53"/>
          <p:cNvSpPr/>
          <p:nvPr/>
        </p:nvSpPr>
        <p:spPr>
          <a:xfrm rot="5400000">
            <a:off x="1385014" y="2871150"/>
            <a:ext cx="33858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53"/>
          <p:cNvSpPr/>
          <p:nvPr/>
        </p:nvSpPr>
        <p:spPr>
          <a:xfrm rot="5400000">
            <a:off x="2209121" y="2871150"/>
            <a:ext cx="33858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53"/>
          <p:cNvSpPr txBox="1"/>
          <p:nvPr/>
        </p:nvSpPr>
        <p:spPr>
          <a:xfrm>
            <a:off x="850325" y="167122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4" name="Google Shape;1194;p153"/>
          <p:cNvSpPr txBox="1"/>
          <p:nvPr/>
        </p:nvSpPr>
        <p:spPr>
          <a:xfrm>
            <a:off x="850325" y="23633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5" name="Google Shape;1195;p153"/>
          <p:cNvSpPr txBox="1"/>
          <p:nvPr/>
        </p:nvSpPr>
        <p:spPr>
          <a:xfrm>
            <a:off x="850325" y="30162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6" name="Google Shape;1196;p153"/>
          <p:cNvSpPr txBox="1"/>
          <p:nvPr/>
        </p:nvSpPr>
        <p:spPr>
          <a:xfrm>
            <a:off x="850325" y="36691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7" name="Google Shape;1197;p153"/>
          <p:cNvSpPr txBox="1"/>
          <p:nvPr/>
        </p:nvSpPr>
        <p:spPr>
          <a:xfrm>
            <a:off x="850325" y="43220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 = 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8" name="Google Shape;1198;p153"/>
          <p:cNvSpPr txBox="1"/>
          <p:nvPr/>
        </p:nvSpPr>
        <p:spPr>
          <a:xfrm>
            <a:off x="1965225" y="17104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9" name="Google Shape;1199;p153"/>
          <p:cNvSpPr txBox="1"/>
          <p:nvPr/>
        </p:nvSpPr>
        <p:spPr>
          <a:xfrm>
            <a:off x="2789313" y="171043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0" name="Google Shape;1200;p153"/>
          <p:cNvSpPr txBox="1"/>
          <p:nvPr/>
        </p:nvSpPr>
        <p:spPr>
          <a:xfrm>
            <a:off x="3613413" y="17104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1" name="Google Shape;1201;p153"/>
          <p:cNvSpPr txBox="1"/>
          <p:nvPr/>
        </p:nvSpPr>
        <p:spPr>
          <a:xfrm>
            <a:off x="1972150" y="232570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2" name="Google Shape;1202;p153"/>
          <p:cNvSpPr txBox="1"/>
          <p:nvPr/>
        </p:nvSpPr>
        <p:spPr>
          <a:xfrm>
            <a:off x="2796238" y="232568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3" name="Google Shape;1203;p153"/>
          <p:cNvSpPr txBox="1"/>
          <p:nvPr/>
        </p:nvSpPr>
        <p:spPr>
          <a:xfrm>
            <a:off x="3620338" y="232570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4" name="Google Shape;1204;p153"/>
          <p:cNvSpPr txBox="1"/>
          <p:nvPr/>
        </p:nvSpPr>
        <p:spPr>
          <a:xfrm>
            <a:off x="1972150" y="303597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5" name="Google Shape;1205;p153"/>
          <p:cNvSpPr txBox="1"/>
          <p:nvPr/>
        </p:nvSpPr>
        <p:spPr>
          <a:xfrm>
            <a:off x="2796238" y="3035963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6" name="Google Shape;1206;p153"/>
          <p:cNvSpPr txBox="1"/>
          <p:nvPr/>
        </p:nvSpPr>
        <p:spPr>
          <a:xfrm>
            <a:off x="3620338" y="303597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7" name="Google Shape;1207;p153"/>
          <p:cNvSpPr txBox="1"/>
          <p:nvPr/>
        </p:nvSpPr>
        <p:spPr>
          <a:xfrm>
            <a:off x="1965225" y="36691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8" name="Google Shape;1208;p153"/>
          <p:cNvSpPr txBox="1"/>
          <p:nvPr/>
        </p:nvSpPr>
        <p:spPr>
          <a:xfrm>
            <a:off x="2789313" y="366913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9" name="Google Shape;1209;p153"/>
          <p:cNvSpPr txBox="1"/>
          <p:nvPr/>
        </p:nvSpPr>
        <p:spPr>
          <a:xfrm>
            <a:off x="3613413" y="366915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0" name="Google Shape;1210;p153"/>
          <p:cNvSpPr txBox="1"/>
          <p:nvPr/>
        </p:nvSpPr>
        <p:spPr>
          <a:xfrm>
            <a:off x="1972150" y="430232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1" name="Google Shape;1211;p153"/>
          <p:cNvSpPr txBox="1"/>
          <p:nvPr/>
        </p:nvSpPr>
        <p:spPr>
          <a:xfrm>
            <a:off x="2796238" y="4302313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2" name="Google Shape;1212;p153"/>
          <p:cNvSpPr txBox="1"/>
          <p:nvPr/>
        </p:nvSpPr>
        <p:spPr>
          <a:xfrm>
            <a:off x="3620338" y="4302325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3" name="Google Shape;1213;p153"/>
          <p:cNvSpPr txBox="1"/>
          <p:nvPr/>
        </p:nvSpPr>
        <p:spPr>
          <a:xfrm>
            <a:off x="4893725" y="2237500"/>
            <a:ext cx="3644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outer loop 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iterates through the </a:t>
            </a:r>
            <a:r>
              <a:rPr lang="en" sz="1700" u="sng">
                <a:latin typeface="Nunito"/>
                <a:ea typeface="Nunito"/>
                <a:cs typeface="Nunito"/>
                <a:sym typeface="Nunito"/>
              </a:rPr>
              <a:t>rows</a:t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inner loop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iterates through the </a:t>
            </a:r>
            <a:r>
              <a:rPr lang="en" sz="1700" u="sng">
                <a:latin typeface="Nunito"/>
                <a:ea typeface="Nunito"/>
                <a:cs typeface="Nunito"/>
                <a:sym typeface="Nunito"/>
              </a:rPr>
              <a:t>columns</a:t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inner loop runs in its entirety on each iteration of the outer loop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4" name="Google Shape;1214;p153"/>
          <p:cNvSpPr txBox="1"/>
          <p:nvPr/>
        </p:nvSpPr>
        <p:spPr>
          <a:xfrm>
            <a:off x="5051425" y="576725"/>
            <a:ext cx="3102900" cy="143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5; i++)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for(int j = 0; j &lt; 3; j++)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System.out.print(j);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97075"/>
            <a:ext cx="4531650" cy="4887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0" name="Google Shape;1220;p154"/>
          <p:cNvGraphicFramePr/>
          <p:nvPr/>
        </p:nvGraphicFramePr>
        <p:xfrm>
          <a:off x="4743000" y="4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537650"/>
                <a:gridCol w="554925"/>
                <a:gridCol w="1030500"/>
                <a:gridCol w="1052350"/>
                <a:gridCol w="9208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topOrBottom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leftOrRight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(space)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Tracing through primes</a:t>
            </a:r>
            <a:endParaRPr sz="2520"/>
          </a:p>
        </p:txBody>
      </p:sp>
      <p:pic>
        <p:nvPicPr>
          <p:cNvPr id="1226" name="Google Shape;1226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183150"/>
            <a:ext cx="3495675" cy="334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7" name="Google Shape;1227;p155"/>
          <p:cNvGraphicFramePr/>
          <p:nvPr/>
        </p:nvGraphicFramePr>
        <p:xfrm>
          <a:off x="47430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537650"/>
                <a:gridCol w="554925"/>
                <a:gridCol w="1030500"/>
                <a:gridCol w="9208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(prime)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1233" name="Google Shape;1233;p1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4.5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57"/>
          <p:cNvSpPr txBox="1"/>
          <p:nvPr/>
        </p:nvSpPr>
        <p:spPr>
          <a:xfrm>
            <a:off x="295125" y="973275"/>
            <a:ext cx="828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CodeHS: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algorithm?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Correctness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understand by someone else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Efficiency (run time and memory requirements)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Correctness</a:t>
            </a:r>
            <a:r>
              <a:rPr lang="en"/>
              <a:t> refers to whether the algorithm solves the given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Easy to understand</a:t>
            </a:r>
            <a:r>
              <a:rPr lang="en"/>
              <a:t> can be a function of the complexity of the algorithm design, as well as how the code is laid out, use of appropriate variable names, and the use of comments.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Efficiency</a:t>
            </a:r>
            <a:r>
              <a:rPr lang="en"/>
              <a:t> can be looked at in several ways, which we will explore in this section.</a:t>
            </a:r>
            <a:endParaRPr/>
          </a:p>
        </p:txBody>
      </p:sp>
      <p:sp>
        <p:nvSpPr>
          <p:cNvPr id="1239" name="Google Shape;1239;p157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What makes a good algorithm?</a:t>
            </a:r>
            <a:endParaRPr sz="468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58"/>
          <p:cNvSpPr txBox="1"/>
          <p:nvPr/>
        </p:nvSpPr>
        <p:spPr>
          <a:xfrm>
            <a:off x="295125" y="973275"/>
            <a:ext cx="828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an algorithm takes to execute (run) is called its </a:t>
            </a:r>
            <a:r>
              <a:rPr b="1" lang="en"/>
              <a:t>running time</a:t>
            </a:r>
            <a:r>
              <a:rPr lang="en"/>
              <a:t> or </a:t>
            </a:r>
            <a:r>
              <a:rPr b="1" lang="en"/>
              <a:t>runtime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Runtime analysis </a:t>
            </a:r>
            <a:r>
              <a:rPr lang="en"/>
              <a:t>is the process of understanding how an algorithm or complete program will perform when it is 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includes how long the program takes to run, as well as other factors like how much memory is consumed.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58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Runtime analysis</a:t>
            </a:r>
            <a:endParaRPr sz="468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59"/>
          <p:cNvSpPr txBox="1"/>
          <p:nvPr/>
        </p:nvSpPr>
        <p:spPr>
          <a:xfrm>
            <a:off x="295125" y="973275"/>
            <a:ext cx="843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System.currentTimeMillis()</a:t>
            </a:r>
            <a:r>
              <a:rPr lang="en">
                <a:solidFill>
                  <a:schemeClr val="dk1"/>
                </a:solidFill>
              </a:rPr>
              <a:t> – milliseconds since "Unix Epoch" (January 1, 1970 00:00:00 UTC time zone). This is </a:t>
            </a:r>
            <a:r>
              <a:rPr b="1" lang="en">
                <a:solidFill>
                  <a:schemeClr val="dk1"/>
                </a:solidFill>
              </a:rPr>
              <a:t>wall clock time</a:t>
            </a:r>
            <a:r>
              <a:rPr lang="en">
                <a:solidFill>
                  <a:schemeClr val="dk1"/>
                </a:solidFill>
              </a:rPr>
              <a:t>… if you adjust the date/time on your computer, the value will change.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System.nanoTime()</a:t>
            </a:r>
            <a:r>
              <a:rPr lang="en">
                <a:solidFill>
                  <a:schemeClr val="dk1"/>
                </a:solidFill>
              </a:rPr>
              <a:t> – nanoseconds since an arbitrary point in time (maybe since CPU booted).  Independent of "wall clock" … it will continue increasing even if you futz with computer's date and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computers will give you different results, so timing benchmarks are only valid on the same hardware.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lot of other stuff can be happening in other processes on a modern computer.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programming languages have different performance characteristics.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the same programming language may behave differently in different environments.</a:t>
            </a:r>
            <a:endParaRPr/>
          </a:p>
        </p:txBody>
      </p:sp>
      <p:sp>
        <p:nvSpPr>
          <p:cNvPr id="1251" name="Google Shape;1251;p159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Timing Execution</a:t>
            </a:r>
            <a:endParaRPr sz="4680"/>
          </a:p>
        </p:txBody>
      </p:sp>
      <p:pic>
        <p:nvPicPr>
          <p:cNvPr id="1252" name="Google Shape;1252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783075"/>
            <a:ext cx="6515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400" y="3640188"/>
            <a:ext cx="37338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60"/>
          <p:cNvSpPr txBox="1"/>
          <p:nvPr/>
        </p:nvSpPr>
        <p:spPr>
          <a:xfrm>
            <a:off x="295125" y="973275"/>
            <a:ext cx="82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 absolute number of statements executed is tricky, and some of the things we may want to count are actually just expressions, not full statements.</a:t>
            </a:r>
            <a:endParaRPr/>
          </a:p>
        </p:txBody>
      </p:sp>
      <p:sp>
        <p:nvSpPr>
          <p:cNvPr id="1259" name="Google Shape;1259;p160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Statement Execution Count</a:t>
            </a:r>
            <a:endParaRPr sz="4680"/>
          </a:p>
        </p:txBody>
      </p:sp>
      <p:sp>
        <p:nvSpPr>
          <p:cNvPr id="1260" name="Google Shape;1260;p160"/>
          <p:cNvSpPr txBox="1"/>
          <p:nvPr/>
        </p:nvSpPr>
        <p:spPr>
          <a:xfrm>
            <a:off x="295125" y="1512225"/>
            <a:ext cx="3461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one way we might do it is to "point" it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 3; counts as 1 point</a:t>
            </a:r>
            <a:br>
              <a:rPr lang="en"/>
            </a:br>
            <a:br>
              <a:rPr lang="en"/>
            </a:br>
            <a:r>
              <a:rPr lang="en"/>
              <a:t>This part repeats for i=3, 4, 5, 6:</a:t>
            </a:r>
            <a:br>
              <a:rPr lang="en"/>
            </a:br>
            <a:r>
              <a:rPr lang="en"/>
              <a:t>i &lt; 7 counts as 1 point</a:t>
            </a:r>
            <a:br>
              <a:rPr lang="en"/>
            </a:br>
            <a:r>
              <a:rPr lang="en"/>
              <a:t>System.out.print("*") counts as 1 point</a:t>
            </a:r>
            <a:br>
              <a:rPr lang="en"/>
            </a:br>
            <a:r>
              <a:rPr lang="en"/>
              <a:t>i++ counts as 1 point</a:t>
            </a:r>
            <a:br>
              <a:rPr lang="en"/>
            </a:br>
            <a:br>
              <a:rPr lang="en"/>
            </a:br>
            <a:r>
              <a:rPr lang="en"/>
              <a:t>1 + 3 * 4 = 13 "statements" total</a:t>
            </a:r>
            <a:endParaRPr/>
          </a:p>
        </p:txBody>
      </p:sp>
      <p:pic>
        <p:nvPicPr>
          <p:cNvPr id="1261" name="Google Shape;1261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850" y="1776300"/>
            <a:ext cx="4056749" cy="11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60"/>
          <p:cNvSpPr txBox="1"/>
          <p:nvPr/>
        </p:nvSpPr>
        <p:spPr>
          <a:xfrm>
            <a:off x="295125" y="4097475"/>
            <a:ext cx="820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could be different counting methods here. On the AP exam, you'll probably be asked something more like: How many times is System.out.print called in this loop? That is, count how many times a </a:t>
            </a:r>
            <a:r>
              <a:rPr b="1" lang="en"/>
              <a:t>specific</a:t>
            </a:r>
            <a:r>
              <a:rPr lang="en"/>
              <a:t> statement is executed.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61"/>
          <p:cNvSpPr txBox="1"/>
          <p:nvPr/>
        </p:nvSpPr>
        <p:spPr>
          <a:xfrm>
            <a:off x="295125" y="2802075"/>
            <a:ext cx="83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&lt;= is involved, the number of iterations is (ending value - starting value + 1) = 5 - 1 +1 = 5 iterations.</a:t>
            </a:r>
            <a:endParaRPr/>
          </a:p>
        </p:txBody>
      </p:sp>
      <p:sp>
        <p:nvSpPr>
          <p:cNvPr id="1268" name="Google Shape;1268;p161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Loop Execution Count</a:t>
            </a:r>
            <a:endParaRPr sz="4680"/>
          </a:p>
        </p:txBody>
      </p:sp>
      <p:sp>
        <p:nvSpPr>
          <p:cNvPr id="1269" name="Google Shape;1269;p161"/>
          <p:cNvSpPr txBox="1"/>
          <p:nvPr/>
        </p:nvSpPr>
        <p:spPr>
          <a:xfrm>
            <a:off x="295125" y="973275"/>
            <a:ext cx="83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trace table to figure out how many times a loop executes. But, you may be able to shortcut that just looking at it.</a:t>
            </a:r>
            <a:endParaRPr/>
          </a:p>
        </p:txBody>
      </p:sp>
      <p:pic>
        <p:nvPicPr>
          <p:cNvPr id="1270" name="Google Shape;1270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274675"/>
            <a:ext cx="23050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161"/>
          <p:cNvSpPr txBox="1"/>
          <p:nvPr/>
        </p:nvSpPr>
        <p:spPr>
          <a:xfrm>
            <a:off x="295125" y="1811475"/>
            <a:ext cx="83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&lt; condition, the number of iterations is (ending value - starting value) = 7 - 3 = 4 iterations.</a:t>
            </a:r>
            <a:endParaRPr/>
          </a:p>
        </p:txBody>
      </p:sp>
      <p:pic>
        <p:nvPicPr>
          <p:cNvPr id="1272" name="Google Shape;1272;p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88" y="3320538"/>
            <a:ext cx="22288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61"/>
          <p:cNvSpPr txBox="1"/>
          <p:nvPr/>
        </p:nvSpPr>
        <p:spPr>
          <a:xfrm>
            <a:off x="295125" y="4173675"/>
            <a:ext cx="83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these shortcuts assume the increment expression is just adding 1 to the counter.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1.4 E</a:t>
            </a:r>
            <a:r>
              <a:rPr lang="en" sz="2520"/>
              <a:t>xpressions</a:t>
            </a:r>
            <a:endParaRPr sz="2520"/>
          </a:p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combination of </a:t>
            </a:r>
            <a:r>
              <a:rPr b="1" lang="en"/>
              <a:t>constants</a:t>
            </a:r>
            <a:r>
              <a:rPr lang="en"/>
              <a:t>, </a:t>
            </a:r>
            <a:r>
              <a:rPr b="1" lang="en"/>
              <a:t>variables</a:t>
            </a:r>
            <a:r>
              <a:rPr lang="en"/>
              <a:t>, </a:t>
            </a:r>
            <a:r>
              <a:rPr b="1" lang="en"/>
              <a:t>operators</a:t>
            </a:r>
            <a:r>
              <a:rPr lang="en"/>
              <a:t> and </a:t>
            </a:r>
            <a:r>
              <a:rPr b="1" lang="en"/>
              <a:t>method calls</a:t>
            </a:r>
            <a:r>
              <a:rPr lang="en"/>
              <a:t> that evaluate to a </a:t>
            </a:r>
            <a:r>
              <a:rPr b="1" lang="en"/>
              <a:t>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 * 3 + 5 - 8 /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radius * Math.sin(angle * Math.PI / 180.0)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62"/>
          <p:cNvSpPr txBox="1"/>
          <p:nvPr/>
        </p:nvSpPr>
        <p:spPr>
          <a:xfrm>
            <a:off x="295125" y="1354275"/>
            <a:ext cx="83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nested loops: The number of times a nested for loop body is executed is the number of times the outer loop runs multiplied by the number of times the inner loop runs (outer loop runs * inner loop runs).</a:t>
            </a:r>
            <a:endParaRPr/>
          </a:p>
        </p:txBody>
      </p:sp>
      <p:sp>
        <p:nvSpPr>
          <p:cNvPr id="1279" name="Google Shape;1279;p162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Loop Execution Count</a:t>
            </a:r>
            <a:endParaRPr sz="4680"/>
          </a:p>
        </p:txBody>
      </p:sp>
      <p:pic>
        <p:nvPicPr>
          <p:cNvPr id="1280" name="Google Shape;1280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88" y="2164363"/>
            <a:ext cx="30956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447800"/>
            <a:ext cx="48863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63"/>
          <p:cNvSpPr txBox="1"/>
          <p:nvPr/>
        </p:nvSpPr>
        <p:spPr>
          <a:xfrm>
            <a:off x="295125" y="973275"/>
            <a:ext cx="7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count the loop executions in this implementation of isPalindrome.</a:t>
            </a:r>
            <a:endParaRPr/>
          </a:p>
        </p:txBody>
      </p:sp>
      <p:sp>
        <p:nvSpPr>
          <p:cNvPr id="1287" name="Google Shape;1287;p16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/>
              <a:t>Best and worst case</a:t>
            </a:r>
            <a:endParaRPr sz="4680"/>
          </a:p>
        </p:txBody>
      </p:sp>
      <p:sp>
        <p:nvSpPr>
          <p:cNvPr id="1288" name="Google Shape;1288;p163"/>
          <p:cNvSpPr txBox="1"/>
          <p:nvPr/>
        </p:nvSpPr>
        <p:spPr>
          <a:xfrm>
            <a:off x="295125" y="1512225"/>
            <a:ext cx="3461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loop execution count depends on the input.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best case</a:t>
            </a:r>
            <a:r>
              <a:rPr lang="en"/>
              <a:t> is a zero-length string. Next, a one-letter string. Next, the first and last letters do not match, which would be a loop execution count of 0 (but a statement execution count of 3, for the init expression, condition check, and return statement.)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worst case</a:t>
            </a:r>
            <a:r>
              <a:rPr lang="en"/>
              <a:t> is… if the string is really a palindrome, and we have to check every pair of characters! That would be word.length() / 2 loop executions.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6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Exercise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Simulator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Simulator</a:t>
            </a:r>
            <a:endParaRPr/>
          </a:p>
        </p:txBody>
      </p:sp>
      <p:sp>
        <p:nvSpPr>
          <p:cNvPr id="1299" name="Google Shape;1299;p165"/>
          <p:cNvSpPr txBox="1"/>
          <p:nvPr>
            <p:ph idx="1" type="body"/>
          </p:nvPr>
        </p:nvSpPr>
        <p:spPr>
          <a:xfrm>
            <a:off x="724975" y="1152475"/>
            <a:ext cx="83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Thoughts So Far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500"/>
              <a:t> versus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500"/>
              <a:t> to manage child lists of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Directories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Don't assume a limit on the number of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" sz="1500"/>
              <a:t> or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Directories</a:t>
            </a:r>
            <a:r>
              <a:rPr lang="en" sz="1500"/>
              <a:t>!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children are of type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Directory </a:t>
            </a:r>
            <a:r>
              <a:rPr lang="en" sz="1500"/>
              <a:t>(not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00"/>
              <a:t>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Directory.directoryExists ==</a:t>
            </a:r>
            <a:br>
              <a:rPr b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(Directory.getDirectory(directoryName) != null);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Directory.fileExists ==</a:t>
            </a:r>
            <a:br>
              <a:rPr b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(Directory.getFile(fileName) != null);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500"/>
              <a:t> command should list child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" sz="1500"/>
              <a:t> and child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Directories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Are there any questions?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anyone have any new functionality that they added that they would like to show?</a:t>
            </a:r>
            <a:endParaRPr sz="15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6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- Part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12/12/2022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- Part 3</a:t>
            </a:r>
            <a:endParaRPr/>
          </a:p>
        </p:txBody>
      </p:sp>
      <p:sp>
        <p:nvSpPr>
          <p:cNvPr id="1310" name="Google Shape;1310;p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 Simulator Discussion / Demos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68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Java Class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Definitions</a:t>
            </a:r>
            <a:endParaRPr sz="2520"/>
          </a:p>
        </p:txBody>
      </p:sp>
      <p:sp>
        <p:nvSpPr>
          <p:cNvPr id="1321" name="Google Shape;1321;p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Class</a:t>
            </a:r>
            <a:r>
              <a:rPr lang="en"/>
              <a:t> - Blueprint for an object; instructions for how construct an object. </a:t>
            </a:r>
            <a:r>
              <a:rPr b="1" lang="en"/>
              <a:t>There can be ONLY ONE of these -&gt; "Dog"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Object</a:t>
            </a:r>
            <a:r>
              <a:rPr lang="en"/>
              <a:t> - A particular instance of a class; use the new operator to create an object instance from a Class. </a:t>
            </a:r>
            <a:r>
              <a:rPr b="1" lang="en"/>
              <a:t>There can be MANY of these -&gt; "A 3 year-old German Shepherd named Roscoe", "A 1 year-old Golden Retriever named Lucy"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Properties and Methods</a:t>
            </a:r>
            <a:r>
              <a:rPr lang="en"/>
              <a:t> - </a:t>
            </a:r>
            <a:r>
              <a:rPr b="1" lang="en"/>
              <a:t>Properties</a:t>
            </a:r>
            <a:r>
              <a:rPr lang="en"/>
              <a:t> are attributes (name, age, breed) and </a:t>
            </a:r>
            <a:r>
              <a:rPr b="1" lang="en"/>
              <a:t>Methods</a:t>
            </a:r>
            <a:r>
              <a:rPr lang="en"/>
              <a:t> are operations (play, eat, sleep); and each can be either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(available outside the Object)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(available from only the inside of an Object)</a:t>
            </a:r>
            <a:endParaRPr b="1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Instance Variables</a:t>
            </a:r>
            <a:endParaRPr sz="2520"/>
          </a:p>
        </p:txBody>
      </p:sp>
      <p:sp>
        <p:nvSpPr>
          <p:cNvPr id="1327" name="Google Shape;1327;p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attributes, properties, or fields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the data of an object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Every Object instance has their own values for these properties</a:t>
            </a:r>
            <a:endParaRPr b="1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Dog("Bailey", 5);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.name.equals("Scout") ==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.name.equals("Bailey") == true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.name) ==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Instance Methods</a:t>
            </a:r>
            <a:endParaRPr sz="2520"/>
          </a:p>
        </p:txBody>
      </p:sp>
      <p:sp>
        <p:nvSpPr>
          <p:cNvPr id="1333" name="Google Shape;1333;p171"/>
          <p:cNvSpPr txBox="1"/>
          <p:nvPr>
            <p:ph idx="1" type="body"/>
          </p:nvPr>
        </p:nvSpPr>
        <p:spPr>
          <a:xfrm>
            <a:off x="311700" y="1152475"/>
            <a:ext cx="87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" sz="1530"/>
              <a:t>Define the behavior generically in the Class</a:t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" sz="1530"/>
              <a:t>So that it can be used by every Object instance</a:t>
            </a:r>
            <a:endParaRPr sz="1530"/>
          </a:p>
          <a:p>
            <a:pPr indent="45720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feedDog() {</a:t>
            </a:r>
            <a:b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30">
                <a:latin typeface="Courier New"/>
                <a:ea typeface="Courier New"/>
                <a:cs typeface="Courier New"/>
                <a:sym typeface="Courier New"/>
              </a:rPr>
              <a:t>System.out.println("Gave " + name + " a bowl of food.");</a:t>
            </a:r>
            <a:b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5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b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53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 sz="15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Dog("Bailey", 5);</a:t>
            </a:r>
            <a:endParaRPr b="1" sz="153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5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530"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br>
              <a:rPr lang="en" sz="153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30">
                <a:latin typeface="Courier New"/>
                <a:ea typeface="Courier New"/>
                <a:cs typeface="Courier New"/>
                <a:sym typeface="Courier New"/>
              </a:rPr>
              <a:t>"Gave Scout a bowl of food."</a:t>
            </a:r>
            <a:br>
              <a:rPr lang="en" sz="153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3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3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 sz="1530"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br>
              <a:rPr lang="en" sz="153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30">
                <a:latin typeface="Courier New"/>
                <a:ea typeface="Courier New"/>
                <a:cs typeface="Courier New"/>
                <a:sym typeface="Courier New"/>
              </a:rPr>
              <a:t>"Gave Bailey a bowl of food."</a:t>
            </a:r>
            <a:endParaRPr sz="15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Assignment vs Equals</a:t>
            </a:r>
            <a:endParaRPr sz="2520"/>
          </a:p>
        </p:txBody>
      </p:sp>
      <p:sp>
        <p:nvSpPr>
          <p:cNvPr id="287" name="Google Shape;287;p55"/>
          <p:cNvSpPr txBox="1"/>
          <p:nvPr/>
        </p:nvSpPr>
        <p:spPr>
          <a:xfrm>
            <a:off x="1228050" y="1938150"/>
            <a:ext cx="11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=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55"/>
          <p:cNvSpPr txBox="1"/>
          <p:nvPr/>
        </p:nvSpPr>
        <p:spPr>
          <a:xfrm>
            <a:off x="5810250" y="1938150"/>
            <a:ext cx="12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==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55"/>
          <p:cNvSpPr txBox="1"/>
          <p:nvPr/>
        </p:nvSpPr>
        <p:spPr>
          <a:xfrm>
            <a:off x="918900" y="1282050"/>
            <a:ext cx="18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Assignment</a:t>
            </a:r>
            <a:endParaRPr sz="2200"/>
          </a:p>
        </p:txBody>
      </p:sp>
      <p:sp>
        <p:nvSpPr>
          <p:cNvPr id="290" name="Google Shape;290;p55"/>
          <p:cNvSpPr txBox="1"/>
          <p:nvPr/>
        </p:nvSpPr>
        <p:spPr>
          <a:xfrm>
            <a:off x="5810250" y="1282050"/>
            <a:ext cx="12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Equality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Private vs Public</a:t>
            </a:r>
            <a:endParaRPr sz="2520"/>
          </a:p>
        </p:txBody>
      </p:sp>
      <p:sp>
        <p:nvSpPr>
          <p:cNvPr id="1339" name="Google Shape;1339;p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65" u="sng"/>
              <a:t>Private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65"/>
              <a:t>An instance variable or method that can only be accessed within the class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On the AP Exam all instance variables should be private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Some methods can be private if they are only used internally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665" u="sng"/>
              <a:t>Public</a:t>
            </a:r>
            <a:endParaRPr b="1" sz="1665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65"/>
              <a:t>An instance variable or method that can be accessed outside of a class like in the main method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Most methods are public</a:t>
            </a:r>
            <a:endParaRPr sz="1665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73"/>
          <p:cNvSpPr txBox="1"/>
          <p:nvPr>
            <p:ph idx="1" type="body"/>
          </p:nvPr>
        </p:nvSpPr>
        <p:spPr>
          <a:xfrm>
            <a:off x="387900" y="923875"/>
            <a:ext cx="8520600" cy="19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philosophy used by programmers when developing larger programs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what classes you’ll need to solve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the data (instance variables) and functionality (methods) for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Utilize classes and objects to solve your problem</a:t>
            </a:r>
            <a:endParaRPr/>
          </a:p>
        </p:txBody>
      </p:sp>
      <p:sp>
        <p:nvSpPr>
          <p:cNvPr id="1345" name="Google Shape;1345;p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Object-Oriented Design</a:t>
            </a:r>
            <a:endParaRPr sz="2520"/>
          </a:p>
        </p:txBody>
      </p:sp>
      <p:sp>
        <p:nvSpPr>
          <p:cNvPr id="1346" name="Google Shape;1346;p173"/>
          <p:cNvSpPr txBox="1"/>
          <p:nvPr>
            <p:ph type="title"/>
          </p:nvPr>
        </p:nvSpPr>
        <p:spPr>
          <a:xfrm>
            <a:off x="311700" y="282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Data Encapsulation</a:t>
            </a:r>
            <a:endParaRPr sz="2520"/>
          </a:p>
        </p:txBody>
      </p:sp>
      <p:sp>
        <p:nvSpPr>
          <p:cNvPr id="1347" name="Google Shape;1347;p173"/>
          <p:cNvSpPr txBox="1"/>
          <p:nvPr>
            <p:ph idx="1" type="body"/>
          </p:nvPr>
        </p:nvSpPr>
        <p:spPr>
          <a:xfrm>
            <a:off x="2054675" y="3452125"/>
            <a:ext cx="69300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(instance variables) and the code acting on it (methods) are wrapped together in a single implementation and the details are hidden.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is safe from harm by keeping it private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8" name="Google Shape;1348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452125"/>
            <a:ext cx="1331775" cy="13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7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5.2 &amp; 5.3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Constructors, Comments, </a:t>
            </a:r>
            <a:br>
              <a:rPr lang="en" sz="4380"/>
            </a:br>
            <a:r>
              <a:rPr lang="en" sz="4380"/>
              <a:t>and Conditions</a:t>
            </a:r>
            <a:endParaRPr sz="438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The Anatomy of a Constructor</a:t>
            </a:r>
            <a:endParaRPr sz="2520"/>
          </a:p>
        </p:txBody>
      </p:sp>
      <p:sp>
        <p:nvSpPr>
          <p:cNvPr id="1359" name="Google Shape;1359;p175"/>
          <p:cNvSpPr txBox="1"/>
          <p:nvPr>
            <p:ph idx="1" type="body"/>
          </p:nvPr>
        </p:nvSpPr>
        <p:spPr>
          <a:xfrm>
            <a:off x="311700" y="1152475"/>
            <a:ext cx="330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95"/>
              <a:t>Things to keep in mind:</a:t>
            </a:r>
            <a:endParaRPr sz="1295"/>
          </a:p>
          <a:p>
            <a:pPr indent="-31083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95"/>
              <a:buChar char="●"/>
            </a:pPr>
            <a:r>
              <a:rPr lang="en" sz="1295"/>
              <a:t>The Constructor name (in red) must </a:t>
            </a:r>
            <a:r>
              <a:rPr b="1" lang="en" sz="1295"/>
              <a:t>always</a:t>
            </a:r>
            <a:r>
              <a:rPr lang="en" sz="1295"/>
              <a:t> match the name of the class (in blue)</a:t>
            </a:r>
            <a:endParaRPr sz="1295"/>
          </a:p>
          <a:p>
            <a:pPr indent="-3108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en" sz="1295"/>
              <a:t>Always prepend the </a:t>
            </a:r>
            <a:r>
              <a:rPr b="1" lang="en" sz="1295"/>
              <a:t>public </a:t>
            </a:r>
            <a:r>
              <a:rPr lang="en" sz="1295"/>
              <a:t>keyword before your constructor name</a:t>
            </a:r>
            <a:endParaRPr sz="1295"/>
          </a:p>
          <a:p>
            <a:pPr indent="-3108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en" sz="1295"/>
              <a:t>Constructors have </a:t>
            </a:r>
            <a:r>
              <a:rPr b="1" lang="en" sz="1295"/>
              <a:t>no return type</a:t>
            </a:r>
            <a:r>
              <a:rPr lang="en" sz="1295"/>
              <a:t>. </a:t>
            </a:r>
            <a:r>
              <a:rPr b="1" lang="en" sz="1295" u="sng">
                <a:solidFill>
                  <a:srgbClr val="FF0000"/>
                </a:solidFill>
              </a:rPr>
              <a:t>Not even void!</a:t>
            </a:r>
            <a:endParaRPr b="1" sz="1295" u="sng">
              <a:solidFill>
                <a:srgbClr val="FF0000"/>
              </a:solidFill>
            </a:endParaRPr>
          </a:p>
          <a:p>
            <a:pPr indent="-3108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en" sz="1295"/>
              <a:t>The constructor definition is often included before other method definitions (but is not required)</a:t>
            </a:r>
            <a:endParaRPr sz="1295"/>
          </a:p>
          <a:p>
            <a:pPr indent="-3108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en" sz="1295">
                <a:highlight>
                  <a:schemeClr val="accent6"/>
                </a:highlight>
              </a:rPr>
              <a:t>Instance variables are often assigned values within a </a:t>
            </a:r>
            <a:r>
              <a:rPr lang="en" sz="1295">
                <a:highlight>
                  <a:schemeClr val="accent6"/>
                </a:highlight>
              </a:rPr>
              <a:t>Constructor;</a:t>
            </a:r>
            <a:r>
              <a:rPr lang="en" sz="1295"/>
              <a:t> But they can also be </a:t>
            </a:r>
            <a:r>
              <a:rPr lang="en"/>
              <a:t>intialized </a:t>
            </a:r>
            <a:r>
              <a:rPr lang="en"/>
              <a:t>in place (i.e. </a:t>
            </a:r>
            <a:r>
              <a:rPr b="1" lang="en" sz="1200">
                <a:solidFill>
                  <a:srgbClr val="333333"/>
                </a:solidFill>
                <a:highlight>
                  <a:schemeClr val="accent4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highlight>
                  <a:schemeClr val="accent4"/>
                </a:highlight>
                <a:latin typeface="Consolas"/>
                <a:ea typeface="Consolas"/>
                <a:cs typeface="Consolas"/>
                <a:sym typeface="Consolas"/>
              </a:rPr>
              <a:t> boolean isAlive = true;</a:t>
            </a:r>
            <a:r>
              <a:rPr lang="en">
                <a:highlight>
                  <a:schemeClr val="accent4"/>
                </a:highlight>
              </a:rPr>
              <a:t>)</a:t>
            </a:r>
            <a:endParaRPr sz="1295"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95"/>
          </a:p>
        </p:txBody>
      </p:sp>
      <p:sp>
        <p:nvSpPr>
          <p:cNvPr id="1360" name="Google Shape;1360;p175"/>
          <p:cNvSpPr txBox="1"/>
          <p:nvPr>
            <p:ph idx="2" type="body"/>
          </p:nvPr>
        </p:nvSpPr>
        <p:spPr>
          <a:xfrm>
            <a:off x="3742850" y="1152475"/>
            <a:ext cx="5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Instance Variable Declarations</a:t>
            </a:r>
            <a:endParaRPr i="1" sz="1300">
              <a:solidFill>
                <a:srgbClr val="9999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private String name;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private int age;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333333"/>
                </a:solidFill>
                <a:highlight>
                  <a:schemeClr val="accent4"/>
                </a:highlight>
                <a:latin typeface="Consolas"/>
                <a:ea typeface="Consolas"/>
                <a:cs typeface="Consolas"/>
                <a:sym typeface="Consolas"/>
              </a:rPr>
              <a:t>private boolean isAlive = true;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Constructor - same name as Class, no return type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initName, int initAge)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300">
                <a:solidFill>
                  <a:srgbClr val="33333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name = initName;</a:t>
            </a:r>
            <a:endParaRPr sz="1300">
              <a:solidFill>
                <a:srgbClr val="33333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300">
                <a:solidFill>
                  <a:srgbClr val="33333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age = initAge;</a:t>
            </a:r>
            <a:endParaRPr sz="1300">
              <a:solidFill>
                <a:srgbClr val="33333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Other methods 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76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Char char="●"/>
            </a:pPr>
            <a:r>
              <a:rPr lang="en" sz="1615">
                <a:solidFill>
                  <a:srgbClr val="0000FF"/>
                </a:solidFill>
              </a:rPr>
              <a:t>Automatically generated by the Java compiler when you do not supply a Constructor</a:t>
            </a:r>
            <a:endParaRPr sz="1615">
              <a:solidFill>
                <a:srgbClr val="0000FF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Char char="●"/>
            </a:pPr>
            <a:r>
              <a:rPr lang="en" sz="1615">
                <a:solidFill>
                  <a:srgbClr val="0000FF"/>
                </a:solidFill>
              </a:rPr>
              <a:t>Does not do any kind of specialized initialization of the Instance beyond whatever inplace variable initialization that exists</a:t>
            </a:r>
            <a:endParaRPr sz="1615">
              <a:solidFill>
                <a:srgbClr val="0000FF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Char char="●"/>
            </a:pPr>
            <a:r>
              <a:rPr lang="en" sz="1615">
                <a:solidFill>
                  <a:srgbClr val="0000FF"/>
                </a:solidFill>
              </a:rPr>
              <a:t>Instance variables without inplace initialization will default to something "reasonable"</a:t>
            </a:r>
            <a:endParaRPr sz="1615">
              <a:solidFill>
                <a:srgbClr val="0000FF"/>
              </a:solidFill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Font typeface="Courier New"/>
              <a:buChar char="○"/>
            </a:pPr>
            <a:r>
              <a:rPr lang="en" sz="161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-&gt; 0</a:t>
            </a:r>
            <a:endParaRPr sz="161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Font typeface="Courier New"/>
              <a:buChar char="○"/>
            </a:pPr>
            <a:r>
              <a:rPr lang="en" sz="161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-&gt; false</a:t>
            </a:r>
            <a:endParaRPr sz="161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Font typeface="Courier New"/>
              <a:buChar char="○"/>
            </a:pPr>
            <a:r>
              <a:rPr lang="en" sz="161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-&gt; null</a:t>
            </a:r>
            <a:endParaRPr sz="161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15"/>
              <a:buFont typeface="Courier New"/>
              <a:buChar char="○"/>
            </a:pPr>
            <a:r>
              <a:rPr lang="en" sz="161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Object -&gt; null</a:t>
            </a:r>
            <a:endParaRPr sz="161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6" name="Google Shape;1366;p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Constructors</a:t>
            </a:r>
            <a:endParaRPr sz="2520"/>
          </a:p>
        </p:txBody>
      </p:sp>
      <p:sp>
        <p:nvSpPr>
          <p:cNvPr id="1367" name="Google Shape;1367;p176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Default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  <p:sp>
        <p:nvSpPr>
          <p:cNvPr id="1368" name="Google Shape;1368;p176"/>
          <p:cNvSpPr txBox="1"/>
          <p:nvPr>
            <p:ph idx="1" type="body"/>
          </p:nvPr>
        </p:nvSpPr>
        <p:spPr>
          <a:xfrm>
            <a:off x="638900" y="2655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constructor defined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Java creates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77"/>
          <p:cNvSpPr txBox="1"/>
          <p:nvPr>
            <p:ph idx="1" type="body"/>
          </p:nvPr>
        </p:nvSpPr>
        <p:spPr>
          <a:xfrm>
            <a:off x="3037474" y="1236509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Constructor you define that takes no arguments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Can perform any kind of initialization that the the Instance requires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Every Instance is initialized exactly the same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No values can be passed in during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>
                <a:solidFill>
                  <a:srgbClr val="0000FF"/>
                </a:solidFill>
              </a:rPr>
              <a:t> to customize the Instance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374" name="Google Shape;1374;p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Constructors</a:t>
            </a:r>
            <a:endParaRPr sz="2520"/>
          </a:p>
        </p:txBody>
      </p:sp>
      <p:sp>
        <p:nvSpPr>
          <p:cNvPr id="1375" name="Google Shape;1375;p17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No-Argument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  <p:sp>
        <p:nvSpPr>
          <p:cNvPr id="1376" name="Google Shape;1376;p177"/>
          <p:cNvSpPr txBox="1"/>
          <p:nvPr>
            <p:ph idx="1" type="body"/>
          </p:nvPr>
        </p:nvSpPr>
        <p:spPr>
          <a:xfrm>
            <a:off x="625175" y="2732575"/>
            <a:ext cx="39999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"Billy";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25;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7" name="Google Shape;1377;p177"/>
          <p:cNvSpPr txBox="1"/>
          <p:nvPr/>
        </p:nvSpPr>
        <p:spPr>
          <a:xfrm>
            <a:off x="3793775" y="3767250"/>
            <a:ext cx="42057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When you define a Constructor (any kind)</a:t>
            </a:r>
            <a:br>
              <a:rPr b="1" i="1" lang="en"/>
            </a:br>
            <a:r>
              <a:rPr b="1" i="1" lang="en"/>
              <a:t>Java will NOT create a Default Constructor!</a:t>
            </a:r>
            <a:endParaRPr b="1" i="1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Constructors</a:t>
            </a:r>
            <a:endParaRPr sz="2520"/>
          </a:p>
        </p:txBody>
      </p:sp>
      <p:sp>
        <p:nvSpPr>
          <p:cNvPr id="1383" name="Google Shape;1383;p178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Constructor you define that takes arguments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Can perform any kind of initialization that the the Instance requires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Each Instance is initialized individually based on the values passed into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4" name="Google Shape;1384;p178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Parameterized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  <p:sp>
        <p:nvSpPr>
          <p:cNvPr id="1385" name="Google Shape;1385;p178"/>
          <p:cNvSpPr txBox="1"/>
          <p:nvPr>
            <p:ph idx="1" type="body"/>
          </p:nvPr>
        </p:nvSpPr>
        <p:spPr>
          <a:xfrm>
            <a:off x="877700" y="2532050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Constructors</a:t>
            </a:r>
            <a:endParaRPr sz="2520"/>
          </a:p>
        </p:txBody>
      </p:sp>
      <p:sp>
        <p:nvSpPr>
          <p:cNvPr id="1391" name="Google Shape;1391;p179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Class may have multiple Constructors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Each Constructor must be named the same as the Class; have no return type; and have a distinct set of parameters (types)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These are useful when you want to provide default values for some Instance variables - While allowing other Instance variables to be set via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Google Shape;1392;p179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Overloaded Constructors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  <p:sp>
        <p:nvSpPr>
          <p:cNvPr id="1393" name="Google Shape;1393;p179"/>
          <p:cNvSpPr txBox="1"/>
          <p:nvPr>
            <p:ph idx="1" type="body"/>
          </p:nvPr>
        </p:nvSpPr>
        <p:spPr>
          <a:xfrm>
            <a:off x="760650" y="2229300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"Name unknown";</a:t>
            </a:r>
            <a:b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initName, int initAge) {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initAge;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are a way for you to annotate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text in your program that is never run by Java and is added for the benefit of the person reading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"comment out" a block of code during development to assist in the development or debugging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ways to write comments in Java</a:t>
            </a:r>
            <a:endParaRPr/>
          </a:p>
        </p:txBody>
      </p:sp>
      <p:sp>
        <p:nvSpPr>
          <p:cNvPr id="1399" name="Google Shape;1399;p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Comments</a:t>
            </a:r>
            <a:endParaRPr sz="252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Comments</a:t>
            </a:r>
            <a:endParaRPr sz="2520"/>
          </a:p>
        </p:txBody>
      </p:sp>
      <p:sp>
        <p:nvSpPr>
          <p:cNvPr id="1405" name="Google Shape;1405;p181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single-line comment starts with a double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Can start anywhere - i.e. does not need to be in column 0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following the double forward-slash are ignored until newline or end of file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thisCodeWillNotRun();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woo-hoo!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p181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Multi-Line Comment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Arithmetic Operators</a:t>
            </a:r>
            <a:endParaRPr sz="2520"/>
          </a:p>
        </p:txBody>
      </p:sp>
      <p:graphicFrame>
        <p:nvGraphicFramePr>
          <p:cNvPr id="296" name="Google Shape;296;p56"/>
          <p:cNvGraphicFramePr/>
          <p:nvPr/>
        </p:nvGraphicFramePr>
        <p:xfrm>
          <a:off x="825375" y="1310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2413000"/>
                <a:gridCol w="2413000"/>
                <a:gridCol w="2413000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+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-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*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/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modulo (remainder)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11 %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Comments</a:t>
            </a:r>
            <a:endParaRPr sz="2520"/>
          </a:p>
        </p:txBody>
      </p:sp>
      <p:sp>
        <p:nvSpPr>
          <p:cNvPr id="1412" name="Google Shape;1412;p182"/>
          <p:cNvSpPr txBox="1"/>
          <p:nvPr>
            <p:ph idx="1" type="body"/>
          </p:nvPr>
        </p:nvSpPr>
        <p:spPr>
          <a:xfrm>
            <a:off x="3995650" y="1797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multi-line comment starts with a forward-slash asterisk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Can begin anywhere - i.e. does not need to be in column 0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- including newlines - are considered part of the comment until a asterisk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500">
                <a:solidFill>
                  <a:srgbClr val="0000FF"/>
                </a:solidFill>
              </a:rPr>
              <a:t>) is encountered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 u="sng">
                <a:solidFill>
                  <a:srgbClr val="0000FF"/>
                </a:solidFill>
              </a:rPr>
              <a:t>Your editor may have a key command that automatically converts a block of code into a multi-line comment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thisCodeWillNotRun();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thisCodeWillNotRun();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thisCodeWillNotRun(); */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woo-hoo! */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3" name="Google Shape;1413;p182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Multi-Line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83"/>
          <p:cNvSpPr txBox="1"/>
          <p:nvPr>
            <p:ph idx="1" type="body"/>
          </p:nvPr>
        </p:nvSpPr>
        <p:spPr>
          <a:xfrm>
            <a:off x="3995650" y="7131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variant of the multi-line comment syntax - Documentation Comments start with a forward-slash asterisk asterisk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Typically found just prior to the definition of a function or method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- including newlines - are considered part of the Documentation Comment until a asterisk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500">
                <a:solidFill>
                  <a:srgbClr val="0000FF"/>
                </a:solidFill>
              </a:rPr>
              <a:t>) is encountered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Within a Documentation Comment - other standard components may be supported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 Documentation comment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myMethod()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9" name="Google Shape;1419;p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Types of Comments</a:t>
            </a:r>
            <a:endParaRPr sz="2520"/>
          </a:p>
        </p:txBody>
      </p:sp>
      <p:sp>
        <p:nvSpPr>
          <p:cNvPr id="1420" name="Google Shape;1420;p183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Multi-Line Comment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8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Preconditions</a:t>
            </a:r>
            <a:br>
              <a:rPr lang="en" sz="4380"/>
            </a:br>
            <a:r>
              <a:rPr lang="en" sz="4380"/>
              <a:t>and</a:t>
            </a:r>
            <a:br>
              <a:rPr lang="en" sz="4380"/>
            </a:br>
            <a:r>
              <a:rPr lang="en" sz="4380"/>
              <a:t>Postconditions</a:t>
            </a:r>
            <a:endParaRPr sz="4380"/>
          </a:p>
        </p:txBody>
      </p:sp>
      <p:sp>
        <p:nvSpPr>
          <p:cNvPr id="1426" name="Google Shape;1426;p184"/>
          <p:cNvSpPr/>
          <p:nvPr/>
        </p:nvSpPr>
        <p:spPr>
          <a:xfrm>
            <a:off x="6308625" y="3195075"/>
            <a:ext cx="2796390" cy="1828818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DEFINITELY on AP exam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Preconditions</a:t>
            </a:r>
            <a:r>
              <a:rPr lang="en"/>
              <a:t> and </a:t>
            </a:r>
            <a:r>
              <a:rPr b="1" lang="en"/>
              <a:t>postconditions</a:t>
            </a:r>
            <a:r>
              <a:rPr lang="en"/>
              <a:t> are a "contract" that describes what a method requires about its inputs, and what it promises as output.</a:t>
            </a:r>
            <a:endParaRPr/>
          </a:p>
        </p:txBody>
      </p:sp>
      <p:sp>
        <p:nvSpPr>
          <p:cNvPr id="1432" name="Google Shape;1432;p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Preconditions and Postconditions</a:t>
            </a:r>
            <a:endParaRPr sz="2520"/>
          </a:p>
        </p:txBody>
      </p:sp>
      <p:sp>
        <p:nvSpPr>
          <p:cNvPr id="1433" name="Google Shape;1433;p185"/>
          <p:cNvSpPr/>
          <p:nvPr/>
        </p:nvSpPr>
        <p:spPr>
          <a:xfrm>
            <a:off x="2571300" y="2472075"/>
            <a:ext cx="3678900" cy="1302600"/>
          </a:xfrm>
          <a:prstGeom prst="flowChartAlternateProcess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char charAt(int index);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4" name="Google Shape;1434;p185"/>
          <p:cNvCxnSpPr>
            <a:endCxn id="1433" idx="1"/>
          </p:cNvCxnSpPr>
          <p:nvPr/>
        </p:nvCxnSpPr>
        <p:spPr>
          <a:xfrm flipH="1" rot="10800000">
            <a:off x="377400" y="3123375"/>
            <a:ext cx="219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185"/>
          <p:cNvCxnSpPr/>
          <p:nvPr/>
        </p:nvCxnSpPr>
        <p:spPr>
          <a:xfrm flipH="1" rot="10800000">
            <a:off x="6258950" y="3115200"/>
            <a:ext cx="219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6" name="Google Shape;1436;p185"/>
          <p:cNvSpPr txBox="1"/>
          <p:nvPr/>
        </p:nvSpPr>
        <p:spPr>
          <a:xfrm>
            <a:off x="423525" y="2519925"/>
            <a:ext cx="20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must be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&lt; length of string</a:t>
            </a:r>
            <a:endParaRPr/>
          </a:p>
        </p:txBody>
      </p:sp>
      <p:sp>
        <p:nvSpPr>
          <p:cNvPr id="1437" name="Google Shape;1437;p185"/>
          <p:cNvSpPr txBox="1"/>
          <p:nvPr/>
        </p:nvSpPr>
        <p:spPr>
          <a:xfrm>
            <a:off x="6367125" y="2519925"/>
            <a:ext cx="20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will be returned</a:t>
            </a:r>
            <a:endParaRPr/>
          </a:p>
        </p:txBody>
      </p:sp>
      <p:sp>
        <p:nvSpPr>
          <p:cNvPr id="1438" name="Google Shape;1438;p185"/>
          <p:cNvSpPr txBox="1"/>
          <p:nvPr/>
        </p:nvSpPr>
        <p:spPr>
          <a:xfrm>
            <a:off x="721250" y="2135375"/>
            <a:ext cx="1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Precondition</a:t>
            </a:r>
            <a:endParaRPr b="1"/>
          </a:p>
        </p:txBody>
      </p:sp>
      <p:sp>
        <p:nvSpPr>
          <p:cNvPr id="1439" name="Google Shape;1439;p185"/>
          <p:cNvSpPr txBox="1"/>
          <p:nvPr/>
        </p:nvSpPr>
        <p:spPr>
          <a:xfrm>
            <a:off x="6583350" y="2135375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Postcondition</a:t>
            </a:r>
            <a:endParaRPr b="1"/>
          </a:p>
        </p:txBody>
      </p:sp>
      <p:sp>
        <p:nvSpPr>
          <p:cNvPr id="1440" name="Google Shape;1440;p185"/>
          <p:cNvSpPr txBox="1"/>
          <p:nvPr/>
        </p:nvSpPr>
        <p:spPr>
          <a:xfrm>
            <a:off x="423525" y="3967725"/>
            <a:ext cx="2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caller must satisfy this requirement when calling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charAt.</a:t>
            </a:r>
            <a:endParaRPr/>
          </a:p>
        </p:txBody>
      </p:sp>
      <p:sp>
        <p:nvSpPr>
          <p:cNvPr id="1441" name="Google Shape;1441;p185"/>
          <p:cNvSpPr txBox="1"/>
          <p:nvPr/>
        </p:nvSpPr>
        <p:spPr>
          <a:xfrm>
            <a:off x="6313950" y="3891525"/>
            <a:ext cx="2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return, the desired character will be returned.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Preconditions are part of the method's documentation, and may exist only as comments.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/>
              <a:t>There is no expectation that the method will check to ensure preconditions are satisfied.</a:t>
            </a:r>
            <a:endParaRPr b="1"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They may or may not be enforced by the method's code – the programmer using the method should read the documentation and understand the "contract" the method offers.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47" name="Google Shape;1447;p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Preconditions</a:t>
            </a:r>
            <a:endParaRPr sz="2520"/>
          </a:p>
        </p:txBody>
      </p:sp>
      <p:sp>
        <p:nvSpPr>
          <p:cNvPr id="1448" name="Google Shape;1448;p186"/>
          <p:cNvSpPr txBox="1"/>
          <p:nvPr/>
        </p:nvSpPr>
        <p:spPr>
          <a:xfrm>
            <a:off x="1935125" y="3099400"/>
            <a:ext cx="534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Precondition: num2 is not zero.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Postcondition: Returns the quotient of num1 and num2.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divide(double num1, double num2)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num1 / num2;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preconditions ARE enforced by the method's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actual implementation of Java's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String.charAt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an exception is thrown if the precondition is not satisfied.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Throwing an exception in Java is a common way to handle failed preconditions.</a:t>
            </a:r>
            <a:endParaRPr/>
          </a:p>
        </p:txBody>
      </p:sp>
      <p:sp>
        <p:nvSpPr>
          <p:cNvPr id="1454" name="Google Shape;1454;p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Who enforces preconditions?</a:t>
            </a:r>
            <a:endParaRPr sz="2520"/>
          </a:p>
        </p:txBody>
      </p:sp>
      <p:sp>
        <p:nvSpPr>
          <p:cNvPr id="1455" name="Google Shape;1455;p187"/>
          <p:cNvSpPr txBox="1"/>
          <p:nvPr/>
        </p:nvSpPr>
        <p:spPr>
          <a:xfrm>
            <a:off x="1572000" y="2211575"/>
            <a:ext cx="5690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charAt(int index)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((index &lt;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|| (index &gt;= value.length)) 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StringIndexOutOfBoundsException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(index);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value[index];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Postconditions</a:t>
            </a:r>
            <a:endParaRPr sz="2520"/>
          </a:p>
        </p:txBody>
      </p:sp>
      <p:sp>
        <p:nvSpPr>
          <p:cNvPr id="1461" name="Google Shape;1461;p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65"/>
              <a:t>A </a:t>
            </a:r>
            <a:r>
              <a:rPr b="1" lang="en" sz="1665"/>
              <a:t>postcondition</a:t>
            </a:r>
            <a:r>
              <a:rPr lang="en" sz="1665"/>
              <a:t> is a condition that is true after running the method. It is what the method promises to do.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65"/>
              <a:t>Postconditions describe the outcome of running the method, for example what is being returned or the changes to the instance variables.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65"/>
              <a:t>Examples: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Char char="●"/>
            </a:pP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String.compareTo()</a:t>
            </a:r>
            <a:r>
              <a:rPr lang="en" sz="1665"/>
              <a:t> The method returns 0 if the string is equal to the other string. A value less than 0 is returned if the string is less than the other string (less characters) and a value greater than 0 if the string is greater than the other string (more characters). 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 sz="1665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" sz="1665"/>
              <a:t> Returns a double value with a positive sign, greater than or equal to 0.0 and less than 1.0.</a:t>
            </a:r>
            <a:endParaRPr sz="1665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89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5.4 &amp; 5.5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Accessor Methods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and Mutator Methods</a:t>
            </a:r>
            <a:endParaRPr sz="438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90"/>
          <p:cNvSpPr txBox="1"/>
          <p:nvPr>
            <p:ph idx="1" type="body"/>
          </p:nvPr>
        </p:nvSpPr>
        <p:spPr>
          <a:xfrm>
            <a:off x="4376650" y="619075"/>
            <a:ext cx="472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used to provide read-only access to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within the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Sometimes these are called "get methods" or "getters"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These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have a return type that matches the type of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variable being returned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700">
                <a:solidFill>
                  <a:srgbClr val="0000FF"/>
                </a:solidFill>
              </a:rPr>
              <a:t>Accessor methods are commonly named </a:t>
            </a: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+VariableName</a:t>
            </a:r>
            <a:r>
              <a:rPr lang="en" sz="1700">
                <a:solidFill>
                  <a:srgbClr val="0000FF"/>
                </a:solidFill>
              </a:rPr>
              <a:t> and do not have parameters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1472" name="Google Shape;1472;p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Creating Classes</a:t>
            </a:r>
            <a:endParaRPr sz="2520"/>
          </a:p>
        </p:txBody>
      </p:sp>
      <p:sp>
        <p:nvSpPr>
          <p:cNvPr id="1473" name="Google Shape;1473;p190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  <p:sp>
        <p:nvSpPr>
          <p:cNvPr id="1474" name="Google Shape;1474;p190"/>
          <p:cNvSpPr txBox="1"/>
          <p:nvPr/>
        </p:nvSpPr>
        <p:spPr>
          <a:xfrm>
            <a:off x="12250" y="2511850"/>
            <a:ext cx="5939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91"/>
          <p:cNvSpPr txBox="1"/>
          <p:nvPr/>
        </p:nvSpPr>
        <p:spPr>
          <a:xfrm>
            <a:off x="12250" y="2511850"/>
            <a:ext cx="5939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(String newName)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newName;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0" name="Google Shape;1480;p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Creating Classes</a:t>
            </a:r>
            <a:endParaRPr sz="2520"/>
          </a:p>
        </p:txBody>
      </p:sp>
      <p:sp>
        <p:nvSpPr>
          <p:cNvPr id="1481" name="Google Shape;1481;p191"/>
          <p:cNvSpPr txBox="1"/>
          <p:nvPr>
            <p:ph idx="1" type="body"/>
          </p:nvPr>
        </p:nvSpPr>
        <p:spPr>
          <a:xfrm>
            <a:off x="4376650" y="619075"/>
            <a:ext cx="47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used to modify internal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Sometimes these are called "set methods" or "setters"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These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typically have a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900">
                <a:solidFill>
                  <a:srgbClr val="0000FF"/>
                </a:solidFill>
              </a:rPr>
              <a:t> return type and a parameter that matches the type of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 being modified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Mutator methods are commonly named </a:t>
            </a:r>
            <a:r>
              <a:rPr lang="en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+VariableName</a:t>
            </a:r>
            <a:r>
              <a:rPr lang="en" sz="1900">
                <a:solidFill>
                  <a:srgbClr val="0000FF"/>
                </a:solidFill>
              </a:rPr>
              <a:t> and have a single parameter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1482" name="Google Shape;1482;p191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Order of Operations</a:t>
            </a:r>
            <a:endParaRPr sz="2520"/>
          </a:p>
        </p:txBody>
      </p:sp>
      <p:sp>
        <p:nvSpPr>
          <p:cNvPr id="302" name="Google Shape;302;p57"/>
          <p:cNvSpPr txBox="1"/>
          <p:nvPr>
            <p:ph idx="1" type="body"/>
          </p:nvPr>
        </p:nvSpPr>
        <p:spPr>
          <a:xfrm>
            <a:off x="311700" y="1152475"/>
            <a:ext cx="59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 evaluates expressions according to standard mathematical rules of precedence. 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PEMDAS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Char char="·"/>
            </a:pPr>
            <a:r>
              <a:rPr b="1"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arentheses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Char char="·"/>
            </a:pPr>
            <a:r>
              <a:rPr b="1"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xponent (ignore this for now)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Char char="·"/>
            </a:pPr>
            <a:r>
              <a:rPr b="1"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ultiply / </a:t>
            </a:r>
            <a:r>
              <a:rPr b="1"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ivide / Modulus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Char char="·"/>
            </a:pPr>
            <a:r>
              <a:rPr b="1"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ddition / </a:t>
            </a:r>
            <a:r>
              <a:rPr b="1"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ubtraction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None/>
            </a:pPr>
            <a:r>
              <a:rPr lang="en" sz="1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 that Java evaluates expressions from left to right and from top to bottom.</a:t>
            </a:r>
            <a:endParaRPr sz="18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303" name="Google Shape;303;p57"/>
          <p:cNvPicPr preferRelativeResize="0"/>
          <p:nvPr/>
        </p:nvPicPr>
        <p:blipFill rotWithShape="1">
          <a:blip r:embed="rId3">
            <a:alphaModFix/>
          </a:blip>
          <a:srcRect b="43" l="0" r="0" t="12367"/>
          <a:stretch/>
        </p:blipFill>
        <p:spPr>
          <a:xfrm>
            <a:off x="6726999" y="1790951"/>
            <a:ext cx="2139101" cy="2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192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5.6: Writing Methods</a:t>
            </a:r>
            <a:endParaRPr sz="438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Methods</a:t>
            </a:r>
            <a:endParaRPr sz="2520"/>
          </a:p>
        </p:txBody>
      </p:sp>
      <p:sp>
        <p:nvSpPr>
          <p:cNvPr id="1493" name="Google Shape;1493;p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have already covered about HOW to create Methods - but we have not spent much time talking about WHEN you should consider moving code into a Method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of the WHENs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have the same (or very nearly the same) block of code written in multiple places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want to reduce complexity (improve development velocity / reduce code brittleness)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want to write tests for a block of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have Methods that are excessively long (more than a single page)</a:t>
            </a:r>
            <a:endParaRPr sz="17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 Parameters: </a:t>
            </a:r>
            <a:r>
              <a:rPr b="1" lang="en" sz="2520"/>
              <a:t>Pass by Value</a:t>
            </a:r>
            <a:r>
              <a:rPr lang="en" sz="2520"/>
              <a:t> / Pass by Reference</a:t>
            </a:r>
            <a:endParaRPr sz="2520"/>
          </a:p>
        </p:txBody>
      </p:sp>
      <p:sp>
        <p:nvSpPr>
          <p:cNvPr id="1499" name="Google Shape;1499;p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0" name="Google Shape;1500;p194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1" name="Google Shape;1501;p194"/>
          <p:cNvCxnSpPr>
            <a:stCxn id="1500" idx="3"/>
            <a:endCxn id="1502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3" name="Google Shape;1503;p194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4" name="Google Shape;1504;p194"/>
          <p:cNvCxnSpPr>
            <a:stCxn id="1503" idx="3"/>
            <a:endCxn id="1505" idx="1"/>
          </p:cNvCxnSpPr>
          <p:nvPr/>
        </p:nvCxnSpPr>
        <p:spPr>
          <a:xfrm>
            <a:off x="5872650" y="3489075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6" name="Google Shape;1506;p194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7" name="Google Shape;1507;p194"/>
          <p:cNvSpPr txBox="1"/>
          <p:nvPr/>
        </p:nvSpPr>
        <p:spPr>
          <a:xfrm>
            <a:off x="7030375" y="290935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Person.Person()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8" name="Google Shape;1508;p194"/>
          <p:cNvCxnSpPr/>
          <p:nvPr/>
        </p:nvCxnSpPr>
        <p:spPr>
          <a:xfrm>
            <a:off x="4917500" y="391640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9" name="Google Shape;1509;p194"/>
          <p:cNvSpPr txBox="1"/>
          <p:nvPr/>
        </p:nvSpPr>
        <p:spPr>
          <a:xfrm>
            <a:off x="7005200" y="37163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0" name="Google Shape;1510;p194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511" name="Google Shape;1511;p194"/>
          <p:cNvSpPr/>
          <p:nvPr/>
        </p:nvSpPr>
        <p:spPr>
          <a:xfrm>
            <a:off x="6394300" y="3316575"/>
            <a:ext cx="522000" cy="34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</a:t>
            </a:r>
            <a:endParaRPr b="1"/>
          </a:p>
        </p:txBody>
      </p:sp>
      <p:sp>
        <p:nvSpPr>
          <p:cNvPr id="1512" name="Google Shape;1512;p194"/>
          <p:cNvSpPr txBox="1"/>
          <p:nvPr/>
        </p:nvSpPr>
        <p:spPr>
          <a:xfrm>
            <a:off x="6394300" y="3011500"/>
            <a:ext cx="52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3" name="Google Shape;1513;p194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 Parameters: Pass by Value / </a:t>
            </a:r>
            <a:r>
              <a:rPr b="1" lang="en" sz="2520"/>
              <a:t>Pass by Reference</a:t>
            </a:r>
            <a:endParaRPr b="1" sz="2520"/>
          </a:p>
        </p:txBody>
      </p:sp>
      <p:sp>
        <p:nvSpPr>
          <p:cNvPr id="1519" name="Google Shape;1519;p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0" name="Google Shape;1520;p195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1" name="Google Shape;1521;p195"/>
          <p:cNvCxnSpPr>
            <a:stCxn id="1520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2" name="Google Shape;1522;p195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3" name="Google Shape;1523;p195"/>
          <p:cNvCxnSpPr>
            <a:stCxn id="1522" idx="3"/>
            <a:endCxn id="1524" idx="1"/>
          </p:cNvCxnSpPr>
          <p:nvPr/>
        </p:nvCxnSpPr>
        <p:spPr>
          <a:xfrm flipH="1" rot="10800000">
            <a:off x="5872650" y="2771775"/>
            <a:ext cx="521700" cy="7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5" name="Google Shape;1525;p195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6" name="Google Shape;1526;p195"/>
          <p:cNvSpPr txBox="1"/>
          <p:nvPr/>
        </p:nvSpPr>
        <p:spPr>
          <a:xfrm>
            <a:off x="7030375" y="2909350"/>
            <a:ext cx="208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Student.Student()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4" name="Google Shape;1524;p195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age: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7" name="Google Shape;1527;p195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8" name="Google Shape;1528;p195"/>
          <p:cNvCxnSpPr/>
          <p:nvPr/>
        </p:nvCxnSpPr>
        <p:spPr>
          <a:xfrm>
            <a:off x="4917500" y="391640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9" name="Google Shape;1529;p195"/>
          <p:cNvSpPr txBox="1"/>
          <p:nvPr/>
        </p:nvSpPr>
        <p:spPr>
          <a:xfrm>
            <a:off x="7005200" y="37163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 Parameters: Pass by Value / </a:t>
            </a:r>
            <a:r>
              <a:rPr b="1" lang="en" sz="2520"/>
              <a:t>Pass by Reference</a:t>
            </a:r>
            <a:endParaRPr b="1" sz="2520"/>
          </a:p>
        </p:txBody>
      </p:sp>
      <p:sp>
        <p:nvSpPr>
          <p:cNvPr id="1535" name="Google Shape;1535;p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value of the variable (passed as a parameter) that exists in the caller of the Method - </a:t>
            </a:r>
            <a:r>
              <a:rPr b="1" lang="en">
                <a:solidFill>
                  <a:srgbClr val="FF0000"/>
                </a:solidFill>
              </a:rPr>
              <a:t>RARELY USED / NOT A BEST PRACTICE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p.age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now equals 20 -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LIKELY UNEXPECTED BEHAVIOR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97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Sections 5.7, 5.8, 5.9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4380"/>
            </a:br>
            <a:r>
              <a:rPr lang="en" sz="4380"/>
              <a:t>Statics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Scope and Access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Statics</a:t>
            </a:r>
            <a:endParaRPr sz="2520"/>
          </a:p>
        </p:txBody>
      </p:sp>
      <p:sp>
        <p:nvSpPr>
          <p:cNvPr id="1546" name="Google Shape;1546;p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variables &amp; methods belong to Classes - not Instances of a Class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 is only one copy of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700"/>
              <a:t> variable &amp; method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They can be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700"/>
              <a:t> or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variables &amp; methods are accessed using the name of the class to which they belong and a dot (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/>
              <a:t>)</a:t>
            </a:r>
            <a:r>
              <a:rPr lang="en" sz="1700"/>
              <a:t> </a:t>
            </a:r>
            <a:r>
              <a:rPr lang="en" sz="1700">
                <a:highlight>
                  <a:srgbClr val="FFFF00"/>
                </a:highlight>
              </a:rPr>
              <a:t>With a couple of exceptions: Statics accessing statics; And static imports</a:t>
            </a:r>
            <a:endParaRPr sz="1700">
              <a:highlight>
                <a:srgbClr val="FFFF00"/>
              </a:highlight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Math.PI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Math.random()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Math.sqrt()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 sz="1700"/>
              <a:t> method is a static method - It is only ever run one time for a program - And the JVM needs to run it without creating an Instance of a Class</a:t>
            </a:r>
            <a:endParaRPr sz="17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Statics</a:t>
            </a:r>
            <a:endParaRPr sz="2520"/>
          </a:p>
        </p:txBody>
      </p:sp>
      <p:sp>
        <p:nvSpPr>
          <p:cNvPr id="1552" name="Google Shape;1552;p199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Person.getNumPeople();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3" name="Google Shape;1553;p199"/>
          <p:cNvSpPr txBox="1"/>
          <p:nvPr>
            <p:ph idx="1" type="body"/>
          </p:nvPr>
        </p:nvSpPr>
        <p:spPr>
          <a:xfrm>
            <a:off x="311700" y="1152475"/>
            <a:ext cx="43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 directly access other 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1554" name="Google Shape;1554;p199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8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8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Statics</a:t>
            </a:r>
            <a:endParaRPr sz="2520"/>
          </a:p>
        </p:txBody>
      </p:sp>
      <p:sp>
        <p:nvSpPr>
          <p:cNvPr id="1560" name="Google Shape;1560;p200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1" name="Google Shape;1561;p200"/>
          <p:cNvSpPr txBox="1"/>
          <p:nvPr>
            <p:ph idx="1" type="body"/>
          </p:nvPr>
        </p:nvSpPr>
        <p:spPr>
          <a:xfrm>
            <a:off x="311700" y="1152475"/>
            <a:ext cx="437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Statics can directly access other Statics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cannot directly access non-Statics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1562" name="Google Shape;1562;p200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8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8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0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 directly access other 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Non-Statics can directly access Statics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68" name="Google Shape;1568;p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Statics</a:t>
            </a:r>
            <a:endParaRPr sz="2520"/>
          </a:p>
        </p:txBody>
      </p:sp>
      <p:sp>
        <p:nvSpPr>
          <p:cNvPr id="1569" name="Google Shape;1569;p201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8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8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8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8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0" name="Google Shape;1570;p201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p1 = new Person("Julie");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p2 = new Person("Bobby");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p1.report()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Julie is one of 2 people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p1.getNumPeople();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Division</a:t>
            </a:r>
            <a:endParaRPr sz="2520"/>
          </a:p>
        </p:txBody>
      </p:sp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311700" y="1152475"/>
            <a:ext cx="85206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Dividing two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>
                <a:solidFill>
                  <a:schemeClr val="dk1"/>
                </a:solidFill>
              </a:rPr>
              <a:t>values results in a single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b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always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truncated: rounded down)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/ 2 = 5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/ 2 = 7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/ 10 = 1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Dividing with a double results in a double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/ 2.0 = 7.5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Casting can be used to force double division: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9, y = 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z = (double)x / y;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20"/>
              <a:t>Scope and Access Control</a:t>
            </a:r>
            <a:endParaRPr sz="2520"/>
          </a:p>
        </p:txBody>
      </p:sp>
      <p:sp>
        <p:nvSpPr>
          <p:cNvPr id="1576" name="Google Shape;1576;p202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email;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7" name="Google Shape;1577;p202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Class Level Scope</a:t>
            </a:r>
            <a:r>
              <a:rPr lang="en">
                <a:solidFill>
                  <a:srgbClr val="0000FF"/>
                </a:solidFill>
              </a:rPr>
              <a:t> Instance and static variables inside a Class.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20"/>
              <a:t>Scope and Access Control</a:t>
            </a:r>
            <a:endParaRPr sz="2520"/>
          </a:p>
        </p:txBody>
      </p:sp>
      <p:sp>
        <p:nvSpPr>
          <p:cNvPr id="1583" name="Google Shape;1583;p203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email;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4" name="Google Shape;1584;p203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Instance and static variables inside a Class.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Method Level Scope</a:t>
            </a:r>
            <a:r>
              <a:rPr lang="en">
                <a:solidFill>
                  <a:srgbClr val="FF00FF"/>
                </a:solidFill>
              </a:rPr>
              <a:t> Local variables (including parameter variables) inside a method.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20"/>
              <a:t>Scope and Access Control</a:t>
            </a:r>
            <a:endParaRPr sz="2520"/>
          </a:p>
        </p:txBody>
      </p:sp>
      <p:sp>
        <p:nvSpPr>
          <p:cNvPr id="1590" name="Google Shape;1590;p204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email;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1" name="Google Shape;1591;p204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Instance and static variables inside a Class.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b="1" lang="en">
                <a:solidFill>
                  <a:srgbClr val="FF9900"/>
                </a:solidFill>
              </a:rPr>
              <a:t>Block Level Scope</a:t>
            </a:r>
            <a:r>
              <a:rPr lang="en">
                <a:solidFill>
                  <a:srgbClr val="FF9900"/>
                </a:solidFill>
              </a:rPr>
              <a:t> Loop variables and other local variables defined inside of blocks of code with { }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520"/>
              <a:t> (keyword)</a:t>
            </a:r>
            <a:endParaRPr sz="2520"/>
          </a:p>
        </p:txBody>
      </p:sp>
      <p:sp>
        <p:nvSpPr>
          <p:cNvPr id="1597" name="Google Shape;1597;p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an Instance method of a Class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refers to the current Instance (and refers to the Instance being created in a Constructor)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methods cannot refer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(since there is no Instance when using static methods)</a:t>
            </a:r>
            <a:endParaRPr/>
          </a:p>
        </p:txBody>
      </p:sp>
      <p:sp>
        <p:nvSpPr>
          <p:cNvPr id="1598" name="Google Shape;1598;p205"/>
          <p:cNvSpPr txBox="1"/>
          <p:nvPr/>
        </p:nvSpPr>
        <p:spPr>
          <a:xfrm>
            <a:off x="2601100" y="2439425"/>
            <a:ext cx="66903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25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2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25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int getNumPeople() {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5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520"/>
              <a:t> is a reference to the current object instance</a:t>
            </a:r>
            <a:endParaRPr sz="2520"/>
          </a:p>
        </p:txBody>
      </p:sp>
      <p:sp>
        <p:nvSpPr>
          <p:cNvPr id="1604" name="Google Shape;1604;p2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1605" name="Google Shape;1605;p206"/>
          <p:cNvSpPr/>
          <p:nvPr/>
        </p:nvSpPr>
        <p:spPr>
          <a:xfrm>
            <a:off x="363450" y="3328575"/>
            <a:ext cx="2250900" cy="11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main(new String[]{})</a:t>
            </a:r>
            <a:endParaRPr/>
          </a:p>
        </p:txBody>
      </p:sp>
      <p:sp>
        <p:nvSpPr>
          <p:cNvPr id="1606" name="Google Shape;1606;p206"/>
          <p:cNvSpPr/>
          <p:nvPr/>
        </p:nvSpPr>
        <p:spPr>
          <a:xfrm>
            <a:off x="593000" y="3653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cxnSp>
        <p:nvCxnSpPr>
          <p:cNvPr id="1607" name="Google Shape;1607;p206"/>
          <p:cNvCxnSpPr/>
          <p:nvPr/>
        </p:nvCxnSpPr>
        <p:spPr>
          <a:xfrm>
            <a:off x="1462100" y="3653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206"/>
          <p:cNvCxnSpPr/>
          <p:nvPr/>
        </p:nvCxnSpPr>
        <p:spPr>
          <a:xfrm flipH="1" rot="10800000">
            <a:off x="1887475" y="3834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09" name="Google Shape;1609;p206"/>
          <p:cNvSpPr/>
          <p:nvPr/>
        </p:nvSpPr>
        <p:spPr>
          <a:xfrm>
            <a:off x="363450" y="2499375"/>
            <a:ext cx="2250900" cy="8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s.toString()</a:t>
            </a:r>
            <a:endParaRPr/>
          </a:p>
        </p:txBody>
      </p:sp>
      <p:sp>
        <p:nvSpPr>
          <p:cNvPr id="1610" name="Google Shape;1610;p206"/>
          <p:cNvSpPr/>
          <p:nvPr/>
        </p:nvSpPr>
        <p:spPr>
          <a:xfrm>
            <a:off x="593000" y="2891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cxnSp>
        <p:nvCxnSpPr>
          <p:cNvPr id="1611" name="Google Shape;1611;p206"/>
          <p:cNvCxnSpPr/>
          <p:nvPr/>
        </p:nvCxnSpPr>
        <p:spPr>
          <a:xfrm>
            <a:off x="1462100" y="2891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206"/>
          <p:cNvCxnSpPr/>
          <p:nvPr/>
        </p:nvCxnSpPr>
        <p:spPr>
          <a:xfrm flipH="1" rot="10800000">
            <a:off x="1887475" y="3072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13" name="Google Shape;1613;p206"/>
          <p:cNvSpPr/>
          <p:nvPr/>
        </p:nvSpPr>
        <p:spPr>
          <a:xfrm>
            <a:off x="2844463" y="1819150"/>
            <a:ext cx="1689300" cy="16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</a:t>
            </a:r>
            <a:endParaRPr/>
          </a:p>
        </p:txBody>
      </p:sp>
      <p:sp>
        <p:nvSpPr>
          <p:cNvPr id="1614" name="Google Shape;1614;p206"/>
          <p:cNvSpPr/>
          <p:nvPr/>
        </p:nvSpPr>
        <p:spPr>
          <a:xfrm>
            <a:off x="2926825" y="2273250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615" name="Google Shape;1615;p206"/>
          <p:cNvCxnSpPr/>
          <p:nvPr/>
        </p:nvCxnSpPr>
        <p:spPr>
          <a:xfrm>
            <a:off x="3685602" y="2281941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206"/>
          <p:cNvSpPr txBox="1"/>
          <p:nvPr/>
        </p:nvSpPr>
        <p:spPr>
          <a:xfrm>
            <a:off x="3679223" y="225028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"Jane"</a:t>
            </a:r>
            <a:endParaRPr/>
          </a:p>
        </p:txBody>
      </p:sp>
      <p:sp>
        <p:nvSpPr>
          <p:cNvPr id="1617" name="Google Shape;1617;p206"/>
          <p:cNvSpPr/>
          <p:nvPr/>
        </p:nvSpPr>
        <p:spPr>
          <a:xfrm>
            <a:off x="2926825" y="2628744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cxnSp>
        <p:nvCxnSpPr>
          <p:cNvPr id="1618" name="Google Shape;1618;p206"/>
          <p:cNvCxnSpPr/>
          <p:nvPr/>
        </p:nvCxnSpPr>
        <p:spPr>
          <a:xfrm>
            <a:off x="3684653" y="26376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9" name="Google Shape;1619;p206"/>
          <p:cNvSpPr txBox="1"/>
          <p:nvPr/>
        </p:nvSpPr>
        <p:spPr>
          <a:xfrm>
            <a:off x="3685600" y="259302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</a:t>
            </a:r>
            <a:endParaRPr/>
          </a:p>
        </p:txBody>
      </p:sp>
      <p:sp>
        <p:nvSpPr>
          <p:cNvPr id="1620" name="Google Shape;1620;p206"/>
          <p:cNvSpPr/>
          <p:nvPr/>
        </p:nvSpPr>
        <p:spPr>
          <a:xfrm>
            <a:off x="593000" y="4009269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21" name="Google Shape;1621;p206"/>
          <p:cNvCxnSpPr/>
          <p:nvPr/>
        </p:nvCxnSpPr>
        <p:spPr>
          <a:xfrm>
            <a:off x="1462100" y="40092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206"/>
          <p:cNvCxnSpPr/>
          <p:nvPr/>
        </p:nvCxnSpPr>
        <p:spPr>
          <a:xfrm flipH="1" rot="10800000">
            <a:off x="1887475" y="4208600"/>
            <a:ext cx="241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23" name="Google Shape;1623;p206"/>
          <p:cNvCxnSpPr/>
          <p:nvPr/>
        </p:nvCxnSpPr>
        <p:spPr>
          <a:xfrm rot="10800000">
            <a:off x="4316925" y="3475100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4" name="Google Shape;1624;p206"/>
          <p:cNvSpPr txBox="1"/>
          <p:nvPr/>
        </p:nvSpPr>
        <p:spPr>
          <a:xfrm>
            <a:off x="930350" y="20217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</a:t>
            </a:r>
            <a:endParaRPr/>
          </a:p>
        </p:txBody>
      </p:sp>
      <p:cxnSp>
        <p:nvCxnSpPr>
          <p:cNvPr id="1625" name="Google Shape;1625;p206"/>
          <p:cNvCxnSpPr/>
          <p:nvPr/>
        </p:nvCxnSpPr>
        <p:spPr>
          <a:xfrm rot="10800000">
            <a:off x="6261925" y="3105450"/>
            <a:ext cx="5865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206"/>
          <p:cNvSpPr txBox="1"/>
          <p:nvPr/>
        </p:nvSpPr>
        <p:spPr>
          <a:xfrm>
            <a:off x="6787850" y="31054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Q: What's the difference here between name and this.name?</a:t>
            </a:r>
            <a:endParaRPr sz="1200"/>
          </a:p>
        </p:txBody>
      </p:sp>
      <p:cxnSp>
        <p:nvCxnSpPr>
          <p:cNvPr id="1627" name="Google Shape;1627;p206"/>
          <p:cNvCxnSpPr/>
          <p:nvPr/>
        </p:nvCxnSpPr>
        <p:spPr>
          <a:xfrm rot="10800000">
            <a:off x="6643025" y="2191000"/>
            <a:ext cx="6135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8" name="Google Shape;1628;p206"/>
          <p:cNvSpPr txBox="1"/>
          <p:nvPr/>
        </p:nvSpPr>
        <p:spPr>
          <a:xfrm>
            <a:off x="7245050" y="20386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VERY common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pattern.</a:t>
            </a:r>
            <a:endParaRPr sz="1200"/>
          </a:p>
        </p:txBody>
      </p:sp>
      <p:sp>
        <p:nvSpPr>
          <p:cNvPr id="1629" name="Google Shape;1629;p206"/>
          <p:cNvSpPr/>
          <p:nvPr/>
        </p:nvSpPr>
        <p:spPr>
          <a:xfrm>
            <a:off x="2844475" y="3604275"/>
            <a:ext cx="137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String[] {}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07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Unit 6: Arrays</a:t>
            </a:r>
            <a:endParaRPr sz="438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8"/>
          <p:cNvSpPr txBox="1"/>
          <p:nvPr>
            <p:ph idx="1" type="body"/>
          </p:nvPr>
        </p:nvSpPr>
        <p:spPr>
          <a:xfrm>
            <a:off x="398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a "table" of values of the same type. Each value can be get/set using its 0-based index.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any Java type, you can use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/>
              <a:t> for an Array of that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length of an Array is decided when it is created, and cannot change.</a:t>
            </a:r>
            <a:endParaRPr/>
          </a:p>
        </p:txBody>
      </p:sp>
      <p:sp>
        <p:nvSpPr>
          <p:cNvPr id="1640" name="Google Shape;1640;p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 </a:t>
            </a:r>
            <a:r>
              <a:rPr lang="en"/>
              <a:t>Arrays</a:t>
            </a:r>
            <a:endParaRPr/>
          </a:p>
        </p:txBody>
      </p:sp>
      <p:grpSp>
        <p:nvGrpSpPr>
          <p:cNvPr id="1641" name="Google Shape;1641;p208"/>
          <p:cNvGrpSpPr/>
          <p:nvPr/>
        </p:nvGrpSpPr>
        <p:grpSpPr>
          <a:xfrm>
            <a:off x="3114975" y="2539875"/>
            <a:ext cx="3527525" cy="922200"/>
            <a:chOff x="3348750" y="1854075"/>
            <a:chExt cx="3527525" cy="922200"/>
          </a:xfrm>
        </p:grpSpPr>
        <p:grpSp>
          <p:nvGrpSpPr>
            <p:cNvPr id="1642" name="Google Shape;1642;p208"/>
            <p:cNvGrpSpPr/>
            <p:nvPr/>
          </p:nvGrpSpPr>
          <p:grpSpPr>
            <a:xfrm>
              <a:off x="3348750" y="1854075"/>
              <a:ext cx="3527525" cy="922200"/>
              <a:chOff x="3203500" y="1549275"/>
              <a:chExt cx="3527525" cy="922200"/>
            </a:xfrm>
          </p:grpSpPr>
          <p:sp>
            <p:nvSpPr>
              <p:cNvPr id="1643" name="Google Shape;1643;p20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"Abe"</a:t>
                </a:r>
                <a:endParaRPr b="1" sz="800"/>
              </a:p>
            </p:txBody>
          </p:sp>
          <p:sp>
            <p:nvSpPr>
              <p:cNvPr id="1644" name="Google Shape;1644;p208"/>
              <p:cNvSpPr txBox="1"/>
              <p:nvPr/>
            </p:nvSpPr>
            <p:spPr>
              <a:xfrm>
                <a:off x="3203500" y="1826750"/>
                <a:ext cx="395700" cy="369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645" name="Google Shape;1645;p208"/>
              <p:cNvCxnSpPr>
                <a:endCxn id="1643" idx="1"/>
              </p:cNvCxnSpPr>
              <p:nvPr/>
            </p:nvCxnSpPr>
            <p:spPr>
              <a:xfrm>
                <a:off x="3401025" y="2025350"/>
                <a:ext cx="72000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oval"/>
                <a:tailEnd len="med" w="med" type="triangle"/>
              </a:ln>
            </p:spPr>
          </p:cxnSp>
          <p:sp>
            <p:nvSpPr>
              <p:cNvPr id="1646" name="Google Shape;1646;p208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String[]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47" name="Google Shape;1647;p20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"Bob"</a:t>
                </a:r>
                <a:endParaRPr b="1"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648" name="Google Shape;1648;p20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"Cat"</a:t>
                </a:r>
                <a:endParaRPr b="1" sz="800"/>
              </a:p>
            </p:txBody>
          </p:sp>
          <p:sp>
            <p:nvSpPr>
              <p:cNvPr id="1649" name="Google Shape;1649;p20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"Dave"</a:t>
                </a:r>
                <a:endParaRPr b="1" sz="800"/>
              </a:p>
            </p:txBody>
          </p:sp>
          <p:sp>
            <p:nvSpPr>
              <p:cNvPr id="1650" name="Google Shape;1650;p20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51" name="Google Shape;1651;p20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52" name="Google Shape;1652;p20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53" name="Google Shape;1653;p20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54" name="Google Shape;1654;p208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1655" name="Google Shape;1655;p208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"Eric"</a:t>
                </a:r>
                <a:endParaRPr b="1" sz="800"/>
              </a:p>
            </p:txBody>
          </p:sp>
          <p:sp>
            <p:nvSpPr>
              <p:cNvPr id="1656" name="Google Shape;1656;p208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1657" name="Google Shape;1657;p208"/>
          <p:cNvSpPr/>
          <p:nvPr/>
        </p:nvSpPr>
        <p:spPr>
          <a:xfrm>
            <a:off x="2085225" y="32148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8" name="Google Shape;1658;p208"/>
          <p:cNvSpPr txBox="1"/>
          <p:nvPr/>
        </p:nvSpPr>
        <p:spPr>
          <a:xfrm>
            <a:off x="1479300" y="2147600"/>
            <a:ext cx="664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{"Abe", "Bob", "Cat", "Dave", "Eric"};</a:t>
            </a:r>
            <a:endParaRPr sz="1100"/>
          </a:p>
        </p:txBody>
      </p:sp>
      <p:sp>
        <p:nvSpPr>
          <p:cNvPr id="1659" name="Google Shape;1659;p208"/>
          <p:cNvSpPr txBox="1"/>
          <p:nvPr/>
        </p:nvSpPr>
        <p:spPr>
          <a:xfrm>
            <a:off x="2466225" y="2816325"/>
            <a:ext cx="7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1665" name="Google Shape;1665;p209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created with an </a:t>
            </a:r>
            <a:r>
              <a:rPr b="1" lang="en"/>
              <a:t>initializer list </a:t>
            </a:r>
            <a:r>
              <a:rPr lang="en"/>
              <a:t>or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operator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double[20];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declare an Array variable and do not initialize it, it will default to </a:t>
            </a:r>
            <a:r>
              <a:rPr b="1" lang="en"/>
              <a:t>null</a:t>
            </a:r>
            <a:r>
              <a:rPr lang="en"/>
              <a:t>, like other object types.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Contains 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initialized with default values, unless specified</a:t>
            </a:r>
            <a:endParaRPr/>
          </a:p>
        </p:txBody>
      </p:sp>
      <p:sp>
        <p:nvSpPr>
          <p:cNvPr id="1671" name="Google Shape;1671;p210"/>
          <p:cNvSpPr txBox="1"/>
          <p:nvPr>
            <p:ph idx="1" type="body"/>
          </p:nvPr>
        </p:nvSpPr>
        <p:spPr>
          <a:xfrm>
            <a:off x="4891200" y="3376925"/>
            <a:ext cx="3264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2" name="Google Shape;1672;p210"/>
          <p:cNvGrpSpPr/>
          <p:nvPr/>
        </p:nvGrpSpPr>
        <p:grpSpPr>
          <a:xfrm>
            <a:off x="4510500" y="1785250"/>
            <a:ext cx="3640750" cy="1015375"/>
            <a:chOff x="2713525" y="1854075"/>
            <a:chExt cx="3640750" cy="1015375"/>
          </a:xfrm>
        </p:grpSpPr>
        <p:grpSp>
          <p:nvGrpSpPr>
            <p:cNvPr id="1673" name="Google Shape;1673;p210"/>
            <p:cNvGrpSpPr/>
            <p:nvPr/>
          </p:nvGrpSpPr>
          <p:grpSpPr>
            <a:xfrm>
              <a:off x="2789725" y="1854075"/>
              <a:ext cx="3564550" cy="922200"/>
              <a:chOff x="2644475" y="1549275"/>
              <a:chExt cx="3564550" cy="922200"/>
            </a:xfrm>
          </p:grpSpPr>
          <p:sp>
            <p:nvSpPr>
              <p:cNvPr id="1674" name="Google Shape;1674;p210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true</a:t>
                </a:r>
                <a:endParaRPr b="1" sz="1100"/>
              </a:p>
            </p:txBody>
          </p:sp>
          <p:sp>
            <p:nvSpPr>
              <p:cNvPr id="1675" name="Google Shape;1675;p210"/>
              <p:cNvSpPr txBox="1"/>
              <p:nvPr/>
            </p:nvSpPr>
            <p:spPr>
              <a:xfrm>
                <a:off x="2644475" y="1826750"/>
                <a:ext cx="9549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answers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676" name="Google Shape;1676;p210"/>
              <p:cNvCxnSpPr>
                <a:stCxn id="1675" idx="3"/>
                <a:endCxn id="1674" idx="1"/>
              </p:cNvCxnSpPr>
              <p:nvPr/>
            </p:nvCxnSpPr>
            <p:spPr>
              <a:xfrm>
                <a:off x="3599375" y="2026850"/>
                <a:ext cx="521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77" name="Google Shape;1677;p210"/>
              <p:cNvSpPr txBox="1"/>
              <p:nvPr/>
            </p:nvSpPr>
            <p:spPr>
              <a:xfrm>
                <a:off x="4121025" y="1549275"/>
                <a:ext cx="2088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booleans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78" name="Google Shape;1678;p210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false</a:t>
                </a:r>
                <a:endParaRPr b="1" sz="1100"/>
              </a:p>
            </p:txBody>
          </p:sp>
          <p:sp>
            <p:nvSpPr>
              <p:cNvPr id="1679" name="Google Shape;1679;p210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false</a:t>
                </a:r>
                <a:endParaRPr b="1" sz="1100"/>
              </a:p>
            </p:txBody>
          </p:sp>
          <p:sp>
            <p:nvSpPr>
              <p:cNvPr id="1680" name="Google Shape;1680;p210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true</a:t>
                </a:r>
                <a:endParaRPr b="1" sz="1100"/>
              </a:p>
            </p:txBody>
          </p:sp>
          <p:sp>
            <p:nvSpPr>
              <p:cNvPr id="1681" name="Google Shape;1681;p210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82" name="Google Shape;1682;p210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83" name="Google Shape;1683;p210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84" name="Google Shape;1684;p210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685" name="Google Shape;1685;p210"/>
            <p:cNvSpPr/>
            <p:nvPr/>
          </p:nvSpPr>
          <p:spPr>
            <a:xfrm>
              <a:off x="2713525" y="2529550"/>
              <a:ext cx="159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answers.length:</a:t>
              </a:r>
              <a:r>
                <a:rPr lang="en" sz="10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4</a:t>
              </a:r>
              <a:endParaRPr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686" name="Google Shape;1686;p210"/>
          <p:cNvGrpSpPr/>
          <p:nvPr/>
        </p:nvGrpSpPr>
        <p:grpSpPr>
          <a:xfrm>
            <a:off x="4589625" y="3746225"/>
            <a:ext cx="3640750" cy="1024450"/>
            <a:chOff x="2713525" y="3731025"/>
            <a:chExt cx="3640750" cy="1024450"/>
          </a:xfrm>
        </p:grpSpPr>
        <p:grpSp>
          <p:nvGrpSpPr>
            <p:cNvPr id="1687" name="Google Shape;1687;p210"/>
            <p:cNvGrpSpPr/>
            <p:nvPr/>
          </p:nvGrpSpPr>
          <p:grpSpPr>
            <a:xfrm>
              <a:off x="2789725" y="3731025"/>
              <a:ext cx="3564550" cy="922200"/>
              <a:chOff x="2644475" y="1549275"/>
              <a:chExt cx="3564550" cy="922200"/>
            </a:xfrm>
          </p:grpSpPr>
          <p:sp>
            <p:nvSpPr>
              <p:cNvPr id="1688" name="Google Shape;1688;p210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100</a:t>
                </a:r>
                <a:endParaRPr b="1" sz="1100"/>
              </a:p>
            </p:txBody>
          </p:sp>
          <p:sp>
            <p:nvSpPr>
              <p:cNvPr id="1689" name="Google Shape;1689;p210"/>
              <p:cNvSpPr txBox="1"/>
              <p:nvPr/>
            </p:nvSpPr>
            <p:spPr>
              <a:xfrm>
                <a:off x="2644475" y="1826750"/>
                <a:ext cx="9549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scores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690" name="Google Shape;1690;p210"/>
              <p:cNvCxnSpPr>
                <a:stCxn id="1689" idx="3"/>
                <a:endCxn id="1688" idx="1"/>
              </p:cNvCxnSpPr>
              <p:nvPr/>
            </p:nvCxnSpPr>
            <p:spPr>
              <a:xfrm>
                <a:off x="3599375" y="2026850"/>
                <a:ext cx="521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91" name="Google Shape;1691;p210"/>
              <p:cNvSpPr txBox="1"/>
              <p:nvPr/>
            </p:nvSpPr>
            <p:spPr>
              <a:xfrm>
                <a:off x="4121025" y="1549275"/>
                <a:ext cx="2088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ints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92" name="Google Shape;1692;p210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84</a:t>
                </a:r>
                <a:endParaRPr b="1" sz="1100"/>
              </a:p>
            </p:txBody>
          </p:sp>
          <p:sp>
            <p:nvSpPr>
              <p:cNvPr id="1693" name="Google Shape;1693;p210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95</a:t>
                </a:r>
                <a:endParaRPr b="1" sz="1100"/>
              </a:p>
            </p:txBody>
          </p:sp>
          <p:sp>
            <p:nvSpPr>
              <p:cNvPr id="1694" name="Google Shape;1694;p210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78</a:t>
                </a:r>
                <a:endParaRPr b="1" sz="1100"/>
              </a:p>
            </p:txBody>
          </p:sp>
          <p:sp>
            <p:nvSpPr>
              <p:cNvPr id="1695" name="Google Shape;1695;p210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96" name="Google Shape;1696;p210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97" name="Google Shape;1697;p210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98" name="Google Shape;1698;p210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699" name="Google Shape;1699;p210"/>
            <p:cNvSpPr/>
            <p:nvPr/>
          </p:nvSpPr>
          <p:spPr>
            <a:xfrm>
              <a:off x="2713525" y="4415575"/>
              <a:ext cx="159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scores.length:</a:t>
              </a:r>
              <a:r>
                <a:rPr lang="en" sz="10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4</a:t>
              </a:r>
              <a:endParaRPr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700" name="Google Shape;1700;p210"/>
          <p:cNvSpPr txBox="1"/>
          <p:nvPr/>
        </p:nvSpPr>
        <p:spPr>
          <a:xfrm>
            <a:off x="4205400" y="1458725"/>
            <a:ext cx="462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 sz="800"/>
          </a:p>
        </p:txBody>
      </p:sp>
      <p:sp>
        <p:nvSpPr>
          <p:cNvPr id="1701" name="Google Shape;1701;p210"/>
          <p:cNvSpPr txBox="1"/>
          <p:nvPr>
            <p:ph idx="1" type="body"/>
          </p:nvPr>
        </p:nvSpPr>
        <p:spPr>
          <a:xfrm>
            <a:off x="464900" y="1455150"/>
            <a:ext cx="35646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2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2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2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22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20"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r>
              <a:rPr lang="en" sz="122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02" name="Google Shape;1702;p210"/>
          <p:cNvGrpSpPr/>
          <p:nvPr/>
        </p:nvGrpSpPr>
        <p:grpSpPr>
          <a:xfrm>
            <a:off x="464900" y="1892275"/>
            <a:ext cx="3564550" cy="922200"/>
            <a:chOff x="2644475" y="1549275"/>
            <a:chExt cx="3564550" cy="922200"/>
          </a:xfrm>
        </p:grpSpPr>
        <p:sp>
          <p:nvSpPr>
            <p:cNvPr id="1703" name="Google Shape;1703;p210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704" name="Google Shape;1704;p210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705" name="Google Shape;1705;p210"/>
            <p:cNvCxnSpPr>
              <a:stCxn id="1704" idx="3"/>
              <a:endCxn id="1703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6" name="Google Shape;1706;p210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07" name="Google Shape;1707;p210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708" name="Google Shape;1708;p210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709" name="Google Shape;1709;p210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710" name="Google Shape;1710;p210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1" name="Google Shape;1711;p210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2" name="Google Shape;1712;p210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3" name="Google Shape;1713;p210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714" name="Google Shape;1714;p210"/>
          <p:cNvGrpSpPr/>
          <p:nvPr/>
        </p:nvGrpSpPr>
        <p:grpSpPr>
          <a:xfrm>
            <a:off x="464900" y="3769225"/>
            <a:ext cx="3564550" cy="922200"/>
            <a:chOff x="2644475" y="1549275"/>
            <a:chExt cx="3564550" cy="922200"/>
          </a:xfrm>
        </p:grpSpPr>
        <p:sp>
          <p:nvSpPr>
            <p:cNvPr id="1715" name="Google Shape;1715;p210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716" name="Google Shape;1716;p210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717" name="Google Shape;1717;p210"/>
            <p:cNvCxnSpPr>
              <a:stCxn id="1716" idx="3"/>
              <a:endCxn id="1715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8" name="Google Shape;1718;p210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9" name="Google Shape;1719;p210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720" name="Google Shape;1720;p210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721" name="Google Shape;1721;p210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722" name="Google Shape;1722;p210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3" name="Google Shape;1723;p210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4" name="Google Shape;1724;p210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25" name="Google Shape;1725;p210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726" name="Google Shape;1726;p210"/>
          <p:cNvSpPr/>
          <p:nvPr/>
        </p:nvSpPr>
        <p:spPr>
          <a:xfrm>
            <a:off x="388700" y="25677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7" name="Google Shape;1727;p210"/>
          <p:cNvSpPr/>
          <p:nvPr/>
        </p:nvSpPr>
        <p:spPr>
          <a:xfrm>
            <a:off x="388700" y="44537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8" name="Google Shape;1728;p210"/>
          <p:cNvSpPr txBox="1"/>
          <p:nvPr/>
        </p:nvSpPr>
        <p:spPr>
          <a:xfrm>
            <a:off x="577175" y="3430525"/>
            <a:ext cx="26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int[4];</a:t>
            </a:r>
            <a:endParaRPr sz="12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 type are initialized to </a:t>
            </a:r>
            <a:r>
              <a:rPr b="1" lang="en"/>
              <a:t>null</a:t>
            </a:r>
            <a:endParaRPr/>
          </a:p>
        </p:txBody>
      </p:sp>
      <p:sp>
        <p:nvSpPr>
          <p:cNvPr id="1734" name="Google Shape;1734;p211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35" name="Google Shape;1735;p211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1736" name="Google Shape;1736;p211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1737" name="Google Shape;1737;p211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1738" name="Google Shape;1738;p211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739" name="Google Shape;1739;p211"/>
              <p:cNvCxnSpPr>
                <a:stCxn id="1738" idx="3"/>
                <a:endCxn id="1737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40" name="Google Shape;1740;p211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41" name="Google Shape;1741;p211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>
                  <a:solidFill>
                    <a:schemeClr val="dk1"/>
                  </a:solidFill>
                </a:endParaRPr>
              </a:p>
            </p:txBody>
          </p:sp>
          <p:sp>
            <p:nvSpPr>
              <p:cNvPr id="1742" name="Google Shape;1742;p211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43" name="Google Shape;1743;p211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44" name="Google Shape;1744;p211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45" name="Google Shape;1745;p211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46" name="Google Shape;1746;p211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47" name="Google Shape;1747;p211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48" name="Google Shape;1748;p211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1749" name="Google Shape;1749;p211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50" name="Google Shape;1750;p211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751" name="Google Shape;1751;p211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1752" name="Google Shape;1752;p211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1753" name="Google Shape;1753;p211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1754" name="Google Shape;1754;p211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755" name="Google Shape;1755;p211"/>
              <p:cNvCxnSpPr>
                <a:stCxn id="1754" idx="3"/>
                <a:endCxn id="1753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56" name="Google Shape;1756;p211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57" name="Google Shape;1757;p211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1758" name="Google Shape;1758;p211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1759" name="Google Shape;1759;p211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60" name="Google Shape;1760;p211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61" name="Google Shape;1761;p211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62" name="Google Shape;1762;p211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63" name="Google Shape;1763;p211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64" name="Google Shape;1764;p211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1765" name="Google Shape;1765;p211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66" name="Google Shape;1766;p211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67" name="Google Shape;1767;p211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68" name="Google Shape;1768;p211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69" name="Google Shape;1769;p211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70" name="Google Shape;1770;p211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71" name="Google Shape;1771;p211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72" name="Google Shape;1772;p211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73" name="Google Shape;1773;p211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1774" name="Google Shape;1774;p211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75" name="Google Shape;1775;p211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776" name="Google Shape;1776;p211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777" name="Google Shape;1777;p211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1778" name="Google Shape;1778;p211"/>
          <p:cNvSpPr/>
          <p:nvPr/>
        </p:nvSpPr>
        <p:spPr>
          <a:xfrm>
            <a:off x="84300" y="4750450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 sz="1200"/>
          </a:p>
        </p:txBody>
      </p:sp>
      <p:cxnSp>
        <p:nvCxnSpPr>
          <p:cNvPr id="1779" name="Google Shape;1779;p211"/>
          <p:cNvCxnSpPr>
            <a:stCxn id="1778" idx="0"/>
            <a:endCxn id="1760" idx="1"/>
          </p:cNvCxnSpPr>
          <p:nvPr/>
        </p:nvCxnSpPr>
        <p:spPr>
          <a:xfrm flipH="1" rot="10800000">
            <a:off x="1554450" y="4460650"/>
            <a:ext cx="13254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0" name="Google Shape;1780;p211"/>
          <p:cNvSpPr/>
          <p:nvPr/>
        </p:nvSpPr>
        <p:spPr>
          <a:xfrm>
            <a:off x="366265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1" name="Google Shape;1781;p211"/>
          <p:cNvCxnSpPr>
            <a:stCxn id="1780" idx="0"/>
          </p:cNvCxnSpPr>
          <p:nvPr/>
        </p:nvCxnSpPr>
        <p:spPr>
          <a:xfrm rot="10800000">
            <a:off x="3140800" y="4219750"/>
            <a:ext cx="9978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782" name="Google Shape;1782;p211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3" name="Google Shape;1783;p211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Modulo </a:t>
            </a:r>
            <a:endParaRPr sz="2520"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m</a:t>
            </a:r>
            <a:r>
              <a:rPr lang="en" sz="2000">
                <a:solidFill>
                  <a:schemeClr val="dk1"/>
                </a:solidFill>
              </a:rPr>
              <a:t>odulo operator (%) gives the remainder to an equivalent division problem. It's used most on ints, but also works on floats/doubles.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6" name="Google Shape;31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101" y="1794324"/>
            <a:ext cx="3514100" cy="18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9"/>
          <p:cNvSpPr txBox="1"/>
          <p:nvPr/>
        </p:nvSpPr>
        <p:spPr>
          <a:xfrm>
            <a:off x="1375475" y="2054400"/>
            <a:ext cx="7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1</a:t>
            </a:r>
            <a:endParaRPr sz="1800"/>
          </a:p>
        </p:txBody>
      </p:sp>
      <p:sp>
        <p:nvSpPr>
          <p:cNvPr id="318" name="Google Shape;318;p59"/>
          <p:cNvSpPr txBox="1"/>
          <p:nvPr/>
        </p:nvSpPr>
        <p:spPr>
          <a:xfrm>
            <a:off x="1375475" y="2516100"/>
            <a:ext cx="7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0</a:t>
            </a:r>
            <a:endParaRPr sz="1800"/>
          </a:p>
        </p:txBody>
      </p:sp>
      <p:sp>
        <p:nvSpPr>
          <p:cNvPr id="319" name="Google Shape;319;p59"/>
          <p:cNvSpPr txBox="1"/>
          <p:nvPr/>
        </p:nvSpPr>
        <p:spPr>
          <a:xfrm>
            <a:off x="1375475" y="2951900"/>
            <a:ext cx="7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3</a:t>
            </a:r>
            <a:endParaRPr sz="1800"/>
          </a:p>
        </p:txBody>
      </p:sp>
      <p:sp>
        <p:nvSpPr>
          <p:cNvPr id="320" name="Google Shape;320;p59"/>
          <p:cNvSpPr txBox="1"/>
          <p:nvPr/>
        </p:nvSpPr>
        <p:spPr>
          <a:xfrm>
            <a:off x="152400" y="3657600"/>
            <a:ext cx="366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Check if</a:t>
            </a:r>
            <a:r>
              <a:rPr lang="en" sz="1800">
                <a:solidFill>
                  <a:schemeClr val="dk1"/>
                </a:solidFill>
              </a:rPr>
              <a:t> a number is even or odd: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x % 2 == 0 means x is even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x % 2 == 1 means x is odd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1" name="Google Shape;321;p59"/>
          <p:cNvSpPr txBox="1"/>
          <p:nvPr/>
        </p:nvSpPr>
        <p:spPr>
          <a:xfrm>
            <a:off x="533400" y="1981200"/>
            <a:ext cx="30000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7 % 3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4 % 2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3 % 5</a:t>
            </a:r>
            <a:endParaRPr/>
          </a:p>
        </p:txBody>
      </p:sp>
      <p:sp>
        <p:nvSpPr>
          <p:cNvPr id="322" name="Google Shape;322;p59"/>
          <p:cNvSpPr txBox="1"/>
          <p:nvPr/>
        </p:nvSpPr>
        <p:spPr>
          <a:xfrm>
            <a:off x="4231800" y="3692375"/>
            <a:ext cx="460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heck if a number is a multiple of another: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x % y == 0 means x is a multiple of y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(divisible by y with a remainder of 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212"/>
          <p:cNvSpPr txBox="1"/>
          <p:nvPr>
            <p:ph idx="1" type="body"/>
          </p:nvPr>
        </p:nvSpPr>
        <p:spPr>
          <a:xfrm>
            <a:off x="252150" y="1402200"/>
            <a:ext cx="8639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 variables are just like any other object typed variable: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is, you can later point them to a different object (array):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chemeClr val="dk1"/>
                </a:solidFill>
              </a:rPr>
              <a:t> operator also can take an initializer list.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{ true, false, false, true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9" name="Google Shape;1789;p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Re-assigning Array variables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length and the [] operator</a:t>
            </a:r>
            <a:endParaRPr/>
          </a:p>
        </p:txBody>
      </p:sp>
      <p:graphicFrame>
        <p:nvGraphicFramePr>
          <p:cNvPr id="1795" name="Google Shape;1795;p213"/>
          <p:cNvGraphicFramePr/>
          <p:nvPr/>
        </p:nvGraphicFramePr>
        <p:xfrm>
          <a:off x="311700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2916175"/>
                <a:gridCol w="2764225"/>
                <a:gridCol w="2840200"/>
              </a:tblGrid>
              <a:tr h="5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[index]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[index] = </a:t>
                      </a: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1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public final instance variable which returns the length of the array.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 that it's a variable (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r>
                        <a:rPr lang="en"/>
                        <a:t>), not a method like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ength()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Evaluates to the </a:t>
                      </a:r>
                      <a:r>
                        <a:rPr i="1" lang="en"/>
                        <a:t>index</a:t>
                      </a:r>
                      <a:r>
                        <a:rPr lang="en"/>
                        <a:t>'th element of array.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Indices are 0-based. If </a:t>
                      </a:r>
                      <a:r>
                        <a:rPr i="1" lang="en"/>
                        <a:t>index</a:t>
                      </a:r>
                      <a:r>
                        <a:rPr lang="en"/>
                        <a:t> is out of bounds, 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ArrayIndexOutOfBoundsException</a:t>
                      </a:r>
                      <a:r>
                        <a:rPr lang="en"/>
                        <a:t> is thrown.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Sets the </a:t>
                      </a:r>
                      <a:r>
                        <a:rPr i="1" lang="en"/>
                        <a:t>index</a:t>
                      </a:r>
                      <a:r>
                        <a:rPr lang="en"/>
                        <a:t>'th element of the array to value.</a:t>
                      </a:r>
                      <a:br>
                        <a:rPr lang="en"/>
                      </a:br>
                      <a:br>
                        <a:rPr lang="en"/>
                      </a:br>
                      <a:r>
                        <a:rPr lang="en"/>
                        <a:t>Indices are 0-based. If </a:t>
                      </a:r>
                      <a:r>
                        <a:rPr i="1" lang="en"/>
                        <a:t>index</a:t>
                      </a:r>
                      <a:r>
                        <a:rPr lang="en"/>
                        <a:t> is out of bounds,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ArrayIndexOutOfBoundsException</a:t>
                      </a:r>
                      <a:r>
                        <a:rPr lang="en"/>
                        <a:t> is thrown. Remember, the length of an array cannot change.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Example:</a:t>
                      </a:r>
                      <a:br>
                        <a:rPr lang="en"/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 answers = {true, false, false, true};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System.out.println(answers.length);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A&gt; 4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Example:</a:t>
                      </a:r>
                      <a:br>
                        <a:rPr lang="en"/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scores = {32, 5, 87, 44};</a:t>
                      </a:r>
                      <a:endParaRPr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System.out.println(scores[2]);</a:t>
                      </a:r>
                      <a:endParaRPr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B&gt; 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Example:</a:t>
                      </a:r>
                      <a:br>
                        <a:rPr lang="en"/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 scores = {100, 84, 95, 78};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scores[1] = 48;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System.out.print(scores[1]);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C&gt; 48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801" name="Google Shape;1801;p214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frequently used to traverse (visit every element) of an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most common pattern is:</a:t>
            </a:r>
            <a:endParaRPr/>
          </a:p>
        </p:txBody>
      </p:sp>
      <p:sp>
        <p:nvSpPr>
          <p:cNvPr id="1802" name="Google Shape;1802;p214"/>
          <p:cNvSpPr txBox="1"/>
          <p:nvPr/>
        </p:nvSpPr>
        <p:spPr>
          <a:xfrm>
            <a:off x="1911900" y="2296000"/>
            <a:ext cx="5103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scores[i]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3" name="Google Shape;1803;p214"/>
          <p:cNvSpPr txBox="1"/>
          <p:nvPr/>
        </p:nvSpPr>
        <p:spPr>
          <a:xfrm>
            <a:off x="464100" y="3646800"/>
            <a:ext cx="7931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he range of valid Array indexes (for non-empty Arrays) is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2"/>
                </a:solidFill>
              </a:rPr>
              <a:t> to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r>
              <a:rPr lang="en" sz="1800">
                <a:solidFill>
                  <a:schemeClr val="dk2"/>
                </a:solidFill>
              </a:rPr>
              <a:t>, so starting at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i=0</a:t>
            </a:r>
            <a:r>
              <a:rPr lang="en" sz="1800">
                <a:solidFill>
                  <a:schemeClr val="dk2"/>
                </a:solidFill>
              </a:rPr>
              <a:t> and looping on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i&lt;</a:t>
            </a:r>
            <a:r>
              <a:rPr i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.length </a:t>
            </a:r>
            <a:r>
              <a:rPr lang="en" sz="1800">
                <a:solidFill>
                  <a:schemeClr val="dk2"/>
                </a:solidFill>
              </a:rPr>
              <a:t>will loop over every element.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all different ways</a:t>
            </a:r>
            <a:endParaRPr/>
          </a:p>
        </p:txBody>
      </p:sp>
      <p:graphicFrame>
        <p:nvGraphicFramePr>
          <p:cNvPr id="1809" name="Google Shape;1809;p215"/>
          <p:cNvGraphicFramePr/>
          <p:nvPr/>
        </p:nvGraphicFramePr>
        <p:xfrm>
          <a:off x="311700" y="11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2814875"/>
                <a:gridCol w="2865525"/>
                <a:gridCol w="2840200"/>
              </a:tblGrid>
              <a:tr h="42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Reverse order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Subarray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Skipping elements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77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 scores = {95, 100, 91, 85 };</a:t>
                      </a:r>
                      <a:endParaRPr sz="10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</a:t>
                      </a: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i=scores.length-1;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i&gt;=0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i--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0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System.out.println(scores[</a:t>
                      </a: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10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 scores = {95, 100, 91, 85 };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i=startIndex;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i&lt;endIndex;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i++) {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System.out.println(scores[i]);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Note: In this example,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endIndex</a:t>
                      </a:r>
                      <a:r>
                        <a:rPr lang="en" sz="1000"/>
                        <a:t> is exclusive, like 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String.substring</a:t>
                      </a:r>
                      <a:r>
                        <a:rPr lang="en" sz="1000"/>
                        <a:t>. The interval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[startIndex, endIndex) </a:t>
                      </a:r>
                      <a:r>
                        <a:rPr lang="en" sz="1000"/>
                        <a:t>will be returned.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 scores = {95, 100, 91, 85 };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Print every other element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i=0, n=scores.length;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i&lt;n;</a:t>
                      </a:r>
                      <a:b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 += 2) {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System.out.println(scores[i]);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216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1815" name="Google Shape;1815;p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816" name="Google Shape;1816;p216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 = scores.length - 1; i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7" name="Google Shape;1817;p216"/>
          <p:cNvSpPr txBox="1"/>
          <p:nvPr>
            <p:ph idx="1" type="body"/>
          </p:nvPr>
        </p:nvSpPr>
        <p:spPr>
          <a:xfrm>
            <a:off x="471000" y="29243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...or to traverse any arbitrary range of elements</a:t>
            </a:r>
            <a:endParaRPr/>
          </a:p>
        </p:txBody>
      </p:sp>
      <p:sp>
        <p:nvSpPr>
          <p:cNvPr id="1818" name="Google Shape;1818;p216"/>
          <p:cNvSpPr txBox="1"/>
          <p:nvPr/>
        </p:nvSpPr>
        <p:spPr>
          <a:xfrm>
            <a:off x="1026425" y="3465600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 = 1; i &lt;= 2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1824" name="Google Shape;1824;p217"/>
          <p:cNvSpPr txBox="1"/>
          <p:nvPr>
            <p:ph idx="1" type="body"/>
          </p:nvPr>
        </p:nvSpPr>
        <p:spPr>
          <a:xfrm>
            <a:off x="311700" y="1152475"/>
            <a:ext cx="89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alternate way to loop through Objects that support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Iterable interface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.length-1]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then the loop terminates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1830" name="Google Shape;1830;p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resolves to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System.out.println("begin");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System.out.println("end");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1" name="Google Shape;1831;p218"/>
          <p:cNvSpPr/>
          <p:nvPr/>
        </p:nvSpPr>
        <p:spPr>
          <a:xfrm>
            <a:off x="6202475" y="2864375"/>
            <a:ext cx="2710200" cy="2049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purple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1837" name="Google Shape;1837;p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38" name="Google Shape;1838;p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75" y="2354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p219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color must be of type String since colors is an Array that contains Strings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840" name="Google Shape;1840;p219"/>
          <p:cNvSpPr/>
          <p:nvPr/>
        </p:nvSpPr>
        <p:spPr>
          <a:xfrm>
            <a:off x="1883875" y="2354749"/>
            <a:ext cx="5343380" cy="630808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1846" name="Google Shape;1846;p2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 access to any element in the Array, in any order, using index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always know the index – so using parallel Arrays is easy!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has more "boilerplate" and may require more variable declarations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change the value of an Array element during the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iteration possibilities: Reverse order, skip elements, visit only a sub-array, etc.</a:t>
            </a:r>
            <a:endParaRPr/>
          </a:p>
        </p:txBody>
      </p:sp>
      <p:sp>
        <p:nvSpPr>
          <p:cNvPr id="1847" name="Google Shape;1847;p220"/>
          <p:cNvSpPr txBox="1"/>
          <p:nvPr>
            <p:ph idx="2" type="body"/>
          </p:nvPr>
        </p:nvSpPr>
        <p:spPr>
          <a:xfrm>
            <a:off x="4832400" y="1152475"/>
            <a:ext cx="39999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Sequential access to the elements in the Array - </a:t>
            </a:r>
            <a:r>
              <a:rPr b="1" lang="en">
                <a:solidFill>
                  <a:srgbClr val="0000FF"/>
                </a:solidFill>
              </a:rPr>
              <a:t>must always go from first to last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do not know the index – so using Parallel Arrays requires tracking it yourself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is more concise and may require less variable declarations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change the value of an Array element during the loop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limited in functionality, but the code is "short and sweet."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Might be slower since it's Iterable/Iterator under the hood ... benchmark if unsure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21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 are some common algorithms that you should be familiar with for the AP CS A exam: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the minimum or maximum value in an array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Compute a sum, average, or</a:t>
            </a:r>
            <a:r>
              <a:rPr lang="en" sz="1700"/>
              <a:t> mode of array elements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for a particular element in the array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if at least one element has a particular property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if all elements have a particular property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Access all consecutive pairs of elements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the presence or absence of duplicate elements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Determine the number of elements meeting specific criteria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Shift or rotate elements left or right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Reverse the order of the elements</a:t>
            </a:r>
            <a:endParaRPr sz="1700"/>
          </a:p>
        </p:txBody>
      </p:sp>
      <p:sp>
        <p:nvSpPr>
          <p:cNvPr id="1853" name="Google Shape;1853;p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 </a:t>
            </a:r>
            <a:r>
              <a:rPr lang="en"/>
              <a:t>Common Array Algorithms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String Concatenation</a:t>
            </a:r>
            <a:endParaRPr sz="2520"/>
          </a:p>
        </p:txBody>
      </p:sp>
      <p:sp>
        <p:nvSpPr>
          <p:cNvPr id="328" name="Google Shape;32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Java starts working with Strings, it continues to look at thing as strings and interpret “+” operator as string concatenation operator.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"Lucky number: " + 4 + 2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+ 2 + " is lucky"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60"/>
          <p:cNvSpPr txBox="1"/>
          <p:nvPr/>
        </p:nvSpPr>
        <p:spPr>
          <a:xfrm>
            <a:off x="3496425" y="2878050"/>
            <a:ext cx="26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</a:t>
            </a:r>
            <a:r>
              <a:rPr lang="en" sz="1800">
                <a:solidFill>
                  <a:schemeClr val="dk1"/>
                </a:solidFill>
              </a:rPr>
              <a:t>"Lucky number: 42"</a:t>
            </a:r>
            <a:endParaRPr sz="1800"/>
          </a:p>
        </p:txBody>
      </p:sp>
      <p:sp>
        <p:nvSpPr>
          <p:cNvPr id="330" name="Google Shape;330;p60"/>
          <p:cNvSpPr txBox="1"/>
          <p:nvPr/>
        </p:nvSpPr>
        <p:spPr>
          <a:xfrm>
            <a:off x="2659500" y="3522008"/>
            <a:ext cx="17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</a:t>
            </a:r>
            <a:r>
              <a:rPr lang="en" sz="1800">
                <a:solidFill>
                  <a:schemeClr val="dk1"/>
                </a:solidFill>
              </a:rPr>
              <a:t>"6 is lucky"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2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These require a "tracking value" for the smallest or largest value found so far.</a:t>
            </a:r>
            <a:endParaRPr sz="1700"/>
          </a:p>
        </p:txBody>
      </p:sp>
      <p:sp>
        <p:nvSpPr>
          <p:cNvPr id="1859" name="Google Shape;1859;p222"/>
          <p:cNvSpPr txBox="1"/>
          <p:nvPr>
            <p:ph idx="1" type="body"/>
          </p:nvPr>
        </p:nvSpPr>
        <p:spPr>
          <a:xfrm>
            <a:off x="311700" y="2447875"/>
            <a:ext cx="85206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One trick is to "seed" the tracking value with the first element, and skip it in the loop.</a:t>
            </a:r>
            <a:endParaRPr sz="1700"/>
          </a:p>
        </p:txBody>
      </p:sp>
      <p:sp>
        <p:nvSpPr>
          <p:cNvPr id="1860" name="Google Shape;1860;p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1" name="Google Shape;1861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5" y="2917175"/>
            <a:ext cx="4440715" cy="2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75" y="2878097"/>
            <a:ext cx="4230175" cy="2107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3" name="Google Shape;1863;p222"/>
          <p:cNvGraphicFramePr/>
          <p:nvPr/>
        </p:nvGraphicFramePr>
        <p:xfrm>
          <a:off x="8762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4" name="Google Shape;1864;p222"/>
          <p:cNvSpPr txBox="1"/>
          <p:nvPr/>
        </p:nvSpPr>
        <p:spPr>
          <a:xfrm>
            <a:off x="1160175" y="2048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1865" name="Google Shape;1865;p222"/>
          <p:cNvSpPr txBox="1"/>
          <p:nvPr/>
        </p:nvSpPr>
        <p:spPr>
          <a:xfrm>
            <a:off x="2226975" y="2048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1866" name="Google Shape;1866;p222"/>
          <p:cNvSpPr txBox="1"/>
          <p:nvPr/>
        </p:nvSpPr>
        <p:spPr>
          <a:xfrm>
            <a:off x="3293775" y="2048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867" name="Google Shape;1867;p222"/>
          <p:cNvSpPr txBox="1"/>
          <p:nvPr/>
        </p:nvSpPr>
        <p:spPr>
          <a:xfrm>
            <a:off x="4360575" y="2048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68" name="Google Shape;1868;p222"/>
          <p:cNvSpPr txBox="1"/>
          <p:nvPr/>
        </p:nvSpPr>
        <p:spPr>
          <a:xfrm>
            <a:off x="5351175" y="2048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69" name="Google Shape;1869;p222"/>
          <p:cNvSpPr txBox="1"/>
          <p:nvPr/>
        </p:nvSpPr>
        <p:spPr>
          <a:xfrm>
            <a:off x="6417975" y="2048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0" name="Google Shape;1870;p222"/>
          <p:cNvSpPr txBox="1"/>
          <p:nvPr/>
        </p:nvSpPr>
        <p:spPr>
          <a:xfrm>
            <a:off x="7394623" y="2043459"/>
            <a:ext cx="4122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1" name="Google Shape;1871;p222"/>
          <p:cNvSpPr txBox="1"/>
          <p:nvPr/>
        </p:nvSpPr>
        <p:spPr>
          <a:xfrm>
            <a:off x="175425" y="2048825"/>
            <a:ext cx="1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minValue =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2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With a little modification, you could return the array index instead of the value.</a:t>
            </a:r>
            <a:endParaRPr sz="1700"/>
          </a:p>
        </p:txBody>
      </p:sp>
      <p:sp>
        <p:nvSpPr>
          <p:cNvPr id="1877" name="Google Shape;1877;p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8" name="Google Shape;1878;p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1875225"/>
            <a:ext cx="3905351" cy="18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875226"/>
            <a:ext cx="4047950" cy="2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2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You might be dealing with an array of something other than numbers.</a:t>
            </a:r>
            <a:endParaRPr sz="1700"/>
          </a:p>
        </p:txBody>
      </p:sp>
      <p:sp>
        <p:nvSpPr>
          <p:cNvPr id="1885" name="Google Shape;1885;p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 of Objects</a:t>
            </a:r>
            <a:endParaRPr/>
          </a:p>
        </p:txBody>
      </p:sp>
      <p:pic>
        <p:nvPicPr>
          <p:cNvPr id="1886" name="Google Shape;1886;p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50" y="1755488"/>
            <a:ext cx="7200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2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If dealing with ints, remember to cast to double when calculating average.</a:t>
            </a:r>
            <a:br>
              <a:rPr lang="en" sz="1700"/>
            </a:br>
            <a:r>
              <a:rPr lang="en" sz="1700"/>
              <a:t>(Also known as the arithmetic mean.)</a:t>
            </a:r>
            <a:endParaRPr sz="1700"/>
          </a:p>
        </p:txBody>
      </p:sp>
      <p:sp>
        <p:nvSpPr>
          <p:cNvPr id="1892" name="Google Shape;1892;p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and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3" name="Google Shape;1893;p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25" y="2100825"/>
            <a:ext cx="3789725" cy="2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2100825"/>
            <a:ext cx="3111450" cy="2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226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What if you are calculating the average age of a class of Students?</a:t>
            </a:r>
            <a:endParaRPr sz="1700"/>
          </a:p>
        </p:txBody>
      </p:sp>
      <p:sp>
        <p:nvSpPr>
          <p:cNvPr id="1900" name="Google Shape;1900;p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aren't always over int[] or double[]...</a:t>
            </a:r>
            <a:endParaRPr/>
          </a:p>
        </p:txBody>
      </p:sp>
      <p:pic>
        <p:nvPicPr>
          <p:cNvPr id="1901" name="Google Shape;1901;p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1" y="1652625"/>
            <a:ext cx="3240825" cy="17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75" y="1944549"/>
            <a:ext cx="2353000" cy="1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451" y="3437351"/>
            <a:ext cx="4212425" cy="1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2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It can make sense to transform an Array into another Array, and then do a calculation.</a:t>
            </a:r>
            <a:endParaRPr sz="1700"/>
          </a:p>
        </p:txBody>
      </p:sp>
      <p:sp>
        <p:nvSpPr>
          <p:cNvPr id="1909" name="Google Shape;1909;p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arrays to do calculations</a:t>
            </a:r>
            <a:endParaRPr/>
          </a:p>
        </p:txBody>
      </p:sp>
      <p:sp>
        <p:nvSpPr>
          <p:cNvPr id="1910" name="Google Shape;1910;p227"/>
          <p:cNvSpPr txBox="1"/>
          <p:nvPr/>
        </p:nvSpPr>
        <p:spPr>
          <a:xfrm>
            <a:off x="5424375" y="1662225"/>
            <a:ext cx="3062100" cy="3140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Creating the ages Array takes time and memory... but it can make sense, depending on the situation.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age data might be used more than once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might be interfacing with code, such as a third-party library, that doesn't know about Students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math-heavy code stays in its "domain" ... it only needs to know about math, not Students, and can be reused for things other than Students.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Performance and memory usage may not be critical</a:t>
            </a:r>
            <a:endParaRPr sz="1200"/>
          </a:p>
        </p:txBody>
      </p:sp>
      <p:pic>
        <p:nvPicPr>
          <p:cNvPr id="1911" name="Google Shape;1911;p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00" y="1701113"/>
            <a:ext cx="3451301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number of elements meeting specific criteria</a:t>
            </a:r>
            <a:endParaRPr/>
          </a:p>
        </p:txBody>
      </p:sp>
      <p:pic>
        <p:nvPicPr>
          <p:cNvPr id="1917" name="Google Shape;1917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585350"/>
            <a:ext cx="73914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229"/>
          <p:cNvSpPr/>
          <p:nvPr/>
        </p:nvSpPr>
        <p:spPr>
          <a:xfrm>
            <a:off x="7450425" y="3427925"/>
            <a:ext cx="6291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29"/>
          <p:cNvSpPr txBox="1"/>
          <p:nvPr>
            <p:ph idx="1" type="body"/>
          </p:nvPr>
        </p:nvSpPr>
        <p:spPr>
          <a:xfrm>
            <a:off x="311700" y="10762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calculate the mode using a nested loop. For each element, count the number of occurrences of that element, and track which element has the maximum number of occurrences.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24" name="Google Shape;1924;p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Mode: Most frequently occurring value</a:t>
            </a:r>
            <a:endParaRPr/>
          </a:p>
        </p:txBody>
      </p:sp>
      <p:graphicFrame>
        <p:nvGraphicFramePr>
          <p:cNvPr id="1925" name="Google Shape;1925;p229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6" name="Google Shape;1926;p229"/>
          <p:cNvGraphicFramePr/>
          <p:nvPr/>
        </p:nvGraphicFramePr>
        <p:xfrm>
          <a:off x="876275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7" name="Google Shape;1927;p229"/>
          <p:cNvGraphicFramePr/>
          <p:nvPr/>
        </p:nvGraphicFramePr>
        <p:xfrm>
          <a:off x="876275" y="42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8" name="Google Shape;1928;p229"/>
          <p:cNvSpPr txBox="1"/>
          <p:nvPr/>
        </p:nvSpPr>
        <p:spPr>
          <a:xfrm>
            <a:off x="798500" y="3200400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modeValue</a:t>
            </a:r>
            <a:endParaRPr/>
          </a:p>
        </p:txBody>
      </p:sp>
      <p:sp>
        <p:nvSpPr>
          <p:cNvPr id="1929" name="Google Shape;1929;p229"/>
          <p:cNvSpPr txBox="1"/>
          <p:nvPr/>
        </p:nvSpPr>
        <p:spPr>
          <a:xfrm>
            <a:off x="798500" y="3962400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modeFrequency</a:t>
            </a:r>
            <a:endParaRPr/>
          </a:p>
        </p:txBody>
      </p:sp>
      <p:graphicFrame>
        <p:nvGraphicFramePr>
          <p:cNvPr id="1930" name="Google Shape;1930;p229"/>
          <p:cNvGraphicFramePr/>
          <p:nvPr/>
        </p:nvGraphicFramePr>
        <p:xfrm>
          <a:off x="8762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1" name="Google Shape;1931;p229"/>
          <p:cNvSpPr txBox="1"/>
          <p:nvPr/>
        </p:nvSpPr>
        <p:spPr>
          <a:xfrm>
            <a:off x="798500" y="2514600"/>
            <a:ext cx="3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(of value at current index)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unsorted array</a:t>
            </a:r>
            <a:endParaRPr/>
          </a:p>
        </p:txBody>
      </p:sp>
      <p:pic>
        <p:nvPicPr>
          <p:cNvPr id="1937" name="Google Shape;1937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592" y="914944"/>
            <a:ext cx="4229976" cy="263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25" y="967575"/>
            <a:ext cx="37497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array, with helper method</a:t>
            </a:r>
            <a:endParaRPr/>
          </a:p>
        </p:txBody>
      </p:sp>
      <p:pic>
        <p:nvPicPr>
          <p:cNvPr id="1944" name="Google Shape;1944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0" y="1535126"/>
            <a:ext cx="4055026" cy="1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500" y="1341475"/>
            <a:ext cx="3366224" cy="243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6" name="Google Shape;1946;p231"/>
          <p:cNvGraphicFramePr/>
          <p:nvPr/>
        </p:nvGraphicFramePr>
        <p:xfrm>
          <a:off x="800075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7" name="Google Shape;1947;p231"/>
          <p:cNvGraphicFramePr/>
          <p:nvPr/>
        </p:nvGraphicFramePr>
        <p:xfrm>
          <a:off x="800075" y="44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8" name="Google Shape;1948;p231"/>
          <p:cNvSpPr txBox="1"/>
          <p:nvPr/>
        </p:nvSpPr>
        <p:spPr>
          <a:xfrm>
            <a:off x="776175" y="42459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lengthOfRun(values, index)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1.5 Compound </a:t>
            </a:r>
            <a:r>
              <a:rPr lang="en" sz="2520"/>
              <a:t>Assignment Operators</a:t>
            </a:r>
            <a:endParaRPr sz="2520"/>
          </a:p>
        </p:txBody>
      </p:sp>
      <p:graphicFrame>
        <p:nvGraphicFramePr>
          <p:cNvPr id="336" name="Google Shape;336;p61"/>
          <p:cNvGraphicFramePr/>
          <p:nvPr/>
        </p:nvGraphicFramePr>
        <p:xfrm>
          <a:off x="804975" y="1565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578975"/>
                <a:gridCol w="3578975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Expression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Shortcut form!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x + 3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x - 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-=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x * 5.0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*= 5.0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x /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/=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x %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%=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7" name="Google Shape;337;p61"/>
          <p:cNvSpPr txBox="1"/>
          <p:nvPr/>
        </p:nvSpPr>
        <p:spPr>
          <a:xfrm>
            <a:off x="311700" y="1017725"/>
            <a:ext cx="7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shortcuts let you do </a:t>
            </a:r>
            <a:r>
              <a:rPr b="1" lang="en"/>
              <a:t>assignment </a:t>
            </a:r>
            <a:r>
              <a:rPr lang="en"/>
              <a:t>and a </a:t>
            </a:r>
            <a:r>
              <a:rPr b="1" lang="en"/>
              <a:t>math operation</a:t>
            </a:r>
            <a:r>
              <a:rPr lang="en"/>
              <a:t> in one step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 particular element in the array</a:t>
            </a:r>
            <a:endParaRPr/>
          </a:p>
        </p:txBody>
      </p:sp>
      <p:sp>
        <p:nvSpPr>
          <p:cNvPr id="1954" name="Google Shape;1954;p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known as </a:t>
            </a:r>
            <a:r>
              <a:rPr b="1" lang="en"/>
              <a:t>linear search</a:t>
            </a:r>
            <a:r>
              <a:rPr lang="en"/>
              <a:t>, the simplest (and least efficient) of search algorithms. We'll learn others later.</a:t>
            </a:r>
            <a:endParaRPr/>
          </a:p>
        </p:txBody>
      </p:sp>
      <p:pic>
        <p:nvPicPr>
          <p:cNvPr id="1955" name="Google Shape;1955;p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63" y="2227250"/>
            <a:ext cx="5172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33"/>
          <p:cNvSpPr txBox="1"/>
          <p:nvPr>
            <p:ph idx="1" type="body"/>
          </p:nvPr>
        </p:nvSpPr>
        <p:spPr>
          <a:xfrm>
            <a:off x="311700" y="3730375"/>
            <a:ext cx="84027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These algorithms are the inverse of each other: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</a:t>
            </a:r>
            <a:r>
              <a:rPr b="1" lang="en" sz="1700"/>
              <a:t>all</a:t>
            </a:r>
            <a:r>
              <a:rPr lang="en" sz="1700"/>
              <a:t> of the numbers all even, then there are </a:t>
            </a:r>
            <a:r>
              <a:rPr b="1" lang="en" sz="1700"/>
              <a:t>not any</a:t>
            </a:r>
            <a:r>
              <a:rPr lang="en" sz="1700"/>
              <a:t> odd numbers.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If there are </a:t>
            </a:r>
            <a:r>
              <a:rPr b="1" lang="en" sz="1700"/>
              <a:t>any</a:t>
            </a:r>
            <a:r>
              <a:rPr lang="en" sz="1700"/>
              <a:t> odd numbers, then </a:t>
            </a:r>
            <a:r>
              <a:rPr b="1" lang="en" sz="1700"/>
              <a:t>not all</a:t>
            </a:r>
            <a:r>
              <a:rPr lang="en" sz="1700"/>
              <a:t> of the numbers are even.</a:t>
            </a:r>
            <a:endParaRPr sz="1700"/>
          </a:p>
        </p:txBody>
      </p:sp>
      <p:grpSp>
        <p:nvGrpSpPr>
          <p:cNvPr id="1961" name="Google Shape;1961;p233"/>
          <p:cNvGrpSpPr/>
          <p:nvPr/>
        </p:nvGrpSpPr>
        <p:grpSpPr>
          <a:xfrm>
            <a:off x="511025" y="1085060"/>
            <a:ext cx="3346200" cy="1893572"/>
            <a:chOff x="663425" y="2106050"/>
            <a:chExt cx="3346200" cy="1893572"/>
          </a:xfrm>
        </p:grpSpPr>
        <p:pic>
          <p:nvPicPr>
            <p:cNvPr id="1962" name="Google Shape;1962;p2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3425" y="2296522"/>
              <a:ext cx="3346200" cy="170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3" name="Google Shape;1963;p2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5900" y="2106050"/>
              <a:ext cx="3058807" cy="190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Google Shape;1964;p233"/>
          <p:cNvGrpSpPr/>
          <p:nvPr/>
        </p:nvGrpSpPr>
        <p:grpSpPr>
          <a:xfrm>
            <a:off x="4617972" y="1115450"/>
            <a:ext cx="3256725" cy="2563422"/>
            <a:chOff x="4617972" y="2106050"/>
            <a:chExt cx="3256725" cy="2563422"/>
          </a:xfrm>
        </p:grpSpPr>
        <p:pic>
          <p:nvPicPr>
            <p:cNvPr id="1965" name="Google Shape;1965;p2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7972" y="2264847"/>
              <a:ext cx="3256725" cy="240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6" name="Google Shape;1966;p2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79575" y="2106050"/>
              <a:ext cx="3058807" cy="190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67" name="Google Shape;1967;p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575" y="2882775"/>
            <a:ext cx="3058807" cy="1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Google Shape;1968;p233"/>
          <p:cNvSpPr txBox="1"/>
          <p:nvPr>
            <p:ph idx="1" type="body"/>
          </p:nvPr>
        </p:nvSpPr>
        <p:spPr>
          <a:xfrm>
            <a:off x="464100" y="314275"/>
            <a:ext cx="390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Determine if all elements have a particular property</a:t>
            </a:r>
            <a:endParaRPr b="1" sz="1700"/>
          </a:p>
        </p:txBody>
      </p:sp>
      <p:sp>
        <p:nvSpPr>
          <p:cNvPr id="1969" name="Google Shape;1969;p233"/>
          <p:cNvSpPr txBox="1"/>
          <p:nvPr>
            <p:ph idx="1" type="body"/>
          </p:nvPr>
        </p:nvSpPr>
        <p:spPr>
          <a:xfrm>
            <a:off x="4655100" y="314275"/>
            <a:ext cx="3904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Determine if at least one element has a particular property</a:t>
            </a:r>
            <a:endParaRPr b="1" sz="17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an array (in place)</a:t>
            </a:r>
            <a:endParaRPr/>
          </a:p>
        </p:txBody>
      </p:sp>
      <p:pic>
        <p:nvPicPr>
          <p:cNvPr id="1975" name="Google Shape;1975;p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0" y="1276450"/>
            <a:ext cx="3794975" cy="1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2884975"/>
            <a:ext cx="3643400" cy="1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234"/>
          <p:cNvSpPr txBox="1"/>
          <p:nvPr/>
        </p:nvSpPr>
        <p:spPr>
          <a:xfrm>
            <a:off x="5424375" y="1357425"/>
            <a:ext cx="3062100" cy="27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top implementation is fine, but the bottom one uses i and j instead of just 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find it easier to reason about what this algorithm is doing by having two index counters, "racing" toward each other from each end of the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Computers have many </a:t>
            </a:r>
            <a:r>
              <a:rPr b="1" lang="en" sz="1200"/>
              <a:t>registers</a:t>
            </a:r>
            <a:r>
              <a:rPr lang="en" sz="1200"/>
              <a:t> for storage of frequently used variables, so there is really no additional cost to having two variables instead of one. It can be even faster, since less arithmetic is performed.</a:t>
            </a:r>
            <a:endParaRPr sz="12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presence of duplicate elements</a:t>
            </a:r>
            <a:endParaRPr/>
          </a:p>
        </p:txBody>
      </p:sp>
      <p:pic>
        <p:nvPicPr>
          <p:cNvPr id="1983" name="Google Shape;1983;p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813400"/>
            <a:ext cx="3812975" cy="1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p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800" y="1779725"/>
            <a:ext cx="4570799" cy="182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or rotate an array</a:t>
            </a:r>
            <a:endParaRPr/>
          </a:p>
        </p:txBody>
      </p:sp>
      <p:sp>
        <p:nvSpPr>
          <p:cNvPr id="1990" name="Google Shape;1990;p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rotate an array of numbers to the left by 1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a[i] = a[i+1] for all i. The first element gets moved to the last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1" name="Google Shape;1991;p236"/>
          <p:cNvGraphicFramePr/>
          <p:nvPr/>
        </p:nvGraphicFramePr>
        <p:xfrm>
          <a:off x="876275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2" name="Google Shape;1992;p236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3" name="Google Shape;1993;p236"/>
          <p:cNvGraphicFramePr/>
          <p:nvPr/>
        </p:nvGraphicFramePr>
        <p:xfrm>
          <a:off x="876275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4" name="Google Shape;1994;p236"/>
          <p:cNvGraphicFramePr/>
          <p:nvPr/>
        </p:nvGraphicFramePr>
        <p:xfrm>
          <a:off x="876275" y="3708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5" name="Google Shape;1995;p236"/>
          <p:cNvCxnSpPr/>
          <p:nvPr/>
        </p:nvCxnSpPr>
        <p:spPr>
          <a:xfrm flipH="1">
            <a:off x="4481550" y="3120650"/>
            <a:ext cx="54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236"/>
          <p:cNvSpPr/>
          <p:nvPr/>
        </p:nvSpPr>
        <p:spPr>
          <a:xfrm>
            <a:off x="1196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7" name="Google Shape;1997;p236"/>
          <p:cNvSpPr/>
          <p:nvPr/>
        </p:nvSpPr>
        <p:spPr>
          <a:xfrm>
            <a:off x="1805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8" name="Google Shape;1998;p236"/>
          <p:cNvSpPr/>
          <p:nvPr/>
        </p:nvSpPr>
        <p:spPr>
          <a:xfrm>
            <a:off x="2415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9" name="Google Shape;1999;p236"/>
          <p:cNvSpPr/>
          <p:nvPr/>
        </p:nvSpPr>
        <p:spPr>
          <a:xfrm>
            <a:off x="3024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0" name="Google Shape;2000;p236"/>
          <p:cNvSpPr/>
          <p:nvPr/>
        </p:nvSpPr>
        <p:spPr>
          <a:xfrm>
            <a:off x="3634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1" name="Google Shape;2001;p236"/>
          <p:cNvSpPr/>
          <p:nvPr/>
        </p:nvSpPr>
        <p:spPr>
          <a:xfrm>
            <a:off x="4853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2" name="Google Shape;2002;p236"/>
          <p:cNvSpPr/>
          <p:nvPr/>
        </p:nvSpPr>
        <p:spPr>
          <a:xfrm>
            <a:off x="5463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3" name="Google Shape;2003;p236"/>
          <p:cNvSpPr/>
          <p:nvPr/>
        </p:nvSpPr>
        <p:spPr>
          <a:xfrm>
            <a:off x="4244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4" name="Google Shape;2004;p236"/>
          <p:cNvSpPr/>
          <p:nvPr/>
        </p:nvSpPr>
        <p:spPr>
          <a:xfrm>
            <a:off x="6682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5" name="Google Shape;2005;p236"/>
          <p:cNvSpPr/>
          <p:nvPr/>
        </p:nvSpPr>
        <p:spPr>
          <a:xfrm>
            <a:off x="7292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6" name="Google Shape;2006;p236"/>
          <p:cNvSpPr/>
          <p:nvPr/>
        </p:nvSpPr>
        <p:spPr>
          <a:xfrm>
            <a:off x="6072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7" name="Google Shape;2007;p236"/>
          <p:cNvSpPr/>
          <p:nvPr/>
        </p:nvSpPr>
        <p:spPr>
          <a:xfrm>
            <a:off x="540659" y="2716625"/>
            <a:ext cx="8233375" cy="593875"/>
          </a:xfrm>
          <a:custGeom>
            <a:rect b="b" l="l" r="r" t="t"/>
            <a:pathLst>
              <a:path extrusionOk="0" h="23755" w="329335">
                <a:moveTo>
                  <a:pt x="13461" y="425"/>
                </a:moveTo>
                <a:cubicBezTo>
                  <a:pt x="11547" y="2233"/>
                  <a:pt x="-1531" y="7442"/>
                  <a:pt x="1978" y="11270"/>
                </a:cubicBezTo>
                <a:cubicBezTo>
                  <a:pt x="5487" y="15098"/>
                  <a:pt x="-17089" y="22151"/>
                  <a:pt x="34514" y="23391"/>
                </a:cubicBezTo>
                <a:cubicBezTo>
                  <a:pt x="86117" y="24632"/>
                  <a:pt x="267119" y="22612"/>
                  <a:pt x="311598" y="18713"/>
                </a:cubicBezTo>
                <a:cubicBezTo>
                  <a:pt x="356078" y="14815"/>
                  <a:pt x="303092" y="3119"/>
                  <a:pt x="3013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left, in place</a:t>
            </a:r>
            <a:endParaRPr/>
          </a:p>
        </p:txBody>
      </p:sp>
      <p:pic>
        <p:nvPicPr>
          <p:cNvPr id="2013" name="Google Shape;2013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50" y="1012400"/>
            <a:ext cx="5534025" cy="233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4" name="Google Shape;2014;p237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5" name="Google Shape;2015;p237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6" name="Google Shape;2016;p237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7" name="Google Shape;2017;p237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8" name="Google Shape;2018;p237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 multiple positions, returning copy</a:t>
            </a:r>
            <a:endParaRPr/>
          </a:p>
        </p:txBody>
      </p:sp>
      <p:sp>
        <p:nvSpPr>
          <p:cNvPr id="2024" name="Google Shape;2024;p23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Here's another instance where the % operator is very useful.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25" name="Google Shape;2025;p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38" y="1762775"/>
            <a:ext cx="73437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right, in place</a:t>
            </a:r>
            <a:endParaRPr/>
          </a:p>
        </p:txBody>
      </p:sp>
      <p:graphicFrame>
        <p:nvGraphicFramePr>
          <p:cNvPr id="2031" name="Google Shape;2031;p239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2" name="Google Shape;2032;p239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3" name="Google Shape;2033;p239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4" name="Google Shape;2034;p239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5" name="Google Shape;2035;p239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36" name="Google Shape;2036;p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75" y="1017725"/>
            <a:ext cx="4743650" cy="2276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2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Exercise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Simulator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Simulator</a:t>
            </a:r>
            <a:endParaRPr/>
          </a:p>
        </p:txBody>
      </p:sp>
      <p:sp>
        <p:nvSpPr>
          <p:cNvPr id="2047" name="Google Shape;2047;p241"/>
          <p:cNvSpPr txBox="1"/>
          <p:nvPr>
            <p:ph idx="1" type="body"/>
          </p:nvPr>
        </p:nvSpPr>
        <p:spPr>
          <a:xfrm>
            <a:off x="724975" y="1152475"/>
            <a:ext cx="83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Thoughts So Far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Seeing additional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" sz="1500"/>
              <a:t> statements letting the user know what is going on 👍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Including a new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en" sz="1500"/>
              <a:t> command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Are there any questions?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anyone have any new functionality that they added that they would like to show?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find(fileName)</a:t>
            </a:r>
            <a:r>
              <a:rPr lang="en" sz="1500"/>
              <a:t> - Ryan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- Part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12/7/2022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Incrementing Compound Operators</a:t>
            </a:r>
            <a:endParaRPr sz="2520"/>
          </a:p>
        </p:txBody>
      </p:sp>
      <p:graphicFrame>
        <p:nvGraphicFramePr>
          <p:cNvPr id="343" name="Google Shape;343;p62"/>
          <p:cNvGraphicFramePr/>
          <p:nvPr/>
        </p:nvGraphicFramePr>
        <p:xfrm>
          <a:off x="735338" y="1764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2557775"/>
                <a:gridCol w="2557775"/>
                <a:gridCol w="2557775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Shortcut form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 Shorter Shortcut Form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x + 1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x++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y - 1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-=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y--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4" name="Google Shape;344;p62"/>
          <p:cNvSpPr txBox="1"/>
          <p:nvPr/>
        </p:nvSpPr>
        <p:spPr>
          <a:xfrm>
            <a:off x="311700" y="10177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1 and Subtracting 1 to a variable are so commonly used, that Java has special expressions for these operations.</a:t>
            </a:r>
            <a:endParaRPr/>
          </a:p>
        </p:txBody>
      </p:sp>
      <p:sp>
        <p:nvSpPr>
          <p:cNvPr id="345" name="Google Shape;345;p62"/>
          <p:cNvSpPr txBox="1"/>
          <p:nvPr/>
        </p:nvSpPr>
        <p:spPr>
          <a:xfrm>
            <a:off x="311700" y="3346925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Note: You can also do ++x or --x. This would adjust the value of x </a:t>
            </a:r>
            <a:r>
              <a:rPr b="1" i="1" lang="en"/>
              <a:t>before</a:t>
            </a:r>
            <a:r>
              <a:rPr i="1" lang="en"/>
              <a:t> doing something with it. This is not on the AP exam but here’s an example: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2"/>
          <p:cNvSpPr txBox="1"/>
          <p:nvPr/>
        </p:nvSpPr>
        <p:spPr>
          <a:xfrm>
            <a:off x="311700" y="392362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++x;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 // Outputs 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System.out.println(y) // Outputs 7</a:t>
            </a:r>
            <a:endParaRPr/>
          </a:p>
        </p:txBody>
      </p:sp>
      <p:sp>
        <p:nvSpPr>
          <p:cNvPr id="347" name="Google Shape;347;p62"/>
          <p:cNvSpPr txBox="1"/>
          <p:nvPr/>
        </p:nvSpPr>
        <p:spPr>
          <a:xfrm>
            <a:off x="4572000" y="392362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x++;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 // Outputs 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System.out.println(y) // Outputs 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1.6 </a:t>
            </a:r>
            <a:r>
              <a:rPr lang="en" sz="2520"/>
              <a:t>User Input</a:t>
            </a:r>
            <a:endParaRPr sz="2520"/>
          </a:p>
        </p:txBody>
      </p:sp>
      <p:sp>
        <p:nvSpPr>
          <p:cNvPr id="353" name="Google Shape;353;p6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/>
              <a:t> reads input from a stream. One stream you can read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lang="en"/>
              <a:t>, which is usually connected to the user's keyboard!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class Demo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Scanner scanner = new Scanner(System.in);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System.out.println("What is your name?");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String name = scanner.nextLine();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System.out.println("Well, hello, " + name + "!");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1" type="body"/>
          </p:nvPr>
        </p:nvSpPr>
        <p:spPr>
          <a:xfrm>
            <a:off x="311700" y="439275"/>
            <a:ext cx="85206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do calculations, we need numeric input. To take numeric values as input from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/>
              <a:t>, we can call different methods:</a:t>
            </a:r>
            <a:endParaRPr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x = scan.nextInt();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double y = scan.nextDouble();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scan.nextLine(); // Get past the newline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final call to nextLine() is needed because scan.nextInt() and scan.nextDouble() read "tokens" from input but don't parse the newline.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Alternately, you could read strings in with scan.nextLine() and convert them to the desired types, using Integer.parseInt, Double.parseDouble, etc.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"/>
              <a:t>1.6 Promotion of values</a:t>
            </a:r>
            <a:endParaRPr/>
          </a:p>
        </p:txBody>
      </p:sp>
      <p:sp>
        <p:nvSpPr>
          <p:cNvPr id="365" name="Google Shape;365;p65"/>
          <p:cNvSpPr txBox="1"/>
          <p:nvPr>
            <p:ph idx="1" type="body"/>
          </p:nvPr>
        </p:nvSpPr>
        <p:spPr>
          <a:xfrm>
            <a:off x="438150" y="1076627"/>
            <a:ext cx="82638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/>
              <a:t>Java will </a:t>
            </a:r>
            <a:r>
              <a:rPr b="1" lang="en"/>
              <a:t>promote</a:t>
            </a:r>
            <a:r>
              <a:rPr lang="en"/>
              <a:t> values from certain data types to certain other data types when used together.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+ double = double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+ String =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+ String = String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>
            <p:ph idx="1" type="body"/>
          </p:nvPr>
        </p:nvSpPr>
        <p:spPr>
          <a:xfrm>
            <a:off x="438150" y="1076627"/>
            <a:ext cx="8263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(int) 4.29 		⇒ 	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(double) 1 		⇒ 	1.0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en" sz="2100"/>
              <a:t>Note: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i="1" lang="en" sz="2100"/>
              <a:t> is not a primitive type and cannot be cast.  Java will convert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i="1" lang="en" sz="2100"/>
              <a:t> and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i="1" lang="en" sz="2100"/>
              <a:t> to strings when concatenated with a string.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		"" + 4.892		⇒ 	"4.892"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i="1" sz="500"/>
          </a:p>
        </p:txBody>
      </p:sp>
      <p:sp>
        <p:nvSpPr>
          <p:cNvPr id="372" name="Google Shape;372;p66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"/>
              <a:t>1.6 Casting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20"/>
              <a:t>2.1 </a:t>
            </a:r>
            <a:r>
              <a:rPr lang="en" sz="2520"/>
              <a:t>Classes and Objects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graphicFrame>
        <p:nvGraphicFramePr>
          <p:cNvPr id="378" name="Google Shape;378;p67"/>
          <p:cNvGraphicFramePr/>
          <p:nvPr/>
        </p:nvGraphicFramePr>
        <p:xfrm>
          <a:off x="311700" y="13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4260300"/>
                <a:gridCol w="4260300"/>
              </a:tblGrid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CLASS</a:t>
                      </a:r>
                      <a:endParaRPr sz="115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OBJECT (aka INSTANCE)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3D3D"/>
                    </a:solidFill>
                  </a:tcPr>
                </a:tc>
              </a:tr>
              <a:tr h="8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 class is a blueprint from which you can create the instance, i.e., objects.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An object is the instance of the class, which helps programmers to use variables and methods from inside the class.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Classes have logical existence.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Objects have a physical existence.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 class doesn't take any memory spaces when a programmer creates one. (The “idea” of a cat)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An object takes memory when a programmer creates one. (A real, live cat)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The class has to be declared only once. (i.e. “Cat”)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Objects can be declared several times depending on the requirement. (i.e. “Buttons”, “Mr. Bigglesworth”, “Garfield”)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/>
        </p:nvSpPr>
        <p:spPr>
          <a:xfrm>
            <a:off x="790100" y="1986150"/>
            <a:ext cx="1299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68"/>
          <p:cNvSpPr txBox="1"/>
          <p:nvPr/>
        </p:nvSpPr>
        <p:spPr>
          <a:xfrm>
            <a:off x="5070200" y="657750"/>
            <a:ext cx="1146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68"/>
          <p:cNvSpPr txBox="1"/>
          <p:nvPr/>
        </p:nvSpPr>
        <p:spPr>
          <a:xfrm>
            <a:off x="898400" y="657750"/>
            <a:ext cx="10827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68"/>
          <p:cNvSpPr txBox="1"/>
          <p:nvPr/>
        </p:nvSpPr>
        <p:spPr>
          <a:xfrm>
            <a:off x="3493700" y="1902000"/>
            <a:ext cx="5198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greeting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favoriteClass = “AP Computer Science”;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bestTeacher = “Ms. Molina”;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Attributes (instance variable) and Behaviors (methods)</a:t>
            </a:r>
            <a:endParaRPr sz="2520"/>
          </a:p>
        </p:txBody>
      </p:sp>
      <p:sp>
        <p:nvSpPr>
          <p:cNvPr id="392" name="Google Shape;39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</a:t>
            </a:r>
            <a:r>
              <a:rPr b="1" lang="en"/>
              <a:t>attribute</a:t>
            </a:r>
            <a:r>
              <a:rPr lang="en"/>
              <a:t> or </a:t>
            </a:r>
            <a:r>
              <a:rPr b="1" lang="en"/>
              <a:t>instance variable</a:t>
            </a:r>
            <a:r>
              <a:rPr lang="en"/>
              <a:t> is data the object knows about itself. For example a turtle object knows the direction it is facing or its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behavior</a:t>
            </a:r>
            <a:r>
              <a:rPr lang="en"/>
              <a:t> or </a:t>
            </a:r>
            <a:r>
              <a:rPr b="1" lang="en"/>
              <a:t>method</a:t>
            </a:r>
            <a:r>
              <a:rPr lang="en"/>
              <a:t> is something that an object can do. For example a turtle object can go forward 100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"/>
          <p:cNvSpPr txBox="1"/>
          <p:nvPr>
            <p:ph type="title"/>
          </p:nvPr>
        </p:nvSpPr>
        <p:spPr>
          <a:xfrm>
            <a:off x="441197" y="342900"/>
            <a:ext cx="82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"/>
              <a:t>2.2 Constructors</a:t>
            </a:r>
            <a:endParaRPr/>
          </a:p>
        </p:txBody>
      </p:sp>
      <p:sp>
        <p:nvSpPr>
          <p:cNvPr id="398" name="Google Shape;398;p70"/>
          <p:cNvSpPr txBox="1"/>
          <p:nvPr>
            <p:ph idx="1" type="body"/>
          </p:nvPr>
        </p:nvSpPr>
        <p:spPr>
          <a:xfrm>
            <a:off x="401467" y="774003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private String breed;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 String color;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public Dog()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breed = “pug”;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age = 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color = “brown”;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Dog(String a, int b, String c)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breed =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age =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color =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9" name="Google Shape;399;p70"/>
          <p:cNvSpPr txBox="1"/>
          <p:nvPr/>
        </p:nvSpPr>
        <p:spPr>
          <a:xfrm>
            <a:off x="5823550" y="1800700"/>
            <a:ext cx="26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254E"/>
                </a:solidFill>
              </a:rPr>
              <a:t>Default constructor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400" name="Google Shape;400;p70"/>
          <p:cNvCxnSpPr>
            <a:stCxn id="399" idx="1"/>
          </p:cNvCxnSpPr>
          <p:nvPr/>
        </p:nvCxnSpPr>
        <p:spPr>
          <a:xfrm flipH="1">
            <a:off x="3496150" y="2000800"/>
            <a:ext cx="2327400" cy="3315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70"/>
          <p:cNvSpPr txBox="1"/>
          <p:nvPr/>
        </p:nvSpPr>
        <p:spPr>
          <a:xfrm>
            <a:off x="5823550" y="3418550"/>
            <a:ext cx="26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254E"/>
                </a:solidFill>
              </a:rPr>
              <a:t>An overloaded constructor that takes parameters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402" name="Google Shape;402;p70"/>
          <p:cNvCxnSpPr/>
          <p:nvPr/>
        </p:nvCxnSpPr>
        <p:spPr>
          <a:xfrm flipH="1">
            <a:off x="3802575" y="3831275"/>
            <a:ext cx="1839000" cy="3258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World world1 = new World(); // creates a 640x480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World world2 = new World(300,400); // creates a 300x400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Turtle t1 = new Turtle(world1);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Turtle t2 = new Turtle(50, 100, 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7254E"/>
                </a:solidFill>
              </a:rPr>
              <a:t>					Notice here that the order of parameters matters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408" name="Google Shape;408;p71"/>
          <p:cNvCxnSpPr/>
          <p:nvPr/>
        </p:nvCxnSpPr>
        <p:spPr>
          <a:xfrm rot="10800000">
            <a:off x="4405925" y="3649425"/>
            <a:ext cx="546000" cy="2106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- Part 1</a:t>
            </a:r>
            <a:endParaRPr/>
          </a:p>
        </p:txBody>
      </p:sp>
      <p:sp>
        <p:nvSpPr>
          <p:cNvPr id="182" name="Google Shape;1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on File System Simulator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Formal and Actual Parameters</a:t>
            </a:r>
            <a:endParaRPr sz="2520"/>
          </a:p>
        </p:txBody>
      </p:sp>
      <p:pic>
        <p:nvPicPr>
          <p:cNvPr id="414" name="Google Shape;41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276350"/>
            <a:ext cx="53625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72"/>
          <p:cNvSpPr txBox="1"/>
          <p:nvPr/>
        </p:nvSpPr>
        <p:spPr>
          <a:xfrm>
            <a:off x="565125" y="4080325"/>
            <a:ext cx="67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Date(2005,9,1) - This is </a:t>
            </a:r>
            <a:r>
              <a:rPr b="1" lang="en"/>
              <a:t>call by value</a:t>
            </a:r>
            <a:r>
              <a:rPr lang="en"/>
              <a:t> which means that copies of the actual parameter values are passed to the constructor. These values are used to initialize the object’s attributes.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2.3 Methods</a:t>
            </a:r>
            <a:endParaRPr sz="2520"/>
          </a:p>
        </p:txBody>
      </p:sp>
      <p:sp>
        <p:nvSpPr>
          <p:cNvPr id="421" name="Google Shape;42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is an </a:t>
            </a:r>
            <a:r>
              <a:rPr b="1" lang="en"/>
              <a:t>action</a:t>
            </a:r>
            <a:r>
              <a:rPr lang="en"/>
              <a:t> defined for a class that all instances of that class (objects) will support.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 can: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access to an attribute of an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 attribute of an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something new and interesting with the information stored in an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Methods are called using the "." operator, which allows access to the public methods of a class.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Method declarations</a:t>
            </a:r>
            <a:endParaRPr sz="2520"/>
          </a:p>
        </p:txBody>
      </p:sp>
      <p:sp>
        <p:nvSpPr>
          <p:cNvPr id="427" name="Google Shape;42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72"/>
              <a:t>Method declarations, such as </a:t>
            </a:r>
            <a:r>
              <a:rPr lang="en" sz="1572">
                <a:latin typeface="Courier New"/>
                <a:ea typeface="Courier New"/>
                <a:cs typeface="Courier New"/>
                <a:sym typeface="Courier New"/>
              </a:rPr>
              <a:t>public void makeOlder(int years) { … }</a:t>
            </a:r>
            <a:endParaRPr sz="1572">
              <a:latin typeface="Courier New"/>
              <a:ea typeface="Courier New"/>
              <a:cs typeface="Courier New"/>
              <a:sym typeface="Courier New"/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ts val="1573"/>
              <a:buAutoNum type="arabicPeriod"/>
            </a:pPr>
            <a:r>
              <a:rPr b="1" lang="en" sz="1572"/>
              <a:t>Define whether the method is accessible to the outside world</a:t>
            </a:r>
            <a:r>
              <a:rPr lang="en" sz="1572"/>
              <a:t> (public / private)</a:t>
            </a:r>
            <a:endParaRPr sz="1572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ts val="1573"/>
              <a:buAutoNum type="alphaLcPeriod"/>
            </a:pPr>
            <a:r>
              <a:rPr lang="en" sz="1572"/>
              <a:t>Public methods are available externally (e.g. </a:t>
            </a:r>
            <a:r>
              <a:rPr lang="en" sz="1572">
                <a:latin typeface="Courier New"/>
                <a:ea typeface="Courier New"/>
                <a:cs typeface="Courier New"/>
                <a:sym typeface="Courier New"/>
              </a:rPr>
              <a:t>goodBoy.getAge()</a:t>
            </a:r>
            <a:r>
              <a:rPr lang="en" sz="1572"/>
              <a:t>) while private methods are not (calling </a:t>
            </a:r>
            <a:r>
              <a:rPr lang="en" sz="1572">
                <a:latin typeface="Courier New"/>
                <a:ea typeface="Courier New"/>
                <a:cs typeface="Courier New"/>
                <a:sym typeface="Courier New"/>
              </a:rPr>
              <a:t>goodBoy.dogYears()</a:t>
            </a:r>
            <a:r>
              <a:rPr lang="en" sz="1572"/>
              <a:t> in </a:t>
            </a:r>
            <a:r>
              <a:rPr lang="en" sz="1572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572"/>
              <a:t> will cause an error)</a:t>
            </a:r>
            <a:endParaRPr sz="1572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ts val="1573"/>
              <a:buAutoNum type="arabicPeriod"/>
            </a:pPr>
            <a:r>
              <a:rPr b="1" lang="en" sz="1572"/>
              <a:t>Determine what the method returns</a:t>
            </a:r>
            <a:endParaRPr b="1" sz="1572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ts val="1573"/>
              <a:buAutoNum type="alphaLcPeriod"/>
            </a:pPr>
            <a:r>
              <a:rPr lang="en" sz="1572"/>
              <a:t>Void methods return nothing</a:t>
            </a:r>
            <a:endParaRPr sz="1572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ts val="1573"/>
              <a:buAutoNum type="alphaLcPeriod"/>
            </a:pPr>
            <a:r>
              <a:rPr lang="en" sz="1572"/>
              <a:t>String methods promise to return Strings, int methods to return ints</a:t>
            </a:r>
            <a:endParaRPr sz="1572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ts val="1573"/>
              <a:buAutoNum type="arabicPeriod"/>
            </a:pPr>
            <a:r>
              <a:rPr b="1" lang="en" sz="1572"/>
              <a:t>Defines the variables (parameters) passed to the method</a:t>
            </a:r>
            <a:endParaRPr b="1" sz="1572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ts val="1573"/>
              <a:buAutoNum type="alphaLcPeriod"/>
            </a:pPr>
            <a:r>
              <a:rPr lang="en" sz="1572"/>
              <a:t>To be described in the next section</a:t>
            </a:r>
            <a:endParaRPr sz="1572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ts val="1573"/>
              <a:buAutoNum type="arabicPeriod"/>
            </a:pPr>
            <a:r>
              <a:rPr b="1" lang="en" sz="1572"/>
              <a:t>Define the body of the method</a:t>
            </a:r>
            <a:endParaRPr sz="1572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ts val="1573"/>
              <a:buAutoNum type="alphaLcPeriod"/>
            </a:pPr>
            <a:r>
              <a:rPr lang="en" sz="1572"/>
              <a:t>The body is the statements of code that will execute when the method is called.</a:t>
            </a:r>
            <a:endParaRPr sz="1572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Abstraction – keeping things simple</a:t>
            </a:r>
            <a:endParaRPr sz="2520"/>
          </a:p>
        </p:txBody>
      </p:sp>
      <p:sp>
        <p:nvSpPr>
          <p:cNvPr id="433" name="Google Shape;433;p75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One of the core concepts in computer science is </a:t>
            </a:r>
            <a:r>
              <a:rPr b="1" lang="en" sz="1700"/>
              <a:t>abstraction.</a:t>
            </a:r>
            <a:r>
              <a:rPr lang="en" sz="1700"/>
              <a:t> Abstraction means that you only need to understand how to interact with an object–you </a:t>
            </a:r>
            <a:r>
              <a:rPr b="1" lang="en" sz="1700"/>
              <a:t>don’t need to understand how the code is actually implemented behinds the scenes.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E.g. as a user, I should be indifferent between the following implementations:</a:t>
            </a:r>
            <a:endParaRPr sz="1700"/>
          </a:p>
        </p:txBody>
      </p:sp>
      <p:sp>
        <p:nvSpPr>
          <p:cNvPr id="434" name="Google Shape;434;p75"/>
          <p:cNvSpPr txBox="1"/>
          <p:nvPr>
            <p:ph idx="1" type="body"/>
          </p:nvPr>
        </p:nvSpPr>
        <p:spPr>
          <a:xfrm>
            <a:off x="155850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1</a:t>
            </a:r>
            <a:endParaRPr b="1"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</a:t>
            </a: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private int dogYears() {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    return 7*age;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public int getAge() { 		    return dogYears();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75"/>
          <p:cNvSpPr txBox="1"/>
          <p:nvPr>
            <p:ph idx="1" type="body"/>
          </p:nvPr>
        </p:nvSpPr>
        <p:spPr>
          <a:xfrm>
            <a:off x="2831550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2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public int getAge() { 	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return (age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age);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5529675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3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</a:t>
            </a: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public int getAge() {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    return 7*age;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The power of abstraction</a:t>
            </a:r>
            <a:endParaRPr sz="2520"/>
          </a:p>
        </p:txBody>
      </p:sp>
      <p:sp>
        <p:nvSpPr>
          <p:cNvPr id="442" name="Google Shape;442;p76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Abstraction accomplishes two things: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keeps things simple, minimizing what you need to know to write a program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makes it possible for the class owner to change the technical implementation of the method without impacting its use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e.g., option 3 may be faster for a computer to calculate than option 2… the programmer may want to switch their implementation from 2 to 3. Abstraction means that the user won’t notice a difference (besides faster code)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2.4 Method Parameters, Overloaded Methods</a:t>
            </a:r>
            <a:endParaRPr sz="2520"/>
          </a:p>
        </p:txBody>
      </p:sp>
      <p:sp>
        <p:nvSpPr>
          <p:cNvPr id="448" name="Google Shape;448;p77"/>
          <p:cNvSpPr txBox="1"/>
          <p:nvPr>
            <p:ph idx="1" type="body"/>
          </p:nvPr>
        </p:nvSpPr>
        <p:spPr>
          <a:xfrm>
            <a:off x="286300" y="1180875"/>
            <a:ext cx="59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Person.java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 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name) {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Greeting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greet() {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System.out.println(name + " says: Hello, world!");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Greet a particular person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greet(String otherName) {</a:t>
            </a:r>
            <a:b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System.out.println(name + " says: Hello, " +</a:t>
            </a:r>
            <a:b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otherName + "!”);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789"/>
              <a:buFont typeface="Arial"/>
              <a:buNone/>
            </a:pPr>
            <a:r>
              <a:t/>
            </a:r>
            <a:endParaRPr sz="11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77"/>
          <p:cNvSpPr txBox="1"/>
          <p:nvPr>
            <p:ph idx="1" type="body"/>
          </p:nvPr>
        </p:nvSpPr>
        <p:spPr>
          <a:xfrm>
            <a:off x="5029550" y="1220850"/>
            <a:ext cx="40344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// TestPerson.java</a:t>
            </a:r>
            <a:endParaRPr sz="11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public class TestPerson {</a:t>
            </a:r>
            <a:br>
              <a:rPr lang="en" sz="11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br>
              <a:rPr lang="en" sz="11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    Person amy = new Person("Amy");</a:t>
            </a: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Ted!"</a:t>
            </a: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amy.greet("Ted");</a:t>
            </a:r>
            <a:br>
              <a:rPr lang="en" sz="112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Thursday!"</a:t>
            </a: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amy.greet("Thursday");</a:t>
            </a:r>
            <a:endParaRPr sz="11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    Person bob = new Person("Bob");</a:t>
            </a: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"Bob says: Hello, Amy!"</a:t>
            </a: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bob.greet("Amy");</a:t>
            </a:r>
            <a:b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2.5 </a:t>
            </a:r>
            <a:r>
              <a:rPr lang="en" sz="2520"/>
              <a:t>Return Values</a:t>
            </a:r>
            <a:endParaRPr sz="2520"/>
          </a:p>
        </p:txBody>
      </p:sp>
      <p:sp>
        <p:nvSpPr>
          <p:cNvPr id="455" name="Google Shape;455;p78"/>
          <p:cNvSpPr txBox="1"/>
          <p:nvPr>
            <p:ph idx="1" type="body"/>
          </p:nvPr>
        </p:nvSpPr>
        <p:spPr>
          <a:xfrm>
            <a:off x="311700" y="1152475"/>
            <a:ext cx="85206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can take </a:t>
            </a:r>
            <a:r>
              <a:rPr b="1" lang="en"/>
              <a:t>inputs</a:t>
            </a:r>
            <a:r>
              <a:rPr lang="en"/>
              <a:t> (“arguments” or “parameters”),</a:t>
            </a:r>
            <a:r>
              <a:rPr b="1" lang="en"/>
              <a:t> </a:t>
            </a:r>
            <a:r>
              <a:rPr lang="en"/>
              <a:t>and they can also spit out a single </a:t>
            </a:r>
            <a:r>
              <a:rPr b="1" lang="en"/>
              <a:t>output</a:t>
            </a:r>
            <a:r>
              <a:rPr lang="en"/>
              <a:t> (“return value”)</a:t>
            </a:r>
            <a:endParaRPr/>
          </a:p>
        </p:txBody>
      </p:sp>
      <p:sp>
        <p:nvSpPr>
          <p:cNvPr id="456" name="Google Shape;456;p78"/>
          <p:cNvSpPr txBox="1"/>
          <p:nvPr/>
        </p:nvSpPr>
        <p:spPr>
          <a:xfrm>
            <a:off x="381000" y="4267200"/>
            <a:ext cx="8240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Methods are like functions… what is the difference between a function and a method?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p78"/>
          <p:cNvSpPr txBox="1"/>
          <p:nvPr/>
        </p:nvSpPr>
        <p:spPr>
          <a:xfrm>
            <a:off x="644025" y="2023275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double distance2D(double x1, double y1, double x2, double y2)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78"/>
          <p:cNvSpPr/>
          <p:nvPr/>
        </p:nvSpPr>
        <p:spPr>
          <a:xfrm>
            <a:off x="3079875" y="2786550"/>
            <a:ext cx="2002200" cy="11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distance2D method</a:t>
            </a:r>
            <a:endParaRPr/>
          </a:p>
        </p:txBody>
      </p:sp>
      <p:cxnSp>
        <p:nvCxnSpPr>
          <p:cNvPr id="459" name="Google Shape;459;p78"/>
          <p:cNvCxnSpPr/>
          <p:nvPr/>
        </p:nvCxnSpPr>
        <p:spPr>
          <a:xfrm>
            <a:off x="1158933" y="29328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78"/>
          <p:cNvCxnSpPr/>
          <p:nvPr/>
        </p:nvCxnSpPr>
        <p:spPr>
          <a:xfrm>
            <a:off x="1158933" y="32376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78"/>
          <p:cNvCxnSpPr/>
          <p:nvPr/>
        </p:nvCxnSpPr>
        <p:spPr>
          <a:xfrm>
            <a:off x="1158933" y="38472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78"/>
          <p:cNvCxnSpPr/>
          <p:nvPr/>
        </p:nvCxnSpPr>
        <p:spPr>
          <a:xfrm>
            <a:off x="1158933" y="35424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78"/>
          <p:cNvCxnSpPr/>
          <p:nvPr/>
        </p:nvCxnSpPr>
        <p:spPr>
          <a:xfrm>
            <a:off x="5089450" y="33900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78"/>
          <p:cNvSpPr txBox="1"/>
          <p:nvPr/>
        </p:nvSpPr>
        <p:spPr>
          <a:xfrm>
            <a:off x="766155" y="27109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465" name="Google Shape;465;p78"/>
          <p:cNvSpPr txBox="1"/>
          <p:nvPr/>
        </p:nvSpPr>
        <p:spPr>
          <a:xfrm>
            <a:off x="766155" y="30157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y1</a:t>
            </a:r>
            <a:endParaRPr/>
          </a:p>
        </p:txBody>
      </p:sp>
      <p:sp>
        <p:nvSpPr>
          <p:cNvPr id="466" name="Google Shape;466;p78"/>
          <p:cNvSpPr txBox="1"/>
          <p:nvPr/>
        </p:nvSpPr>
        <p:spPr>
          <a:xfrm>
            <a:off x="766155" y="36253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y2</a:t>
            </a:r>
            <a:endParaRPr/>
          </a:p>
        </p:txBody>
      </p:sp>
      <p:sp>
        <p:nvSpPr>
          <p:cNvPr id="467" name="Google Shape;467;p78"/>
          <p:cNvSpPr txBox="1"/>
          <p:nvPr/>
        </p:nvSpPr>
        <p:spPr>
          <a:xfrm>
            <a:off x="766155" y="33205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468" name="Google Shape;468;p78"/>
          <p:cNvSpPr txBox="1"/>
          <p:nvPr/>
        </p:nvSpPr>
        <p:spPr>
          <a:xfrm>
            <a:off x="7052793" y="3190000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Return Value</a:t>
            </a:r>
            <a:endParaRPr sz="2520"/>
          </a:p>
        </p:txBody>
      </p:sp>
      <p:sp>
        <p:nvSpPr>
          <p:cNvPr id="474" name="Google Shape;47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that don’t </a:t>
            </a:r>
            <a:r>
              <a:rPr b="1" lang="en"/>
              <a:t>return</a:t>
            </a:r>
            <a:r>
              <a:rPr lang="en"/>
              <a:t> anything have a </a:t>
            </a:r>
            <a:r>
              <a:rPr b="1" lang="en"/>
              <a:t>void</a:t>
            </a:r>
            <a:r>
              <a:rPr lang="en"/>
              <a:t> return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printGreeting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name) {</a:t>
            </a:r>
            <a:b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23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name + </a:t>
            </a:r>
            <a:r>
              <a:rPr lang="en" sz="23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Return Value</a:t>
            </a:r>
            <a:endParaRPr sz="2520"/>
          </a:p>
        </p:txBody>
      </p:sp>
      <p:sp>
        <p:nvSpPr>
          <p:cNvPr id="480" name="Google Shape;480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type</a:t>
            </a:r>
            <a:r>
              <a:rPr lang="en"/>
              <a:t> of the return value must match what is declared in the method declaration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Right:</a:t>
            </a:r>
            <a:br>
              <a:rPr lang="en"/>
            </a:b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getNumberTimesThree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value;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Wrong (why?):</a:t>
            </a:r>
            <a:br>
              <a:rPr lang="en"/>
            </a:b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getNumberTimesThree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value;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Q: Java only lets you return one value from a method. How might you return multiple pieces of data at once?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20"/>
              <a:t>Getter and Setter Methods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486" name="Google Shape;486;p81"/>
          <p:cNvSpPr txBox="1"/>
          <p:nvPr>
            <p:ph idx="1" type="body"/>
          </p:nvPr>
        </p:nvSpPr>
        <p:spPr>
          <a:xfrm>
            <a:off x="311700" y="923875"/>
            <a:ext cx="8520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Java, you’ll commonly find that classes declare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getXYZ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setXYZ</a:t>
            </a:r>
            <a:r>
              <a:rPr lang="en"/>
              <a:t> methods for their properties (instance variables).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81"/>
          <p:cNvSpPr txBox="1"/>
          <p:nvPr/>
        </p:nvSpPr>
        <p:spPr>
          <a:xfrm>
            <a:off x="1192400" y="1640100"/>
            <a:ext cx="67974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TurtleTestGetSet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 world =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World(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Turtle yertle =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Turtle(world);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width is: 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yertle.getWidth()); </a:t>
            </a:r>
            <a:r>
              <a:rPr i="1" lang="en" sz="10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Yertle's width is: 15 (this is the default width)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yertle.setWidth(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yertle.setHeight(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width is: 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yertle.getWidth()); </a:t>
            </a:r>
            <a:r>
              <a:rPr i="1" lang="en" sz="10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Yertle's width is: 200 (this is the width after we’ve set it to 200 2 lines above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yertle.turnRight();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world.show(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81"/>
          <p:cNvSpPr txBox="1"/>
          <p:nvPr>
            <p:ph idx="1" type="body"/>
          </p:nvPr>
        </p:nvSpPr>
        <p:spPr>
          <a:xfrm>
            <a:off x="330800" y="4551825"/>
            <a:ext cx="8520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considered a </a:t>
            </a:r>
            <a:r>
              <a:rPr b="1" lang="en"/>
              <a:t>best practice</a:t>
            </a:r>
            <a:r>
              <a:rPr lang="en"/>
              <a:t>. Q: Why do you think that is?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01775"/>
            <a:ext cx="65722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6"/>
          <p:cNvSpPr txBox="1"/>
          <p:nvPr/>
        </p:nvSpPr>
        <p:spPr>
          <a:xfrm>
            <a:off x="914400" y="3886200"/>
            <a:ext cx="9094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System.out.print("Hello, world!");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//prints on one continuous line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System.out.println("Hello, world!");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//adds a new line after printing</a:t>
            </a:r>
            <a:endParaRPr sz="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46"/>
          <p:cNvSpPr txBox="1"/>
          <p:nvPr>
            <p:ph idx="4294967295" type="title"/>
          </p:nvPr>
        </p:nvSpPr>
        <p:spPr>
          <a:xfrm>
            <a:off x="307075" y="445025"/>
            <a:ext cx="791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1.1 Do we look at this through new eyes?</a:t>
            </a:r>
            <a:endParaRPr sz="26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toString Methods</a:t>
            </a:r>
            <a:endParaRPr sz="2520"/>
          </a:p>
        </p:txBody>
      </p:sp>
      <p:sp>
        <p:nvSpPr>
          <p:cNvPr id="494" name="Google Shape;494;p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Java, all objects can be represented in String form by defining a </a:t>
            </a:r>
            <a:r>
              <a:rPr b="1" lang="en" sz="1600"/>
              <a:t>toString</a:t>
            </a:r>
            <a:r>
              <a:rPr lang="en" sz="1600"/>
              <a:t> method.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can be useful for programmers to get a visual or textual representation of an otherwise abstract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can we make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600"/>
              <a:t> method to the right more descriptive?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gets printed if you don't define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600"/>
              <a:t> method?</a:t>
            </a:r>
            <a:endParaRPr sz="1600"/>
          </a:p>
        </p:txBody>
      </p:sp>
      <p:sp>
        <p:nvSpPr>
          <p:cNvPr id="495" name="Google Shape;495;p82"/>
          <p:cNvSpPr txBox="1"/>
          <p:nvPr>
            <p:ph idx="2" type="body"/>
          </p:nvPr>
        </p:nvSpPr>
        <p:spPr>
          <a:xfrm>
            <a:off x="4832400" y="1152475"/>
            <a:ext cx="39999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2.6 </a:t>
            </a:r>
            <a:r>
              <a:rPr lang="en" sz="2520"/>
              <a:t>Strings</a:t>
            </a:r>
            <a:endParaRPr sz="2520"/>
          </a:p>
        </p:txBody>
      </p:sp>
      <p:sp>
        <p:nvSpPr>
          <p:cNvPr id="501" name="Google Shape;501;p83"/>
          <p:cNvSpPr txBox="1"/>
          <p:nvPr>
            <p:ph idx="1" type="body"/>
          </p:nvPr>
        </p:nvSpPr>
        <p:spPr>
          <a:xfrm>
            <a:off x="311700" y="1152475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in Java are instances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java.lang.String</a:t>
            </a:r>
            <a:r>
              <a:rPr lang="en"/>
              <a:t> class that hold sequences of characters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$,</a:t>
            </a:r>
            <a:r>
              <a:rPr lang="en"/>
              <a:t> etc.)</a:t>
            </a:r>
            <a:endParaRPr/>
          </a:p>
        </p:txBody>
      </p:sp>
      <p:sp>
        <p:nvSpPr>
          <p:cNvPr id="502" name="Google Shape;502;p83"/>
          <p:cNvSpPr/>
          <p:nvPr/>
        </p:nvSpPr>
        <p:spPr>
          <a:xfrm>
            <a:off x="1410525" y="3037425"/>
            <a:ext cx="6142200" cy="14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instance</a:t>
            </a:r>
            <a:endParaRPr/>
          </a:p>
        </p:txBody>
      </p:sp>
      <p:graphicFrame>
        <p:nvGraphicFramePr>
          <p:cNvPr id="503" name="Google Shape;503;p83"/>
          <p:cNvGraphicFramePr/>
          <p:nvPr/>
        </p:nvGraphicFramePr>
        <p:xfrm>
          <a:off x="1928425" y="348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</a:tblGrid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0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3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4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5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6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7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8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9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10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11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12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83"/>
          <p:cNvSpPr txBox="1"/>
          <p:nvPr/>
        </p:nvSpPr>
        <p:spPr>
          <a:xfrm>
            <a:off x="2659350" y="2147500"/>
            <a:ext cx="4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“Hello,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83"/>
          <p:cNvSpPr txBox="1"/>
          <p:nvPr/>
        </p:nvSpPr>
        <p:spPr>
          <a:xfrm>
            <a:off x="311700" y="3267525"/>
            <a:ext cx="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  <p:sp>
        <p:nvSpPr>
          <p:cNvPr id="506" name="Google Shape;506;p83"/>
          <p:cNvSpPr/>
          <p:nvPr/>
        </p:nvSpPr>
        <p:spPr>
          <a:xfrm>
            <a:off x="305725" y="3710400"/>
            <a:ext cx="347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83"/>
          <p:cNvCxnSpPr/>
          <p:nvPr/>
        </p:nvCxnSpPr>
        <p:spPr>
          <a:xfrm>
            <a:off x="479450" y="3913950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Creating Strings</a:t>
            </a:r>
            <a:endParaRPr sz="2520"/>
          </a:p>
        </p:txBody>
      </p:sp>
      <p:sp>
        <p:nvSpPr>
          <p:cNvPr id="513" name="Google Shape;513;p84"/>
          <p:cNvSpPr txBox="1"/>
          <p:nvPr>
            <p:ph idx="1" type="body"/>
          </p:nvPr>
        </p:nvSpPr>
        <p:spPr>
          <a:xfrm>
            <a:off x="311700" y="11524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is a class, so you can construct them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operator.</a:t>
            </a:r>
            <a:endParaRPr/>
          </a:p>
        </p:txBody>
      </p:sp>
      <p:sp>
        <p:nvSpPr>
          <p:cNvPr id="514" name="Google Shape;514;p84"/>
          <p:cNvSpPr txBox="1"/>
          <p:nvPr/>
        </p:nvSpPr>
        <p:spPr>
          <a:xfrm>
            <a:off x="2659350" y="2909500"/>
            <a:ext cx="4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“Hello,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84"/>
          <p:cNvSpPr txBox="1"/>
          <p:nvPr/>
        </p:nvSpPr>
        <p:spPr>
          <a:xfrm>
            <a:off x="2278350" y="1614100"/>
            <a:ext cx="48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new String(“Hello, world!”);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84"/>
          <p:cNvSpPr txBox="1"/>
          <p:nvPr>
            <p:ph idx="1" type="body"/>
          </p:nvPr>
        </p:nvSpPr>
        <p:spPr>
          <a:xfrm>
            <a:off x="311700" y="23716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can also be constructed using </a:t>
            </a:r>
            <a:r>
              <a:rPr b="1" lang="en"/>
              <a:t>string literals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String comparison in Java</a:t>
            </a:r>
            <a:endParaRPr sz="2520"/>
          </a:p>
        </p:txBody>
      </p:sp>
      <p:sp>
        <p:nvSpPr>
          <p:cNvPr id="522" name="Google Shape;522;p85"/>
          <p:cNvSpPr txBox="1"/>
          <p:nvPr>
            <p:ph idx="1" type="body"/>
          </p:nvPr>
        </p:nvSpPr>
        <p:spPr>
          <a:xfrm>
            <a:off x="311700" y="1152475"/>
            <a:ext cx="85206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many other languages, like JavaScript and Python, you can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operator to compare strings for equality.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Java,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operator compares object references, </a:t>
            </a:r>
            <a:r>
              <a:rPr b="1" lang="en"/>
              <a:t>not</a:t>
            </a:r>
            <a:r>
              <a:rPr lang="en"/>
              <a:t> what’s in the referenced objects!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s1.equals(s2)</a:t>
            </a:r>
            <a:r>
              <a:rPr lang="en"/>
              <a:t> is almost always what you want, 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== 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2.7 </a:t>
            </a:r>
            <a:r>
              <a:rPr lang="en" sz="2520"/>
              <a:t>String Methods</a:t>
            </a:r>
            <a:endParaRPr sz="2520"/>
          </a:p>
        </p:txBody>
      </p:sp>
      <p:sp>
        <p:nvSpPr>
          <p:cNvPr id="528" name="Google Shape;528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length()</a:t>
            </a:r>
            <a:r>
              <a:rPr lang="en"/>
              <a:t> method returns the number of characters in the string, including spaces and special characters like punctuation.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String substring(int from, int to)</a:t>
            </a:r>
            <a:r>
              <a:rPr lang="en"/>
              <a:t> method returns a new string with the characters in the current string starting with the character at the from index and ending at the character before the to index (if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/>
              <a:t> index is specified, and if not specified it will contain the rest of the string).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Remember: In Java, we always start counting from 0</a:t>
            </a:r>
            <a:br>
              <a:rPr b="1" lang="en"/>
            </a:br>
            <a:endParaRPr b="1"/>
          </a:p>
        </p:txBody>
      </p:sp>
      <p:pic>
        <p:nvPicPr>
          <p:cNvPr id="529" name="Google Shape;52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3671325"/>
            <a:ext cx="7314550" cy="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String Methods</a:t>
            </a:r>
            <a:endParaRPr sz="2520"/>
          </a:p>
        </p:txBody>
      </p:sp>
      <p:sp>
        <p:nvSpPr>
          <p:cNvPr id="535" name="Google Shape;535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" sz="1530">
                <a:latin typeface="Courier New"/>
                <a:ea typeface="Courier New"/>
                <a:cs typeface="Courier New"/>
                <a:sym typeface="Courier New"/>
              </a:rPr>
              <a:t>int indexOf(String str)</a:t>
            </a:r>
            <a:r>
              <a:rPr lang="en" sz="1530"/>
              <a:t> method searches for the string str in the current string and returns the index of the beginning of str in the current string or -1 if it isn’t found.</a:t>
            </a:r>
            <a:endParaRPr sz="153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" sz="1530">
                <a:latin typeface="Courier New"/>
                <a:ea typeface="Courier New"/>
                <a:cs typeface="Courier New"/>
                <a:sym typeface="Courier New"/>
              </a:rPr>
              <a:t>int compareTo(String other)</a:t>
            </a:r>
            <a:r>
              <a:rPr lang="en" sz="1530"/>
              <a:t> returns a negative value if the current string is less than the other string alphabetically, 0 if they have the same characters in the same order, and a positive value if the current string is greater than the other string alphabetically.</a:t>
            </a:r>
            <a:endParaRPr sz="153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" sz="1530">
                <a:latin typeface="Courier New"/>
                <a:ea typeface="Courier New"/>
                <a:cs typeface="Courier New"/>
                <a:sym typeface="Courier New"/>
              </a:rPr>
              <a:t>boolean equals(String other)</a:t>
            </a:r>
            <a:r>
              <a:rPr lang="en" sz="1530"/>
              <a:t> returns true when the characters in the current string are the same as the ones in the other string. This method is inherited from the Object class, but is </a:t>
            </a:r>
            <a:r>
              <a:rPr b="1" lang="en" sz="1530"/>
              <a:t>overridden</a:t>
            </a:r>
            <a:r>
              <a:rPr lang="en" sz="1530"/>
              <a:t> which means that the String class has its own version of that method.</a:t>
            </a:r>
            <a:endParaRPr sz="153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br>
              <a:rPr lang="en" sz="1530"/>
            </a:br>
            <a:endParaRPr sz="1530"/>
          </a:p>
        </p:txBody>
      </p:sp>
      <p:pic>
        <p:nvPicPr>
          <p:cNvPr id="536" name="Google Shape;53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3576925"/>
            <a:ext cx="7314550" cy="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Mutable vs Immutable</a:t>
            </a:r>
            <a:endParaRPr sz="2520"/>
          </a:p>
        </p:txBody>
      </p:sp>
      <p:sp>
        <p:nvSpPr>
          <p:cNvPr id="542" name="Google Shape;542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Mutable: </a:t>
            </a:r>
            <a:r>
              <a:rPr lang="en"/>
              <a:t>CAN CHANGE, </a:t>
            </a:r>
            <a:r>
              <a:rPr b="1" lang="en"/>
              <a:t>Immutable: </a:t>
            </a:r>
            <a:r>
              <a:rPr lang="en"/>
              <a:t>CANNOT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are immutable. Any methods that seems to change a string actually just creates a </a:t>
            </a:r>
            <a:r>
              <a:rPr b="1" lang="en"/>
              <a:t>copy</a:t>
            </a:r>
            <a:r>
              <a:rPr lang="en"/>
              <a:t> of it, and returns the new version as its return value.</a:t>
            </a:r>
            <a:br>
              <a:rPr lang="en"/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str1 = </a:t>
            </a:r>
            <a:r>
              <a:rPr lang="en" sz="24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24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Print str1 in lower case? Will str1 change?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str1.toLowerCase();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24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"In lowercase: 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str1);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Why are strings immutable?</a:t>
            </a:r>
            <a:endParaRPr sz="2520"/>
          </a:p>
        </p:txBody>
      </p:sp>
      <p:sp>
        <p:nvSpPr>
          <p:cNvPr id="548" name="Google Shape;548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Immutability </a:t>
            </a:r>
            <a:r>
              <a:rPr lang="en"/>
              <a:t>is a powerful concept in Computer Science. It can make it easier to reason about what a program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to a method, since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"/>
              <a:t> are immutable, you know that the method cannot change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behind your back!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+= ", world!";</a:t>
            </a:r>
            <a:r>
              <a:rPr lang="en"/>
              <a:t> is really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s + ", world";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(but is stylistically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modern programming languages have immutable strings, such as Python and JavaScript. Some chose to have mutable strings, like Ruby.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2.8 </a:t>
            </a:r>
            <a:r>
              <a:rPr lang="en" sz="2520"/>
              <a:t>Wrapper classes</a:t>
            </a:r>
            <a:endParaRPr sz="2520"/>
          </a:p>
        </p:txBody>
      </p:sp>
      <p:sp>
        <p:nvSpPr>
          <p:cNvPr id="554" name="Google Shape;554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are used to store primitive types inside of ordinary Java classes.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is a Java class,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is not.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has a single attribute storing the value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used to create the instance.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Constructors: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i = new Integer(4);                         Double d = new Double(2.718);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Getters: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j = i.intValue();                                       double e = d.doubleValue();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Wrapper classes</a:t>
            </a:r>
            <a:endParaRPr sz="2520"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whose type is a wrapper class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, like any other class, is a reference to an object instance, not an object instance itself.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wrapper class instead of a primitive type means more memory accesses, which is slower, and more memory used.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Wrapper object instances are also called "boxed primitives" – see the box?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 i = new Integer(4);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j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91"/>
          <p:cNvSpPr/>
          <p:nvPr/>
        </p:nvSpPr>
        <p:spPr>
          <a:xfrm>
            <a:off x="4658875" y="34811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91"/>
          <p:cNvSpPr/>
          <p:nvPr/>
        </p:nvSpPr>
        <p:spPr>
          <a:xfrm>
            <a:off x="4658875" y="42431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3" name="Google Shape;563;p91"/>
          <p:cNvSpPr txBox="1"/>
          <p:nvPr/>
        </p:nvSpPr>
        <p:spPr>
          <a:xfrm>
            <a:off x="4280025" y="4277950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</a:t>
            </a:r>
            <a:endParaRPr/>
          </a:p>
        </p:txBody>
      </p:sp>
      <p:sp>
        <p:nvSpPr>
          <p:cNvPr id="564" name="Google Shape;564;p91"/>
          <p:cNvSpPr txBox="1"/>
          <p:nvPr/>
        </p:nvSpPr>
        <p:spPr>
          <a:xfrm>
            <a:off x="4304323" y="3548347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endParaRPr/>
          </a:p>
        </p:txBody>
      </p:sp>
      <p:cxnSp>
        <p:nvCxnSpPr>
          <p:cNvPr id="565" name="Google Shape;565;p91"/>
          <p:cNvCxnSpPr/>
          <p:nvPr/>
        </p:nvCxnSpPr>
        <p:spPr>
          <a:xfrm>
            <a:off x="4966625" y="3772725"/>
            <a:ext cx="1668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66" name="Google Shape;566;p91"/>
          <p:cNvSpPr/>
          <p:nvPr/>
        </p:nvSpPr>
        <p:spPr>
          <a:xfrm>
            <a:off x="6635225" y="3305100"/>
            <a:ext cx="2246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instance</a:t>
            </a:r>
            <a:endParaRPr/>
          </a:p>
        </p:txBody>
      </p:sp>
      <p:sp>
        <p:nvSpPr>
          <p:cNvPr id="567" name="Google Shape;567;p91"/>
          <p:cNvSpPr/>
          <p:nvPr/>
        </p:nvSpPr>
        <p:spPr>
          <a:xfrm>
            <a:off x="7446575" y="36785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8600"/>
            <a:ext cx="2127746" cy="16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225" y="228596"/>
            <a:ext cx="6276166" cy="19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225" y="2366550"/>
            <a:ext cx="6276173" cy="216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1" y="2366550"/>
            <a:ext cx="2229199" cy="1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Wrapper classes exist for every primitive type</a:t>
            </a:r>
            <a:endParaRPr sz="2520"/>
          </a:p>
        </p:txBody>
      </p:sp>
      <p:sp>
        <p:nvSpPr>
          <p:cNvPr id="573" name="Google Shape;573;p92"/>
          <p:cNvSpPr txBox="1"/>
          <p:nvPr>
            <p:ph idx="1" type="body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Every primitive type in Java has a corresponding wrapper class.</a:t>
            </a:r>
            <a:endParaRPr/>
          </a:p>
        </p:txBody>
      </p:sp>
      <p:graphicFrame>
        <p:nvGraphicFramePr>
          <p:cNvPr id="574" name="Google Shape;574;p92"/>
          <p:cNvGraphicFramePr/>
          <p:nvPr/>
        </p:nvGraphicFramePr>
        <p:xfrm>
          <a:off x="952500" y="16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java.lang.Byte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java.lang.Character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java.lang.Float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java.lang.Integer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java.lang.Long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java.lang.Short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Autoboxing and unboxing</a:t>
            </a:r>
            <a:endParaRPr sz="2520"/>
          </a:p>
        </p:txBody>
      </p:sp>
      <p:sp>
        <p:nvSpPr>
          <p:cNvPr id="580" name="Google Shape;580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Originally, Java programmers had to explicitly convert between primitive types and the equivalent wrapper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 1.5 (released 9/30/2004), </a:t>
            </a:r>
            <a:r>
              <a:rPr b="1" lang="en"/>
              <a:t>autoboxing</a:t>
            </a:r>
            <a:r>
              <a:rPr lang="en"/>
              <a:t> and </a:t>
            </a:r>
            <a:r>
              <a:rPr b="1" lang="en"/>
              <a:t>unboxing</a:t>
            </a:r>
            <a:r>
              <a:rPr lang="en"/>
              <a:t> were added.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Autoboxing: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i = 4;                         is the same as		Integer i = new Integer(4);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Unboxing: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j = i;                                 is the same as	       int j = i.intValue();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Wrapper classes are immutable</a:t>
            </a:r>
            <a:endParaRPr sz="2520"/>
          </a:p>
        </p:txBody>
      </p:sp>
      <p:sp>
        <p:nvSpPr>
          <p:cNvPr id="586" name="Google Shape;58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wrapper classes are immutable,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. Once you create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, you can't change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inside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wrapper classes have getter methods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floatValue()</a:t>
            </a:r>
            <a:r>
              <a:rPr lang="en"/>
              <a:t>, but no setter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 i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5;</a:t>
            </a:r>
            <a:r>
              <a:rPr lang="en"/>
              <a:t> ← This is really creating a whole new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object instance, and reassigning the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Why even use wrapper classes?</a:t>
            </a:r>
            <a:endParaRPr sz="2520"/>
          </a:p>
        </p:txBody>
      </p:sp>
      <p:sp>
        <p:nvSpPr>
          <p:cNvPr id="592" name="Google Shape;592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contain useful methods and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Integer.parseInt(string) converts a string representation of an integer into an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Integer.MIN_VALUE and Integer.MAX_VALUE store the largest and smallest possible 32-bit integers your computer can store. These lower and upper bounds on all computable integers are very useful in algorithm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Storing primitive types within classes enables us to use Java language constructs that can only be applied to classes…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More on this later with Arrays and Maps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2.9 </a:t>
            </a:r>
            <a:r>
              <a:rPr lang="en" sz="2520"/>
              <a:t>The </a:t>
            </a:r>
            <a:r>
              <a:rPr lang="en" sz="252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2520"/>
              <a:t> Class</a:t>
            </a:r>
            <a:endParaRPr sz="2520"/>
          </a:p>
        </p:txBody>
      </p:sp>
      <p:sp>
        <p:nvSpPr>
          <p:cNvPr id="598" name="Google Shape;598;p96"/>
          <p:cNvSpPr txBox="1"/>
          <p:nvPr>
            <p:ph idx="1" type="body"/>
          </p:nvPr>
        </p:nvSpPr>
        <p:spPr>
          <a:xfrm>
            <a:off x="311700" y="1152475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class implements standard mathematical functions and constants.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/>
              <a:t>Math has only static methods and attributes. It cannot be instantiated with the new operator… it has no public constructor!</a:t>
            </a:r>
            <a:endParaRPr sz="1829"/>
          </a:p>
        </p:txBody>
      </p:sp>
      <p:sp>
        <p:nvSpPr>
          <p:cNvPr id="599" name="Google Shape;599;p96"/>
          <p:cNvSpPr txBox="1"/>
          <p:nvPr/>
        </p:nvSpPr>
        <p:spPr>
          <a:xfrm>
            <a:off x="407275" y="2553200"/>
            <a:ext cx="404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System.out.println(Math.PI);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System.out.println(Math.sqrt(9));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96"/>
          <p:cNvSpPr txBox="1"/>
          <p:nvPr/>
        </p:nvSpPr>
        <p:spPr>
          <a:xfrm>
            <a:off x="4750675" y="2553200"/>
            <a:ext cx="404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static java.lang.Math.*;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System.out.println(PI);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System.out.println(sqrt(9));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Math methods</a:t>
            </a:r>
            <a:endParaRPr sz="2520"/>
          </a:p>
        </p:txBody>
      </p:sp>
      <p:graphicFrame>
        <p:nvGraphicFramePr>
          <p:cNvPr id="606" name="Google Shape;606;p97"/>
          <p:cNvGraphicFramePr/>
          <p:nvPr/>
        </p:nvGraphicFramePr>
        <p:xfrm>
          <a:off x="654725" y="11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917275"/>
                <a:gridCol w="3917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int abs(int x)</a:t>
                      </a:r>
                      <a:endParaRPr sz="18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absolute value of an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double abs(double 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absolute value of a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/>
                        <a:t>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double sqrt(double x)</a:t>
                      </a:r>
                      <a:endParaRPr sz="18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Returns the square root of a double value.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double pow(double base, double exp)</a:t>
                      </a:r>
                      <a:endParaRPr sz="18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Returns 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</a:t>
                      </a:r>
                      <a:r>
                        <a:rPr baseline="30000"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Random number</a:t>
            </a:r>
            <a:endParaRPr sz="2520"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random()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 value greater than or equal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/>
              <a:t> and less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98"/>
          <p:cNvSpPr txBox="1"/>
          <p:nvPr/>
        </p:nvSpPr>
        <p:spPr>
          <a:xfrm>
            <a:off x="304800" y="2209800"/>
            <a:ext cx="87561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Example: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double randomValue = Math.random();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Example output: 0.6573016382857277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Generates a random int between 0 to 9</a:t>
            </a:r>
            <a:b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65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random0To9 = (int) (Math.random() * 10);</a:t>
            </a:r>
            <a:endParaRPr sz="1565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Generates a random int between 1 to 10</a:t>
            </a:r>
            <a:br>
              <a:rPr lang="en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random1To10 = </a:t>
            </a: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(int) (Math.random() * 10)</a:t>
            </a: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 sz="1565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2805250" y="1084650"/>
            <a:ext cx="31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Relational Operators</a:t>
            </a:r>
            <a:endParaRPr sz="2520"/>
          </a:p>
        </p:txBody>
      </p:sp>
      <p:sp>
        <p:nvSpPr>
          <p:cNvPr id="619" name="Google Shape;619;p99"/>
          <p:cNvSpPr txBox="1"/>
          <p:nvPr/>
        </p:nvSpPr>
        <p:spPr>
          <a:xfrm>
            <a:off x="806225" y="4139975"/>
            <a:ext cx="78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Tip: To remember &gt;= and &lt;=, think of it as the order in which you say it. Greater than (&gt;) or equal to (=)</a:t>
            </a:r>
            <a:endParaRPr sz="1800"/>
          </a:p>
        </p:txBody>
      </p:sp>
      <p:graphicFrame>
        <p:nvGraphicFramePr>
          <p:cNvPr id="620" name="Google Shape;620;p99"/>
          <p:cNvGraphicFramePr/>
          <p:nvPr/>
        </p:nvGraphicFramePr>
        <p:xfrm>
          <a:off x="952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598575"/>
                <a:gridCol w="5640425"/>
              </a:tblGrid>
              <a:tr h="3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greater than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 y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less than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&gt;=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greater than or equal to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&lt;= 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less than or equal to y, false otherwise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== 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equal to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!= y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not equal to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1" name="Google Shape;621;p99"/>
          <p:cNvSpPr txBox="1"/>
          <p:nvPr>
            <p:ph type="title"/>
          </p:nvPr>
        </p:nvSpPr>
        <p:spPr>
          <a:xfrm>
            <a:off x="311700" y="445025"/>
            <a:ext cx="7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3.1 Boolean Expressions</a:t>
            </a:r>
            <a:endParaRPr sz="2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0"/>
          <p:cNvSpPr txBox="1"/>
          <p:nvPr/>
        </p:nvSpPr>
        <p:spPr>
          <a:xfrm>
            <a:off x="653825" y="4139975"/>
            <a:ext cx="789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6"/>
                </a:highlight>
              </a:rPr>
              <a:t>These</a:t>
            </a:r>
            <a:r>
              <a:rPr lang="en" sz="1800"/>
              <a:t> don't work on objects, such as Strings! This is where you use the String.compareTo method.</a:t>
            </a:r>
            <a:endParaRPr sz="1800"/>
          </a:p>
        </p:txBody>
      </p:sp>
      <p:graphicFrame>
        <p:nvGraphicFramePr>
          <p:cNvPr id="627" name="Google Shape;627;p100"/>
          <p:cNvGraphicFramePr/>
          <p:nvPr/>
        </p:nvGraphicFramePr>
        <p:xfrm>
          <a:off x="952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598575"/>
                <a:gridCol w="5640425"/>
              </a:tblGrid>
              <a:tr h="3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 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greater than y, false otherwise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 y     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less than y, false otherwise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&gt;= 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greater than or equal to y, false otherwise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&lt;= 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less than or equal to y, false otherwise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== 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equal to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!= y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not equal to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100"/>
          <p:cNvSpPr txBox="1"/>
          <p:nvPr>
            <p:ph type="title"/>
          </p:nvPr>
        </p:nvSpPr>
        <p:spPr>
          <a:xfrm>
            <a:off x="2805250" y="1084650"/>
            <a:ext cx="31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Relational Operators</a:t>
            </a:r>
            <a:endParaRPr sz="2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1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3.2 </a:t>
            </a:r>
            <a:r>
              <a:rPr lang="en" sz="2520"/>
              <a:t>if statement </a:t>
            </a:r>
            <a:endParaRPr sz="2520"/>
          </a:p>
        </p:txBody>
      </p:sp>
      <p:sp>
        <p:nvSpPr>
          <p:cNvPr id="634" name="Google Shape;634;p101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then-statement</a:t>
            </a:r>
            <a:endParaRPr/>
          </a:p>
        </p:txBody>
      </p:sp>
      <p:sp>
        <p:nvSpPr>
          <p:cNvPr id="635" name="Google Shape;635;p101"/>
          <p:cNvSpPr/>
          <p:nvPr/>
        </p:nvSpPr>
        <p:spPr>
          <a:xfrm>
            <a:off x="5907275" y="11092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636" name="Google Shape;636;p101"/>
          <p:cNvSpPr/>
          <p:nvPr/>
        </p:nvSpPr>
        <p:spPr>
          <a:xfrm>
            <a:off x="6163475" y="25428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then-statement</a:t>
            </a:r>
            <a:endParaRPr sz="1000"/>
          </a:p>
        </p:txBody>
      </p:sp>
      <p:cxnSp>
        <p:nvCxnSpPr>
          <p:cNvPr id="637" name="Google Shape;637;p101"/>
          <p:cNvCxnSpPr>
            <a:stCxn id="635" idx="2"/>
            <a:endCxn id="636" idx="0"/>
          </p:cNvCxnSpPr>
          <p:nvPr/>
        </p:nvCxnSpPr>
        <p:spPr>
          <a:xfrm>
            <a:off x="6745550" y="2226950"/>
            <a:ext cx="1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101"/>
          <p:cNvSpPr txBox="1"/>
          <p:nvPr/>
        </p:nvSpPr>
        <p:spPr>
          <a:xfrm>
            <a:off x="6767625" y="21735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639" name="Google Shape;639;p101"/>
          <p:cNvSpPr/>
          <p:nvPr/>
        </p:nvSpPr>
        <p:spPr>
          <a:xfrm>
            <a:off x="6163475" y="35334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if</a:t>
            </a:r>
            <a:endParaRPr sz="1000"/>
          </a:p>
        </p:txBody>
      </p:sp>
      <p:cxnSp>
        <p:nvCxnSpPr>
          <p:cNvPr id="640" name="Google Shape;640;p101"/>
          <p:cNvCxnSpPr/>
          <p:nvPr/>
        </p:nvCxnSpPr>
        <p:spPr>
          <a:xfrm>
            <a:off x="6745550" y="3217550"/>
            <a:ext cx="1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101"/>
          <p:cNvCxnSpPr>
            <a:stCxn id="635" idx="1"/>
            <a:endCxn id="639" idx="1"/>
          </p:cNvCxnSpPr>
          <p:nvPr/>
        </p:nvCxnSpPr>
        <p:spPr>
          <a:xfrm>
            <a:off x="5907275" y="1668100"/>
            <a:ext cx="256200" cy="2197500"/>
          </a:xfrm>
          <a:prstGeom prst="bentConnector3">
            <a:avLst>
              <a:gd fmla="val -929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101"/>
          <p:cNvSpPr txBox="1"/>
          <p:nvPr/>
        </p:nvSpPr>
        <p:spPr>
          <a:xfrm>
            <a:off x="5243625" y="24783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643" name="Google Shape;643;p101"/>
          <p:cNvSpPr txBox="1"/>
          <p:nvPr/>
        </p:nvSpPr>
        <p:spPr>
          <a:xfrm>
            <a:off x="381000" y="2362200"/>
            <a:ext cx="432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(age &gt;= 18) {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System.out.println("You are eligible to vote!");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4" name="Google Shape;644;p101"/>
          <p:cNvSpPr txBox="1"/>
          <p:nvPr/>
        </p:nvSpPr>
        <p:spPr>
          <a:xfrm>
            <a:off x="3048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5" name="Google Shape;645;p101"/>
          <p:cNvSpPr txBox="1"/>
          <p:nvPr/>
        </p:nvSpPr>
        <p:spPr>
          <a:xfrm>
            <a:off x="381000" y="4038600"/>
            <a:ext cx="46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then-statement</a:t>
            </a:r>
            <a:r>
              <a:rPr lang="en">
                <a:solidFill>
                  <a:schemeClr val="dk1"/>
                </a:solidFill>
              </a:rPr>
              <a:t> can be any statement, and a { block } is a statement.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It's recommended to always use blocks with if.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6" name="Google Shape;646;p101"/>
          <p:cNvSpPr txBox="1"/>
          <p:nvPr/>
        </p:nvSpPr>
        <p:spPr>
          <a:xfrm>
            <a:off x="381000" y="3429000"/>
            <a:ext cx="4324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(age &gt;= 18)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System.out.println("You are eligible to vote!");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7" name="Google Shape;647;p101"/>
          <p:cNvSpPr txBox="1"/>
          <p:nvPr/>
        </p:nvSpPr>
        <p:spPr>
          <a:xfrm>
            <a:off x="304800" y="3048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Legal, but not recommended: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8" name="Google Shape;648;p101"/>
          <p:cNvSpPr txBox="1"/>
          <p:nvPr/>
        </p:nvSpPr>
        <p:spPr>
          <a:xfrm>
            <a:off x="6009600" y="573225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if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Variables and Types</a:t>
            </a:r>
            <a:endParaRPr/>
          </a:p>
        </p:txBody>
      </p:sp>
      <p:sp>
        <p:nvSpPr>
          <p:cNvPr id="203" name="Google Shape;2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a named value located in computer memory. Its value may vary, because it can be assigned to repeatedly.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variable is declared to be one of Java's data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convention is variables in Java are named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camelCase</a:t>
            </a:r>
            <a:r>
              <a:rPr lang="en"/>
              <a:t>.</a:t>
            </a:r>
            <a:endParaRPr/>
          </a:p>
        </p:txBody>
      </p:sp>
      <p:sp>
        <p:nvSpPr>
          <p:cNvPr id="204" name="Google Shape;204;p48"/>
          <p:cNvSpPr txBox="1"/>
          <p:nvPr/>
        </p:nvSpPr>
        <p:spPr>
          <a:xfrm>
            <a:off x="1945750" y="348747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8"/>
          <p:cNvSpPr txBox="1"/>
          <p:nvPr/>
        </p:nvSpPr>
        <p:spPr>
          <a:xfrm>
            <a:off x="375700" y="3062175"/>
            <a:ext cx="324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stillPlaying;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ch;			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price;		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ratio;			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i;				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l;			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s;				null</a:t>
            </a:r>
            <a:endParaRPr/>
          </a:p>
        </p:txBody>
      </p:sp>
      <p:sp>
        <p:nvSpPr>
          <p:cNvPr id="206" name="Google Shape;206;p48"/>
          <p:cNvSpPr txBox="1"/>
          <p:nvPr/>
        </p:nvSpPr>
        <p:spPr>
          <a:xfrm>
            <a:off x="5023900" y="3062175"/>
            <a:ext cx="306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stillPlaying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ch = 'A';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price = 3.95;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ratio = 2.3f;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l = 120000000;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 = "Hello";</a:t>
            </a:r>
            <a:endParaRPr/>
          </a:p>
        </p:txBody>
      </p:sp>
      <p:sp>
        <p:nvSpPr>
          <p:cNvPr id="207" name="Google Shape;207;p48"/>
          <p:cNvSpPr txBox="1"/>
          <p:nvPr/>
        </p:nvSpPr>
        <p:spPr>
          <a:xfrm>
            <a:off x="3525225" y="3042700"/>
            <a:ext cx="142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Variables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may optionally be initialized:</a:t>
            </a:r>
            <a:endParaRPr b="1" i="1"/>
          </a:p>
        </p:txBody>
      </p:sp>
      <p:sp>
        <p:nvSpPr>
          <p:cNvPr id="208" name="Google Shape;208;p48"/>
          <p:cNvSpPr txBox="1"/>
          <p:nvPr/>
        </p:nvSpPr>
        <p:spPr>
          <a:xfrm>
            <a:off x="2229825" y="2814100"/>
            <a:ext cx="14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default value</a:t>
            </a:r>
            <a:endParaRPr b="1"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2"/>
          <p:cNvSpPr txBox="1"/>
          <p:nvPr>
            <p:ph type="title"/>
          </p:nvPr>
        </p:nvSpPr>
        <p:spPr>
          <a:xfrm>
            <a:off x="367300" y="372150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3.3 </a:t>
            </a:r>
            <a:r>
              <a:rPr lang="en" sz="2520"/>
              <a:t>if-else statement </a:t>
            </a:r>
            <a:endParaRPr sz="2520"/>
          </a:p>
        </p:txBody>
      </p:sp>
      <p:sp>
        <p:nvSpPr>
          <p:cNvPr id="654" name="Google Shape;654;p102"/>
          <p:cNvSpPr txBox="1"/>
          <p:nvPr>
            <p:ph idx="1" type="body"/>
          </p:nvPr>
        </p:nvSpPr>
        <p:spPr>
          <a:xfrm>
            <a:off x="367300" y="1079600"/>
            <a:ext cx="35112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then-statement</a:t>
            </a:r>
            <a:endParaRPr i="1" sz="2100"/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else-statement</a:t>
            </a:r>
            <a:endParaRPr/>
          </a:p>
        </p:txBody>
      </p:sp>
      <p:sp>
        <p:nvSpPr>
          <p:cNvPr id="655" name="Google Shape;655;p102"/>
          <p:cNvSpPr/>
          <p:nvPr/>
        </p:nvSpPr>
        <p:spPr>
          <a:xfrm>
            <a:off x="5542800" y="56660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656" name="Google Shape;656;p102"/>
          <p:cNvSpPr/>
          <p:nvPr/>
        </p:nvSpPr>
        <p:spPr>
          <a:xfrm>
            <a:off x="5799000" y="20001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then-statement</a:t>
            </a:r>
            <a:endParaRPr sz="1000"/>
          </a:p>
        </p:txBody>
      </p:sp>
      <p:cxnSp>
        <p:nvCxnSpPr>
          <p:cNvPr id="657" name="Google Shape;657;p102"/>
          <p:cNvCxnSpPr>
            <a:stCxn id="655" idx="2"/>
            <a:endCxn id="656" idx="0"/>
          </p:cNvCxnSpPr>
          <p:nvPr/>
        </p:nvCxnSpPr>
        <p:spPr>
          <a:xfrm>
            <a:off x="6381075" y="1684300"/>
            <a:ext cx="12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102"/>
          <p:cNvSpPr txBox="1"/>
          <p:nvPr/>
        </p:nvSpPr>
        <p:spPr>
          <a:xfrm>
            <a:off x="6403150" y="16309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659" name="Google Shape;659;p102"/>
          <p:cNvSpPr/>
          <p:nvPr/>
        </p:nvSpPr>
        <p:spPr>
          <a:xfrm>
            <a:off x="6408600" y="33717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if…else</a:t>
            </a:r>
            <a:endParaRPr sz="1000"/>
          </a:p>
        </p:txBody>
      </p:sp>
      <p:sp>
        <p:nvSpPr>
          <p:cNvPr id="660" name="Google Shape;660;p102"/>
          <p:cNvSpPr txBox="1"/>
          <p:nvPr/>
        </p:nvSpPr>
        <p:spPr>
          <a:xfrm>
            <a:off x="7850950" y="1326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661" name="Google Shape;661;p102"/>
          <p:cNvSpPr/>
          <p:nvPr/>
        </p:nvSpPr>
        <p:spPr>
          <a:xfrm>
            <a:off x="7246800" y="20001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else-statement</a:t>
            </a:r>
            <a:endParaRPr sz="1000"/>
          </a:p>
        </p:txBody>
      </p:sp>
      <p:cxnSp>
        <p:nvCxnSpPr>
          <p:cNvPr id="662" name="Google Shape;662;p102"/>
          <p:cNvCxnSpPr>
            <a:stCxn id="655" idx="3"/>
            <a:endCxn id="661" idx="0"/>
          </p:cNvCxnSpPr>
          <p:nvPr/>
        </p:nvCxnSpPr>
        <p:spPr>
          <a:xfrm>
            <a:off x="7219350" y="1125450"/>
            <a:ext cx="610500" cy="87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102"/>
          <p:cNvCxnSpPr>
            <a:stCxn id="656" idx="2"/>
            <a:endCxn id="659" idx="0"/>
          </p:cNvCxnSpPr>
          <p:nvPr/>
        </p:nvCxnSpPr>
        <p:spPr>
          <a:xfrm flipH="1" rot="-5400000">
            <a:off x="6333300" y="2713275"/>
            <a:ext cx="707400" cy="60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102"/>
          <p:cNvCxnSpPr>
            <a:stCxn id="661" idx="2"/>
            <a:endCxn id="659" idx="0"/>
          </p:cNvCxnSpPr>
          <p:nvPr/>
        </p:nvCxnSpPr>
        <p:spPr>
          <a:xfrm rot="5400000">
            <a:off x="7057200" y="2598975"/>
            <a:ext cx="707400" cy="83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102"/>
          <p:cNvSpPr txBox="1"/>
          <p:nvPr>
            <p:ph idx="1" type="body"/>
          </p:nvPr>
        </p:nvSpPr>
        <p:spPr>
          <a:xfrm>
            <a:off x="443575" y="3438475"/>
            <a:ext cx="5792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if (age &gt;= 18) {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  System.out.println("You are eligible to vote!");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  System.out.println("You are too young to vote!");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9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102"/>
          <p:cNvSpPr txBox="1"/>
          <p:nvPr/>
        </p:nvSpPr>
        <p:spPr>
          <a:xfrm>
            <a:off x="381000" y="2362200"/>
            <a:ext cx="40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if statement has an optional else clause.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7" name="Google Shape;667;p102"/>
          <p:cNvSpPr txBox="1"/>
          <p:nvPr/>
        </p:nvSpPr>
        <p:spPr>
          <a:xfrm>
            <a:off x="381000" y="3048000"/>
            <a:ext cx="40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102"/>
          <p:cNvSpPr txBox="1"/>
          <p:nvPr/>
        </p:nvSpPr>
        <p:spPr>
          <a:xfrm>
            <a:off x="5588450" y="11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Flowchart of if…else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Nested If-Statements</a:t>
            </a:r>
            <a:endParaRPr sz="2520"/>
          </a:p>
        </p:txBody>
      </p:sp>
      <p:sp>
        <p:nvSpPr>
          <p:cNvPr id="674" name="Google Shape;674;p103"/>
          <p:cNvSpPr txBox="1"/>
          <p:nvPr>
            <p:ph idx="1" type="body"/>
          </p:nvPr>
        </p:nvSpPr>
        <p:spPr>
          <a:xfrm>
            <a:off x="311700" y="1171600"/>
            <a:ext cx="85206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(boolean expression) {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(boolean expression)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(boolean expression)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9144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9144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675" name="Google Shape;67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50" y="3308875"/>
            <a:ext cx="5625425" cy="16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Dangling Else</a:t>
            </a:r>
            <a:endParaRPr sz="2520"/>
          </a:p>
        </p:txBody>
      </p:sp>
      <p:sp>
        <p:nvSpPr>
          <p:cNvPr id="681" name="Google Shape;681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&gt;= 0)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 0)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System.out.println(“x is positive”);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System.out.println(“x is negative”);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104"/>
          <p:cNvSpPr txBox="1"/>
          <p:nvPr/>
        </p:nvSpPr>
        <p:spPr>
          <a:xfrm>
            <a:off x="311700" y="3169725"/>
            <a:ext cx="84363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 “x is negative”!</a:t>
            </a:r>
            <a:b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The else clause will always be a part of the closest if statement if in the same block of code regardless of indentation…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Unless you use {}!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83" name="Google Shape;683;p104"/>
          <p:cNvGrpSpPr/>
          <p:nvPr/>
        </p:nvGrpSpPr>
        <p:grpSpPr>
          <a:xfrm>
            <a:off x="1076400" y="2213100"/>
            <a:ext cx="7143600" cy="400200"/>
            <a:chOff x="1076400" y="2213100"/>
            <a:chExt cx="7143600" cy="400200"/>
          </a:xfrm>
        </p:grpSpPr>
        <p:cxnSp>
          <p:nvCxnSpPr>
            <p:cNvPr id="684" name="Google Shape;684;p104"/>
            <p:cNvCxnSpPr/>
            <p:nvPr/>
          </p:nvCxnSpPr>
          <p:spPr>
            <a:xfrm flipH="1" rot="10800000">
              <a:off x="1076400" y="2422025"/>
              <a:ext cx="5232000" cy="477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85" name="Google Shape;685;p104"/>
            <p:cNvSpPr txBox="1"/>
            <p:nvPr/>
          </p:nvSpPr>
          <p:spPr>
            <a:xfrm>
              <a:off x="6308400" y="2213100"/>
              <a:ext cx="191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6" name="Google Shape;686;p104"/>
          <p:cNvGrpSpPr/>
          <p:nvPr/>
        </p:nvGrpSpPr>
        <p:grpSpPr>
          <a:xfrm>
            <a:off x="2273700" y="1695850"/>
            <a:ext cx="6815700" cy="400200"/>
            <a:chOff x="2273700" y="1695850"/>
            <a:chExt cx="6815700" cy="400200"/>
          </a:xfrm>
        </p:grpSpPr>
        <p:cxnSp>
          <p:nvCxnSpPr>
            <p:cNvPr id="687" name="Google Shape;687;p104"/>
            <p:cNvCxnSpPr/>
            <p:nvPr/>
          </p:nvCxnSpPr>
          <p:spPr>
            <a:xfrm>
              <a:off x="2273700" y="1895050"/>
              <a:ext cx="4012800" cy="3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88" name="Google Shape;688;p104"/>
            <p:cNvSpPr txBox="1"/>
            <p:nvPr/>
          </p:nvSpPr>
          <p:spPr>
            <a:xfrm>
              <a:off x="6286500" y="1695850"/>
              <a:ext cx="280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paired with 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3.4 Multi-Selection: </a:t>
            </a:r>
            <a:r>
              <a:rPr lang="en" sz="2520"/>
              <a:t>else-if</a:t>
            </a:r>
            <a:endParaRPr sz="2520"/>
          </a:p>
        </p:txBody>
      </p:sp>
      <p:sp>
        <p:nvSpPr>
          <p:cNvPr id="694" name="Google Shape;694;p105"/>
          <p:cNvSpPr txBox="1"/>
          <p:nvPr>
            <p:ph idx="1" type="body"/>
          </p:nvPr>
        </p:nvSpPr>
        <p:spPr>
          <a:xfrm>
            <a:off x="311700" y="1152475"/>
            <a:ext cx="44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statement1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statement2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5" name="Google Shape;69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00" y="562675"/>
            <a:ext cx="4203149" cy="42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else-if syntax </a:t>
            </a:r>
            <a:endParaRPr sz="2520"/>
          </a:p>
        </p:txBody>
      </p:sp>
      <p:sp>
        <p:nvSpPr>
          <p:cNvPr id="701" name="Google Shape;701;p106"/>
          <p:cNvSpPr txBox="1"/>
          <p:nvPr>
            <p:ph idx="1" type="body"/>
          </p:nvPr>
        </p:nvSpPr>
        <p:spPr>
          <a:xfrm>
            <a:off x="311700" y="1152475"/>
            <a:ext cx="44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i="1" lang="en"/>
              <a:t>boolean expression 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statement1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statement2</a:t>
            </a:r>
            <a:endParaRPr i="1" sz="2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 if (</a:t>
            </a:r>
            <a:r>
              <a:rPr i="1" lang="en"/>
              <a:t>boolean expression 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106"/>
          <p:cNvSpPr/>
          <p:nvPr/>
        </p:nvSpPr>
        <p:spPr>
          <a:xfrm>
            <a:off x="4399800" y="56660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1 evaluate to true?</a:t>
            </a:r>
            <a:endParaRPr sz="1000"/>
          </a:p>
        </p:txBody>
      </p:sp>
      <p:sp>
        <p:nvSpPr>
          <p:cNvPr id="703" name="Google Shape;703;p106"/>
          <p:cNvSpPr/>
          <p:nvPr/>
        </p:nvSpPr>
        <p:spPr>
          <a:xfrm>
            <a:off x="4655475" y="420315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statement1</a:t>
            </a:r>
            <a:endParaRPr sz="1000"/>
          </a:p>
        </p:txBody>
      </p:sp>
      <p:cxnSp>
        <p:nvCxnSpPr>
          <p:cNvPr id="704" name="Google Shape;704;p106"/>
          <p:cNvCxnSpPr>
            <a:stCxn id="702" idx="2"/>
            <a:endCxn id="703" idx="0"/>
          </p:cNvCxnSpPr>
          <p:nvPr/>
        </p:nvCxnSpPr>
        <p:spPr>
          <a:xfrm>
            <a:off x="5238075" y="1684300"/>
            <a:ext cx="600" cy="25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106"/>
          <p:cNvSpPr txBox="1"/>
          <p:nvPr/>
        </p:nvSpPr>
        <p:spPr>
          <a:xfrm>
            <a:off x="5260150" y="16309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706" name="Google Shape;706;p106"/>
          <p:cNvSpPr txBox="1"/>
          <p:nvPr/>
        </p:nvSpPr>
        <p:spPr>
          <a:xfrm>
            <a:off x="6707950" y="10975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07" name="Google Shape;707;p106"/>
          <p:cNvSpPr txBox="1"/>
          <p:nvPr/>
        </p:nvSpPr>
        <p:spPr>
          <a:xfrm>
            <a:off x="5588450" y="11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Flowchart of else-if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8" name="Google Shape;708;p106"/>
          <p:cNvSpPr/>
          <p:nvPr/>
        </p:nvSpPr>
        <p:spPr>
          <a:xfrm>
            <a:off x="5856175" y="1547601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2 evaluate to true?</a:t>
            </a:r>
            <a:endParaRPr sz="1000"/>
          </a:p>
        </p:txBody>
      </p:sp>
      <p:sp>
        <p:nvSpPr>
          <p:cNvPr id="709" name="Google Shape;709;p106"/>
          <p:cNvSpPr/>
          <p:nvPr/>
        </p:nvSpPr>
        <p:spPr>
          <a:xfrm>
            <a:off x="7303975" y="2614401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3 evaluate to true?</a:t>
            </a:r>
            <a:endParaRPr sz="1000"/>
          </a:p>
        </p:txBody>
      </p:sp>
      <p:sp>
        <p:nvSpPr>
          <p:cNvPr id="710" name="Google Shape;710;p106"/>
          <p:cNvSpPr/>
          <p:nvPr/>
        </p:nvSpPr>
        <p:spPr>
          <a:xfrm>
            <a:off x="6114681" y="420315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statement2</a:t>
            </a:r>
            <a:endParaRPr sz="1000"/>
          </a:p>
        </p:txBody>
      </p:sp>
      <p:sp>
        <p:nvSpPr>
          <p:cNvPr id="711" name="Google Shape;711;p106"/>
          <p:cNvSpPr/>
          <p:nvPr/>
        </p:nvSpPr>
        <p:spPr>
          <a:xfrm>
            <a:off x="7570580" y="420315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statement3</a:t>
            </a:r>
            <a:endParaRPr sz="1000"/>
          </a:p>
        </p:txBody>
      </p:sp>
      <p:cxnSp>
        <p:nvCxnSpPr>
          <p:cNvPr id="712" name="Google Shape;712;p106"/>
          <p:cNvCxnSpPr>
            <a:stCxn id="702" idx="3"/>
            <a:endCxn id="708" idx="0"/>
          </p:cNvCxnSpPr>
          <p:nvPr/>
        </p:nvCxnSpPr>
        <p:spPr>
          <a:xfrm>
            <a:off x="6076350" y="1125450"/>
            <a:ext cx="618000" cy="42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106"/>
          <p:cNvCxnSpPr>
            <a:stCxn id="708" idx="3"/>
            <a:endCxn id="709" idx="0"/>
          </p:cNvCxnSpPr>
          <p:nvPr/>
        </p:nvCxnSpPr>
        <p:spPr>
          <a:xfrm>
            <a:off x="7532725" y="2106451"/>
            <a:ext cx="609600" cy="50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106"/>
          <p:cNvSpPr txBox="1"/>
          <p:nvPr/>
        </p:nvSpPr>
        <p:spPr>
          <a:xfrm>
            <a:off x="8155750" y="2088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715" name="Google Shape;715;p106"/>
          <p:cNvCxnSpPr>
            <a:stCxn id="708" idx="2"/>
            <a:endCxn id="710" idx="0"/>
          </p:cNvCxnSpPr>
          <p:nvPr/>
        </p:nvCxnSpPr>
        <p:spPr>
          <a:xfrm>
            <a:off x="6694450" y="2665301"/>
            <a:ext cx="3300" cy="15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106"/>
          <p:cNvCxnSpPr>
            <a:stCxn id="709" idx="2"/>
            <a:endCxn id="711" idx="0"/>
          </p:cNvCxnSpPr>
          <p:nvPr/>
        </p:nvCxnSpPr>
        <p:spPr>
          <a:xfrm>
            <a:off x="8142250" y="3732101"/>
            <a:ext cx="114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106"/>
          <p:cNvSpPr txBox="1"/>
          <p:nvPr/>
        </p:nvSpPr>
        <p:spPr>
          <a:xfrm>
            <a:off x="6707950" y="26215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718" name="Google Shape;718;p106"/>
          <p:cNvSpPr txBox="1"/>
          <p:nvPr/>
        </p:nvSpPr>
        <p:spPr>
          <a:xfrm>
            <a:off x="8250975" y="3732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3.5 Compound Boolean Expressions – </a:t>
            </a:r>
            <a:r>
              <a:rPr lang="en" sz="2520"/>
              <a:t>Logical Operators</a:t>
            </a:r>
            <a:endParaRPr sz="2520"/>
          </a:p>
        </p:txBody>
      </p:sp>
      <p:sp>
        <p:nvSpPr>
          <p:cNvPr id="724" name="Google Shape;724;p107"/>
          <p:cNvSpPr txBox="1"/>
          <p:nvPr>
            <p:ph idx="1" type="body"/>
          </p:nvPr>
        </p:nvSpPr>
        <p:spPr>
          <a:xfrm>
            <a:off x="311700" y="1152475"/>
            <a:ext cx="271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1" lang="en"/>
              <a:t>q</a:t>
            </a:r>
            <a:endParaRPr b="1" i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boolean expressions </a:t>
            </a:r>
            <a:r>
              <a:rPr b="1" i="1" lang="en"/>
              <a:t>p</a:t>
            </a:r>
            <a:r>
              <a:rPr lang="en"/>
              <a:t> and </a:t>
            </a:r>
            <a:r>
              <a:rPr b="1" i="1" lang="en"/>
              <a:t>q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and </a:t>
            </a:r>
            <a:r>
              <a:rPr b="1" i="1" lang="en"/>
              <a:t>q</a:t>
            </a:r>
            <a:r>
              <a:rPr lang="en"/>
              <a:t> are 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otherwise.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(sunny &amp;&amp; warm)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i="1" lang="en" sz="1800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107"/>
          <p:cNvSpPr txBox="1"/>
          <p:nvPr>
            <p:ph idx="1" type="body"/>
          </p:nvPr>
        </p:nvSpPr>
        <p:spPr>
          <a:xfrm>
            <a:off x="3207300" y="1152475"/>
            <a:ext cx="271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1" lang="en"/>
              <a:t>q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boolean expressions </a:t>
            </a:r>
            <a:r>
              <a:rPr b="1" i="1" lang="en"/>
              <a:t>x</a:t>
            </a:r>
            <a:r>
              <a:rPr lang="en"/>
              <a:t> and </a:t>
            </a:r>
            <a:r>
              <a:rPr b="1" i="1" lang="en"/>
              <a:t>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or </a:t>
            </a:r>
            <a:r>
              <a:rPr b="1" i="1" lang="en"/>
              <a:t>q</a:t>
            </a:r>
            <a:r>
              <a:rPr lang="en"/>
              <a:t>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otherwise.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(christmas || halloween)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i="1" lang="en" sz="1600"/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107"/>
          <p:cNvSpPr txBox="1"/>
          <p:nvPr>
            <p:ph idx="1" type="body"/>
          </p:nvPr>
        </p:nvSpPr>
        <p:spPr>
          <a:xfrm>
            <a:off x="6102900" y="1152475"/>
            <a:ext cx="271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Not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1" lang="en"/>
              <a:t>p</a:t>
            </a:r>
            <a:endParaRPr b="1" i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boolean expression </a:t>
            </a:r>
            <a:r>
              <a:rPr b="1" i="1" lang="en"/>
              <a:t>p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(!day.equals("Sunday"))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7" name="Google Shape;727;p107"/>
          <p:cNvCxnSpPr/>
          <p:nvPr/>
        </p:nvCxnSpPr>
        <p:spPr>
          <a:xfrm>
            <a:off x="318425" y="1517450"/>
            <a:ext cx="27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07"/>
          <p:cNvCxnSpPr/>
          <p:nvPr/>
        </p:nvCxnSpPr>
        <p:spPr>
          <a:xfrm>
            <a:off x="3216112" y="1517450"/>
            <a:ext cx="27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107"/>
          <p:cNvCxnSpPr/>
          <p:nvPr/>
        </p:nvCxnSpPr>
        <p:spPr>
          <a:xfrm>
            <a:off x="6111712" y="1517450"/>
            <a:ext cx="27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107"/>
          <p:cNvSpPr txBox="1"/>
          <p:nvPr/>
        </p:nvSpPr>
        <p:spPr>
          <a:xfrm>
            <a:off x="430625" y="4631550"/>
            <a:ext cx="8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Why p and q? In logic textbooks, the "default" names for logical propositions are p and q.</a:t>
            </a:r>
            <a:endParaRPr i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8"/>
          <p:cNvSpPr txBox="1"/>
          <p:nvPr>
            <p:ph type="title"/>
          </p:nvPr>
        </p:nvSpPr>
        <p:spPr>
          <a:xfrm>
            <a:off x="768900" y="14022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Truth Table - &amp;&amp;</a:t>
            </a:r>
            <a:endParaRPr sz="2520"/>
          </a:p>
        </p:txBody>
      </p:sp>
      <p:graphicFrame>
        <p:nvGraphicFramePr>
          <p:cNvPr id="736" name="Google Shape;736;p108"/>
          <p:cNvGraphicFramePr/>
          <p:nvPr/>
        </p:nvGraphicFramePr>
        <p:xfrm>
          <a:off x="4953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070675"/>
                <a:gridCol w="1070675"/>
                <a:gridCol w="1070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&amp;&amp; 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7" name="Google Shape;737;p108"/>
          <p:cNvGraphicFramePr/>
          <p:nvPr/>
        </p:nvGraphicFramePr>
        <p:xfrm>
          <a:off x="48898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070675"/>
                <a:gridCol w="1070675"/>
                <a:gridCol w="1070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|| 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8" name="Google Shape;738;p108"/>
          <p:cNvSpPr txBox="1"/>
          <p:nvPr>
            <p:ph type="title"/>
          </p:nvPr>
        </p:nvSpPr>
        <p:spPr>
          <a:xfrm>
            <a:off x="5188500" y="14022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Truth Table - ||</a:t>
            </a:r>
            <a:endParaRPr sz="2520"/>
          </a:p>
        </p:txBody>
      </p:sp>
      <p:graphicFrame>
        <p:nvGraphicFramePr>
          <p:cNvPr id="739" name="Google Shape;739;p108"/>
          <p:cNvGraphicFramePr/>
          <p:nvPr/>
        </p:nvGraphicFramePr>
        <p:xfrm>
          <a:off x="322585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085825"/>
                <a:gridCol w="108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0" name="Google Shape;740;p108"/>
          <p:cNvSpPr txBox="1"/>
          <p:nvPr>
            <p:ph type="title"/>
          </p:nvPr>
        </p:nvSpPr>
        <p:spPr>
          <a:xfrm>
            <a:off x="3283500" y="295962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Truth Table - !</a:t>
            </a:r>
            <a:endParaRPr sz="25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Short-Circuit Evaluation</a:t>
            </a:r>
            <a:endParaRPr sz="2520"/>
          </a:p>
        </p:txBody>
      </p:sp>
      <p:sp>
        <p:nvSpPr>
          <p:cNvPr id="746" name="Google Shape;746;p109"/>
          <p:cNvSpPr/>
          <p:nvPr/>
        </p:nvSpPr>
        <p:spPr>
          <a:xfrm>
            <a:off x="1774675" y="1846651"/>
            <a:ext cx="1432781" cy="95518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p evaluate to true?</a:t>
            </a:r>
            <a:endParaRPr sz="1000"/>
          </a:p>
        </p:txBody>
      </p:sp>
      <p:sp>
        <p:nvSpPr>
          <p:cNvPr id="747" name="Google Shape;747;p109"/>
          <p:cNvSpPr/>
          <p:nvPr/>
        </p:nvSpPr>
        <p:spPr>
          <a:xfrm>
            <a:off x="2000995" y="4320160"/>
            <a:ext cx="996900" cy="5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748" name="Google Shape;748;p109"/>
          <p:cNvSpPr txBox="1"/>
          <p:nvPr/>
        </p:nvSpPr>
        <p:spPr>
          <a:xfrm>
            <a:off x="2509931" y="2756201"/>
            <a:ext cx="41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749" name="Google Shape;749;p109"/>
          <p:cNvSpPr/>
          <p:nvPr/>
        </p:nvSpPr>
        <p:spPr>
          <a:xfrm>
            <a:off x="3263368" y="4323926"/>
            <a:ext cx="996900" cy="5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sp>
        <p:nvSpPr>
          <p:cNvPr id="750" name="Google Shape;750;p109"/>
          <p:cNvSpPr txBox="1"/>
          <p:nvPr/>
        </p:nvSpPr>
        <p:spPr>
          <a:xfrm>
            <a:off x="3161137" y="2039876"/>
            <a:ext cx="41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751" name="Google Shape;751;p109"/>
          <p:cNvCxnSpPr>
            <a:stCxn id="746" idx="3"/>
            <a:endCxn id="749" idx="0"/>
          </p:cNvCxnSpPr>
          <p:nvPr/>
        </p:nvCxnSpPr>
        <p:spPr>
          <a:xfrm>
            <a:off x="3207456" y="2324244"/>
            <a:ext cx="554400" cy="1999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109"/>
          <p:cNvCxnSpPr/>
          <p:nvPr/>
        </p:nvCxnSpPr>
        <p:spPr>
          <a:xfrm>
            <a:off x="2496834" y="2807028"/>
            <a:ext cx="51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109"/>
          <p:cNvSpPr/>
          <p:nvPr/>
        </p:nvSpPr>
        <p:spPr>
          <a:xfrm>
            <a:off x="1784726" y="3083406"/>
            <a:ext cx="1432781" cy="955185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q evaluate to true?</a:t>
            </a:r>
            <a:endParaRPr sz="1000"/>
          </a:p>
        </p:txBody>
      </p:sp>
      <p:cxnSp>
        <p:nvCxnSpPr>
          <p:cNvPr id="754" name="Google Shape;754;p109"/>
          <p:cNvCxnSpPr/>
          <p:nvPr/>
        </p:nvCxnSpPr>
        <p:spPr>
          <a:xfrm>
            <a:off x="2496834" y="4044317"/>
            <a:ext cx="51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109"/>
          <p:cNvCxnSpPr>
            <a:stCxn id="753" idx="3"/>
            <a:endCxn id="749" idx="0"/>
          </p:cNvCxnSpPr>
          <p:nvPr/>
        </p:nvCxnSpPr>
        <p:spPr>
          <a:xfrm>
            <a:off x="3217507" y="3560998"/>
            <a:ext cx="544200" cy="76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109"/>
          <p:cNvSpPr txBox="1"/>
          <p:nvPr/>
        </p:nvSpPr>
        <p:spPr>
          <a:xfrm>
            <a:off x="3161137" y="3277165"/>
            <a:ext cx="41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57" name="Google Shape;757;p109"/>
          <p:cNvSpPr txBox="1"/>
          <p:nvPr/>
        </p:nvSpPr>
        <p:spPr>
          <a:xfrm>
            <a:off x="2509931" y="3993490"/>
            <a:ext cx="41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758" name="Google Shape;758;p109"/>
          <p:cNvSpPr txBox="1"/>
          <p:nvPr/>
        </p:nvSpPr>
        <p:spPr>
          <a:xfrm>
            <a:off x="1700700" y="1122000"/>
            <a:ext cx="21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p &amp;&amp; q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109"/>
          <p:cNvSpPr/>
          <p:nvPr/>
        </p:nvSpPr>
        <p:spPr>
          <a:xfrm>
            <a:off x="5627727" y="1846651"/>
            <a:ext cx="1430993" cy="953993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p evaluate to true?</a:t>
            </a:r>
            <a:endParaRPr sz="1000"/>
          </a:p>
        </p:txBody>
      </p:sp>
      <p:sp>
        <p:nvSpPr>
          <p:cNvPr id="760" name="Google Shape;760;p109"/>
          <p:cNvSpPr/>
          <p:nvPr/>
        </p:nvSpPr>
        <p:spPr>
          <a:xfrm>
            <a:off x="5853764" y="4317073"/>
            <a:ext cx="995700" cy="56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sp>
        <p:nvSpPr>
          <p:cNvPr id="761" name="Google Shape;761;p109"/>
          <p:cNvSpPr txBox="1"/>
          <p:nvPr/>
        </p:nvSpPr>
        <p:spPr>
          <a:xfrm>
            <a:off x="6362065" y="2755066"/>
            <a:ext cx="414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62" name="Google Shape;762;p109"/>
          <p:cNvSpPr/>
          <p:nvPr/>
        </p:nvSpPr>
        <p:spPr>
          <a:xfrm>
            <a:off x="7114563" y="4320835"/>
            <a:ext cx="995700" cy="56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763" name="Google Shape;763;p109"/>
          <p:cNvSpPr txBox="1"/>
          <p:nvPr/>
        </p:nvSpPr>
        <p:spPr>
          <a:xfrm>
            <a:off x="7012459" y="2039635"/>
            <a:ext cx="414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764" name="Google Shape;764;p109"/>
          <p:cNvCxnSpPr>
            <a:stCxn id="759" idx="3"/>
            <a:endCxn id="762" idx="0"/>
          </p:cNvCxnSpPr>
          <p:nvPr/>
        </p:nvCxnSpPr>
        <p:spPr>
          <a:xfrm>
            <a:off x="7058720" y="2323648"/>
            <a:ext cx="553800" cy="19971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109"/>
          <p:cNvCxnSpPr/>
          <p:nvPr/>
        </p:nvCxnSpPr>
        <p:spPr>
          <a:xfrm>
            <a:off x="6348985" y="2805830"/>
            <a:ext cx="51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109"/>
          <p:cNvSpPr/>
          <p:nvPr/>
        </p:nvSpPr>
        <p:spPr>
          <a:xfrm>
            <a:off x="5637765" y="3081862"/>
            <a:ext cx="1430993" cy="953993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q evaluate to true?</a:t>
            </a:r>
            <a:endParaRPr sz="1000"/>
          </a:p>
        </p:txBody>
      </p:sp>
      <p:cxnSp>
        <p:nvCxnSpPr>
          <p:cNvPr id="767" name="Google Shape;767;p109"/>
          <p:cNvCxnSpPr/>
          <p:nvPr/>
        </p:nvCxnSpPr>
        <p:spPr>
          <a:xfrm>
            <a:off x="6348985" y="4041574"/>
            <a:ext cx="51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109"/>
          <p:cNvCxnSpPr>
            <a:stCxn id="766" idx="3"/>
            <a:endCxn id="762" idx="0"/>
          </p:cNvCxnSpPr>
          <p:nvPr/>
        </p:nvCxnSpPr>
        <p:spPr>
          <a:xfrm>
            <a:off x="7068758" y="3558859"/>
            <a:ext cx="543600" cy="76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109"/>
          <p:cNvSpPr txBox="1"/>
          <p:nvPr/>
        </p:nvSpPr>
        <p:spPr>
          <a:xfrm>
            <a:off x="7012459" y="3275379"/>
            <a:ext cx="414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770" name="Google Shape;770;p109"/>
          <p:cNvSpPr txBox="1"/>
          <p:nvPr/>
        </p:nvSpPr>
        <p:spPr>
          <a:xfrm>
            <a:off x="6362065" y="3990810"/>
            <a:ext cx="414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71" name="Google Shape;771;p109"/>
          <p:cNvSpPr txBox="1"/>
          <p:nvPr/>
        </p:nvSpPr>
        <p:spPr>
          <a:xfrm>
            <a:off x="5543060" y="1128835"/>
            <a:ext cx="21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p || q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3.6 Equivalent Boolean Expressions</a:t>
            </a:r>
            <a:endParaRPr sz="2520"/>
          </a:p>
        </p:txBody>
      </p:sp>
      <p:sp>
        <p:nvSpPr>
          <p:cNvPr id="777" name="Google Shape;777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DeMorgan's Laws:</a:t>
            </a:r>
            <a:r>
              <a:rPr lang="en"/>
              <a:t> </a:t>
            </a:r>
            <a:r>
              <a:rPr lang="en"/>
              <a:t>These rules can simplify boolean expressions to make them easier to read or interpret.</a:t>
            </a:r>
            <a:endParaRPr/>
          </a:p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&amp;&amp; b)</a:t>
            </a:r>
            <a:r>
              <a:rPr b="1" lang="en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/>
              <a:t>is equivalent to </a:t>
            </a: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|| !b</a:t>
            </a:r>
            <a:endParaRPr b="1" sz="3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|| b)</a:t>
            </a:r>
            <a:r>
              <a:rPr lang="en" sz="3200"/>
              <a:t> is equivalent to </a:t>
            </a: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&amp;&amp; !b</a:t>
            </a:r>
            <a:endParaRPr b="1" sz="3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8" name="Google Shape;77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650" y="3131622"/>
            <a:ext cx="1494650" cy="18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De Morgan's Laws: Example</a:t>
            </a:r>
            <a:endParaRPr sz="2520"/>
          </a:p>
        </p:txBody>
      </p:sp>
      <p:sp>
        <p:nvSpPr>
          <p:cNvPr id="784" name="Google Shape;784;p111"/>
          <p:cNvSpPr txBox="1"/>
          <p:nvPr>
            <p:ph idx="1" type="body"/>
          </p:nvPr>
        </p:nvSpPr>
        <p:spPr>
          <a:xfrm>
            <a:off x="311700" y="1152475"/>
            <a:ext cx="665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YOU: I'm leaving for school!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MOM: Let's make sure you have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everything.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MOM: Do you have both your phone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and your lunch?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(is phone &amp;&amp; lunch true?)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YOU: No.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!(phone &amp;&amp; lunch) is true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MOM: What are you missing,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your phone? Your lunch? Both?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!phone || !lunch) is true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5" name="Google Shape;785;p111"/>
          <p:cNvGraphicFramePr/>
          <p:nvPr/>
        </p:nvGraphicFramePr>
        <p:xfrm>
          <a:off x="4183900" y="18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46750"/>
                <a:gridCol w="678250"/>
                <a:gridCol w="1845875"/>
                <a:gridCol w="1678725"/>
              </a:tblGrid>
              <a:tr h="51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phone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!(phone &amp;&amp; lunch)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!phone || !lunch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1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!(F &amp;&amp; F) → !F → </a:t>
                      </a:r>
                      <a:r>
                        <a:rPr b="1" lang="en" sz="1200"/>
                        <a:t>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!F || !F → T || T → </a:t>
                      </a:r>
                      <a:r>
                        <a:rPr b="1" lang="en" sz="1200"/>
                        <a:t>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1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!(F &amp;&amp; T) → !F → </a:t>
                      </a:r>
                      <a:r>
                        <a:rPr b="1" lang="en" sz="1200"/>
                        <a:t>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!F || !T → T || F → </a:t>
                      </a:r>
                      <a:r>
                        <a:rPr b="1" lang="en" sz="1200"/>
                        <a:t>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1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!(T &amp;&amp; F) → !F → </a:t>
                      </a:r>
                      <a:r>
                        <a:rPr b="1" lang="en" sz="1200"/>
                        <a:t>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!T || !F → F || T → </a:t>
                      </a:r>
                      <a:r>
                        <a:rPr b="1" lang="en" sz="1200"/>
                        <a:t>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1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!(T &amp;&amp; T) → !T → </a:t>
                      </a:r>
                      <a:r>
                        <a:rPr b="1" lang="en" sz="1200"/>
                        <a:t>F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!T || !T → F || F → </a:t>
                      </a:r>
                      <a:r>
                        <a:rPr b="1" lang="en" sz="1200"/>
                        <a:t>F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6" name="Google Shape;786;p111"/>
          <p:cNvSpPr txBox="1"/>
          <p:nvPr>
            <p:ph idx="1" type="body"/>
          </p:nvPr>
        </p:nvSpPr>
        <p:spPr>
          <a:xfrm>
            <a:off x="4183900" y="1152475"/>
            <a:ext cx="46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!(phone &amp;&amp; lunch) = !phone || !lunch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/>
        </p:nvSpPr>
        <p:spPr>
          <a:xfrm>
            <a:off x="1277685" y="1013630"/>
            <a:ext cx="30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 or false</a:t>
            </a:r>
            <a:endParaRPr sz="1000"/>
          </a:p>
        </p:txBody>
      </p:sp>
      <p:sp>
        <p:nvSpPr>
          <p:cNvPr id="214" name="Google Shape;214;p49"/>
          <p:cNvSpPr txBox="1"/>
          <p:nvPr/>
        </p:nvSpPr>
        <p:spPr>
          <a:xfrm>
            <a:off x="3556571" y="967550"/>
            <a:ext cx="51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bit        (in practice, often padded to 1 byte or more)</a:t>
            </a:r>
            <a:endParaRPr/>
          </a:p>
        </p:txBody>
      </p:sp>
      <p:sp>
        <p:nvSpPr>
          <p:cNvPr id="215" name="Google Shape;2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Java's primitive data types</a:t>
            </a:r>
            <a:endParaRPr/>
          </a:p>
        </p:txBody>
      </p:sp>
      <p:graphicFrame>
        <p:nvGraphicFramePr>
          <p:cNvPr id="216" name="Google Shape;216;p49"/>
          <p:cNvGraphicFramePr/>
          <p:nvPr/>
        </p:nvGraphicFramePr>
        <p:xfrm>
          <a:off x="3619500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2025"/>
                <a:gridCol w="652025"/>
                <a:gridCol w="652025"/>
                <a:gridCol w="652025"/>
                <a:gridCol w="652025"/>
                <a:gridCol w="652025"/>
                <a:gridCol w="652025"/>
                <a:gridCol w="6520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49"/>
          <p:cNvGraphicFramePr/>
          <p:nvPr/>
        </p:nvGraphicFramePr>
        <p:xfrm>
          <a:off x="3619500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7450"/>
                <a:gridCol w="657450"/>
                <a:gridCol w="657450"/>
                <a:gridCol w="657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49"/>
          <p:cNvGraphicFramePr/>
          <p:nvPr/>
        </p:nvGraphicFramePr>
        <p:xfrm>
          <a:off x="3619500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7450"/>
                <a:gridCol w="657450"/>
                <a:gridCol w="657450"/>
                <a:gridCol w="657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49"/>
          <p:cNvGraphicFramePr/>
          <p:nvPr/>
        </p:nvGraphicFramePr>
        <p:xfrm>
          <a:off x="3619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7450"/>
                <a:gridCol w="657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49"/>
          <p:cNvGraphicFramePr/>
          <p:nvPr/>
        </p:nvGraphicFramePr>
        <p:xfrm>
          <a:off x="3619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7450"/>
                <a:gridCol w="657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49"/>
          <p:cNvGraphicFramePr/>
          <p:nvPr/>
        </p:nvGraphicFramePr>
        <p:xfrm>
          <a:off x="3619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43150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49"/>
          <p:cNvGraphicFramePr/>
          <p:nvPr/>
        </p:nvGraphicFramePr>
        <p:xfrm>
          <a:off x="3619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7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Google Shape;223;p49"/>
          <p:cNvGraphicFramePr/>
          <p:nvPr/>
        </p:nvGraphicFramePr>
        <p:xfrm>
          <a:off x="3619500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2025"/>
                <a:gridCol w="652025"/>
                <a:gridCol w="652025"/>
                <a:gridCol w="652025"/>
                <a:gridCol w="652025"/>
                <a:gridCol w="652025"/>
                <a:gridCol w="652025"/>
                <a:gridCol w="6520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49"/>
          <p:cNvSpPr txBox="1"/>
          <p:nvPr/>
        </p:nvSpPr>
        <p:spPr>
          <a:xfrm>
            <a:off x="342017" y="9657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49"/>
          <p:cNvSpPr txBox="1"/>
          <p:nvPr/>
        </p:nvSpPr>
        <p:spPr>
          <a:xfrm>
            <a:off x="342017" y="14229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49"/>
          <p:cNvSpPr txBox="1"/>
          <p:nvPr/>
        </p:nvSpPr>
        <p:spPr>
          <a:xfrm>
            <a:off x="342017" y="18801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9"/>
          <p:cNvSpPr txBox="1"/>
          <p:nvPr/>
        </p:nvSpPr>
        <p:spPr>
          <a:xfrm>
            <a:off x="342017" y="23373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49"/>
          <p:cNvSpPr txBox="1"/>
          <p:nvPr/>
        </p:nvSpPr>
        <p:spPr>
          <a:xfrm>
            <a:off x="342017" y="27945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49"/>
          <p:cNvSpPr txBox="1"/>
          <p:nvPr/>
        </p:nvSpPr>
        <p:spPr>
          <a:xfrm>
            <a:off x="342017" y="32517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49"/>
          <p:cNvSpPr txBox="1"/>
          <p:nvPr/>
        </p:nvSpPr>
        <p:spPr>
          <a:xfrm>
            <a:off x="342017" y="37089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49"/>
          <p:cNvSpPr txBox="1"/>
          <p:nvPr/>
        </p:nvSpPr>
        <p:spPr>
          <a:xfrm>
            <a:off x="342017" y="4166187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277680" y="1421200"/>
            <a:ext cx="159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integer in range -128..127</a:t>
            </a:r>
            <a:endParaRPr sz="1000"/>
          </a:p>
        </p:txBody>
      </p:sp>
      <p:sp>
        <p:nvSpPr>
          <p:cNvPr id="233" name="Google Shape;233;p49"/>
          <p:cNvSpPr txBox="1"/>
          <p:nvPr/>
        </p:nvSpPr>
        <p:spPr>
          <a:xfrm>
            <a:off x="1277685" y="1912081"/>
            <a:ext cx="30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Unicode character</a:t>
            </a:r>
            <a:endParaRPr sz="1000"/>
          </a:p>
        </p:txBody>
      </p:sp>
      <p:sp>
        <p:nvSpPr>
          <p:cNvPr id="234" name="Google Shape;234;p49"/>
          <p:cNvSpPr txBox="1"/>
          <p:nvPr/>
        </p:nvSpPr>
        <p:spPr>
          <a:xfrm>
            <a:off x="1277675" y="2335600"/>
            <a:ext cx="19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integer in range</a:t>
            </a:r>
            <a:br>
              <a:rPr lang="en" sz="1000"/>
            </a:br>
            <a:r>
              <a:rPr lang="en" sz="1000"/>
              <a:t>-32768..32767</a:t>
            </a:r>
            <a:endParaRPr sz="1000"/>
          </a:p>
        </p:txBody>
      </p:sp>
      <p:sp>
        <p:nvSpPr>
          <p:cNvPr id="235" name="Google Shape;235;p49"/>
          <p:cNvSpPr txBox="1"/>
          <p:nvPr/>
        </p:nvSpPr>
        <p:spPr>
          <a:xfrm>
            <a:off x="1277685" y="2792811"/>
            <a:ext cx="306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integer in range</a:t>
            </a:r>
            <a:br>
              <a:rPr lang="en" sz="1000"/>
            </a:br>
            <a:r>
              <a:rPr lang="en" sz="1000"/>
              <a:t> -2,147,483,648 to 2,147,483,647</a:t>
            </a:r>
            <a:endParaRPr sz="1000"/>
          </a:p>
        </p:txBody>
      </p:sp>
      <p:sp>
        <p:nvSpPr>
          <p:cNvPr id="236" name="Google Shape;236;p49"/>
          <p:cNvSpPr txBox="1"/>
          <p:nvPr/>
        </p:nvSpPr>
        <p:spPr>
          <a:xfrm>
            <a:off x="1277673" y="3250000"/>
            <a:ext cx="22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single-precision floating point number, up to ~6-7 decimal digits</a:t>
            </a:r>
            <a:endParaRPr sz="1000"/>
          </a:p>
        </p:txBody>
      </p:sp>
      <p:sp>
        <p:nvSpPr>
          <p:cNvPr id="237" name="Google Shape;237;p49"/>
          <p:cNvSpPr txBox="1"/>
          <p:nvPr/>
        </p:nvSpPr>
        <p:spPr>
          <a:xfrm>
            <a:off x="1277685" y="3707211"/>
            <a:ext cx="306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integer -9,223,372,036,854,775,808</a:t>
            </a:r>
            <a:br>
              <a:rPr lang="en" sz="1000"/>
            </a:br>
            <a:r>
              <a:rPr lang="en" sz="1000"/>
              <a:t>to 9,223,372,036,854,775,807</a:t>
            </a:r>
            <a:endParaRPr sz="1000"/>
          </a:p>
        </p:txBody>
      </p:sp>
      <p:sp>
        <p:nvSpPr>
          <p:cNvPr id="238" name="Google Shape;238;p49"/>
          <p:cNvSpPr txBox="1"/>
          <p:nvPr/>
        </p:nvSpPr>
        <p:spPr>
          <a:xfrm>
            <a:off x="1277675" y="4164400"/>
            <a:ext cx="22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double-precision floating point number, up to ~15 decimal digits</a:t>
            </a:r>
            <a:endParaRPr sz="1000"/>
          </a:p>
        </p:txBody>
      </p:sp>
      <p:sp>
        <p:nvSpPr>
          <p:cNvPr id="239" name="Google Shape;239;p49"/>
          <p:cNvSpPr txBox="1"/>
          <p:nvPr/>
        </p:nvSpPr>
        <p:spPr>
          <a:xfrm>
            <a:off x="5358799" y="41679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bytes (64 bits)</a:t>
            </a:r>
            <a:endParaRPr/>
          </a:p>
        </p:txBody>
      </p:sp>
      <p:sp>
        <p:nvSpPr>
          <p:cNvPr id="240" name="Google Shape;240;p49"/>
          <p:cNvSpPr txBox="1"/>
          <p:nvPr/>
        </p:nvSpPr>
        <p:spPr>
          <a:xfrm>
            <a:off x="5364115" y="3716072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bytes (64 bits)</a:t>
            </a:r>
            <a:endParaRPr/>
          </a:p>
        </p:txBody>
      </p:sp>
      <p:sp>
        <p:nvSpPr>
          <p:cNvPr id="241" name="Google Shape;241;p49"/>
          <p:cNvSpPr txBox="1"/>
          <p:nvPr/>
        </p:nvSpPr>
        <p:spPr>
          <a:xfrm>
            <a:off x="4215799" y="32535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bytes (32 bits)</a:t>
            </a:r>
            <a:endParaRPr/>
          </a:p>
        </p:txBody>
      </p:sp>
      <p:sp>
        <p:nvSpPr>
          <p:cNvPr id="242" name="Google Shape;242;p49"/>
          <p:cNvSpPr txBox="1"/>
          <p:nvPr/>
        </p:nvSpPr>
        <p:spPr>
          <a:xfrm>
            <a:off x="4215799" y="27963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bytes (32 bits)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3556580" y="23391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bytes (16 bits)</a:t>
            </a:r>
            <a:endParaRPr/>
          </a:p>
        </p:txBody>
      </p:sp>
      <p:sp>
        <p:nvSpPr>
          <p:cNvPr id="244" name="Google Shape;244;p49"/>
          <p:cNvSpPr txBox="1"/>
          <p:nvPr/>
        </p:nvSpPr>
        <p:spPr>
          <a:xfrm>
            <a:off x="3556580" y="18819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bytes (16 bits)</a:t>
            </a:r>
            <a:endParaRPr/>
          </a:p>
        </p:txBody>
      </p:sp>
      <p:sp>
        <p:nvSpPr>
          <p:cNvPr id="245" name="Google Shape;245;p49"/>
          <p:cNvSpPr txBox="1"/>
          <p:nvPr/>
        </p:nvSpPr>
        <p:spPr>
          <a:xfrm>
            <a:off x="3556580" y="14247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byte    (8 bits)</a:t>
            </a:r>
            <a:endParaRPr/>
          </a:p>
        </p:txBody>
      </p:sp>
      <p:sp>
        <p:nvSpPr>
          <p:cNvPr id="246" name="Google Shape;246;p49"/>
          <p:cNvSpPr txBox="1"/>
          <p:nvPr/>
        </p:nvSpPr>
        <p:spPr>
          <a:xfrm>
            <a:off x="561775" y="4623375"/>
            <a:ext cx="80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/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"/>
              <a:t>also have special values: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Infinity, -Infinity, NaN </a:t>
            </a:r>
            <a:r>
              <a:rPr lang="en"/>
              <a:t>(Not a Number)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De Morgan's Laws: Example</a:t>
            </a:r>
            <a:endParaRPr sz="2520"/>
          </a:p>
        </p:txBody>
      </p:sp>
      <p:sp>
        <p:nvSpPr>
          <p:cNvPr id="792" name="Google Shape;792;p112"/>
          <p:cNvSpPr txBox="1"/>
          <p:nvPr>
            <p:ph idx="1" type="body"/>
          </p:nvPr>
        </p:nvSpPr>
        <p:spPr>
          <a:xfrm>
            <a:off x="311700" y="11524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!(a &amp;&amp; b) = !a || !b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must do pull-ups AND run a mile to complete the fitness test.</a:t>
            </a:r>
            <a:endParaRPr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(!(completedPullUps &amp;&amp; completedOneMileRun))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System.out.println(“You are not yet done with your fitness test!");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the same as</a:t>
            </a:r>
            <a:endParaRPr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(!completedPullUps || !completedOneMileRun)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System.out.println(“You are not yet done with your fitness test!”);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De Morgan's Laws: Truth Tables</a:t>
            </a:r>
            <a:endParaRPr sz="2520"/>
          </a:p>
        </p:txBody>
      </p:sp>
      <p:sp>
        <p:nvSpPr>
          <p:cNvPr id="798" name="Google Shape;798;p113"/>
          <p:cNvSpPr txBox="1"/>
          <p:nvPr>
            <p:ph idx="1" type="body"/>
          </p:nvPr>
        </p:nvSpPr>
        <p:spPr>
          <a:xfrm>
            <a:off x="353475" y="1152475"/>
            <a:ext cx="40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!(a &amp;&amp; b) = !a || !b</a:t>
            </a:r>
            <a:endParaRPr/>
          </a:p>
        </p:txBody>
      </p:sp>
      <p:graphicFrame>
        <p:nvGraphicFramePr>
          <p:cNvPr id="799" name="Google Shape;799;p113"/>
          <p:cNvGraphicFramePr/>
          <p:nvPr/>
        </p:nvGraphicFramePr>
        <p:xfrm>
          <a:off x="3429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82850"/>
                <a:gridCol w="382850"/>
                <a:gridCol w="1641850"/>
                <a:gridCol w="1650600"/>
              </a:tblGrid>
              <a:tr h="6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&amp;&amp; b)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!a || !b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!(F &amp;&amp; F) → !F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!F || !F → T || T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!(F &amp;&amp; T) → !F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!F || !T → T || F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!(T &amp;&amp; F) → !F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!T || !F → F || T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!(T &amp;&amp; T) → !T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!T || !T → F || F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0" name="Google Shape;800;p113"/>
          <p:cNvSpPr txBox="1"/>
          <p:nvPr>
            <p:ph idx="1" type="body"/>
          </p:nvPr>
        </p:nvSpPr>
        <p:spPr>
          <a:xfrm>
            <a:off x="4578900" y="1152475"/>
            <a:ext cx="43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!(a || b) = !a &amp;&amp; !b</a:t>
            </a:r>
            <a:endParaRPr/>
          </a:p>
        </p:txBody>
      </p:sp>
      <p:graphicFrame>
        <p:nvGraphicFramePr>
          <p:cNvPr id="801" name="Google Shape;801;p113"/>
          <p:cNvGraphicFramePr/>
          <p:nvPr/>
        </p:nvGraphicFramePr>
        <p:xfrm>
          <a:off x="46101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393525"/>
                <a:gridCol w="429725"/>
                <a:gridCol w="1573525"/>
                <a:gridCol w="1943200"/>
              </a:tblGrid>
              <a:tr h="6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|| b)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!a &amp;&amp; !b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!(F || F) → !F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!F &amp;&amp; !F → T &amp;&amp; T → </a:t>
                      </a:r>
                      <a:r>
                        <a:rPr b="1" lang="en" sz="1300"/>
                        <a:t>T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!(F || T) → !T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!F &amp;&amp; !T → T &amp;&amp; F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!(T || F) → !T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!T &amp;&amp; !F → F &amp;&amp; T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6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!(T || T) → !T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!T &amp;&amp; !T → F &amp;&amp; F → </a:t>
                      </a:r>
                      <a:r>
                        <a:rPr b="1" lang="en" sz="1300"/>
                        <a:t>F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Negated Relational Expressions</a:t>
            </a:r>
            <a:endParaRPr sz="2520"/>
          </a:p>
        </p:txBody>
      </p:sp>
      <p:sp>
        <p:nvSpPr>
          <p:cNvPr id="807" name="Google Shape;80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negated relational expressions, </a:t>
            </a:r>
            <a:r>
              <a:rPr b="1" lang="en"/>
              <a:t>you can flip the operator and remove the !</a:t>
            </a:r>
            <a:endParaRPr b="1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== d) is equivalent to (c !=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!= d) is equivalent to (c ==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&lt; d) is equivalent to (c &gt;=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&gt; d) is equivalent to (c &lt;=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&lt;= d) is equivalent to (c &gt;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&gt;= d) is equivalent to (c &lt;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08" name="Google Shape;808;p114"/>
          <p:cNvSpPr txBox="1"/>
          <p:nvPr/>
        </p:nvSpPr>
        <p:spPr>
          <a:xfrm>
            <a:off x="5488250" y="1783275"/>
            <a:ext cx="31362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</a:t>
            </a:r>
            <a:r>
              <a:rPr b="1" lang="en"/>
              <a:t> !(x &gt; 2 &amp;&amp; y &lt; 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!(a &amp;&amp; b) == !a || !b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!(x &gt; 2) || !(y &lt; 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!(c &gt; d) == (c &lt;= 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(x &lt;= 2) || !(y &lt; 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!(c &lt; d) == (c &gt;= 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 &lt;= 2 || y &gt;= 4</a:t>
            </a:r>
            <a:endParaRPr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3.7 </a:t>
            </a:r>
            <a:r>
              <a:rPr lang="en" sz="2520"/>
              <a:t>Object Equality</a:t>
            </a:r>
            <a:endParaRPr sz="2520"/>
          </a:p>
        </p:txBody>
      </p:sp>
      <p:pic>
        <p:nvPicPr>
          <p:cNvPr id="814" name="Google Shape;81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952690"/>
            <a:ext cx="7540899" cy="219081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15"/>
          <p:cNvSpPr txBox="1"/>
          <p:nvPr/>
        </p:nvSpPr>
        <p:spPr>
          <a:xfrm>
            <a:off x="806225" y="1091975"/>
            <a:ext cx="7899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object types, == and != compare whether the two sides are references to the same object… not whether anything else about the objects are equal, such as the characters in two Strings.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Strings, remember to use equals() and not the == or != operators.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6"/>
          <p:cNvSpPr/>
          <p:nvPr/>
        </p:nvSpPr>
        <p:spPr>
          <a:xfrm>
            <a:off x="3377650" y="3771075"/>
            <a:ext cx="2120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null means nothing is pointed to</a:t>
            </a:r>
            <a:endParaRPr sz="2520"/>
          </a:p>
        </p:txBody>
      </p:sp>
      <p:sp>
        <p:nvSpPr>
          <p:cNvPr id="822" name="Google Shape;822;p116"/>
          <p:cNvSpPr txBox="1"/>
          <p:nvPr/>
        </p:nvSpPr>
        <p:spPr>
          <a:xfrm>
            <a:off x="564950" y="1052750"/>
            <a:ext cx="48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r>
              <a:rPr lang="en"/>
              <a:t> is a reference variable of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reference, like all object references, either points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object instance, or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116"/>
          <p:cNvSpPr/>
          <p:nvPr/>
        </p:nvSpPr>
        <p:spPr>
          <a:xfrm>
            <a:off x="2128825" y="2599325"/>
            <a:ext cx="52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16"/>
          <p:cNvSpPr txBox="1"/>
          <p:nvPr/>
        </p:nvSpPr>
        <p:spPr>
          <a:xfrm>
            <a:off x="1794400" y="2659875"/>
            <a:ext cx="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5" name="Google Shape;825;p116"/>
          <p:cNvCxnSpPr/>
          <p:nvPr/>
        </p:nvCxnSpPr>
        <p:spPr>
          <a:xfrm>
            <a:off x="2411400" y="2895375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826" name="Google Shape;826;p116"/>
          <p:cNvSpPr txBox="1"/>
          <p:nvPr/>
        </p:nvSpPr>
        <p:spPr>
          <a:xfrm>
            <a:off x="3331200" y="2671336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116"/>
          <p:cNvSpPr/>
          <p:nvPr/>
        </p:nvSpPr>
        <p:spPr>
          <a:xfrm>
            <a:off x="2158450" y="3771075"/>
            <a:ext cx="52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16"/>
          <p:cNvSpPr txBox="1"/>
          <p:nvPr/>
        </p:nvSpPr>
        <p:spPr>
          <a:xfrm>
            <a:off x="1824025" y="3831625"/>
            <a:ext cx="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9" name="Google Shape;829;p116"/>
          <p:cNvCxnSpPr/>
          <p:nvPr/>
        </p:nvCxnSpPr>
        <p:spPr>
          <a:xfrm>
            <a:off x="2441025" y="4067125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830" name="Google Shape;830;p116"/>
          <p:cNvSpPr txBox="1"/>
          <p:nvPr/>
        </p:nvSpPr>
        <p:spPr>
          <a:xfrm>
            <a:off x="3513225" y="3843075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116"/>
          <p:cNvSpPr txBox="1"/>
          <p:nvPr/>
        </p:nvSpPr>
        <p:spPr>
          <a:xfrm>
            <a:off x="1349125" y="2088950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116"/>
          <p:cNvSpPr txBox="1"/>
          <p:nvPr/>
        </p:nvSpPr>
        <p:spPr>
          <a:xfrm>
            <a:off x="1349125" y="3308150"/>
            <a:ext cx="72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"Hello, world!"; ← s </a:t>
            </a:r>
            <a:r>
              <a:rPr lang="en"/>
              <a:t>started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, but now points to a legit string</a:t>
            </a:r>
            <a:endParaRPr/>
          </a:p>
        </p:txBody>
      </p:sp>
      <p:sp>
        <p:nvSpPr>
          <p:cNvPr id="833" name="Google Shape;833;p116"/>
          <p:cNvSpPr txBox="1"/>
          <p:nvPr/>
        </p:nvSpPr>
        <p:spPr>
          <a:xfrm>
            <a:off x="3636000" y="4271525"/>
            <a:ext cx="18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/>
              <a:t>instance</a:t>
            </a:r>
            <a:endParaRPr/>
          </a:p>
        </p:txBody>
      </p:sp>
      <p:sp>
        <p:nvSpPr>
          <p:cNvPr id="834" name="Google Shape;834;p116"/>
          <p:cNvSpPr txBox="1"/>
          <p:nvPr/>
        </p:nvSpPr>
        <p:spPr>
          <a:xfrm>
            <a:off x="6091625" y="1514250"/>
            <a:ext cx="29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NullPointerException</a:t>
            </a:r>
            <a:endParaRPr sz="2520"/>
          </a:p>
        </p:txBody>
      </p:sp>
      <p:sp>
        <p:nvSpPr>
          <p:cNvPr id="840" name="Google Shape;840;p117"/>
          <p:cNvSpPr txBox="1"/>
          <p:nvPr>
            <p:ph idx="1" type="body"/>
          </p:nvPr>
        </p:nvSpPr>
        <p:spPr>
          <a:xfrm>
            <a:off x="311700" y="1152475"/>
            <a:ext cx="63327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45"/>
              <a:t>A variable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Dog dog;</a:t>
            </a:r>
            <a:r>
              <a:rPr lang="en" sz="1445"/>
              <a:t> </a:t>
            </a:r>
            <a:r>
              <a:rPr b="1" lang="en" sz="1445"/>
              <a:t>points to</a:t>
            </a:r>
            <a:r>
              <a:rPr lang="en" sz="1445"/>
              <a:t> an instance of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class Dog</a:t>
            </a:r>
            <a:r>
              <a:rPr lang="en" sz="1445"/>
              <a:t>.</a:t>
            </a:r>
            <a:endParaRPr sz="144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45"/>
              <a:t>It starts out not pointing to any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445"/>
              <a:t>, with the special value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45"/>
              <a:t>.</a:t>
            </a:r>
            <a:endParaRPr sz="144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45"/>
              <a:t>You have to use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new Dog</a:t>
            </a:r>
            <a:r>
              <a:rPr lang="en" sz="1445"/>
              <a:t> to construct a Dog instance that the variable can point to.</a:t>
            </a:r>
            <a:endParaRPr sz="144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45"/>
              <a:t>If you don’t </a:t>
            </a:r>
            <a:r>
              <a:rPr b="1" lang="en" sz="1445"/>
              <a:t>initialize</a:t>
            </a:r>
            <a:r>
              <a:rPr lang="en" sz="1445"/>
              <a:t> a variable to point to a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445"/>
              <a:t> instance, and you try to call a method, </a:t>
            </a: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 sz="1445"/>
              <a:t> will be thrown.</a:t>
            </a:r>
            <a:endParaRPr sz="10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Dog badDog; // badDog == null</a:t>
            </a:r>
            <a:br>
              <a:rPr lang="en" sz="144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badDog.getAge(); // throws NullPointerException</a:t>
            </a:r>
            <a:endParaRPr sz="10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Dog goodDog = new Dog(3); // goodDog points to instance</a:t>
            </a:r>
            <a:br>
              <a:rPr lang="en" sz="144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45">
                <a:latin typeface="Courier New"/>
                <a:ea typeface="Courier New"/>
                <a:cs typeface="Courier New"/>
                <a:sym typeface="Courier New"/>
              </a:rPr>
              <a:t>goodDog.getAge(); // no problem</a:t>
            </a:r>
            <a:endParaRPr sz="144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117"/>
          <p:cNvSpPr/>
          <p:nvPr/>
        </p:nvSpPr>
        <p:spPr>
          <a:xfrm>
            <a:off x="7142075" y="3916375"/>
            <a:ext cx="1447500" cy="8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/>
              <a:t> instance</a:t>
            </a:r>
            <a:endParaRPr/>
          </a:p>
        </p:txBody>
      </p:sp>
      <p:sp>
        <p:nvSpPr>
          <p:cNvPr id="842" name="Google Shape;842;p117"/>
          <p:cNvSpPr/>
          <p:nvPr/>
        </p:nvSpPr>
        <p:spPr>
          <a:xfrm>
            <a:off x="7374425" y="435637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843" name="Google Shape;843;p117"/>
          <p:cNvSpPr/>
          <p:nvPr/>
        </p:nvSpPr>
        <p:spPr>
          <a:xfrm>
            <a:off x="7942025" y="435637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44" name="Google Shape;844;p117"/>
          <p:cNvSpPr/>
          <p:nvPr/>
        </p:nvSpPr>
        <p:spPr>
          <a:xfrm>
            <a:off x="7084325" y="2812050"/>
            <a:ext cx="17154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goodDog</a:t>
            </a:r>
            <a:r>
              <a:rPr lang="en"/>
              <a:t> variable</a:t>
            </a:r>
            <a:endParaRPr/>
          </a:p>
        </p:txBody>
      </p:sp>
      <p:sp>
        <p:nvSpPr>
          <p:cNvPr id="845" name="Google Shape;845;p117"/>
          <p:cNvSpPr/>
          <p:nvPr/>
        </p:nvSpPr>
        <p:spPr>
          <a:xfrm>
            <a:off x="7590675" y="3189800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6" name="Google Shape;846;p117"/>
          <p:cNvCxnSpPr>
            <a:endCxn id="841" idx="0"/>
          </p:cNvCxnSpPr>
          <p:nvPr/>
        </p:nvCxnSpPr>
        <p:spPr>
          <a:xfrm>
            <a:off x="7861625" y="3310375"/>
            <a:ext cx="42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117"/>
          <p:cNvSpPr/>
          <p:nvPr/>
        </p:nvSpPr>
        <p:spPr>
          <a:xfrm>
            <a:off x="7826919" y="3282350"/>
            <a:ext cx="70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17"/>
          <p:cNvSpPr/>
          <p:nvPr/>
        </p:nvSpPr>
        <p:spPr>
          <a:xfrm>
            <a:off x="7084325" y="1152475"/>
            <a:ext cx="17154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badDog</a:t>
            </a:r>
            <a:r>
              <a:rPr lang="en"/>
              <a:t> variable</a:t>
            </a:r>
            <a:endParaRPr/>
          </a:p>
        </p:txBody>
      </p:sp>
      <p:sp>
        <p:nvSpPr>
          <p:cNvPr id="849" name="Google Shape;849;p117"/>
          <p:cNvSpPr/>
          <p:nvPr/>
        </p:nvSpPr>
        <p:spPr>
          <a:xfrm>
            <a:off x="7590675" y="153022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0" name="Google Shape;850;p117"/>
          <p:cNvCxnSpPr/>
          <p:nvPr/>
        </p:nvCxnSpPr>
        <p:spPr>
          <a:xfrm>
            <a:off x="7861625" y="1650800"/>
            <a:ext cx="42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117"/>
          <p:cNvSpPr/>
          <p:nvPr/>
        </p:nvSpPr>
        <p:spPr>
          <a:xfrm>
            <a:off x="7826919" y="1622775"/>
            <a:ext cx="70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7"/>
          <p:cNvSpPr txBox="1"/>
          <p:nvPr/>
        </p:nvSpPr>
        <p:spPr>
          <a:xfrm>
            <a:off x="7628625" y="2164722"/>
            <a:ext cx="4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null</a:t>
            </a:r>
            <a:endParaRPr/>
          </a:p>
        </p:txBody>
      </p:sp>
      <p:pic>
        <p:nvPicPr>
          <p:cNvPr id="853" name="Google Shape;85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664" y="2215114"/>
            <a:ext cx="299400" cy="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Exercise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Simulator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69950"/>
            <a:ext cx="8839204" cy="33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1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sp>
        <p:nvSpPr>
          <p:cNvPr id="865" name="Google Shape;865;p119"/>
          <p:cNvSpPr/>
          <p:nvPr/>
        </p:nvSpPr>
        <p:spPr>
          <a:xfrm>
            <a:off x="7078200" y="1315525"/>
            <a:ext cx="1754100" cy="17424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</a:rPr>
              <a:t>An actual interview question!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sp>
        <p:nvSpPr>
          <p:cNvPr id="871" name="Google Shape;871;p120"/>
          <p:cNvSpPr/>
          <p:nvPr/>
        </p:nvSpPr>
        <p:spPr>
          <a:xfrm>
            <a:off x="616500" y="1197425"/>
            <a:ext cx="1442100" cy="38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872" name="Google Shape;872;p120"/>
          <p:cNvSpPr/>
          <p:nvPr/>
        </p:nvSpPr>
        <p:spPr>
          <a:xfrm>
            <a:off x="616500" y="1830550"/>
            <a:ext cx="14421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873" name="Google Shape;873;p120"/>
          <p:cNvSpPr/>
          <p:nvPr/>
        </p:nvSpPr>
        <p:spPr>
          <a:xfrm>
            <a:off x="2058600" y="1830550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parentDirectory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74" name="Google Shape;874;p120"/>
          <p:cNvSpPr/>
          <p:nvPr/>
        </p:nvSpPr>
        <p:spPr>
          <a:xfrm>
            <a:off x="3586200" y="1830550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fileName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75" name="Google Shape;875;p120"/>
          <p:cNvSpPr/>
          <p:nvPr/>
        </p:nvSpPr>
        <p:spPr>
          <a:xfrm>
            <a:off x="5113800" y="1830550"/>
            <a:ext cx="8883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fileSize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76" name="Google Shape;876;p120"/>
          <p:cNvSpPr/>
          <p:nvPr/>
        </p:nvSpPr>
        <p:spPr>
          <a:xfrm>
            <a:off x="2058600" y="1197425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parentDirectory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77" name="Google Shape;877;p120"/>
          <p:cNvSpPr/>
          <p:nvPr/>
        </p:nvSpPr>
        <p:spPr>
          <a:xfrm>
            <a:off x="3586200" y="1197425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directoryName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78" name="Google Shape;878;p120"/>
          <p:cNvSpPr/>
          <p:nvPr/>
        </p:nvSpPr>
        <p:spPr>
          <a:xfrm>
            <a:off x="5113800" y="1197425"/>
            <a:ext cx="11268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directories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79" name="Google Shape;879;p120"/>
          <p:cNvSpPr/>
          <p:nvPr/>
        </p:nvSpPr>
        <p:spPr>
          <a:xfrm>
            <a:off x="6240600" y="1197425"/>
            <a:ext cx="8883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files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sp>
        <p:nvSpPr>
          <p:cNvPr id="885" name="Google Shape;885;p121"/>
          <p:cNvSpPr/>
          <p:nvPr/>
        </p:nvSpPr>
        <p:spPr>
          <a:xfrm>
            <a:off x="616500" y="1197425"/>
            <a:ext cx="1442100" cy="38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886" name="Google Shape;886;p121"/>
          <p:cNvSpPr/>
          <p:nvPr/>
        </p:nvSpPr>
        <p:spPr>
          <a:xfrm>
            <a:off x="616500" y="1830550"/>
            <a:ext cx="14421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887" name="Google Shape;887;p121"/>
          <p:cNvSpPr/>
          <p:nvPr/>
        </p:nvSpPr>
        <p:spPr>
          <a:xfrm>
            <a:off x="2058600" y="1830550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parentDirectory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88" name="Google Shape;888;p121"/>
          <p:cNvSpPr/>
          <p:nvPr/>
        </p:nvSpPr>
        <p:spPr>
          <a:xfrm>
            <a:off x="3586200" y="1830550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fileName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89" name="Google Shape;889;p121"/>
          <p:cNvSpPr/>
          <p:nvPr/>
        </p:nvSpPr>
        <p:spPr>
          <a:xfrm>
            <a:off x="5113800" y="1830550"/>
            <a:ext cx="8883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fileSize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90" name="Google Shape;890;p121"/>
          <p:cNvSpPr/>
          <p:nvPr/>
        </p:nvSpPr>
        <p:spPr>
          <a:xfrm>
            <a:off x="2058600" y="1197425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parentDirectory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91" name="Google Shape;891;p121"/>
          <p:cNvSpPr/>
          <p:nvPr/>
        </p:nvSpPr>
        <p:spPr>
          <a:xfrm>
            <a:off x="3586200" y="1197425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directoryName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92" name="Google Shape;892;p121"/>
          <p:cNvSpPr/>
          <p:nvPr/>
        </p:nvSpPr>
        <p:spPr>
          <a:xfrm>
            <a:off x="5113800" y="1197425"/>
            <a:ext cx="11268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directories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93" name="Google Shape;893;p121"/>
          <p:cNvSpPr/>
          <p:nvPr/>
        </p:nvSpPr>
        <p:spPr>
          <a:xfrm>
            <a:off x="6240600" y="1197425"/>
            <a:ext cx="8883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files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94" name="Google Shape;894;p121"/>
          <p:cNvSpPr/>
          <p:nvPr/>
        </p:nvSpPr>
        <p:spPr>
          <a:xfrm>
            <a:off x="4314150" y="2463675"/>
            <a:ext cx="888300" cy="386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"root"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895" name="Google Shape;895;p121"/>
          <p:cNvSpPr/>
          <p:nvPr/>
        </p:nvSpPr>
        <p:spPr>
          <a:xfrm>
            <a:off x="5266050" y="2940025"/>
            <a:ext cx="8883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"dog.jpg"</a:t>
            </a:r>
            <a:br>
              <a:rPr lang="en" sz="1200"/>
            </a:br>
            <a:r>
              <a:rPr lang="en" sz="1200"/>
              <a:t>100</a:t>
            </a:r>
            <a:endParaRPr sz="1200"/>
          </a:p>
        </p:txBody>
      </p:sp>
      <p:sp>
        <p:nvSpPr>
          <p:cNvPr id="896" name="Google Shape;896;p121"/>
          <p:cNvSpPr/>
          <p:nvPr/>
        </p:nvSpPr>
        <p:spPr>
          <a:xfrm>
            <a:off x="5266050" y="3483475"/>
            <a:ext cx="888300" cy="386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"notes"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897" name="Google Shape;897;p121"/>
          <p:cNvSpPr/>
          <p:nvPr/>
        </p:nvSpPr>
        <p:spPr>
          <a:xfrm>
            <a:off x="6240600" y="3959825"/>
            <a:ext cx="8883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"note1.txt"</a:t>
            </a:r>
            <a:br>
              <a:rPr lang="en" sz="1200"/>
            </a:br>
            <a:r>
              <a:rPr lang="en" sz="1200"/>
              <a:t>200</a:t>
            </a:r>
            <a:endParaRPr sz="1200"/>
          </a:p>
        </p:txBody>
      </p:sp>
      <p:sp>
        <p:nvSpPr>
          <p:cNvPr id="898" name="Google Shape;898;p121"/>
          <p:cNvSpPr/>
          <p:nvPr/>
        </p:nvSpPr>
        <p:spPr>
          <a:xfrm>
            <a:off x="6240600" y="4436175"/>
            <a:ext cx="8883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"note2.txt"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300</a:t>
            </a:r>
            <a:endParaRPr sz="1100"/>
          </a:p>
        </p:txBody>
      </p:sp>
      <p:cxnSp>
        <p:nvCxnSpPr>
          <p:cNvPr id="899" name="Google Shape;899;p121"/>
          <p:cNvCxnSpPr>
            <a:stCxn id="894" idx="2"/>
            <a:endCxn id="895" idx="1"/>
          </p:cNvCxnSpPr>
          <p:nvPr/>
        </p:nvCxnSpPr>
        <p:spPr>
          <a:xfrm flipH="1" rot="-5400000">
            <a:off x="4870800" y="2737875"/>
            <a:ext cx="282900" cy="507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121"/>
          <p:cNvCxnSpPr>
            <a:stCxn id="894" idx="2"/>
            <a:endCxn id="896" idx="1"/>
          </p:cNvCxnSpPr>
          <p:nvPr/>
        </p:nvCxnSpPr>
        <p:spPr>
          <a:xfrm flipH="1" rot="-5400000">
            <a:off x="4599000" y="3009675"/>
            <a:ext cx="826500" cy="507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121"/>
          <p:cNvCxnSpPr>
            <a:stCxn id="896" idx="2"/>
            <a:endCxn id="897" idx="1"/>
          </p:cNvCxnSpPr>
          <p:nvPr/>
        </p:nvCxnSpPr>
        <p:spPr>
          <a:xfrm flipH="1" rot="-5400000">
            <a:off x="5833950" y="3746425"/>
            <a:ext cx="282900" cy="530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121"/>
          <p:cNvCxnSpPr>
            <a:stCxn id="896" idx="2"/>
            <a:endCxn id="898" idx="1"/>
          </p:cNvCxnSpPr>
          <p:nvPr/>
        </p:nvCxnSpPr>
        <p:spPr>
          <a:xfrm flipH="1" rot="-5400000">
            <a:off x="5595750" y="3984625"/>
            <a:ext cx="759300" cy="530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121"/>
          <p:cNvSpPr txBox="1"/>
          <p:nvPr/>
        </p:nvSpPr>
        <p:spPr>
          <a:xfrm>
            <a:off x="616500" y="2571750"/>
            <a:ext cx="335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Directories</a:t>
            </a:r>
            <a:endParaRPr b="1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Char char="●"/>
            </a:pPr>
            <a:r>
              <a:rPr lang="en">
                <a:solidFill>
                  <a:srgbClr val="FF00FF"/>
                </a:solidFill>
              </a:rPr>
              <a:t>Have a name</a:t>
            </a:r>
            <a:endParaRPr>
              <a:solidFill>
                <a:srgbClr val="FF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Have a list of children Files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Have a list of children Directories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>
                <a:solidFill>
                  <a:srgbClr val="0000FF"/>
                </a:solidFill>
              </a:rPr>
              <a:t>Know their parent Directory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904" name="Google Shape;904;p121"/>
          <p:cNvCxnSpPr>
            <a:stCxn id="894" idx="3"/>
            <a:endCxn id="896" idx="3"/>
          </p:cNvCxnSpPr>
          <p:nvPr/>
        </p:nvCxnSpPr>
        <p:spPr>
          <a:xfrm>
            <a:off x="5202450" y="2657025"/>
            <a:ext cx="951900" cy="1019700"/>
          </a:xfrm>
          <a:prstGeom prst="bentConnector3">
            <a:avLst>
              <a:gd fmla="val 12501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object reference types</a:t>
            </a:r>
            <a:endParaRPr/>
          </a:p>
        </p:txBody>
      </p:sp>
      <p:graphicFrame>
        <p:nvGraphicFramePr>
          <p:cNvPr id="252" name="Google Shape;252;p50"/>
          <p:cNvGraphicFramePr/>
          <p:nvPr/>
        </p:nvGraphicFramePr>
        <p:xfrm>
          <a:off x="2120325" y="26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2025"/>
                <a:gridCol w="652025"/>
                <a:gridCol w="652025"/>
                <a:gridCol w="652025"/>
                <a:gridCol w="652025"/>
                <a:gridCol w="652025"/>
                <a:gridCol w="652025"/>
                <a:gridCol w="6520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3" name="Google Shape;253;p50"/>
          <p:cNvGraphicFramePr/>
          <p:nvPr/>
        </p:nvGraphicFramePr>
        <p:xfrm>
          <a:off x="2120325" y="21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657450"/>
                <a:gridCol w="657450"/>
                <a:gridCol w="657450"/>
                <a:gridCol w="657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50"/>
          <p:cNvSpPr txBox="1"/>
          <p:nvPr/>
        </p:nvSpPr>
        <p:spPr>
          <a:xfrm>
            <a:off x="3859624" y="25996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bytes (64 bits)</a:t>
            </a:r>
            <a:endParaRPr/>
          </a:p>
        </p:txBody>
      </p:sp>
      <p:sp>
        <p:nvSpPr>
          <p:cNvPr id="255" name="Google Shape;255;p50"/>
          <p:cNvSpPr txBox="1"/>
          <p:nvPr/>
        </p:nvSpPr>
        <p:spPr>
          <a:xfrm>
            <a:off x="2716624" y="214245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bytes (32 bits)</a:t>
            </a:r>
            <a:endParaRPr/>
          </a:p>
        </p:txBody>
      </p:sp>
      <p:sp>
        <p:nvSpPr>
          <p:cNvPr id="256" name="Google Shape;256;p50"/>
          <p:cNvSpPr txBox="1"/>
          <p:nvPr/>
        </p:nvSpPr>
        <p:spPr>
          <a:xfrm>
            <a:off x="329600" y="1077450"/>
            <a:ext cx="84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an object reference is up to the Java implementation, but on today's computers, it's usually 4 or 8 bytes. It depends on the CPU, operating system, and JVM being used and its configuration.</a:t>
            </a:r>
            <a:endParaRPr/>
          </a:p>
        </p:txBody>
      </p:sp>
      <p:sp>
        <p:nvSpPr>
          <p:cNvPr id="257" name="Google Shape;257;p50"/>
          <p:cNvSpPr txBox="1"/>
          <p:nvPr/>
        </p:nvSpPr>
        <p:spPr>
          <a:xfrm>
            <a:off x="329600" y="3363450"/>
            <a:ext cx="847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everything on computers, it's a number in the 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never see the actual number though... Java hides it from you, as an abstraction.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computer memory as a giant array, and as an object reference as an index into that array. (It's a bit more complicated but that's the basic idea.)  null is usually represented by 0.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sp>
        <p:nvSpPr>
          <p:cNvPr id="910" name="Google Shape;910;p122"/>
          <p:cNvSpPr/>
          <p:nvPr/>
        </p:nvSpPr>
        <p:spPr>
          <a:xfrm>
            <a:off x="616500" y="1197425"/>
            <a:ext cx="1442100" cy="38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911" name="Google Shape;911;p122"/>
          <p:cNvSpPr/>
          <p:nvPr/>
        </p:nvSpPr>
        <p:spPr>
          <a:xfrm>
            <a:off x="616500" y="1830550"/>
            <a:ext cx="14421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912" name="Google Shape;912;p122"/>
          <p:cNvSpPr/>
          <p:nvPr/>
        </p:nvSpPr>
        <p:spPr>
          <a:xfrm>
            <a:off x="2058600" y="1830550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parentDirectory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13" name="Google Shape;913;p122"/>
          <p:cNvSpPr/>
          <p:nvPr/>
        </p:nvSpPr>
        <p:spPr>
          <a:xfrm>
            <a:off x="3586200" y="1830550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fileName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14" name="Google Shape;914;p122"/>
          <p:cNvSpPr/>
          <p:nvPr/>
        </p:nvSpPr>
        <p:spPr>
          <a:xfrm>
            <a:off x="5113800" y="1830550"/>
            <a:ext cx="8883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fileSize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15" name="Google Shape;915;p122"/>
          <p:cNvSpPr/>
          <p:nvPr/>
        </p:nvSpPr>
        <p:spPr>
          <a:xfrm>
            <a:off x="2058600" y="1197425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parentDirectory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6" name="Google Shape;916;p122"/>
          <p:cNvSpPr/>
          <p:nvPr/>
        </p:nvSpPr>
        <p:spPr>
          <a:xfrm>
            <a:off x="3586200" y="1197425"/>
            <a:ext cx="15276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directoryName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7" name="Google Shape;917;p122"/>
          <p:cNvSpPr/>
          <p:nvPr/>
        </p:nvSpPr>
        <p:spPr>
          <a:xfrm>
            <a:off x="5113800" y="1197425"/>
            <a:ext cx="11268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directories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8" name="Google Shape;918;p122"/>
          <p:cNvSpPr/>
          <p:nvPr/>
        </p:nvSpPr>
        <p:spPr>
          <a:xfrm>
            <a:off x="6240600" y="1197425"/>
            <a:ext cx="8883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files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19" name="Google Shape;919;p122"/>
          <p:cNvSpPr/>
          <p:nvPr/>
        </p:nvSpPr>
        <p:spPr>
          <a:xfrm>
            <a:off x="4314150" y="2463675"/>
            <a:ext cx="888300" cy="386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"root"</a:t>
            </a:r>
            <a:endParaRPr sz="1200"/>
          </a:p>
        </p:txBody>
      </p:sp>
      <p:sp>
        <p:nvSpPr>
          <p:cNvPr id="920" name="Google Shape;920;p122"/>
          <p:cNvSpPr/>
          <p:nvPr/>
        </p:nvSpPr>
        <p:spPr>
          <a:xfrm>
            <a:off x="5266050" y="2940025"/>
            <a:ext cx="8883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"dog.jpg"</a:t>
            </a:r>
            <a:br>
              <a:rPr lang="en" sz="1200">
                <a:solidFill>
                  <a:srgbClr val="FF00FF"/>
                </a:solidFill>
              </a:rPr>
            </a:br>
            <a:r>
              <a:rPr lang="en" sz="1200">
                <a:solidFill>
                  <a:srgbClr val="FF00FF"/>
                </a:solidFill>
              </a:rPr>
              <a:t>100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921" name="Google Shape;921;p122"/>
          <p:cNvSpPr/>
          <p:nvPr/>
        </p:nvSpPr>
        <p:spPr>
          <a:xfrm>
            <a:off x="5266050" y="3483475"/>
            <a:ext cx="888300" cy="386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"notes"</a:t>
            </a:r>
            <a:endParaRPr sz="1200"/>
          </a:p>
        </p:txBody>
      </p:sp>
      <p:sp>
        <p:nvSpPr>
          <p:cNvPr id="922" name="Google Shape;922;p122"/>
          <p:cNvSpPr/>
          <p:nvPr/>
        </p:nvSpPr>
        <p:spPr>
          <a:xfrm>
            <a:off x="6240600" y="3959825"/>
            <a:ext cx="8883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"note1.txt"</a:t>
            </a:r>
            <a:br>
              <a:rPr lang="en" sz="1200">
                <a:solidFill>
                  <a:srgbClr val="FF00FF"/>
                </a:solidFill>
              </a:rPr>
            </a:br>
            <a:r>
              <a:rPr lang="en" sz="1200">
                <a:solidFill>
                  <a:srgbClr val="FF00FF"/>
                </a:solidFill>
              </a:rPr>
              <a:t>200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923" name="Google Shape;923;p122"/>
          <p:cNvSpPr/>
          <p:nvPr/>
        </p:nvSpPr>
        <p:spPr>
          <a:xfrm>
            <a:off x="6240600" y="4436175"/>
            <a:ext cx="888300" cy="386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FF"/>
                </a:solidFill>
              </a:rPr>
              <a:t>"note2.txt"</a:t>
            </a:r>
            <a:br>
              <a:rPr lang="en" sz="1100">
                <a:solidFill>
                  <a:srgbClr val="FF00FF"/>
                </a:solidFill>
              </a:rPr>
            </a:br>
            <a:r>
              <a:rPr lang="en" sz="1100">
                <a:solidFill>
                  <a:srgbClr val="FF00FF"/>
                </a:solidFill>
              </a:rPr>
              <a:t>300</a:t>
            </a:r>
            <a:endParaRPr sz="1100">
              <a:solidFill>
                <a:srgbClr val="FF00FF"/>
              </a:solidFill>
            </a:endParaRPr>
          </a:p>
        </p:txBody>
      </p:sp>
      <p:cxnSp>
        <p:nvCxnSpPr>
          <p:cNvPr id="924" name="Google Shape;924;p122"/>
          <p:cNvCxnSpPr>
            <a:stCxn id="919" idx="2"/>
            <a:endCxn id="920" idx="1"/>
          </p:cNvCxnSpPr>
          <p:nvPr/>
        </p:nvCxnSpPr>
        <p:spPr>
          <a:xfrm flipH="1" rot="-5400000">
            <a:off x="4870800" y="2737875"/>
            <a:ext cx="282900" cy="507900"/>
          </a:xfrm>
          <a:prstGeom prst="bentConnector2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122"/>
          <p:cNvCxnSpPr>
            <a:stCxn id="919" idx="2"/>
            <a:endCxn id="921" idx="1"/>
          </p:cNvCxnSpPr>
          <p:nvPr/>
        </p:nvCxnSpPr>
        <p:spPr>
          <a:xfrm flipH="1" rot="-5400000">
            <a:off x="4599000" y="3009675"/>
            <a:ext cx="826500" cy="507900"/>
          </a:xfrm>
          <a:prstGeom prst="bentConnector2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122"/>
          <p:cNvCxnSpPr>
            <a:stCxn id="921" idx="2"/>
            <a:endCxn id="922" idx="1"/>
          </p:cNvCxnSpPr>
          <p:nvPr/>
        </p:nvCxnSpPr>
        <p:spPr>
          <a:xfrm flipH="1" rot="-5400000">
            <a:off x="5833950" y="3746425"/>
            <a:ext cx="282900" cy="530400"/>
          </a:xfrm>
          <a:prstGeom prst="bentConnector2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122"/>
          <p:cNvCxnSpPr>
            <a:stCxn id="921" idx="2"/>
            <a:endCxn id="923" idx="1"/>
          </p:cNvCxnSpPr>
          <p:nvPr/>
        </p:nvCxnSpPr>
        <p:spPr>
          <a:xfrm flipH="1" rot="-5400000">
            <a:off x="5595750" y="3984625"/>
            <a:ext cx="759300" cy="530400"/>
          </a:xfrm>
          <a:prstGeom prst="bentConnector2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122"/>
          <p:cNvSpPr txBox="1"/>
          <p:nvPr/>
        </p:nvSpPr>
        <p:spPr>
          <a:xfrm>
            <a:off x="616500" y="2571750"/>
            <a:ext cx="33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Files</a:t>
            </a:r>
            <a:endParaRPr b="1">
              <a:solidFill>
                <a:srgbClr val="674EA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Char char="●"/>
            </a:pPr>
            <a:r>
              <a:rPr lang="en">
                <a:solidFill>
                  <a:srgbClr val="FF00FF"/>
                </a:solidFill>
              </a:rPr>
              <a:t>Have a name</a:t>
            </a:r>
            <a:endParaRPr>
              <a:solidFill>
                <a:srgbClr val="FF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FF"/>
                </a:solidFill>
              </a:rPr>
              <a:t>Know their parent Directory</a:t>
            </a:r>
            <a:endParaRPr/>
          </a:p>
        </p:txBody>
      </p:sp>
      <p:cxnSp>
        <p:nvCxnSpPr>
          <p:cNvPr id="929" name="Google Shape;929;p122"/>
          <p:cNvCxnSpPr>
            <a:endCxn id="920" idx="3"/>
          </p:cNvCxnSpPr>
          <p:nvPr/>
        </p:nvCxnSpPr>
        <p:spPr>
          <a:xfrm>
            <a:off x="5202450" y="2656975"/>
            <a:ext cx="951900" cy="476400"/>
          </a:xfrm>
          <a:prstGeom prst="bentConnector3">
            <a:avLst>
              <a:gd fmla="val 12501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0" name="Google Shape;930;p122"/>
          <p:cNvCxnSpPr>
            <a:stCxn id="921" idx="3"/>
            <a:endCxn id="922" idx="3"/>
          </p:cNvCxnSpPr>
          <p:nvPr/>
        </p:nvCxnSpPr>
        <p:spPr>
          <a:xfrm>
            <a:off x="6154350" y="3676825"/>
            <a:ext cx="974700" cy="476400"/>
          </a:xfrm>
          <a:prstGeom prst="bentConnector3">
            <a:avLst>
              <a:gd fmla="val 124415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1" name="Google Shape;931;p122"/>
          <p:cNvCxnSpPr>
            <a:stCxn id="921" idx="3"/>
            <a:endCxn id="923" idx="3"/>
          </p:cNvCxnSpPr>
          <p:nvPr/>
        </p:nvCxnSpPr>
        <p:spPr>
          <a:xfrm>
            <a:off x="6154350" y="3676825"/>
            <a:ext cx="974700" cy="952800"/>
          </a:xfrm>
          <a:prstGeom prst="bentConnector3">
            <a:avLst>
              <a:gd fmla="val 124415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graphicFrame>
        <p:nvGraphicFramePr>
          <p:cNvPr id="937" name="Google Shape;937;p123"/>
          <p:cNvGraphicFramePr/>
          <p:nvPr/>
        </p:nvGraphicFramePr>
        <p:xfrm>
          <a:off x="667200" y="1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4082550"/>
                <a:gridCol w="4082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Print the contents of the current directory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       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Contents of /root/d2/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&lt;d4&gt;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&lt;d5&gt;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t7.txt        800 bytes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t8.txt        900 bytes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t9.txt        1000 bytes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mkdir &lt;directory name&gt;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Create a new directory with the name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&lt;directory name&gt;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; Fail if a directory named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&lt;directory name&gt;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already exists in the current directory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graphicFrame>
        <p:nvGraphicFramePr>
          <p:cNvPr id="943" name="Google Shape;943;p124"/>
          <p:cNvGraphicFramePr/>
          <p:nvPr/>
        </p:nvGraphicFramePr>
        <p:xfrm>
          <a:off x="667200" y="1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4082550"/>
                <a:gridCol w="4082550"/>
              </a:tblGrid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mkfile &lt;file name&gt;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 size&gt;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Create a new file with the name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 name&gt;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and size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 size&gt;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; Fail if a file named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 name&gt;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already exists in the current directory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&lt;directory name&gt;</a:t>
                      </a:r>
                      <a:endParaRPr b="1"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Change the current directory to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&lt;directory name&gt;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; Fail if a directory named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&lt;directory name&gt;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does not exist in the current directory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</a:t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Change the current directory to the parent of the current directory; Fail if  the current directory is already the topmost directory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verify</a:t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Run tests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quit</a:t>
                      </a:r>
                      <a:endParaRPr b="1"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Quit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Exercise: File System Simulator</a:t>
            </a:r>
            <a:endParaRPr/>
          </a:p>
        </p:txBody>
      </p:sp>
      <p:sp>
        <p:nvSpPr>
          <p:cNvPr id="949" name="Google Shape;949;p125"/>
          <p:cNvSpPr txBox="1"/>
          <p:nvPr/>
        </p:nvSpPr>
        <p:spPr>
          <a:xfrm>
            <a:off x="568875" y="1564375"/>
            <a:ext cx="8263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Replit: </a:t>
            </a:r>
            <a:r>
              <a:rPr b="1" lang="en" sz="1800">
                <a:solidFill>
                  <a:schemeClr val="dk1"/>
                </a:solidFill>
              </a:rPr>
              <a:t>File System Simulation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</a:rPr>
              <a:t>What other operations can you add?</a:t>
            </a:r>
            <a:endParaRPr b="1" sz="1800" u="sng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- Part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12/9/2022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- Part 2</a:t>
            </a:r>
            <a:endParaRPr/>
          </a:p>
        </p:txBody>
      </p:sp>
      <p:sp>
        <p:nvSpPr>
          <p:cNvPr id="960" name="Google Shape;960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 Simulator Discussion / Demos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</a:t>
            </a:r>
            <a:endParaRPr/>
          </a:p>
        </p:txBody>
      </p:sp>
      <p:sp>
        <p:nvSpPr>
          <p:cNvPr id="966" name="Google Shape;966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29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972" name="Google Shape;972;p129"/>
          <p:cNvSpPr txBox="1"/>
          <p:nvPr>
            <p:ph idx="1" type="subTitle"/>
          </p:nvPr>
        </p:nvSpPr>
        <p:spPr>
          <a:xfrm>
            <a:off x="311700" y="2453125"/>
            <a:ext cx="85206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540"/>
              <a:t>Iteration</a:t>
            </a:r>
            <a:r>
              <a:rPr lang="en" sz="1540"/>
              <a:t>, in the context of computer programming, is a process wherein a set of instructions are repeated a specified number of times or until a condition is met.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40"/>
              <a:t>Each time the set of instructions is executed is called an </a:t>
            </a:r>
            <a:r>
              <a:rPr b="1" lang="en" sz="1540"/>
              <a:t>iteration</a:t>
            </a:r>
            <a:r>
              <a:rPr lang="en" sz="1540"/>
              <a:t>.</a:t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40"/>
              <a:t>Another term for iteration is </a:t>
            </a:r>
            <a:r>
              <a:rPr b="1" lang="en" sz="1540"/>
              <a:t>loop</a:t>
            </a:r>
            <a:r>
              <a:rPr lang="en" sz="1540"/>
              <a:t>… the program "loops back" to an earlier step and repeats.</a:t>
            </a:r>
            <a:endParaRPr sz="154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30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while syntax </a:t>
            </a:r>
            <a:endParaRPr sz="2520"/>
          </a:p>
        </p:txBody>
      </p:sp>
      <p:sp>
        <p:nvSpPr>
          <p:cNvPr id="978" name="Google Shape;978;p130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979" name="Google Shape;979;p130"/>
          <p:cNvSpPr/>
          <p:nvPr/>
        </p:nvSpPr>
        <p:spPr>
          <a:xfrm>
            <a:off x="4855771" y="14865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980" name="Google Shape;980;p130"/>
          <p:cNvSpPr/>
          <p:nvPr/>
        </p:nvSpPr>
        <p:spPr>
          <a:xfrm>
            <a:off x="6638071" y="26905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</a:t>
            </a:r>
            <a:endParaRPr sz="1000"/>
          </a:p>
        </p:txBody>
      </p:sp>
      <p:sp>
        <p:nvSpPr>
          <p:cNvPr id="981" name="Google Shape;981;p130"/>
          <p:cNvSpPr txBox="1"/>
          <p:nvPr/>
        </p:nvSpPr>
        <p:spPr>
          <a:xfrm>
            <a:off x="6630521" y="20174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982" name="Google Shape;982;p130"/>
          <p:cNvSpPr/>
          <p:nvPr/>
        </p:nvSpPr>
        <p:spPr>
          <a:xfrm>
            <a:off x="5110396" y="37267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while</a:t>
            </a:r>
            <a:endParaRPr sz="1000"/>
          </a:p>
        </p:txBody>
      </p:sp>
      <p:cxnSp>
        <p:nvCxnSpPr>
          <p:cNvPr id="983" name="Google Shape;983;p130"/>
          <p:cNvCxnSpPr>
            <a:stCxn id="979" idx="2"/>
            <a:endCxn id="982" idx="0"/>
          </p:cNvCxnSpPr>
          <p:nvPr/>
        </p:nvCxnSpPr>
        <p:spPr>
          <a:xfrm flipH="1" rot="-5400000">
            <a:off x="5133046" y="3165250"/>
            <a:ext cx="11226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130"/>
          <p:cNvSpPr txBox="1"/>
          <p:nvPr/>
        </p:nvSpPr>
        <p:spPr>
          <a:xfrm>
            <a:off x="5693150" y="26188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985" name="Google Shape;985;p130"/>
          <p:cNvSpPr txBox="1"/>
          <p:nvPr/>
        </p:nvSpPr>
        <p:spPr>
          <a:xfrm>
            <a:off x="381000" y="2362200"/>
            <a:ext cx="43245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Google Shape;986;p130"/>
          <p:cNvSpPr txBox="1"/>
          <p:nvPr/>
        </p:nvSpPr>
        <p:spPr>
          <a:xfrm>
            <a:off x="3048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7" name="Google Shape;987;p130"/>
          <p:cNvSpPr txBox="1"/>
          <p:nvPr/>
        </p:nvSpPr>
        <p:spPr>
          <a:xfrm>
            <a:off x="5828875" y="268425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while</a:t>
            </a:r>
            <a:endParaRPr/>
          </a:p>
        </p:txBody>
      </p:sp>
      <p:cxnSp>
        <p:nvCxnSpPr>
          <p:cNvPr id="988" name="Google Shape;988;p130"/>
          <p:cNvCxnSpPr>
            <a:stCxn id="979" idx="3"/>
            <a:endCxn id="980" idx="0"/>
          </p:cNvCxnSpPr>
          <p:nvPr/>
        </p:nvCxnSpPr>
        <p:spPr>
          <a:xfrm>
            <a:off x="6532321" y="2045400"/>
            <a:ext cx="689100" cy="6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130"/>
          <p:cNvCxnSpPr>
            <a:stCxn id="980" idx="3"/>
            <a:endCxn id="979" idx="0"/>
          </p:cNvCxnSpPr>
          <p:nvPr/>
        </p:nvCxnSpPr>
        <p:spPr>
          <a:xfrm rot="10800000">
            <a:off x="5693971" y="1486625"/>
            <a:ext cx="2110500" cy="1536000"/>
          </a:xfrm>
          <a:prstGeom prst="bentConnector4">
            <a:avLst>
              <a:gd fmla="val -11283" name="adj1"/>
              <a:gd fmla="val 1284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130"/>
          <p:cNvSpPr txBox="1"/>
          <p:nvPr/>
        </p:nvSpPr>
        <p:spPr>
          <a:xfrm>
            <a:off x="276075" y="3728275"/>
            <a:ext cx="432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like an if statement that keeps repeating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if, we recommend curly braces always.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(But Java does not require it.)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31"/>
          <p:cNvSpPr txBox="1"/>
          <p:nvPr>
            <p:ph type="title"/>
          </p:nvPr>
        </p:nvSpPr>
        <p:spPr>
          <a:xfrm>
            <a:off x="311700" y="445025"/>
            <a:ext cx="83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++ and -- operators</a:t>
            </a:r>
            <a:endParaRPr sz="2520"/>
          </a:p>
        </p:txBody>
      </p:sp>
      <p:sp>
        <p:nvSpPr>
          <p:cNvPr id="996" name="Google Shape;996;p131"/>
          <p:cNvSpPr txBox="1"/>
          <p:nvPr/>
        </p:nvSpPr>
        <p:spPr>
          <a:xfrm>
            <a:off x="381000" y="1066800"/>
            <a:ext cx="43245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i++;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31"/>
          <p:cNvSpPr txBox="1"/>
          <p:nvPr/>
        </p:nvSpPr>
        <p:spPr>
          <a:xfrm>
            <a:off x="4800600" y="1066800"/>
            <a:ext cx="43245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System.out.println(i++);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31"/>
          <p:cNvSpPr txBox="1"/>
          <p:nvPr/>
        </p:nvSpPr>
        <p:spPr>
          <a:xfrm>
            <a:off x="381000" y="3581400"/>
            <a:ext cx="854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1800">
                <a:solidFill>
                  <a:schemeClr val="dk1"/>
                </a:solidFill>
              </a:rPr>
              <a:t> means post-increment, so it evaluates to the current value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</a:rPr>
              <a:t>, then increments it. The increment/decrement is a </a:t>
            </a:r>
            <a:r>
              <a:rPr b="1" lang="en" sz="1800">
                <a:solidFill>
                  <a:schemeClr val="dk1"/>
                </a:solidFill>
              </a:rPr>
              <a:t>side effect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Opinions differ on style here.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9" name="Google Shape;999;p131"/>
          <p:cNvSpPr txBox="1"/>
          <p:nvPr/>
        </p:nvSpPr>
        <p:spPr>
          <a:xfrm>
            <a:off x="4795325" y="2209800"/>
            <a:ext cx="496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printManyTimes(String s, int count)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while (--count &gt;= 0)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System.out.println(text);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1000" name="Google Shape;1000;p131"/>
          <p:cNvSpPr txBox="1"/>
          <p:nvPr/>
        </p:nvSpPr>
        <p:spPr>
          <a:xfrm>
            <a:off x="299525" y="2209800"/>
            <a:ext cx="49650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printManyTimes(String s, int count) {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while (count &gt; 0)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count-–;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439100" y="445025"/>
            <a:ext cx="79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Variable Names</a:t>
            </a:r>
            <a:endParaRPr sz="25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51"/>
          <p:cNvSpPr txBox="1"/>
          <p:nvPr>
            <p:ph idx="1" type="body"/>
          </p:nvPr>
        </p:nvSpPr>
        <p:spPr>
          <a:xfrm>
            <a:off x="439200" y="1152475"/>
            <a:ext cx="79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Variable names must start with a letter. The rest of the name may include letters, digits, or _.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No spaces!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convention is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camelCase</a:t>
            </a:r>
            <a:r>
              <a:rPr lang="en" sz="2000"/>
              <a:t> with the first letter in lowercase.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Variable names should be descriptive!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* Keywords are off limits (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/>
              <a:t>, etc.)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2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= (assignment) can be used in the condition</a:t>
            </a:r>
            <a:endParaRPr sz="2520"/>
          </a:p>
        </p:txBody>
      </p:sp>
      <p:sp>
        <p:nvSpPr>
          <p:cNvPr id="1006" name="Google Shape;1006;p132"/>
          <p:cNvSpPr txBox="1"/>
          <p:nvPr/>
        </p:nvSpPr>
        <p:spPr>
          <a:xfrm>
            <a:off x="381000" y="1524000"/>
            <a:ext cx="8238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command = getNextCommand();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(command != null)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executeCommand(command);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command = getNextCommand();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Google Shape;1007;p132"/>
          <p:cNvSpPr txBox="1"/>
          <p:nvPr/>
        </p:nvSpPr>
        <p:spPr>
          <a:xfrm>
            <a:off x="304800" y="1143000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loop condition may depend on some code that repeats every iteration: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8" name="Google Shape;1008;p132"/>
          <p:cNvSpPr txBox="1"/>
          <p:nvPr/>
        </p:nvSpPr>
        <p:spPr>
          <a:xfrm>
            <a:off x="304800" y="2895600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assignment operator can be used in the condition to avoid the repetition: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9" name="Google Shape;1009;p132"/>
          <p:cNvSpPr txBox="1"/>
          <p:nvPr/>
        </p:nvSpPr>
        <p:spPr>
          <a:xfrm>
            <a:off x="304800" y="4267200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Programmers may differ on the style here. (The first style was used in Magpie.)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0" name="Google Shape;1010;p132"/>
          <p:cNvSpPr txBox="1"/>
          <p:nvPr/>
        </p:nvSpPr>
        <p:spPr>
          <a:xfrm>
            <a:off x="381000" y="3200400"/>
            <a:ext cx="823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command;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((command = getNextCommand()) != null)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executeCommand(command);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3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Sentinel values</a:t>
            </a:r>
            <a:endParaRPr sz="2520"/>
          </a:p>
        </p:txBody>
      </p:sp>
      <p:sp>
        <p:nvSpPr>
          <p:cNvPr id="1016" name="Google Shape;1016;p133"/>
          <p:cNvSpPr txBox="1"/>
          <p:nvPr/>
        </p:nvSpPr>
        <p:spPr>
          <a:xfrm>
            <a:off x="533400" y="2209800"/>
            <a:ext cx="82383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command;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((command = getNextCommand()) != null)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executeCommand(command);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Google Shape;1017;p133"/>
          <p:cNvSpPr txBox="1"/>
          <p:nvPr/>
        </p:nvSpPr>
        <p:spPr>
          <a:xfrm>
            <a:off x="304800" y="1143000"/>
            <a:ext cx="82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sentinel value is a special value that tells the loop to terminate.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code from the previous slide is an example of this: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getNextCommand returns null when there are no more commands to execute.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4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Input-controlled loops</a:t>
            </a:r>
            <a:endParaRPr sz="2520"/>
          </a:p>
        </p:txBody>
      </p:sp>
      <p:sp>
        <p:nvSpPr>
          <p:cNvPr id="1023" name="Google Shape;1023;p134"/>
          <p:cNvSpPr txBox="1"/>
          <p:nvPr/>
        </p:nvSpPr>
        <p:spPr>
          <a:xfrm>
            <a:off x="3991925" y="1170125"/>
            <a:ext cx="395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while loop is often used for </a:t>
            </a:r>
            <a:r>
              <a:rPr b="1" lang="en">
                <a:solidFill>
                  <a:schemeClr val="dk1"/>
                </a:solidFill>
              </a:rPr>
              <a:t>input-controlled loops</a:t>
            </a:r>
            <a:r>
              <a:rPr lang="en">
                <a:solidFill>
                  <a:schemeClr val="dk1"/>
                </a:solidFill>
              </a:rPr>
              <a:t>, where </a:t>
            </a: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 is being taken from the user, or from a file on disk, or the network.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example is the MagpieRunner, where the while loop continues until the user enters "Bye", the sentinel value which tells Magpie that no more input is coming and terminates the loop.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4" name="Google Shape;1024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2938998" cy="2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35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Tracing loops</a:t>
            </a:r>
            <a:endParaRPr sz="2520"/>
          </a:p>
        </p:txBody>
      </p:sp>
      <p:pic>
        <p:nvPicPr>
          <p:cNvPr id="1030" name="Google Shape;1030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0" y="1378425"/>
            <a:ext cx="4292175" cy="2843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1" name="Google Shape;1031;p135"/>
          <p:cNvGraphicFramePr/>
          <p:nvPr/>
        </p:nvGraphicFramePr>
        <p:xfrm>
          <a:off x="5478725" y="144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{E43CA56B-67AE-41EC-BB0B-5F00495A42D1}</a:tableStyleId>
              </a:tblPr>
              <a:tblGrid>
                <a:gridCol w="1510800"/>
                <a:gridCol w="1510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36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do…while syntax </a:t>
            </a:r>
            <a:endParaRPr sz="2520"/>
          </a:p>
        </p:txBody>
      </p:sp>
      <p:sp>
        <p:nvSpPr>
          <p:cNvPr id="1037" name="Google Shape;1037;p136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" sz="1125"/>
              <a:t>statement</a:t>
            </a:r>
            <a:endParaRPr i="1" sz="1125"/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i="1" lang="en" sz="1125"/>
              <a:t> 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125"/>
              <a:t>boolean expression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1312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i="1" sz="1125"/>
          </a:p>
        </p:txBody>
      </p:sp>
      <p:sp>
        <p:nvSpPr>
          <p:cNvPr id="1038" name="Google Shape;1038;p136"/>
          <p:cNvSpPr txBox="1"/>
          <p:nvPr/>
        </p:nvSpPr>
        <p:spPr>
          <a:xfrm>
            <a:off x="381000" y="2971800"/>
            <a:ext cx="475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System.out.println("Enter your name.");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name = scanner.nextLine();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 while (name.length() == 0);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136"/>
          <p:cNvSpPr txBox="1"/>
          <p:nvPr/>
        </p:nvSpPr>
        <p:spPr>
          <a:xfrm>
            <a:off x="304800" y="259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136"/>
          <p:cNvSpPr txBox="1"/>
          <p:nvPr/>
        </p:nvSpPr>
        <p:spPr>
          <a:xfrm>
            <a:off x="5828875" y="268425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while</a:t>
            </a:r>
            <a:endParaRPr/>
          </a:p>
        </p:txBody>
      </p:sp>
      <p:sp>
        <p:nvSpPr>
          <p:cNvPr id="1041" name="Google Shape;1041;p136"/>
          <p:cNvSpPr/>
          <p:nvPr/>
        </p:nvSpPr>
        <p:spPr>
          <a:xfrm>
            <a:off x="5514721" y="2293975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1042" name="Google Shape;1042;p136"/>
          <p:cNvSpPr/>
          <p:nvPr/>
        </p:nvSpPr>
        <p:spPr>
          <a:xfrm>
            <a:off x="5769196" y="1253488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</a:t>
            </a:r>
            <a:endParaRPr sz="1000"/>
          </a:p>
        </p:txBody>
      </p:sp>
      <p:sp>
        <p:nvSpPr>
          <p:cNvPr id="1043" name="Google Shape;1043;p136"/>
          <p:cNvSpPr txBox="1"/>
          <p:nvPr/>
        </p:nvSpPr>
        <p:spPr>
          <a:xfrm>
            <a:off x="6985121" y="31096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44" name="Google Shape;1044;p136"/>
          <p:cNvSpPr/>
          <p:nvPr/>
        </p:nvSpPr>
        <p:spPr>
          <a:xfrm>
            <a:off x="5769196" y="40496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do…while</a:t>
            </a:r>
            <a:endParaRPr sz="1000"/>
          </a:p>
        </p:txBody>
      </p:sp>
      <p:cxnSp>
        <p:nvCxnSpPr>
          <p:cNvPr id="1045" name="Google Shape;1045;p136"/>
          <p:cNvCxnSpPr>
            <a:stCxn id="1041" idx="2"/>
            <a:endCxn id="1044" idx="0"/>
          </p:cNvCxnSpPr>
          <p:nvPr/>
        </p:nvCxnSpPr>
        <p:spPr>
          <a:xfrm rot="5400000">
            <a:off x="6033646" y="3730425"/>
            <a:ext cx="638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136"/>
          <p:cNvSpPr txBox="1"/>
          <p:nvPr/>
        </p:nvSpPr>
        <p:spPr>
          <a:xfrm>
            <a:off x="6352550" y="36348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1047" name="Google Shape;1047;p136"/>
          <p:cNvCxnSpPr>
            <a:stCxn id="1042" idx="2"/>
            <a:endCxn id="1041" idx="0"/>
          </p:cNvCxnSpPr>
          <p:nvPr/>
        </p:nvCxnSpPr>
        <p:spPr>
          <a:xfrm>
            <a:off x="6352396" y="1917687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136"/>
          <p:cNvCxnSpPr>
            <a:stCxn id="1041" idx="3"/>
            <a:endCxn id="1042" idx="0"/>
          </p:cNvCxnSpPr>
          <p:nvPr/>
        </p:nvCxnSpPr>
        <p:spPr>
          <a:xfrm rot="10800000">
            <a:off x="6352471" y="1253525"/>
            <a:ext cx="838800" cy="1599300"/>
          </a:xfrm>
          <a:prstGeom prst="bentConnector4">
            <a:avLst>
              <a:gd fmla="val -28389" name="adj1"/>
              <a:gd fmla="val 11489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136"/>
          <p:cNvSpPr txBox="1"/>
          <p:nvPr/>
        </p:nvSpPr>
        <p:spPr>
          <a:xfrm>
            <a:off x="304800" y="1905000"/>
            <a:ext cx="49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Sometimes, you want to check some condition AFTER the body of the loop has run, not before.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7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Infinite loops</a:t>
            </a:r>
            <a:endParaRPr sz="2520"/>
          </a:p>
        </p:txBody>
      </p:sp>
      <p:sp>
        <p:nvSpPr>
          <p:cNvPr id="1055" name="Google Shape;1055;p137"/>
          <p:cNvSpPr txBox="1"/>
          <p:nvPr/>
        </p:nvSpPr>
        <p:spPr>
          <a:xfrm>
            <a:off x="381000" y="1828800"/>
            <a:ext cx="823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serveRequestsForever()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while (true)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handleNextRequest();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6" name="Google Shape;1056;p137"/>
          <p:cNvSpPr txBox="1"/>
          <p:nvPr/>
        </p:nvSpPr>
        <p:spPr>
          <a:xfrm>
            <a:off x="304800" y="3429000"/>
            <a:ext cx="823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may seem strange, but it has its place.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 the loop isn't really infinite, but the termination condition of the loop is complicated.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ways to break out of a loop, even an infinite one (break, return).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may also be </a:t>
            </a:r>
            <a:r>
              <a:rPr b="1" lang="en">
                <a:solidFill>
                  <a:schemeClr val="dk1"/>
                </a:solidFill>
              </a:rPr>
              <a:t>unintentional</a:t>
            </a:r>
            <a:r>
              <a:rPr lang="en">
                <a:solidFill>
                  <a:schemeClr val="dk1"/>
                </a:solidFill>
              </a:rPr>
              <a:t> infinite loops in your code that you need to fix!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</a:t>
            </a:r>
            <a:endParaRPr/>
          </a:p>
        </p:txBody>
      </p:sp>
      <p:sp>
        <p:nvSpPr>
          <p:cNvPr id="1062" name="Google Shape;1062;p1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9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Counter-controlled loops</a:t>
            </a:r>
            <a:endParaRPr sz="2520"/>
          </a:p>
        </p:txBody>
      </p:sp>
      <p:sp>
        <p:nvSpPr>
          <p:cNvPr id="1068" name="Google Shape;1068;p139"/>
          <p:cNvSpPr txBox="1"/>
          <p:nvPr/>
        </p:nvSpPr>
        <p:spPr>
          <a:xfrm>
            <a:off x="405250" y="1170125"/>
            <a:ext cx="754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looked at input controlled loops, which are often done using while.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statements are often used to do </a:t>
            </a:r>
            <a:r>
              <a:rPr b="1" lang="en">
                <a:solidFill>
                  <a:schemeClr val="dk1"/>
                </a:solidFill>
              </a:rPr>
              <a:t>counter-controlled loops</a:t>
            </a:r>
            <a:r>
              <a:rPr lang="en">
                <a:solidFill>
                  <a:schemeClr val="dk1"/>
                </a:solidFill>
              </a:rPr>
              <a:t>, where the loop is repeated a specific number of times, and a numeric counter is used to track which iteration the loop is 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really, any of the loop statements in Java can be used to write any possible program. Which loop to use is a matter of what you think best expresses the intent of the program.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0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for syntax </a:t>
            </a:r>
            <a:endParaRPr sz="2520"/>
          </a:p>
        </p:txBody>
      </p:sp>
      <p:sp>
        <p:nvSpPr>
          <p:cNvPr id="1074" name="Google Shape;1074;p140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1075" name="Google Shape;1075;p140"/>
          <p:cNvSpPr/>
          <p:nvPr/>
        </p:nvSpPr>
        <p:spPr>
          <a:xfrm>
            <a:off x="4855771" y="16389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condition evaluate to true?</a:t>
            </a:r>
            <a:endParaRPr sz="1000"/>
          </a:p>
        </p:txBody>
      </p:sp>
      <p:sp>
        <p:nvSpPr>
          <p:cNvPr id="1076" name="Google Shape;1076;p140"/>
          <p:cNvSpPr/>
          <p:nvPr/>
        </p:nvSpPr>
        <p:spPr>
          <a:xfrm>
            <a:off x="6638071" y="28429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body statement</a:t>
            </a:r>
            <a:endParaRPr sz="1000"/>
          </a:p>
        </p:txBody>
      </p:sp>
      <p:sp>
        <p:nvSpPr>
          <p:cNvPr id="1077" name="Google Shape;1077;p140"/>
          <p:cNvSpPr txBox="1"/>
          <p:nvPr/>
        </p:nvSpPr>
        <p:spPr>
          <a:xfrm>
            <a:off x="6630521" y="21698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78" name="Google Shape;1078;p140"/>
          <p:cNvSpPr/>
          <p:nvPr/>
        </p:nvSpPr>
        <p:spPr>
          <a:xfrm>
            <a:off x="5110396" y="40315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for</a:t>
            </a:r>
            <a:endParaRPr sz="1000"/>
          </a:p>
        </p:txBody>
      </p:sp>
      <p:cxnSp>
        <p:nvCxnSpPr>
          <p:cNvPr id="1079" name="Google Shape;1079;p140"/>
          <p:cNvCxnSpPr>
            <a:stCxn id="1075" idx="2"/>
            <a:endCxn id="1078" idx="0"/>
          </p:cNvCxnSpPr>
          <p:nvPr/>
        </p:nvCxnSpPr>
        <p:spPr>
          <a:xfrm flipH="1" rot="-5400000">
            <a:off x="5056846" y="3393850"/>
            <a:ext cx="12750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140"/>
          <p:cNvSpPr txBox="1"/>
          <p:nvPr/>
        </p:nvSpPr>
        <p:spPr>
          <a:xfrm>
            <a:off x="5693150" y="27712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081" name="Google Shape;1081;p140"/>
          <p:cNvSpPr txBox="1"/>
          <p:nvPr/>
        </p:nvSpPr>
        <p:spPr>
          <a:xfrm>
            <a:off x="381000" y="2362200"/>
            <a:ext cx="4324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&lt;= 100; i++)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140"/>
          <p:cNvSpPr txBox="1"/>
          <p:nvPr/>
        </p:nvSpPr>
        <p:spPr>
          <a:xfrm>
            <a:off x="3048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3" name="Google Shape;1083;p140"/>
          <p:cNvSpPr txBox="1"/>
          <p:nvPr/>
        </p:nvSpPr>
        <p:spPr>
          <a:xfrm>
            <a:off x="6057475" y="192225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for</a:t>
            </a:r>
            <a:endParaRPr/>
          </a:p>
        </p:txBody>
      </p:sp>
      <p:cxnSp>
        <p:nvCxnSpPr>
          <p:cNvPr id="1084" name="Google Shape;1084;p140"/>
          <p:cNvCxnSpPr>
            <a:stCxn id="1075" idx="3"/>
            <a:endCxn id="1076" idx="0"/>
          </p:cNvCxnSpPr>
          <p:nvPr/>
        </p:nvCxnSpPr>
        <p:spPr>
          <a:xfrm>
            <a:off x="6532321" y="2197800"/>
            <a:ext cx="689100" cy="6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140"/>
          <p:cNvCxnSpPr>
            <a:stCxn id="1086" idx="3"/>
            <a:endCxn id="1075" idx="0"/>
          </p:cNvCxnSpPr>
          <p:nvPr/>
        </p:nvCxnSpPr>
        <p:spPr>
          <a:xfrm rot="10800000">
            <a:off x="5693971" y="1639025"/>
            <a:ext cx="2110500" cy="2526600"/>
          </a:xfrm>
          <a:prstGeom prst="bentConnector4">
            <a:avLst>
              <a:gd fmla="val -11283" name="adj1"/>
              <a:gd fmla="val 109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140"/>
          <p:cNvSpPr/>
          <p:nvPr/>
        </p:nvSpPr>
        <p:spPr>
          <a:xfrm>
            <a:off x="6638071" y="38335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increment expression</a:t>
            </a:r>
            <a:endParaRPr sz="1000"/>
          </a:p>
        </p:txBody>
      </p:sp>
      <p:cxnSp>
        <p:nvCxnSpPr>
          <p:cNvPr id="1087" name="Google Shape;1087;p140"/>
          <p:cNvCxnSpPr>
            <a:stCxn id="1076" idx="2"/>
            <a:endCxn id="1086" idx="0"/>
          </p:cNvCxnSpPr>
          <p:nvPr/>
        </p:nvCxnSpPr>
        <p:spPr>
          <a:xfrm>
            <a:off x="7221271" y="3507125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140"/>
          <p:cNvSpPr/>
          <p:nvPr/>
        </p:nvSpPr>
        <p:spPr>
          <a:xfrm>
            <a:off x="5110396" y="6025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initialization expression</a:t>
            </a:r>
            <a:endParaRPr sz="1000"/>
          </a:p>
        </p:txBody>
      </p:sp>
      <p:cxnSp>
        <p:nvCxnSpPr>
          <p:cNvPr id="1089" name="Google Shape;1089;p140"/>
          <p:cNvCxnSpPr/>
          <p:nvPr/>
        </p:nvCxnSpPr>
        <p:spPr>
          <a:xfrm>
            <a:off x="5685180" y="1266700"/>
            <a:ext cx="78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1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for syntax </a:t>
            </a:r>
            <a:endParaRPr sz="2520"/>
          </a:p>
        </p:txBody>
      </p:sp>
      <p:sp>
        <p:nvSpPr>
          <p:cNvPr id="1095" name="Google Shape;1095;p141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1096" name="Google Shape;1096;p141"/>
          <p:cNvSpPr txBox="1"/>
          <p:nvPr/>
        </p:nvSpPr>
        <p:spPr>
          <a:xfrm>
            <a:off x="304800" y="1905000"/>
            <a:ext cx="782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initialization</a:t>
            </a:r>
            <a:r>
              <a:rPr lang="en">
                <a:solidFill>
                  <a:schemeClr val="dk1"/>
                </a:solidFill>
              </a:rPr>
              <a:t> may also declare variables, even multiple variables (but only of the same type)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scope of any variable declarations is purely the for loop itself.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7" name="Google Shape;1097;p141"/>
          <p:cNvSpPr txBox="1"/>
          <p:nvPr/>
        </p:nvSpPr>
        <p:spPr>
          <a:xfrm>
            <a:off x="4503450" y="3601325"/>
            <a:ext cx="37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8" name="Google Shape;109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533800"/>
            <a:ext cx="41148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