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662B2E4-25A6-46E3-8B3F-E957D4256DDB}">
  <a:tblStyle styleId="{4662B2E4-25A6-46E3-8B3F-E957D4256DD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4576c0a93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4576c0a93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4576c0a93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4576c0a93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4576c0a93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4576c0a93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4576c0a93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4576c0a93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4575c3d6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4575c3d6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4576c0a93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4576c0a93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4576c0a93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4576c0a93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4576c0a9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4576c0a9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4576c0a93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4576c0a93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4576c0a93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4576c0a93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4576c0a93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4576c0a93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4576c0a93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4576c0a93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replit.com/team/MsMolinaECHS/studentTranscript"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1.3 Variables and Data Types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896300" y="445025"/>
            <a:ext cx="7935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Keyword </a:t>
            </a:r>
            <a:r>
              <a:rPr lang="en">
                <a:latin typeface="Courier New"/>
                <a:ea typeface="Courier New"/>
                <a:cs typeface="Courier New"/>
                <a:sym typeface="Courier New"/>
              </a:rPr>
              <a:t>Final</a:t>
            </a:r>
            <a:endParaRPr>
              <a:latin typeface="Courier New"/>
              <a:ea typeface="Courier New"/>
              <a:cs typeface="Courier New"/>
              <a:sym typeface="Courier New"/>
            </a:endParaRPr>
          </a:p>
        </p:txBody>
      </p:sp>
      <p:sp>
        <p:nvSpPr>
          <p:cNvPr id="108" name="Google Shape;108;p22"/>
          <p:cNvSpPr txBox="1"/>
          <p:nvPr>
            <p:ph idx="1" type="body"/>
          </p:nvPr>
        </p:nvSpPr>
        <p:spPr>
          <a:xfrm>
            <a:off x="896400" y="1152475"/>
            <a:ext cx="7935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keyword </a:t>
            </a:r>
            <a:r>
              <a:rPr lang="en">
                <a:latin typeface="Courier New"/>
                <a:ea typeface="Courier New"/>
                <a:cs typeface="Courier New"/>
                <a:sym typeface="Courier New"/>
              </a:rPr>
              <a:t>final</a:t>
            </a:r>
            <a:r>
              <a:rPr lang="en"/>
              <a:t> can be used in front of a variable declaration to make it a constant that cannot be changed. Constants are traditionally capitalized.</a:t>
            </a:r>
            <a:endParaRPr/>
          </a:p>
          <a:p>
            <a:pPr indent="0" lvl="0" marL="0" rtl="0" algn="l">
              <a:spcBef>
                <a:spcPts val="1200"/>
              </a:spcBef>
              <a:spcAft>
                <a:spcPts val="0"/>
              </a:spcAft>
              <a:buNone/>
            </a:pPr>
            <a:r>
              <a:rPr lang="en"/>
              <a:t>Syntax:</a:t>
            </a:r>
            <a:endParaRPr/>
          </a:p>
          <a:p>
            <a:pPr indent="0" lvl="0" marL="0" rtl="0" algn="ctr">
              <a:spcBef>
                <a:spcPts val="1200"/>
              </a:spcBef>
              <a:spcAft>
                <a:spcPts val="0"/>
              </a:spcAft>
              <a:buNone/>
            </a:pPr>
            <a:r>
              <a:rPr lang="en">
                <a:latin typeface="Courier New"/>
                <a:ea typeface="Courier New"/>
                <a:cs typeface="Courier New"/>
                <a:sym typeface="Courier New"/>
              </a:rPr>
              <a:t>f</a:t>
            </a:r>
            <a:r>
              <a:rPr lang="en">
                <a:latin typeface="Courier New"/>
                <a:ea typeface="Courier New"/>
                <a:cs typeface="Courier New"/>
                <a:sym typeface="Courier New"/>
              </a:rPr>
              <a:t>inal type NAME = value;</a:t>
            </a:r>
            <a:endParaRPr/>
          </a:p>
          <a:p>
            <a:pPr indent="0" lvl="0" marL="0" rtl="0" algn="l">
              <a:spcBef>
                <a:spcPts val="1200"/>
              </a:spcBef>
              <a:spcAft>
                <a:spcPts val="0"/>
              </a:spcAft>
              <a:buNone/>
            </a:pPr>
            <a:r>
              <a:rPr lang="en"/>
              <a:t>EX:</a:t>
            </a:r>
            <a:endParaRPr/>
          </a:p>
          <a:p>
            <a:pPr indent="0" lvl="0" marL="0" rtl="0" algn="l">
              <a:spcBef>
                <a:spcPts val="1200"/>
              </a:spcBef>
              <a:spcAft>
                <a:spcPts val="1200"/>
              </a:spcAft>
              <a:buNone/>
            </a:pPr>
            <a:r>
              <a:rPr lang="en">
                <a:latin typeface="Courier New"/>
                <a:ea typeface="Courier New"/>
                <a:cs typeface="Courier New"/>
                <a:sym typeface="Courier New"/>
              </a:rPr>
              <a:t>final double PI = 3.14;</a:t>
            </a:r>
            <a:endParaRPr>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896300" y="445025"/>
            <a:ext cx="7935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Naming your Variables</a:t>
            </a:r>
            <a:endParaRPr>
              <a:latin typeface="Courier New"/>
              <a:ea typeface="Courier New"/>
              <a:cs typeface="Courier New"/>
              <a:sym typeface="Courier New"/>
            </a:endParaRPr>
          </a:p>
        </p:txBody>
      </p:sp>
      <p:sp>
        <p:nvSpPr>
          <p:cNvPr id="114" name="Google Shape;114;p23"/>
          <p:cNvSpPr txBox="1"/>
          <p:nvPr>
            <p:ph idx="1" type="body"/>
          </p:nvPr>
        </p:nvSpPr>
        <p:spPr>
          <a:xfrm>
            <a:off x="896400" y="1152475"/>
            <a:ext cx="7935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You can give variables *almost* any name. Names must start with a lowercase letter and can include letters, numbers, underscores. It must all be one word with no spaces, camelCase to easily read longer names. Names should describe the data it holds, keep it short and sweet. You want your code to be easy to understand.</a:t>
            </a:r>
            <a:endParaRPr sz="2000"/>
          </a:p>
          <a:p>
            <a:pPr indent="0" lvl="0" marL="0" rtl="0" algn="l">
              <a:spcBef>
                <a:spcPts val="1200"/>
              </a:spcBef>
              <a:spcAft>
                <a:spcPts val="0"/>
              </a:spcAft>
              <a:buNone/>
            </a:pPr>
            <a:r>
              <a:t/>
            </a:r>
            <a:endParaRPr sz="2000"/>
          </a:p>
          <a:p>
            <a:pPr indent="0" lvl="0" marL="0" rtl="0" algn="l">
              <a:spcBef>
                <a:spcPts val="1200"/>
              </a:spcBef>
              <a:spcAft>
                <a:spcPts val="1200"/>
              </a:spcAft>
              <a:buNone/>
            </a:pPr>
            <a:r>
              <a:rPr lang="en" sz="2000"/>
              <a:t>*keywords are off limits (</a:t>
            </a:r>
            <a:r>
              <a:rPr lang="en" sz="2000">
                <a:latin typeface="Courier New"/>
                <a:ea typeface="Courier New"/>
                <a:cs typeface="Courier New"/>
                <a:sym typeface="Courier New"/>
              </a:rPr>
              <a:t>for</a:t>
            </a:r>
            <a:r>
              <a:rPr lang="en" sz="2000"/>
              <a:t>, </a:t>
            </a:r>
            <a:r>
              <a:rPr lang="en" sz="2000">
                <a:latin typeface="Courier New"/>
                <a:ea typeface="Courier New"/>
                <a:cs typeface="Courier New"/>
                <a:sym typeface="Courier New"/>
              </a:rPr>
              <a:t>if</a:t>
            </a:r>
            <a:r>
              <a:rPr lang="en" sz="2000"/>
              <a:t>, </a:t>
            </a:r>
            <a:r>
              <a:rPr lang="en" sz="2000">
                <a:latin typeface="Courier New"/>
                <a:ea typeface="Courier New"/>
                <a:cs typeface="Courier New"/>
                <a:sym typeface="Courier New"/>
              </a:rPr>
              <a:t>class</a:t>
            </a:r>
            <a:r>
              <a:rPr lang="en" sz="2000"/>
              <a:t>, </a:t>
            </a:r>
            <a:r>
              <a:rPr lang="en" sz="2000">
                <a:latin typeface="Courier New"/>
                <a:ea typeface="Courier New"/>
                <a:cs typeface="Courier New"/>
                <a:sym typeface="Courier New"/>
              </a:rPr>
              <a:t>double</a:t>
            </a:r>
            <a:r>
              <a:rPr lang="en" sz="2000"/>
              <a:t>, </a:t>
            </a:r>
            <a:r>
              <a:rPr lang="en" sz="2000">
                <a:latin typeface="Courier New"/>
                <a:ea typeface="Courier New"/>
                <a:cs typeface="Courier New"/>
                <a:sym typeface="Courier New"/>
              </a:rPr>
              <a:t>static</a:t>
            </a:r>
            <a:r>
              <a:rPr lang="en" sz="2000"/>
              <a:t>, </a:t>
            </a:r>
            <a:r>
              <a:rPr lang="en" sz="2000">
                <a:latin typeface="Courier New"/>
                <a:ea typeface="Courier New"/>
                <a:cs typeface="Courier New"/>
                <a:sym typeface="Courier New"/>
              </a:rPr>
              <a:t>int</a:t>
            </a:r>
            <a:r>
              <a:rPr lang="en" sz="2000"/>
              <a:t>, …etc)</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The String</a:t>
            </a:r>
            <a:r>
              <a:rPr lang="en" sz="2700">
                <a:solidFill>
                  <a:srgbClr val="000000"/>
                </a:solidFill>
              </a:rPr>
              <a:t> Concatenation </a:t>
            </a:r>
            <a:r>
              <a:rPr lang="en">
                <a:solidFill>
                  <a:srgbClr val="000000"/>
                </a:solidFill>
              </a:rPr>
              <a:t>Operator (+)</a:t>
            </a:r>
            <a:endParaRPr sz="2700">
              <a:solidFill>
                <a:srgbClr val="000000"/>
              </a:solidFill>
            </a:endParaRPr>
          </a:p>
          <a:p>
            <a:pPr indent="0" lvl="0" marL="0" rtl="0" algn="l">
              <a:spcBef>
                <a:spcPts val="0"/>
              </a:spcBef>
              <a:spcAft>
                <a:spcPts val="0"/>
              </a:spcAft>
              <a:buNone/>
            </a:pPr>
            <a:r>
              <a:t/>
            </a:r>
            <a:endParaRPr/>
          </a:p>
        </p:txBody>
      </p:sp>
      <p:sp>
        <p:nvSpPr>
          <p:cNvPr id="120" name="Google Shape;12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9250" lvl="0" marL="342900" rtl="0" algn="l">
              <a:lnSpc>
                <a:spcPct val="100000"/>
              </a:lnSpc>
              <a:spcBef>
                <a:spcPts val="0"/>
              </a:spcBef>
              <a:spcAft>
                <a:spcPts val="0"/>
              </a:spcAft>
              <a:buClr>
                <a:schemeClr val="dk1"/>
              </a:buClr>
              <a:buSzPts val="1900"/>
              <a:buChar char="●"/>
            </a:pPr>
            <a:r>
              <a:rPr lang="en"/>
              <a:t>Same symbol as addition</a:t>
            </a:r>
            <a:endParaRPr/>
          </a:p>
          <a:p>
            <a:pPr indent="-349250" lvl="0" marL="342900" rtl="0" algn="l">
              <a:lnSpc>
                <a:spcPct val="100000"/>
              </a:lnSpc>
              <a:spcBef>
                <a:spcPts val="400"/>
              </a:spcBef>
              <a:spcAft>
                <a:spcPts val="0"/>
              </a:spcAft>
              <a:buClr>
                <a:schemeClr val="dk1"/>
              </a:buClr>
              <a:buSzPts val="1900"/>
              <a:buChar char="●"/>
            </a:pPr>
            <a:r>
              <a:rPr lang="en"/>
              <a:t>Used to combine strings and other data types into strings</a:t>
            </a:r>
            <a:endParaRPr/>
          </a:p>
          <a:p>
            <a:pPr indent="0" lvl="0" marL="0" rtl="0" algn="l">
              <a:lnSpc>
                <a:spcPct val="100000"/>
              </a:lnSpc>
              <a:spcBef>
                <a:spcPts val="400"/>
              </a:spcBef>
              <a:spcAft>
                <a:spcPts val="0"/>
              </a:spcAft>
              <a:buClr>
                <a:schemeClr val="dk1"/>
              </a:buClr>
              <a:buSzPts val="1900"/>
              <a:buFont typeface="Arial"/>
              <a:buNone/>
            </a:pPr>
            <a:r>
              <a:t/>
            </a:r>
            <a:endParaRPr/>
          </a:p>
          <a:p>
            <a:pPr indent="0" lvl="0" marL="0" rtl="0" algn="l">
              <a:lnSpc>
                <a:spcPct val="100000"/>
              </a:lnSpc>
              <a:spcBef>
                <a:spcPts val="400"/>
              </a:spcBef>
              <a:spcAft>
                <a:spcPts val="0"/>
              </a:spcAft>
              <a:buClr>
                <a:schemeClr val="dk1"/>
              </a:buClr>
              <a:buSzPts val="1900"/>
              <a:buFont typeface="Arial"/>
              <a:buNone/>
            </a:pPr>
            <a:r>
              <a:rPr lang="en"/>
              <a:t>EX.</a:t>
            </a:r>
            <a:endParaRPr/>
          </a:p>
          <a:p>
            <a:pPr indent="0" lvl="0" marL="0" rtl="0" algn="l">
              <a:lnSpc>
                <a:spcPct val="100000"/>
              </a:lnSpc>
              <a:spcBef>
                <a:spcPts val="400"/>
              </a:spcBef>
              <a:spcAft>
                <a:spcPts val="0"/>
              </a:spcAft>
              <a:buNone/>
            </a:pPr>
            <a:r>
              <a:rPr lang="en">
                <a:latin typeface="Courier New"/>
                <a:ea typeface="Courier New"/>
                <a:cs typeface="Courier New"/>
                <a:sym typeface="Courier New"/>
              </a:rPr>
              <a:t>System.out.print("hello " + " friend"); </a:t>
            </a:r>
            <a:endParaRPr>
              <a:latin typeface="Courier New"/>
              <a:ea typeface="Courier New"/>
              <a:cs typeface="Courier New"/>
              <a:sym typeface="Courier New"/>
            </a:endParaRPr>
          </a:p>
          <a:p>
            <a:pPr indent="0" lvl="0" marL="0" rtl="0" algn="l">
              <a:lnSpc>
                <a:spcPct val="100000"/>
              </a:lnSpc>
              <a:spcBef>
                <a:spcPts val="400"/>
              </a:spcBef>
              <a:spcAft>
                <a:spcPts val="0"/>
              </a:spcAft>
              <a:buNone/>
            </a:pPr>
            <a:r>
              <a:rPr lang="en">
                <a:latin typeface="Courier New"/>
                <a:ea typeface="Courier New"/>
                <a:cs typeface="Courier New"/>
                <a:sym typeface="Courier New"/>
              </a:rPr>
              <a:t>Will print out: hello friend</a:t>
            </a:r>
            <a:endParaRPr>
              <a:latin typeface="Courier New"/>
              <a:ea typeface="Courier New"/>
              <a:cs typeface="Courier New"/>
              <a:sym typeface="Courier New"/>
            </a:endParaRPr>
          </a:p>
          <a:p>
            <a:pPr indent="0" lvl="0" marL="0" rtl="0" algn="l">
              <a:lnSpc>
                <a:spcPct val="100000"/>
              </a:lnSpc>
              <a:spcBef>
                <a:spcPts val="400"/>
              </a:spcBef>
              <a:spcAft>
                <a:spcPts val="0"/>
              </a:spcAft>
              <a:buClr>
                <a:schemeClr val="dk1"/>
              </a:buClr>
              <a:buSzPts val="1900"/>
              <a:buFont typeface="Arial"/>
              <a:buNone/>
            </a:pPr>
            <a:r>
              <a:t/>
            </a:r>
            <a:endParaRPr>
              <a:latin typeface="Courier New"/>
              <a:ea typeface="Courier New"/>
              <a:cs typeface="Courier New"/>
              <a:sym typeface="Courier New"/>
            </a:endParaRPr>
          </a:p>
          <a:p>
            <a:pPr indent="0" lvl="0" marL="0" rtl="0" algn="l">
              <a:lnSpc>
                <a:spcPct val="100000"/>
              </a:lnSpc>
              <a:spcBef>
                <a:spcPts val="400"/>
              </a:spcBef>
              <a:spcAft>
                <a:spcPts val="0"/>
              </a:spcAft>
              <a:buNone/>
            </a:pPr>
            <a:r>
              <a:rPr lang="en">
                <a:latin typeface="Courier New"/>
                <a:ea typeface="Courier New"/>
                <a:cs typeface="Courier New"/>
                <a:sym typeface="Courier New"/>
              </a:rPr>
              <a:t>System.out.print("your score: " + 100)</a:t>
            </a:r>
            <a:endParaRPr>
              <a:latin typeface="Courier New"/>
              <a:ea typeface="Courier New"/>
              <a:cs typeface="Courier New"/>
              <a:sym typeface="Courier New"/>
            </a:endParaRPr>
          </a:p>
          <a:p>
            <a:pPr indent="0" lvl="0" marL="0" rtl="0" algn="l">
              <a:lnSpc>
                <a:spcPct val="100000"/>
              </a:lnSpc>
              <a:spcBef>
                <a:spcPts val="400"/>
              </a:spcBef>
              <a:spcAft>
                <a:spcPts val="0"/>
              </a:spcAft>
              <a:buClr>
                <a:schemeClr val="dk1"/>
              </a:buClr>
              <a:buSzPts val="1900"/>
              <a:buFont typeface="Arial"/>
              <a:buNone/>
            </a:pPr>
            <a:r>
              <a:rPr lang="en">
                <a:latin typeface="Courier New"/>
                <a:ea typeface="Courier New"/>
                <a:cs typeface="Courier New"/>
                <a:sym typeface="Courier New"/>
              </a:rPr>
              <a:t>Will print out: your score: 100</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896300" y="445025"/>
            <a:ext cx="7935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Practice!</a:t>
            </a:r>
            <a:endParaRPr>
              <a:latin typeface="Courier New"/>
              <a:ea typeface="Courier New"/>
              <a:cs typeface="Courier New"/>
              <a:sym typeface="Courier New"/>
            </a:endParaRPr>
          </a:p>
        </p:txBody>
      </p:sp>
      <p:sp>
        <p:nvSpPr>
          <p:cNvPr id="126" name="Google Shape;126;p25"/>
          <p:cNvSpPr txBox="1"/>
          <p:nvPr>
            <p:ph idx="1" type="body"/>
          </p:nvPr>
        </p:nvSpPr>
        <p:spPr>
          <a:xfrm>
            <a:off x="896300" y="969150"/>
            <a:ext cx="7935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t>On Repl.it: </a:t>
            </a:r>
            <a:r>
              <a:rPr b="1" lang="en" sz="2000" u="sng">
                <a:solidFill>
                  <a:schemeClr val="hlink"/>
                </a:solidFill>
                <a:hlinkClick r:id="rId3"/>
              </a:rPr>
              <a:t>studentTranscript</a:t>
            </a:r>
            <a:endParaRPr b="1" sz="2000"/>
          </a:p>
          <a:p>
            <a:pPr indent="0" lvl="0" marL="0" rtl="0" algn="l">
              <a:spcBef>
                <a:spcPts val="1200"/>
              </a:spcBef>
              <a:spcAft>
                <a:spcPts val="0"/>
              </a:spcAft>
              <a:buNone/>
            </a:pPr>
            <a:r>
              <a:rPr lang="en" sz="2000"/>
              <a:t>Write a program that </a:t>
            </a:r>
            <a:r>
              <a:rPr lang="en" sz="2000" u="sng"/>
              <a:t>stores</a:t>
            </a:r>
            <a:r>
              <a:rPr lang="en" sz="2000"/>
              <a:t> the student information. Then </a:t>
            </a:r>
            <a:r>
              <a:rPr lang="en" sz="2000" u="sng"/>
              <a:t>prints</a:t>
            </a:r>
            <a:r>
              <a:rPr lang="en" sz="2000"/>
              <a:t> all information like a transcript. USE COMMENTS in your code!</a:t>
            </a:r>
            <a:endParaRPr sz="2000"/>
          </a:p>
          <a:p>
            <a:pPr indent="0" lvl="0" marL="0" rtl="0" algn="l">
              <a:spcBef>
                <a:spcPts val="1200"/>
              </a:spcBef>
              <a:spcAft>
                <a:spcPts val="1200"/>
              </a:spcAft>
              <a:buNone/>
            </a:pPr>
            <a:r>
              <a:t/>
            </a:r>
            <a:endParaRPr sz="2000"/>
          </a:p>
        </p:txBody>
      </p:sp>
      <p:graphicFrame>
        <p:nvGraphicFramePr>
          <p:cNvPr id="127" name="Google Shape;127;p25"/>
          <p:cNvGraphicFramePr/>
          <p:nvPr/>
        </p:nvGraphicFramePr>
        <p:xfrm>
          <a:off x="896400" y="2520825"/>
          <a:ext cx="3000000" cy="3000000"/>
        </p:xfrm>
        <a:graphic>
          <a:graphicData uri="http://schemas.openxmlformats.org/drawingml/2006/table">
            <a:tbl>
              <a:tblPr>
                <a:noFill/>
                <a:tableStyleId>{4662B2E4-25A6-46E3-8B3F-E957D4256DDB}</a:tableStyleId>
              </a:tblPr>
              <a:tblGrid>
                <a:gridCol w="1075050"/>
                <a:gridCol w="692050"/>
                <a:gridCol w="2342050"/>
              </a:tblGrid>
              <a:tr h="381000">
                <a:tc>
                  <a:txBody>
                    <a:bodyPr/>
                    <a:lstStyle/>
                    <a:p>
                      <a:pPr indent="0" lvl="0" marL="0" rtl="0" algn="l">
                        <a:spcBef>
                          <a:spcPts val="0"/>
                        </a:spcBef>
                        <a:spcAft>
                          <a:spcPts val="0"/>
                        </a:spcAft>
                        <a:buNone/>
                      </a:pPr>
                      <a:r>
                        <a:rPr lang="en"/>
                        <a:t>Algebra 1</a:t>
                      </a:r>
                      <a:endParaRPr/>
                    </a:p>
                  </a:txBody>
                  <a:tcPr marT="91425" marB="91425" marR="91425" marL="91425"/>
                </a:tc>
                <a:tc>
                  <a:txBody>
                    <a:bodyPr/>
                    <a:lstStyle/>
                    <a:p>
                      <a:pPr indent="0" lvl="0" marL="0" rtl="0" algn="l">
                        <a:spcBef>
                          <a:spcPts val="0"/>
                        </a:spcBef>
                        <a:spcAft>
                          <a:spcPts val="0"/>
                        </a:spcAft>
                        <a:buNone/>
                      </a:pPr>
                      <a:r>
                        <a:rPr lang="en"/>
                        <a:t>84.5</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highlight>
                            <a:srgbClr val="FFF2CC"/>
                          </a:highlight>
                        </a:rPr>
                        <a:t>El Camino High School</a:t>
                      </a:r>
                      <a:endParaRPr>
                        <a:highlight>
                          <a:srgbClr val="FFF2CC"/>
                        </a:highlight>
                      </a:endParaRPr>
                    </a:p>
                  </a:txBody>
                  <a:tcPr marT="91425" marB="91425" marR="91425" marL="91425"/>
                </a:tc>
              </a:tr>
              <a:tr h="381000">
                <a:tc>
                  <a:txBody>
                    <a:bodyPr/>
                    <a:lstStyle/>
                    <a:p>
                      <a:pPr indent="0" lvl="0" marL="0" rtl="0" algn="l">
                        <a:spcBef>
                          <a:spcPts val="0"/>
                        </a:spcBef>
                        <a:spcAft>
                          <a:spcPts val="0"/>
                        </a:spcAft>
                        <a:buNone/>
                      </a:pPr>
                      <a:r>
                        <a:rPr lang="en"/>
                        <a:t>Biology</a:t>
                      </a:r>
                      <a:endParaRPr/>
                    </a:p>
                  </a:txBody>
                  <a:tcPr marT="91425" marB="91425" marR="91425" marL="91425"/>
                </a:tc>
                <a:tc>
                  <a:txBody>
                    <a:bodyPr/>
                    <a:lstStyle/>
                    <a:p>
                      <a:pPr indent="0" lvl="0" marL="0" rtl="0" algn="l">
                        <a:spcBef>
                          <a:spcPts val="0"/>
                        </a:spcBef>
                        <a:spcAft>
                          <a:spcPts val="0"/>
                        </a:spcAft>
                        <a:buNone/>
                      </a:pPr>
                      <a:r>
                        <a:rPr lang="en"/>
                        <a:t>75</a:t>
                      </a:r>
                      <a:endParaRPr/>
                    </a:p>
                  </a:txBody>
                  <a:tcPr marT="91425" marB="91425" marR="91425" marL="91425"/>
                </a:tc>
                <a:tc>
                  <a:txBody>
                    <a:bodyPr/>
                    <a:lstStyle/>
                    <a:p>
                      <a:pPr indent="0" lvl="0" marL="0" rtl="0" algn="l">
                        <a:spcBef>
                          <a:spcPts val="0"/>
                        </a:spcBef>
                        <a:spcAft>
                          <a:spcPts val="0"/>
                        </a:spcAft>
                        <a:buNone/>
                      </a:pPr>
                      <a:r>
                        <a:rPr lang="en">
                          <a:highlight>
                            <a:srgbClr val="FFF2CC"/>
                          </a:highlight>
                        </a:rPr>
                        <a:t>Jane Doe</a:t>
                      </a:r>
                      <a:endParaRPr>
                        <a:highlight>
                          <a:srgbClr val="FFF2CC"/>
                        </a:highlight>
                      </a:endParaRPr>
                    </a:p>
                  </a:txBody>
                  <a:tcPr marT="91425" marB="91425" marR="91425" marL="91425"/>
                </a:tc>
              </a:tr>
              <a:tr h="381000">
                <a:tc>
                  <a:txBody>
                    <a:bodyPr/>
                    <a:lstStyle/>
                    <a:p>
                      <a:pPr indent="0" lvl="0" marL="0" rtl="0" algn="l">
                        <a:spcBef>
                          <a:spcPts val="0"/>
                        </a:spcBef>
                        <a:spcAft>
                          <a:spcPts val="0"/>
                        </a:spcAft>
                        <a:buNone/>
                      </a:pPr>
                      <a:r>
                        <a:rPr lang="en"/>
                        <a:t>English 1</a:t>
                      </a:r>
                      <a:endParaRPr/>
                    </a:p>
                  </a:txBody>
                  <a:tcPr marT="91425" marB="91425" marR="91425" marL="91425"/>
                </a:tc>
                <a:tc>
                  <a:txBody>
                    <a:bodyPr/>
                    <a:lstStyle/>
                    <a:p>
                      <a:pPr indent="0" lvl="0" marL="0" rtl="0" algn="l">
                        <a:spcBef>
                          <a:spcPts val="0"/>
                        </a:spcBef>
                        <a:spcAft>
                          <a:spcPts val="0"/>
                        </a:spcAft>
                        <a:buNone/>
                      </a:pPr>
                      <a:r>
                        <a:rPr lang="en"/>
                        <a:t>93.7</a:t>
                      </a:r>
                      <a:endParaRPr/>
                    </a:p>
                  </a:txBody>
                  <a:tcPr marT="91425" marB="91425" marR="91425" marL="91425"/>
                </a:tc>
                <a:tc>
                  <a:txBody>
                    <a:bodyPr/>
                    <a:lstStyle/>
                    <a:p>
                      <a:pPr indent="0" lvl="0" marL="0" rtl="0" algn="l">
                        <a:spcBef>
                          <a:spcPts val="0"/>
                        </a:spcBef>
                        <a:spcAft>
                          <a:spcPts val="0"/>
                        </a:spcAft>
                        <a:buNone/>
                      </a:pPr>
                      <a:r>
                        <a:rPr lang="en"/>
                        <a:t>Grade 9</a:t>
                      </a:r>
                      <a:endParaRPr/>
                    </a:p>
                  </a:txBody>
                  <a:tcPr marT="91425" marB="91425" marR="91425" marL="91425"/>
                </a:tc>
              </a:tr>
              <a:tr h="381000">
                <a:tc>
                  <a:txBody>
                    <a:bodyPr/>
                    <a:lstStyle/>
                    <a:p>
                      <a:pPr indent="0" lvl="0" marL="0" rtl="0" algn="l">
                        <a:spcBef>
                          <a:spcPts val="0"/>
                        </a:spcBef>
                        <a:spcAft>
                          <a:spcPts val="0"/>
                        </a:spcAft>
                        <a:buNone/>
                      </a:pPr>
                      <a:r>
                        <a:rPr lang="en"/>
                        <a:t>History 1</a:t>
                      </a:r>
                      <a:endParaRPr/>
                    </a:p>
                  </a:txBody>
                  <a:tcPr marT="91425" marB="91425" marR="91425" marL="91425"/>
                </a:tc>
                <a:tc>
                  <a:txBody>
                    <a:bodyPr/>
                    <a:lstStyle/>
                    <a:p>
                      <a:pPr indent="0" lvl="0" marL="0" rtl="0" algn="l">
                        <a:spcBef>
                          <a:spcPts val="0"/>
                        </a:spcBef>
                        <a:spcAft>
                          <a:spcPts val="0"/>
                        </a:spcAft>
                        <a:buNone/>
                      </a:pPr>
                      <a:r>
                        <a:rPr lang="en"/>
                        <a:t>86</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GPA: 2.6</a:t>
                      </a:r>
                      <a:endParaRPr/>
                    </a:p>
                  </a:txBody>
                  <a:tcPr marT="91425" marB="91425" marR="91425" marL="91425"/>
                </a:tc>
              </a:tr>
              <a:tr h="381000">
                <a:tc>
                  <a:txBody>
                    <a:bodyPr/>
                    <a:lstStyle/>
                    <a:p>
                      <a:pPr indent="0" lvl="0" marL="0" rtl="0" algn="l">
                        <a:spcBef>
                          <a:spcPts val="0"/>
                        </a:spcBef>
                        <a:spcAft>
                          <a:spcPts val="0"/>
                        </a:spcAft>
                        <a:buNone/>
                      </a:pPr>
                      <a:r>
                        <a:rPr lang="en"/>
                        <a:t>P.E</a:t>
                      </a:r>
                      <a:endParaRPr/>
                    </a:p>
                  </a:txBody>
                  <a:tcPr marT="91425" marB="91425" marR="91425" marL="91425"/>
                </a:tc>
                <a:tc>
                  <a:txBody>
                    <a:bodyPr/>
                    <a:lstStyle/>
                    <a:p>
                      <a:pPr indent="0" lvl="0" marL="0" rtl="0" algn="l">
                        <a:spcBef>
                          <a:spcPts val="0"/>
                        </a:spcBef>
                        <a:spcAft>
                          <a:spcPts val="0"/>
                        </a:spcAft>
                        <a:buNone/>
                      </a:pPr>
                      <a:r>
                        <a:rPr lang="en"/>
                        <a:t>64.9</a:t>
                      </a:r>
                      <a:endParaRPr/>
                    </a:p>
                  </a:txBody>
                  <a:tcPr marT="91425" marB="91425" marR="91425" marL="91425"/>
                </a:tc>
                <a:tc>
                  <a:txBody>
                    <a:bodyPr/>
                    <a:lstStyle/>
                    <a:p>
                      <a:pPr indent="0" lvl="0" marL="0" rtl="0" algn="l">
                        <a:spcBef>
                          <a:spcPts val="0"/>
                        </a:spcBef>
                        <a:spcAft>
                          <a:spcPts val="0"/>
                        </a:spcAft>
                        <a:buNone/>
                      </a:pPr>
                      <a:r>
                        <a:rPr lang="en"/>
                        <a:t>Class rank: 342</a:t>
                      </a:r>
                      <a:endParaRPr/>
                    </a:p>
                  </a:txBody>
                  <a:tcPr marT="91425" marB="91425" marR="91425" marL="91425"/>
                </a:tc>
              </a:tr>
            </a:tbl>
          </a:graphicData>
        </a:graphic>
      </p:graphicFrame>
      <p:pic>
        <p:nvPicPr>
          <p:cNvPr id="128" name="Google Shape;128;p25"/>
          <p:cNvPicPr preferRelativeResize="0"/>
          <p:nvPr/>
        </p:nvPicPr>
        <p:blipFill>
          <a:blip r:embed="rId4">
            <a:alphaModFix/>
          </a:blip>
          <a:stretch>
            <a:fillRect/>
          </a:stretch>
        </p:blipFill>
        <p:spPr>
          <a:xfrm>
            <a:off x="6029700" y="2260925"/>
            <a:ext cx="2373025" cy="2639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916675" y="445025"/>
            <a:ext cx="7915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t>Variables</a:t>
            </a:r>
            <a:endParaRPr sz="2620"/>
          </a:p>
        </p:txBody>
      </p:sp>
      <p:sp>
        <p:nvSpPr>
          <p:cNvPr id="60" name="Google Shape;60;p14"/>
          <p:cNvSpPr txBox="1"/>
          <p:nvPr>
            <p:ph idx="1" type="body"/>
          </p:nvPr>
        </p:nvSpPr>
        <p:spPr>
          <a:xfrm>
            <a:off x="916825" y="1152475"/>
            <a:ext cx="7915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300"/>
              <a:t>A name associated with a memory location in the computer where you can store a value that can change or vary.</a:t>
            </a:r>
            <a:endParaRPr sz="2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906475" y="445025"/>
            <a:ext cx="7926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Variable</a:t>
            </a:r>
            <a:r>
              <a:rPr lang="en"/>
              <a:t> Types in Java</a:t>
            </a:r>
            <a:endParaRPr/>
          </a:p>
        </p:txBody>
      </p:sp>
      <p:sp>
        <p:nvSpPr>
          <p:cNvPr id="66" name="Google Shape;66;p15"/>
          <p:cNvSpPr txBox="1"/>
          <p:nvPr>
            <p:ph idx="1" type="body"/>
          </p:nvPr>
        </p:nvSpPr>
        <p:spPr>
          <a:xfrm>
            <a:off x="906325" y="1152475"/>
            <a:ext cx="7926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There are two types of variables in Java:</a:t>
            </a:r>
            <a:endParaRPr b="1"/>
          </a:p>
          <a:p>
            <a:pPr indent="0" lvl="0" marL="0" rtl="0" algn="l">
              <a:spcBef>
                <a:spcPts val="1200"/>
              </a:spcBef>
              <a:spcAft>
                <a:spcPts val="0"/>
              </a:spcAft>
              <a:buNone/>
            </a:pPr>
            <a:r>
              <a:rPr lang="en" u="sng"/>
              <a:t>Primitive variables:</a:t>
            </a:r>
            <a:r>
              <a:rPr lang="en"/>
              <a:t> These hold primitive data types like integers, doubles, and booleans.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u="sng"/>
              <a:t>Object or Reference variables:</a:t>
            </a:r>
            <a:r>
              <a:rPr lang="en"/>
              <a:t> These hold reference to an object of a class. For example, strings. A reference is a way to find the object (like the tracking number on a package).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906475" y="445025"/>
            <a:ext cx="7926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Primitive Data Types in Java</a:t>
            </a:r>
            <a:endParaRPr/>
          </a:p>
        </p:txBody>
      </p:sp>
      <p:sp>
        <p:nvSpPr>
          <p:cNvPr id="72" name="Google Shape;72;p16"/>
          <p:cNvSpPr txBox="1"/>
          <p:nvPr>
            <p:ph idx="1" type="body"/>
          </p:nvPr>
        </p:nvSpPr>
        <p:spPr>
          <a:xfrm>
            <a:off x="906325" y="1152475"/>
            <a:ext cx="8237700" cy="39402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b="1" lang="en"/>
              <a:t>Byte</a:t>
            </a:r>
            <a:r>
              <a:rPr lang="en"/>
              <a:t> (1byte): Store whole numbers from -128 to 127</a:t>
            </a:r>
            <a:endParaRPr/>
          </a:p>
          <a:p>
            <a:pPr indent="0" lvl="0" marL="0" rtl="0" algn="l">
              <a:spcBef>
                <a:spcPts val="1200"/>
              </a:spcBef>
              <a:spcAft>
                <a:spcPts val="0"/>
              </a:spcAft>
              <a:buNone/>
            </a:pPr>
            <a:r>
              <a:rPr b="1" lang="en"/>
              <a:t>Short</a:t>
            </a:r>
            <a:r>
              <a:rPr lang="en"/>
              <a:t> (2bytes): </a:t>
            </a:r>
            <a:r>
              <a:rPr lang="en"/>
              <a:t>Store whole numbers from -32,768 to 32,767</a:t>
            </a:r>
            <a:endParaRPr/>
          </a:p>
          <a:p>
            <a:pPr indent="0" lvl="0" marL="0" rtl="0" algn="l">
              <a:spcBef>
                <a:spcPts val="1200"/>
              </a:spcBef>
              <a:spcAft>
                <a:spcPts val="0"/>
              </a:spcAft>
              <a:buNone/>
            </a:pPr>
            <a:r>
              <a:rPr b="1" lang="en">
                <a:highlight>
                  <a:srgbClr val="FFF2CC"/>
                </a:highlight>
              </a:rPr>
              <a:t>Integer</a:t>
            </a:r>
            <a:r>
              <a:rPr lang="en"/>
              <a:t> (4bytes): </a:t>
            </a:r>
            <a:r>
              <a:rPr lang="en"/>
              <a:t>Store whole numbers from -2,147,483,648 to 2,147,483,647</a:t>
            </a:r>
            <a:endParaRPr/>
          </a:p>
          <a:p>
            <a:pPr indent="0" lvl="0" marL="0" rtl="0" algn="l">
              <a:spcBef>
                <a:spcPts val="1200"/>
              </a:spcBef>
              <a:spcAft>
                <a:spcPts val="0"/>
              </a:spcAft>
              <a:buClr>
                <a:schemeClr val="dk1"/>
              </a:buClr>
              <a:buSzPct val="61111"/>
              <a:buFont typeface="Arial"/>
              <a:buNone/>
            </a:pPr>
            <a:r>
              <a:rPr b="1" lang="en"/>
              <a:t>Float</a:t>
            </a:r>
            <a:r>
              <a:rPr lang="en"/>
              <a:t> (4bytes): Stores fractional numbers. Sufficient for storing 6 to 7 decimal digits</a:t>
            </a:r>
            <a:endParaRPr/>
          </a:p>
          <a:p>
            <a:pPr indent="0" lvl="0" marL="0" rtl="0" algn="l">
              <a:spcBef>
                <a:spcPts val="1200"/>
              </a:spcBef>
              <a:spcAft>
                <a:spcPts val="0"/>
              </a:spcAft>
              <a:buNone/>
            </a:pPr>
            <a:r>
              <a:rPr b="1" lang="en">
                <a:highlight>
                  <a:srgbClr val="FFF2CC"/>
                </a:highlight>
              </a:rPr>
              <a:t>Double</a:t>
            </a:r>
            <a:r>
              <a:rPr lang="en"/>
              <a:t> (8bytes): </a:t>
            </a:r>
            <a:r>
              <a:rPr lang="en"/>
              <a:t>Stores fractional numbers. Sufficient for storing 15 decimal digits</a:t>
            </a:r>
            <a:endParaRPr/>
          </a:p>
          <a:p>
            <a:pPr indent="0" lvl="0" marL="0" rtl="0" algn="l">
              <a:spcBef>
                <a:spcPts val="1200"/>
              </a:spcBef>
              <a:spcAft>
                <a:spcPts val="0"/>
              </a:spcAft>
              <a:buNone/>
            </a:pPr>
            <a:r>
              <a:rPr b="1" lang="en"/>
              <a:t>Long</a:t>
            </a:r>
            <a:r>
              <a:rPr lang="en"/>
              <a:t> (8bytes): Store whole numbers -9,223,372,036,854,775,808 to 9,223,372,036,854,775,807</a:t>
            </a:r>
            <a:endParaRPr/>
          </a:p>
          <a:p>
            <a:pPr indent="0" lvl="0" marL="0" rtl="0" algn="l">
              <a:spcBef>
                <a:spcPts val="1200"/>
              </a:spcBef>
              <a:spcAft>
                <a:spcPts val="0"/>
              </a:spcAft>
              <a:buNone/>
            </a:pPr>
            <a:r>
              <a:rPr b="1" lang="en">
                <a:highlight>
                  <a:srgbClr val="FFF2CC"/>
                </a:highlight>
              </a:rPr>
              <a:t>Boolean</a:t>
            </a:r>
            <a:r>
              <a:rPr lang="en"/>
              <a:t> (1bit): Stores true or false values</a:t>
            </a:r>
            <a:endParaRPr/>
          </a:p>
          <a:p>
            <a:pPr indent="0" lvl="0" marL="0" rtl="0" algn="l">
              <a:spcBef>
                <a:spcPts val="1200"/>
              </a:spcBef>
              <a:spcAft>
                <a:spcPts val="1200"/>
              </a:spcAft>
              <a:buNone/>
            </a:pPr>
            <a:r>
              <a:rPr b="1" lang="en">
                <a:highlight>
                  <a:srgbClr val="FFF2CC"/>
                </a:highlight>
              </a:rPr>
              <a:t>Char</a:t>
            </a:r>
            <a:r>
              <a:rPr lang="en"/>
              <a:t> (2bytes): Stores a single character/letter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906475" y="445025"/>
            <a:ext cx="7926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Declaring Variables in Java</a:t>
            </a:r>
            <a:endParaRPr/>
          </a:p>
        </p:txBody>
      </p:sp>
      <p:sp>
        <p:nvSpPr>
          <p:cNvPr id="78" name="Google Shape;78;p17"/>
          <p:cNvSpPr txBox="1"/>
          <p:nvPr>
            <p:ph idx="1" type="body"/>
          </p:nvPr>
        </p:nvSpPr>
        <p:spPr>
          <a:xfrm>
            <a:off x="906325" y="1152475"/>
            <a:ext cx="7926000" cy="390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To create variables you need its data type and name. This is called declaring a variable.</a:t>
            </a:r>
            <a:endParaRPr/>
          </a:p>
          <a:p>
            <a:pPr indent="0" lvl="0" marL="0" rtl="0" algn="l">
              <a:spcBef>
                <a:spcPts val="1200"/>
              </a:spcBef>
              <a:spcAft>
                <a:spcPts val="0"/>
              </a:spcAft>
              <a:buNone/>
            </a:pPr>
            <a:r>
              <a:rPr lang="en" sz="1900"/>
              <a:t>Syntax:</a:t>
            </a:r>
            <a:endParaRPr b="1" sz="1900"/>
          </a:p>
          <a:p>
            <a:pPr indent="0" lvl="0" marL="0" rtl="0" algn="ctr">
              <a:spcBef>
                <a:spcPts val="1200"/>
              </a:spcBef>
              <a:spcAft>
                <a:spcPts val="0"/>
              </a:spcAft>
              <a:buNone/>
            </a:pPr>
            <a:r>
              <a:rPr b="1" lang="en" sz="2400">
                <a:latin typeface="Courier New"/>
                <a:ea typeface="Courier New"/>
                <a:cs typeface="Courier New"/>
                <a:sym typeface="Courier New"/>
              </a:rPr>
              <a:t>t</a:t>
            </a:r>
            <a:r>
              <a:rPr b="1" lang="en" sz="2400">
                <a:latin typeface="Courier New"/>
                <a:ea typeface="Courier New"/>
                <a:cs typeface="Courier New"/>
                <a:sym typeface="Courier New"/>
              </a:rPr>
              <a:t>ype variableName;</a:t>
            </a:r>
            <a:endParaRPr b="1" sz="2400">
              <a:latin typeface="Courier New"/>
              <a:ea typeface="Courier New"/>
              <a:cs typeface="Courier New"/>
              <a:sym typeface="Courier New"/>
            </a:endParaRPr>
          </a:p>
          <a:p>
            <a:pPr indent="0" lvl="0" marL="0" rtl="0" algn="ctr">
              <a:spcBef>
                <a:spcPts val="1200"/>
              </a:spcBef>
              <a:spcAft>
                <a:spcPts val="0"/>
              </a:spcAft>
              <a:buNone/>
            </a:pPr>
            <a:r>
              <a:t/>
            </a:r>
            <a:endParaRPr b="1" sz="2400">
              <a:latin typeface="Courier New"/>
              <a:ea typeface="Courier New"/>
              <a:cs typeface="Courier New"/>
              <a:sym typeface="Courier New"/>
            </a:endParaRPr>
          </a:p>
          <a:p>
            <a:pPr indent="0" lvl="0" marL="0" rtl="0" algn="l">
              <a:spcBef>
                <a:spcPts val="1200"/>
              </a:spcBef>
              <a:spcAft>
                <a:spcPts val="1200"/>
              </a:spcAft>
              <a:buNone/>
            </a:pPr>
            <a:r>
              <a:rPr b="1" lang="en" sz="2500"/>
              <a:t>*</a:t>
            </a:r>
            <a:r>
              <a:rPr lang="en" sz="2000"/>
              <a:t>notice lowercase type, camelCase name, semicolon at the end</a:t>
            </a:r>
            <a:endParaRPr b="1" sz="2400">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906475" y="445025"/>
            <a:ext cx="7926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Declaring and Assigning Variables in Java</a:t>
            </a:r>
            <a:endParaRPr/>
          </a:p>
        </p:txBody>
      </p:sp>
      <p:sp>
        <p:nvSpPr>
          <p:cNvPr id="84" name="Google Shape;84;p18"/>
          <p:cNvSpPr txBox="1"/>
          <p:nvPr>
            <p:ph idx="1" type="body"/>
          </p:nvPr>
        </p:nvSpPr>
        <p:spPr>
          <a:xfrm>
            <a:off x="906325" y="1152475"/>
            <a:ext cx="7926000" cy="390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You can declare AND assign variables</a:t>
            </a:r>
            <a:r>
              <a:rPr lang="en" sz="2000"/>
              <a:t>.</a:t>
            </a:r>
            <a:endParaRPr/>
          </a:p>
          <a:p>
            <a:pPr indent="0" lvl="0" marL="0" rtl="0" algn="l">
              <a:spcBef>
                <a:spcPts val="1200"/>
              </a:spcBef>
              <a:spcAft>
                <a:spcPts val="0"/>
              </a:spcAft>
              <a:buNone/>
            </a:pPr>
            <a:r>
              <a:rPr lang="en" sz="1900"/>
              <a:t>Syntax:</a:t>
            </a:r>
            <a:endParaRPr b="1" sz="1900"/>
          </a:p>
          <a:p>
            <a:pPr indent="0" lvl="0" marL="0" rtl="0" algn="ctr">
              <a:spcBef>
                <a:spcPts val="1200"/>
              </a:spcBef>
              <a:spcAft>
                <a:spcPts val="0"/>
              </a:spcAft>
              <a:buNone/>
            </a:pPr>
            <a:r>
              <a:rPr b="1" lang="en" sz="2400">
                <a:latin typeface="Courier New"/>
                <a:ea typeface="Courier New"/>
                <a:cs typeface="Courier New"/>
                <a:sym typeface="Courier New"/>
              </a:rPr>
              <a:t>type variableName = value;</a:t>
            </a:r>
            <a:endParaRPr b="1" sz="2400">
              <a:latin typeface="Courier New"/>
              <a:ea typeface="Courier New"/>
              <a:cs typeface="Courier New"/>
              <a:sym typeface="Courier New"/>
            </a:endParaRPr>
          </a:p>
          <a:p>
            <a:pPr indent="0" lvl="0" marL="0" rtl="0" algn="ctr">
              <a:spcBef>
                <a:spcPts val="1200"/>
              </a:spcBef>
              <a:spcAft>
                <a:spcPts val="0"/>
              </a:spcAft>
              <a:buNone/>
            </a:pPr>
            <a:r>
              <a:t/>
            </a:r>
            <a:endParaRPr b="1" sz="2400">
              <a:latin typeface="Courier New"/>
              <a:ea typeface="Courier New"/>
              <a:cs typeface="Courier New"/>
              <a:sym typeface="Courier New"/>
            </a:endParaRPr>
          </a:p>
          <a:p>
            <a:pPr indent="0" lvl="0" marL="0" rtl="0" algn="l">
              <a:spcBef>
                <a:spcPts val="1200"/>
              </a:spcBef>
              <a:spcAft>
                <a:spcPts val="1200"/>
              </a:spcAft>
              <a:buNone/>
            </a:pPr>
            <a:r>
              <a:rPr b="1" lang="en" sz="2500"/>
              <a:t>*</a:t>
            </a:r>
            <a:r>
              <a:rPr lang="en" sz="2000"/>
              <a:t>notice lowercase type, camelCase name, equal sign to assign value, semicolon at the end</a:t>
            </a:r>
            <a:endParaRPr b="1" sz="2400">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idx="1" type="body"/>
          </p:nvPr>
        </p:nvSpPr>
        <p:spPr>
          <a:xfrm>
            <a:off x="906325" y="1152475"/>
            <a:ext cx="7926000" cy="390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1200"/>
              </a:spcBef>
              <a:spcAft>
                <a:spcPts val="0"/>
              </a:spcAft>
              <a:buNone/>
            </a:pPr>
            <a:r>
              <a:rPr b="1" lang="en" sz="2300">
                <a:highlight>
                  <a:srgbClr val="FFF2CC"/>
                </a:highlight>
              </a:rPr>
              <a:t>Integer</a:t>
            </a:r>
            <a:r>
              <a:rPr lang="en" sz="2300"/>
              <a:t>: </a:t>
            </a:r>
            <a:r>
              <a:rPr lang="en" sz="2300">
                <a:latin typeface="Courier New"/>
                <a:ea typeface="Courier New"/>
                <a:cs typeface="Courier New"/>
                <a:sym typeface="Courier New"/>
              </a:rPr>
              <a:t>int myInt = 31;</a:t>
            </a:r>
            <a:endParaRPr sz="2300">
              <a:latin typeface="Courier New"/>
              <a:ea typeface="Courier New"/>
              <a:cs typeface="Courier New"/>
              <a:sym typeface="Courier New"/>
            </a:endParaRPr>
          </a:p>
          <a:p>
            <a:pPr indent="0" lvl="0" marL="0" rtl="0" algn="l">
              <a:spcBef>
                <a:spcPts val="1200"/>
              </a:spcBef>
              <a:spcAft>
                <a:spcPts val="0"/>
              </a:spcAft>
              <a:buNone/>
            </a:pPr>
            <a:r>
              <a:rPr b="1" lang="en" sz="2300"/>
              <a:t>Float</a:t>
            </a:r>
            <a:r>
              <a:rPr lang="en" sz="2300"/>
              <a:t>: </a:t>
            </a:r>
            <a:r>
              <a:rPr lang="en" sz="2300">
                <a:latin typeface="Courier New"/>
                <a:ea typeface="Courier New"/>
                <a:cs typeface="Courier New"/>
                <a:sym typeface="Courier New"/>
              </a:rPr>
              <a:t>float myFloatNum = 5.99f;</a:t>
            </a:r>
            <a:endParaRPr sz="2300">
              <a:latin typeface="Courier New"/>
              <a:ea typeface="Courier New"/>
              <a:cs typeface="Courier New"/>
              <a:sym typeface="Courier New"/>
            </a:endParaRPr>
          </a:p>
          <a:p>
            <a:pPr indent="0" lvl="0" marL="0" rtl="0" algn="l">
              <a:spcBef>
                <a:spcPts val="1200"/>
              </a:spcBef>
              <a:spcAft>
                <a:spcPts val="0"/>
              </a:spcAft>
              <a:buNone/>
            </a:pPr>
            <a:r>
              <a:rPr b="1" lang="en" sz="2300">
                <a:highlight>
                  <a:srgbClr val="FFF2CC"/>
                </a:highlight>
              </a:rPr>
              <a:t>Double</a:t>
            </a:r>
            <a:r>
              <a:rPr lang="en" sz="2300"/>
              <a:t>: </a:t>
            </a:r>
            <a:r>
              <a:rPr lang="en" sz="2300">
                <a:latin typeface="Courier New"/>
                <a:ea typeface="Courier New"/>
                <a:cs typeface="Courier New"/>
                <a:sym typeface="Courier New"/>
              </a:rPr>
              <a:t>double myDouble = 5.5;</a:t>
            </a:r>
            <a:endParaRPr sz="2300">
              <a:latin typeface="Courier New"/>
              <a:ea typeface="Courier New"/>
              <a:cs typeface="Courier New"/>
              <a:sym typeface="Courier New"/>
            </a:endParaRPr>
          </a:p>
          <a:p>
            <a:pPr indent="0" lvl="0" marL="0" rtl="0" algn="l">
              <a:spcBef>
                <a:spcPts val="1200"/>
              </a:spcBef>
              <a:spcAft>
                <a:spcPts val="0"/>
              </a:spcAft>
              <a:buNone/>
            </a:pPr>
            <a:r>
              <a:rPr b="1" lang="en" sz="2300">
                <a:highlight>
                  <a:srgbClr val="FFF2CC"/>
                </a:highlight>
              </a:rPr>
              <a:t>Boolean</a:t>
            </a:r>
            <a:r>
              <a:rPr lang="en" sz="2300"/>
              <a:t>: </a:t>
            </a:r>
            <a:r>
              <a:rPr lang="en" sz="2300">
                <a:latin typeface="Courier New"/>
                <a:ea typeface="Courier New"/>
                <a:cs typeface="Courier New"/>
                <a:sym typeface="Courier New"/>
              </a:rPr>
              <a:t>bool myBool = true;</a:t>
            </a:r>
            <a:endParaRPr sz="2300">
              <a:latin typeface="Courier New"/>
              <a:ea typeface="Courier New"/>
              <a:cs typeface="Courier New"/>
              <a:sym typeface="Courier New"/>
            </a:endParaRPr>
          </a:p>
          <a:p>
            <a:pPr indent="0" lvl="0" marL="0" rtl="0" algn="l">
              <a:spcBef>
                <a:spcPts val="1200"/>
              </a:spcBef>
              <a:spcAft>
                <a:spcPts val="1200"/>
              </a:spcAft>
              <a:buNone/>
            </a:pPr>
            <a:r>
              <a:rPr b="1" lang="en" sz="2300"/>
              <a:t>Char</a:t>
            </a:r>
            <a:r>
              <a:rPr lang="en" sz="2300"/>
              <a:t>: </a:t>
            </a:r>
            <a:r>
              <a:rPr lang="en" sz="2300">
                <a:latin typeface="Courier New"/>
                <a:ea typeface="Courier New"/>
                <a:cs typeface="Courier New"/>
                <a:sym typeface="Courier New"/>
              </a:rPr>
              <a:t>char myletter = ‘M’;</a:t>
            </a:r>
            <a:endParaRPr sz="2300">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type="title"/>
          </p:nvPr>
        </p:nvSpPr>
        <p:spPr>
          <a:xfrm>
            <a:off x="906475" y="445025"/>
            <a:ext cx="7926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 Operator</a:t>
            </a:r>
            <a:endParaRPr/>
          </a:p>
        </p:txBody>
      </p:sp>
      <p:sp>
        <p:nvSpPr>
          <p:cNvPr id="95" name="Google Shape;95;p20"/>
          <p:cNvSpPr txBox="1"/>
          <p:nvPr>
            <p:ph idx="1" type="body"/>
          </p:nvPr>
        </p:nvSpPr>
        <p:spPr>
          <a:xfrm>
            <a:off x="906325" y="1152475"/>
            <a:ext cx="7926000" cy="390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Unlike in math, ‘=’ does not mean both sides are equal to each other. It means set the value in the memory location associated to the </a:t>
            </a:r>
            <a:r>
              <a:rPr lang="en"/>
              <a:t>variable</a:t>
            </a:r>
            <a:r>
              <a:rPr lang="en"/>
              <a:t> on the left to a copy of the value on the right.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We can change the value of a variable by assigning it a different value.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idx="1" type="body"/>
          </p:nvPr>
        </p:nvSpPr>
        <p:spPr>
          <a:xfrm>
            <a:off x="916500" y="479875"/>
            <a:ext cx="3880800" cy="390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a:t>
            </a:r>
            <a:endParaRPr/>
          </a:p>
          <a:p>
            <a:pPr indent="0" lvl="0" marL="0" rtl="0" algn="l">
              <a:spcBef>
                <a:spcPts val="1200"/>
              </a:spcBef>
              <a:spcAft>
                <a:spcPts val="0"/>
              </a:spcAft>
              <a:buNone/>
            </a:pPr>
            <a:r>
              <a:rPr lang="en">
                <a:latin typeface="Courier New"/>
                <a:ea typeface="Courier New"/>
                <a:cs typeface="Courier New"/>
                <a:sym typeface="Courier New"/>
              </a:rPr>
              <a:t>i</a:t>
            </a:r>
            <a:r>
              <a:rPr lang="en">
                <a:latin typeface="Courier New"/>
                <a:ea typeface="Courier New"/>
                <a:cs typeface="Courier New"/>
                <a:sym typeface="Courier New"/>
              </a:rPr>
              <a:t>nt myInt = 10;</a:t>
            </a:r>
            <a:endParaRPr>
              <a:latin typeface="Courier New"/>
              <a:ea typeface="Courier New"/>
              <a:cs typeface="Courier New"/>
              <a:sym typeface="Courier New"/>
            </a:endParaRPr>
          </a:p>
          <a:p>
            <a:pPr indent="0" lvl="0" marL="0" rtl="0" algn="l">
              <a:spcBef>
                <a:spcPts val="1200"/>
              </a:spcBef>
              <a:spcAft>
                <a:spcPts val="0"/>
              </a:spcAft>
              <a:buNone/>
            </a:pPr>
            <a:r>
              <a:rPr lang="en">
                <a:latin typeface="Courier New"/>
                <a:ea typeface="Courier New"/>
                <a:cs typeface="Courier New"/>
                <a:sym typeface="Courier New"/>
              </a:rPr>
              <a:t>System.out.println(myInt);</a:t>
            </a:r>
            <a:endParaRPr>
              <a:latin typeface="Courier New"/>
              <a:ea typeface="Courier New"/>
              <a:cs typeface="Courier New"/>
              <a:sym typeface="Courier New"/>
            </a:endParaRPr>
          </a:p>
          <a:p>
            <a:pPr indent="0" lvl="0" marL="0" rtl="0" algn="l">
              <a:spcBef>
                <a:spcPts val="1200"/>
              </a:spcBef>
              <a:spcAft>
                <a:spcPts val="0"/>
              </a:spcAft>
              <a:buNone/>
            </a:pPr>
            <a:r>
              <a:rPr lang="en">
                <a:latin typeface="Courier New"/>
                <a:ea typeface="Courier New"/>
                <a:cs typeface="Courier New"/>
                <a:sym typeface="Courier New"/>
              </a:rPr>
              <a:t>myInt = 5;</a:t>
            </a:r>
            <a:endParaRPr>
              <a:latin typeface="Courier New"/>
              <a:ea typeface="Courier New"/>
              <a:cs typeface="Courier New"/>
              <a:sym typeface="Courier New"/>
            </a:endParaRPr>
          </a:p>
          <a:p>
            <a:pPr indent="0" lvl="0" marL="0" rtl="0" algn="l">
              <a:spcBef>
                <a:spcPts val="1200"/>
              </a:spcBef>
              <a:spcAft>
                <a:spcPts val="1200"/>
              </a:spcAft>
              <a:buNone/>
            </a:pPr>
            <a:r>
              <a:rPr lang="en">
                <a:latin typeface="Courier New"/>
                <a:ea typeface="Courier New"/>
                <a:cs typeface="Courier New"/>
                <a:sym typeface="Courier New"/>
              </a:rPr>
              <a:t>System.out.println(myInt);</a:t>
            </a:r>
            <a:endParaRPr>
              <a:latin typeface="Courier New"/>
              <a:ea typeface="Courier New"/>
              <a:cs typeface="Courier New"/>
              <a:sym typeface="Courier New"/>
            </a:endParaRPr>
          </a:p>
        </p:txBody>
      </p:sp>
      <p:sp>
        <p:nvSpPr>
          <p:cNvPr id="101" name="Google Shape;101;p21"/>
          <p:cNvSpPr txBox="1"/>
          <p:nvPr>
            <p:ph idx="1" type="body"/>
          </p:nvPr>
        </p:nvSpPr>
        <p:spPr>
          <a:xfrm>
            <a:off x="3646250" y="3158875"/>
            <a:ext cx="2913300" cy="152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Console output:</a:t>
            </a:r>
            <a:endParaRPr/>
          </a:p>
          <a:p>
            <a:pPr indent="0" lvl="0" marL="0" rtl="0" algn="l">
              <a:spcBef>
                <a:spcPts val="1200"/>
              </a:spcBef>
              <a:spcAft>
                <a:spcPts val="0"/>
              </a:spcAft>
              <a:buNone/>
            </a:pPr>
            <a:r>
              <a:rPr lang="en"/>
              <a:t>10</a:t>
            </a:r>
            <a:endParaRPr/>
          </a:p>
          <a:p>
            <a:pPr indent="0" lvl="0" marL="0" rtl="0" algn="l">
              <a:spcBef>
                <a:spcPts val="1200"/>
              </a:spcBef>
              <a:spcAft>
                <a:spcPts val="1200"/>
              </a:spcAft>
              <a:buNone/>
            </a:pPr>
            <a:r>
              <a:rPr lang="en"/>
              <a:t>5</a:t>
            </a:r>
            <a:endParaRPr/>
          </a:p>
        </p:txBody>
      </p:sp>
      <p:sp>
        <p:nvSpPr>
          <p:cNvPr id="102" name="Google Shape;102;p21"/>
          <p:cNvSpPr txBox="1"/>
          <p:nvPr>
            <p:ph idx="1" type="body"/>
          </p:nvPr>
        </p:nvSpPr>
        <p:spPr>
          <a:xfrm>
            <a:off x="5744400" y="958525"/>
            <a:ext cx="2913300" cy="15264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
              <a:t>We are assigning the value 10 in the memory location for </a:t>
            </a:r>
            <a:r>
              <a:rPr lang="en">
                <a:latin typeface="Courier New"/>
                <a:ea typeface="Courier New"/>
                <a:cs typeface="Courier New"/>
                <a:sym typeface="Courier New"/>
              </a:rPr>
              <a:t>myInt</a:t>
            </a:r>
            <a:r>
              <a:rPr lang="en"/>
              <a: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We then change the value to 5.</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