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401AE7-AEC6-4040-9A6E-1E677B2CACA4}">
  <a:tblStyle styleId="{87401AE7-AEC6-4040-9A6E-1E677B2CAC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5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4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4d7d4b05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4d7d4b05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4d7d4b05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4d7d4b05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4d7d4b05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4d7d4b05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4d7d4b05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4d7d4b05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4d7d4b0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4d7d4b0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4d7d4b0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4d7d4b0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4d7d4b05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4d7d4b05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4d7d4b05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4d7d4b05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4d7d4b05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4d7d4b05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4d7d4b05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4d7d4b05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4d7d4b0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4d7d4b0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4d7d4b05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4d7d4b05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Expressions and Assignment Statements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" sz="2700"/>
              <a:t>The String Concatenation Operator (+)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Same symbol as addition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to combine strings and other data types into strings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Examples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"hello " + " friend" == "hello friend"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"your score: " + 100 == 		“your score: 100"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88.6 + " degrees" == "88.6 degrees"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Concatenation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Once Java starts working with Strings, it continues to look at thing as strings and interpret “+” operator as string concatenation operator.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"Lucky number: " + 4 + 2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4 + 2 + " is lucky"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3496425" y="2878050"/>
            <a:ext cx="262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== </a:t>
            </a:r>
            <a:r>
              <a:rPr lang="en" sz="1800">
                <a:solidFill>
                  <a:schemeClr val="dk1"/>
                </a:solidFill>
              </a:rPr>
              <a:t>"Lucky number: 42"</a:t>
            </a:r>
            <a:endParaRPr sz="1800"/>
          </a:p>
        </p:txBody>
      </p:sp>
      <p:sp>
        <p:nvSpPr>
          <p:cNvPr id="126" name="Google Shape;126;p23"/>
          <p:cNvSpPr txBox="1"/>
          <p:nvPr/>
        </p:nvSpPr>
        <p:spPr>
          <a:xfrm>
            <a:off x="2735700" y="3544800"/>
            <a:ext cx="17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== </a:t>
            </a:r>
            <a:r>
              <a:rPr lang="en" sz="1800">
                <a:solidFill>
                  <a:schemeClr val="dk1"/>
                </a:solidFill>
              </a:rPr>
              <a:t>"6 is lucky"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racticing variable assignment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36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Open the repl.it project</a:t>
            </a:r>
            <a:r>
              <a:rPr lang="en" sz="1900"/>
              <a:t> called ToCelsius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Inside main(), define and initialize the temperature in Fahrenheit as a variable f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Your program should then convert this to a temperature in degrees Celsius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You should then print “f degrees Fahrenheit is c degrees Celsius” for the values of f and c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Remember that to convert Fahrenheit to Celsius, you need to subtract 32 and then multiply by 5/9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*use comments!!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practice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36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Open the repl.it project</a:t>
            </a:r>
            <a:r>
              <a:rPr lang="en" sz="1700"/>
              <a:t> addFrac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Inside main() define and initialize four integers: the numerator and denominator of the first fraction, and the numerator and denominator of the second fraction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Your program should then print these fractions, e.g.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“The first fraction is 5/9”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“The second fraction is 2/3”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Your program should then compute the sum of these fractions. The sum does not need to be in reduced form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Recall that a/b + c/d = (a*d)/(b*d) + (c*b)/(d*b) = (ad + bc)/(db)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Your program should then print this sum: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“The sum of the fractions is 33/27”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combination of </a:t>
            </a:r>
            <a:r>
              <a:rPr lang="en" u="sng"/>
              <a:t>constants</a:t>
            </a:r>
            <a:r>
              <a:rPr lang="en"/>
              <a:t>, </a:t>
            </a:r>
            <a:r>
              <a:rPr lang="en" u="sng"/>
              <a:t>variables</a:t>
            </a:r>
            <a:r>
              <a:rPr lang="en"/>
              <a:t>, </a:t>
            </a:r>
            <a:r>
              <a:rPr lang="en" u="sng"/>
              <a:t>operators</a:t>
            </a:r>
            <a:r>
              <a:rPr lang="en"/>
              <a:t> that evaluate to a </a:t>
            </a:r>
            <a:r>
              <a:rPr lang="en" u="sng"/>
              <a:t>value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11 * 3 + 5 - 8 / 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* 10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Operators</a:t>
            </a:r>
            <a:endParaRPr/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571075" y="137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{87401AE7-AEC6-4040-9A6E-1E677B2CACA4}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== 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!= 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 than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&gt; 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grade &lt; 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 than or equal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&gt;= 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or equal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height &lt;= 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vs Equals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1228050" y="1938150"/>
            <a:ext cx="118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x = 0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810250" y="1938150"/>
            <a:ext cx="122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x == 0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918900" y="1282050"/>
            <a:ext cx="180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Assignment</a:t>
            </a:r>
            <a:endParaRPr sz="2200"/>
          </a:p>
        </p:txBody>
      </p:sp>
      <p:sp>
        <p:nvSpPr>
          <p:cNvPr id="75" name="Google Shape;75;p16"/>
          <p:cNvSpPr txBox="1"/>
          <p:nvPr/>
        </p:nvSpPr>
        <p:spPr>
          <a:xfrm>
            <a:off x="5810250" y="1282050"/>
            <a:ext cx="122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Equality</a:t>
            </a:r>
            <a:endParaRPr sz="2200"/>
          </a:p>
        </p:txBody>
      </p:sp>
      <p:sp>
        <p:nvSpPr>
          <p:cNvPr id="76" name="Google Shape;76;p16"/>
          <p:cNvSpPr txBox="1"/>
          <p:nvPr/>
        </p:nvSpPr>
        <p:spPr>
          <a:xfrm>
            <a:off x="1172400" y="3055250"/>
            <a:ext cx="1184700" cy="523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x    0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611600" y="3212750"/>
            <a:ext cx="306300" cy="20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825375" y="1310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{87401AE7-AEC6-4040-9A6E-1E677B2CACA4}</a:tableStyleId>
              </a:tblPr>
              <a:tblGrid>
                <a:gridCol w="2413000"/>
                <a:gridCol w="2413000"/>
                <a:gridCol w="2413000"/>
              </a:tblGrid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+ 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subtraction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 - q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* 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/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 (remainder)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11 %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Modulus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Modulus gives the remainder to an equivalent division problem.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7 % 3</a:t>
            </a:r>
            <a:endParaRPr sz="2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4 % 2</a:t>
            </a:r>
            <a:endParaRPr sz="2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3 % 5</a:t>
            </a:r>
            <a:endParaRPr sz="2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1101" y="1794324"/>
            <a:ext cx="3514100" cy="18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375475" y="2054400"/>
            <a:ext cx="73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== 1</a:t>
            </a:r>
            <a:endParaRPr sz="1800"/>
          </a:p>
        </p:txBody>
      </p:sp>
      <p:sp>
        <p:nvSpPr>
          <p:cNvPr id="92" name="Google Shape;92;p18"/>
          <p:cNvSpPr txBox="1"/>
          <p:nvPr/>
        </p:nvSpPr>
        <p:spPr>
          <a:xfrm>
            <a:off x="1375475" y="2516100"/>
            <a:ext cx="73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== 0</a:t>
            </a:r>
            <a:endParaRPr sz="1800"/>
          </a:p>
        </p:txBody>
      </p:sp>
      <p:sp>
        <p:nvSpPr>
          <p:cNvPr id="93" name="Google Shape;93;p18"/>
          <p:cNvSpPr txBox="1"/>
          <p:nvPr/>
        </p:nvSpPr>
        <p:spPr>
          <a:xfrm>
            <a:off x="1375475" y="2951900"/>
            <a:ext cx="73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== 3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595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 evaluates expressions according to standard mathematical rules of precedence. 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PEMDAS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9227" lvl="0" marL="177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Noto Sans Symbols"/>
              <a:buChar char="·"/>
            </a:pP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arentheses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9227" lvl="0" marL="177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Noto Sans Symbols"/>
              <a:buChar char="·"/>
            </a:pP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xponent (ignore this for now)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9227" lvl="0" marL="177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Noto Sans Symbols"/>
              <a:buChar char="·"/>
            </a:pP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ultiply / </a:t>
            </a: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ivide / Modulus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9227" lvl="0" marL="177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Noto Sans Symbols"/>
              <a:buChar char="·"/>
            </a:pP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ddition / </a:t>
            </a: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ubtraction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Note that Java evaluates expressions from left to right and from top to bottom.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43" l="0" r="0" t="12367"/>
          <a:stretch/>
        </p:blipFill>
        <p:spPr>
          <a:xfrm>
            <a:off x="6726999" y="1790951"/>
            <a:ext cx="2139100" cy="24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Division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Dividing two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values always results in a single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(always truncated: rounded down)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/ 2 = 5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 / 2 = 7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 / 10 = 1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Dividing with a double results in a double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 / 2.0 = 7.5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Division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x = 9;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y = 2;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 z = 1.0 * x / y;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