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5.xml"/><Relationship Id="rId22" Type="http://schemas.openxmlformats.org/officeDocument/2006/relationships/font" Target="fonts/QuattrocentoSans-boldItalic.fntdata"/><Relationship Id="rId10" Type="http://schemas.openxmlformats.org/officeDocument/2006/relationships/slide" Target="slides/slide4.xml"/><Relationship Id="rId21" Type="http://schemas.openxmlformats.org/officeDocument/2006/relationships/font" Target="fonts/Quattrocento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QuattrocentoSans-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66375fda8_0_121:notes"/>
          <p:cNvSpPr/>
          <p:nvPr>
            <p:ph idx="2" type="sldImg"/>
          </p:nvPr>
        </p:nvSpPr>
        <p:spPr>
          <a:xfrm>
            <a:off x="685800" y="6944810"/>
            <a:ext cx="5486400" cy="18750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466375fda8_0_121:notes"/>
          <p:cNvSpPr txBox="1"/>
          <p:nvPr>
            <p:ph idx="1" type="body"/>
          </p:nvPr>
        </p:nvSpPr>
        <p:spPr>
          <a:xfrm>
            <a:off x="685800" y="26737519"/>
            <a:ext cx="5486400" cy="2187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should be easier for them to understand as the rational is the same. Use this opportunity to check in with students who did not respond to the previous slide.</a:t>
            </a:r>
            <a:endParaRPr/>
          </a:p>
        </p:txBody>
      </p:sp>
      <p:sp>
        <p:nvSpPr>
          <p:cNvPr id="155" name="Google Shape;155;g1466375fda8_0_121:notes"/>
          <p:cNvSpPr txBox="1"/>
          <p:nvPr>
            <p:ph idx="12" type="sldNum"/>
          </p:nvPr>
        </p:nvSpPr>
        <p:spPr>
          <a:xfrm>
            <a:off x="3884613" y="52770916"/>
            <a:ext cx="2971800" cy="2787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66375fda8_0_126:notes"/>
          <p:cNvSpPr/>
          <p:nvPr>
            <p:ph idx="2" type="sldImg"/>
          </p:nvPr>
        </p:nvSpPr>
        <p:spPr>
          <a:xfrm>
            <a:off x="685800" y="6944810"/>
            <a:ext cx="5486400" cy="18750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1466375fda8_0_126:notes"/>
          <p:cNvSpPr txBox="1"/>
          <p:nvPr>
            <p:ph idx="1" type="body"/>
          </p:nvPr>
        </p:nvSpPr>
        <p:spPr>
          <a:xfrm>
            <a:off x="685800" y="26737519"/>
            <a:ext cx="5486400" cy="2187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466375fda8_0_126:notes"/>
          <p:cNvSpPr txBox="1"/>
          <p:nvPr>
            <p:ph idx="12" type="sldNum"/>
          </p:nvPr>
        </p:nvSpPr>
        <p:spPr>
          <a:xfrm>
            <a:off x="3884613" y="52770916"/>
            <a:ext cx="2971800" cy="2787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66375fda8_0_132:notes"/>
          <p:cNvSpPr/>
          <p:nvPr>
            <p:ph idx="2" type="sldImg"/>
          </p:nvPr>
        </p:nvSpPr>
        <p:spPr>
          <a:xfrm>
            <a:off x="685800" y="6944810"/>
            <a:ext cx="5486400" cy="18750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466375fda8_0_132:notes"/>
          <p:cNvSpPr txBox="1"/>
          <p:nvPr>
            <p:ph idx="1" type="body"/>
          </p:nvPr>
        </p:nvSpPr>
        <p:spPr>
          <a:xfrm>
            <a:off x="685800" y="26737519"/>
            <a:ext cx="5486400" cy="2187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Promoting is implicitly changing the types, but you can (and should for clarity and ease of troubleshooting) explicitly convert types using casting.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sure they understand that they type the parenthesis before the value.</a:t>
            </a:r>
            <a:endParaRPr/>
          </a:p>
        </p:txBody>
      </p:sp>
      <p:sp>
        <p:nvSpPr>
          <p:cNvPr id="168" name="Google Shape;168;g1466375fda8_0_132:notes"/>
          <p:cNvSpPr txBox="1"/>
          <p:nvPr>
            <p:ph idx="12" type="sldNum"/>
          </p:nvPr>
        </p:nvSpPr>
        <p:spPr>
          <a:xfrm>
            <a:off x="3884613" y="52770916"/>
            <a:ext cx="2971800" cy="2787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66375f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66375f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66375fda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66375fda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66375fda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66375fda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66375fda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66375fda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66375fda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66375fda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66375fda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66375fda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66375fda8_0_106:notes"/>
          <p:cNvSpPr/>
          <p:nvPr>
            <p:ph idx="2" type="sldImg"/>
          </p:nvPr>
        </p:nvSpPr>
        <p:spPr>
          <a:xfrm>
            <a:off x="685800" y="6944810"/>
            <a:ext cx="5486400" cy="18750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1466375fda8_0_106:notes"/>
          <p:cNvSpPr txBox="1"/>
          <p:nvPr>
            <p:ph idx="1" type="body"/>
          </p:nvPr>
        </p:nvSpPr>
        <p:spPr>
          <a:xfrm>
            <a:off x="685800" y="26737519"/>
            <a:ext cx="5486400" cy="2187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i="1" lang="en" sz="1200">
                <a:solidFill>
                  <a:srgbClr val="0000FF"/>
                </a:solidFill>
                <a:highlight>
                  <a:srgbClr val="FFFFE0"/>
                </a:highlight>
              </a:rPr>
              <a:t>All</a:t>
            </a:r>
            <a:r>
              <a:rPr b="1" lang="en" sz="1200">
                <a:solidFill>
                  <a:srgbClr val="0000FF"/>
                </a:solidFill>
                <a:highlight>
                  <a:srgbClr val="FFFFE0"/>
                </a:highlight>
              </a:rPr>
              <a:t> values</a:t>
            </a:r>
            <a:r>
              <a:rPr lang="en" sz="1200">
                <a:solidFill>
                  <a:schemeClr val="dk1"/>
                </a:solidFill>
                <a:highlight>
                  <a:srgbClr val="FFFFE0"/>
                </a:highlight>
              </a:rPr>
              <a:t> in an </a:t>
            </a:r>
            <a:r>
              <a:rPr b="1" i="1" lang="en" sz="1200">
                <a:solidFill>
                  <a:srgbClr val="FF0000"/>
                </a:solidFill>
                <a:highlight>
                  <a:srgbClr val="FFFFE0"/>
                </a:highlight>
              </a:rPr>
              <a:t>mixed</a:t>
            </a:r>
            <a:r>
              <a:rPr b="1" lang="en" sz="1200">
                <a:solidFill>
                  <a:srgbClr val="FF0000"/>
                </a:solidFill>
                <a:highlight>
                  <a:srgbClr val="FFFFE0"/>
                </a:highlight>
              </a:rPr>
              <a:t> arithmetic operations (+, −, *, /, %)</a:t>
            </a:r>
            <a:r>
              <a:rPr lang="en" sz="1200">
                <a:solidFill>
                  <a:schemeClr val="dk1"/>
                </a:solidFill>
                <a:highlight>
                  <a:srgbClr val="FFFFE0"/>
                </a:highlight>
              </a:rPr>
              <a:t> are converted to </a:t>
            </a:r>
            <a:r>
              <a:rPr b="1" lang="en" sz="1200">
                <a:solidFill>
                  <a:srgbClr val="FF0000"/>
                </a:solidFill>
                <a:highlight>
                  <a:srgbClr val="FFFFE0"/>
                </a:highlight>
              </a:rPr>
              <a:t>double type</a:t>
            </a:r>
            <a:r>
              <a:rPr lang="en" sz="1200">
                <a:solidFill>
                  <a:schemeClr val="dk1"/>
                </a:solidFill>
                <a:highlight>
                  <a:srgbClr val="FFFFE0"/>
                </a:highlight>
              </a:rPr>
              <a:t> before the </a:t>
            </a:r>
            <a:r>
              <a:rPr b="1" lang="en" sz="1200">
                <a:solidFill>
                  <a:srgbClr val="0000FF"/>
                </a:solidFill>
                <a:highlight>
                  <a:srgbClr val="FFFFE0"/>
                </a:highlight>
              </a:rPr>
              <a:t>arithmetic operation</a:t>
            </a:r>
            <a:r>
              <a:rPr lang="en" sz="1200">
                <a:solidFill>
                  <a:schemeClr val="dk1"/>
                </a:solidFill>
                <a:highlight>
                  <a:srgbClr val="FFFFE0"/>
                </a:highlight>
              </a:rPr>
              <a:t> in performed.</a:t>
            </a:r>
            <a:endParaRPr/>
          </a:p>
        </p:txBody>
      </p:sp>
      <p:sp>
        <p:nvSpPr>
          <p:cNvPr id="142" name="Google Shape;142;g1466375fda8_0_106:notes"/>
          <p:cNvSpPr txBox="1"/>
          <p:nvPr>
            <p:ph idx="12" type="sldNum"/>
          </p:nvPr>
        </p:nvSpPr>
        <p:spPr>
          <a:xfrm>
            <a:off x="3884613" y="52770916"/>
            <a:ext cx="2971800" cy="2787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66375fda8_0_116:notes"/>
          <p:cNvSpPr/>
          <p:nvPr>
            <p:ph idx="2" type="sldImg"/>
          </p:nvPr>
        </p:nvSpPr>
        <p:spPr>
          <a:xfrm>
            <a:off x="685800" y="6944810"/>
            <a:ext cx="5486400" cy="18750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1466375fda8_0_116:notes"/>
          <p:cNvSpPr txBox="1"/>
          <p:nvPr>
            <p:ph idx="1" type="body"/>
          </p:nvPr>
        </p:nvSpPr>
        <p:spPr>
          <a:xfrm>
            <a:off x="685800" y="26737519"/>
            <a:ext cx="5486400" cy="2187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Let students reason through this. The rational is a bit different than strictly sizes. This has more to do with how the computer can expect to be able to use the result. Namely, it cannot assume it will be able to do arithmetic with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 connection that you may have to remind students is that the computer does not check the value (the contents) of the variable, only the data type (the container).</a:t>
            </a:r>
            <a:endParaRPr/>
          </a:p>
        </p:txBody>
      </p:sp>
      <p:sp>
        <p:nvSpPr>
          <p:cNvPr id="149" name="Google Shape;149;g1466375fda8_0_116:notes"/>
          <p:cNvSpPr txBox="1"/>
          <p:nvPr>
            <p:ph idx="12" type="sldNum"/>
          </p:nvPr>
        </p:nvSpPr>
        <p:spPr>
          <a:xfrm>
            <a:off x="3884613" y="52770916"/>
            <a:ext cx="2971800" cy="2787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441197" y="342900"/>
            <a:ext cx="8263800" cy="4155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438150" y="1076627"/>
            <a:ext cx="8263800" cy="1209600"/>
          </a:xfrm>
          <a:prstGeom prst="rect">
            <a:avLst/>
          </a:prstGeom>
          <a:noFill/>
          <a:ln>
            <a:noFill/>
          </a:ln>
        </p:spPr>
        <p:txBody>
          <a:bodyPr anchorCtr="0" anchor="t" bIns="0" lIns="0" spcFirstLastPara="1" rIns="0" wrap="square" tIns="0">
            <a:noAutofit/>
          </a:bodyPr>
          <a:lstStyle>
            <a:lvl1pPr indent="-304800" lvl="0" marL="457200" rtl="0" algn="l">
              <a:lnSpc>
                <a:spcPct val="100000"/>
              </a:lnSpc>
              <a:spcBef>
                <a:spcPts val="300"/>
              </a:spcBef>
              <a:spcAft>
                <a:spcPts val="0"/>
              </a:spcAft>
              <a:buClr>
                <a:schemeClr val="dk1"/>
              </a:buClr>
              <a:buSzPts val="1200"/>
              <a:buChar char="●"/>
              <a:defRPr/>
            </a:lvl1pPr>
            <a:lvl2pPr indent="-304800" lvl="1" marL="914400" rtl="0" algn="l">
              <a:lnSpc>
                <a:spcPct val="100000"/>
              </a:lnSpc>
              <a:spcBef>
                <a:spcPts val="300"/>
              </a:spcBef>
              <a:spcAft>
                <a:spcPts val="0"/>
              </a:spcAft>
              <a:buClr>
                <a:schemeClr val="dk1"/>
              </a:buClr>
              <a:buSzPts val="1200"/>
              <a:buChar char="○"/>
              <a:defRPr/>
            </a:lvl2pPr>
            <a:lvl3pPr indent="-304800" lvl="2" marL="1371600" rtl="0" algn="l">
              <a:lnSpc>
                <a:spcPct val="100000"/>
              </a:lnSpc>
              <a:spcBef>
                <a:spcPts val="300"/>
              </a:spcBef>
              <a:spcAft>
                <a:spcPts val="0"/>
              </a:spcAft>
              <a:buClr>
                <a:schemeClr val="dk1"/>
              </a:buClr>
              <a:buSzPts val="1200"/>
              <a:buChar char="■"/>
              <a:defRPr/>
            </a:lvl3pPr>
            <a:lvl4pPr indent="-304800" lvl="3" marL="1828800" rtl="0" algn="l">
              <a:lnSpc>
                <a:spcPct val="100000"/>
              </a:lnSpc>
              <a:spcBef>
                <a:spcPts val="300"/>
              </a:spcBef>
              <a:spcAft>
                <a:spcPts val="0"/>
              </a:spcAft>
              <a:buClr>
                <a:schemeClr val="dk1"/>
              </a:buClr>
              <a:buSzPts val="1200"/>
              <a:buChar char="●"/>
              <a:defRPr/>
            </a:lvl4pPr>
            <a:lvl5pPr indent="-304800" lvl="4" marL="2286000" rtl="0" algn="l">
              <a:lnSpc>
                <a:spcPct val="100000"/>
              </a:lnSpc>
              <a:spcBef>
                <a:spcPts val="300"/>
              </a:spcBef>
              <a:spcAft>
                <a:spcPts val="0"/>
              </a:spcAft>
              <a:buClr>
                <a:schemeClr val="dk1"/>
              </a:buClr>
              <a:buSzPts val="12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1600"/>
              </a:spcBef>
              <a:spcAft>
                <a:spcPts val="0"/>
              </a:spcAft>
              <a:buClr>
                <a:schemeClr val="dk1"/>
              </a:buClr>
              <a:buSzPts val="1400"/>
              <a:buChar char="●"/>
              <a:defRPr/>
            </a:lvl7pPr>
            <a:lvl8pPr indent="-317500" lvl="7" marL="3657600" rtl="0" algn="l">
              <a:spcBef>
                <a:spcPts val="1600"/>
              </a:spcBef>
              <a:spcAft>
                <a:spcPts val="0"/>
              </a:spcAft>
              <a:buClr>
                <a:schemeClr val="dk1"/>
              </a:buClr>
              <a:buSzPts val="1400"/>
              <a:buChar char="○"/>
              <a:defRPr/>
            </a:lvl8pPr>
            <a:lvl9pPr indent="-317500" lvl="8" marL="4114800" rtl="0" algn="l">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3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25"/>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3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300" u="none" cap="none" strike="noStrike">
                <a:solidFill>
                  <a:schemeClr val="dk1"/>
                </a:solidFill>
                <a:latin typeface="Quattrocento Sans"/>
                <a:ea typeface="Quattrocento Sans"/>
                <a:cs typeface="Quattrocento Sans"/>
                <a:sym typeface="Quattrocento Sans"/>
              </a:defRPr>
            </a:lvl9pPr>
          </a:lstStyle>
          <a:p/>
        </p:txBody>
      </p:sp>
      <p:sp>
        <p:nvSpPr>
          <p:cNvPr id="100" name="Google Shape;100;p25"/>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300">
                <a:solidFill>
                  <a:schemeClr val="dk1"/>
                </a:solidFill>
                <a:latin typeface="Quattrocento Sans"/>
                <a:ea typeface="Quattrocento Sans"/>
                <a:cs typeface="Quattrocento Sans"/>
                <a:sym typeface="Quattrocento Sans"/>
              </a:defRPr>
            </a:lvl1pPr>
            <a:lvl2pPr indent="0" lvl="1" marL="0" marR="0" rtl="0" algn="l">
              <a:spcBef>
                <a:spcPts val="0"/>
              </a:spcBef>
              <a:buNone/>
              <a:defRPr sz="1300">
                <a:solidFill>
                  <a:schemeClr val="dk1"/>
                </a:solidFill>
                <a:latin typeface="Quattrocento Sans"/>
                <a:ea typeface="Quattrocento Sans"/>
                <a:cs typeface="Quattrocento Sans"/>
                <a:sym typeface="Quattrocento Sans"/>
              </a:defRPr>
            </a:lvl2pPr>
            <a:lvl3pPr indent="0" lvl="2" marL="0" marR="0" rtl="0" algn="l">
              <a:spcBef>
                <a:spcPts val="0"/>
              </a:spcBef>
              <a:buNone/>
              <a:defRPr sz="1300">
                <a:solidFill>
                  <a:schemeClr val="dk1"/>
                </a:solidFill>
                <a:latin typeface="Quattrocento Sans"/>
                <a:ea typeface="Quattrocento Sans"/>
                <a:cs typeface="Quattrocento Sans"/>
                <a:sym typeface="Quattrocento Sans"/>
              </a:defRPr>
            </a:lvl3pPr>
            <a:lvl4pPr indent="0" lvl="3" marL="0" marR="0" rtl="0" algn="l">
              <a:spcBef>
                <a:spcPts val="0"/>
              </a:spcBef>
              <a:buNone/>
              <a:defRPr sz="1300">
                <a:solidFill>
                  <a:schemeClr val="dk1"/>
                </a:solidFill>
                <a:latin typeface="Quattrocento Sans"/>
                <a:ea typeface="Quattrocento Sans"/>
                <a:cs typeface="Quattrocento Sans"/>
                <a:sym typeface="Quattrocento Sans"/>
              </a:defRPr>
            </a:lvl4pPr>
            <a:lvl5pPr indent="0" lvl="4" marL="0" marR="0" rtl="0" algn="l">
              <a:spcBef>
                <a:spcPts val="0"/>
              </a:spcBef>
              <a:buNone/>
              <a:defRPr sz="1300">
                <a:solidFill>
                  <a:schemeClr val="dk1"/>
                </a:solidFill>
                <a:latin typeface="Quattrocento Sans"/>
                <a:ea typeface="Quattrocento Sans"/>
                <a:cs typeface="Quattrocento Sans"/>
                <a:sym typeface="Quattrocento Sans"/>
              </a:defRPr>
            </a:lvl5pPr>
            <a:lvl6pPr indent="0" lvl="5" marL="0" marR="0" rtl="0" algn="l">
              <a:spcBef>
                <a:spcPts val="0"/>
              </a:spcBef>
              <a:buNone/>
              <a:defRPr sz="1300">
                <a:solidFill>
                  <a:schemeClr val="dk1"/>
                </a:solidFill>
                <a:latin typeface="Quattrocento Sans"/>
                <a:ea typeface="Quattrocento Sans"/>
                <a:cs typeface="Quattrocento Sans"/>
                <a:sym typeface="Quattrocento Sans"/>
              </a:defRPr>
            </a:lvl6pPr>
            <a:lvl7pPr indent="0" lvl="6" marL="0" marR="0" rtl="0" algn="l">
              <a:spcBef>
                <a:spcPts val="0"/>
              </a:spcBef>
              <a:buNone/>
              <a:defRPr sz="1300">
                <a:solidFill>
                  <a:schemeClr val="dk1"/>
                </a:solidFill>
                <a:latin typeface="Quattrocento Sans"/>
                <a:ea typeface="Quattrocento Sans"/>
                <a:cs typeface="Quattrocento Sans"/>
                <a:sym typeface="Quattrocento Sans"/>
              </a:defRPr>
            </a:lvl7pPr>
            <a:lvl8pPr indent="0" lvl="7" marL="0" marR="0" rtl="0" algn="l">
              <a:spcBef>
                <a:spcPts val="0"/>
              </a:spcBef>
              <a:buNone/>
              <a:defRPr sz="1300">
                <a:solidFill>
                  <a:schemeClr val="dk1"/>
                </a:solidFill>
                <a:latin typeface="Quattrocento Sans"/>
                <a:ea typeface="Quattrocento Sans"/>
                <a:cs typeface="Quattrocento Sans"/>
                <a:sym typeface="Quattrocento Sans"/>
              </a:defRPr>
            </a:lvl8pPr>
            <a:lvl9pPr indent="0" lvl="8" marL="0" marR="0" rtl="0" algn="l">
              <a:spcBef>
                <a:spcPts val="0"/>
              </a:spcBef>
              <a:buNone/>
              <a:defRPr sz="13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08" y="117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1.6 Casting and Ranges of Variables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5"/>
          <p:cNvSpPr txBox="1"/>
          <p:nvPr>
            <p:ph type="ctrTitle"/>
          </p:nvPr>
        </p:nvSpPr>
        <p:spPr>
          <a:xfrm>
            <a:off x="1153551" y="1284905"/>
            <a:ext cx="6858000" cy="1790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chemeClr val="dk1"/>
              </a:buClr>
              <a:buSzPts val="3000"/>
              <a:buFont typeface="Quattrocento Sans"/>
              <a:buNone/>
            </a:pPr>
            <a:r>
              <a:rPr lang="en" sz="3000"/>
              <a:t>If you combine a</a:t>
            </a:r>
            <a:r>
              <a:rPr b="1" lang="en" sz="3000"/>
              <a:t> </a:t>
            </a:r>
            <a:r>
              <a:rPr b="1" lang="en" sz="3000">
                <a:latin typeface="Courier New"/>
                <a:ea typeface="Courier New"/>
                <a:cs typeface="Courier New"/>
                <a:sym typeface="Courier New"/>
              </a:rPr>
              <a:t>double</a:t>
            </a:r>
            <a:r>
              <a:rPr b="1" lang="en" sz="3000"/>
              <a:t> </a:t>
            </a:r>
            <a:r>
              <a:rPr lang="en" sz="3000"/>
              <a:t>and a </a:t>
            </a:r>
            <a:r>
              <a:rPr b="1" lang="en" sz="3000">
                <a:latin typeface="Courier New"/>
                <a:ea typeface="Courier New"/>
                <a:cs typeface="Courier New"/>
                <a:sym typeface="Courier New"/>
              </a:rPr>
              <a:t>String</a:t>
            </a:r>
            <a:r>
              <a:rPr lang="en" sz="3000"/>
              <a:t> with a ‘</a:t>
            </a:r>
            <a:r>
              <a:rPr lang="en" sz="3000">
                <a:latin typeface="Courier New"/>
                <a:ea typeface="Courier New"/>
                <a:cs typeface="Courier New"/>
                <a:sym typeface="Courier New"/>
              </a:rPr>
              <a:t>+</a:t>
            </a:r>
            <a:r>
              <a:rPr lang="en" sz="3000"/>
              <a:t>’ what is the result?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6"/>
          <p:cNvSpPr txBox="1"/>
          <p:nvPr>
            <p:ph type="title"/>
          </p:nvPr>
        </p:nvSpPr>
        <p:spPr>
          <a:xfrm>
            <a:off x="441197" y="342900"/>
            <a:ext cx="8263800" cy="41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700"/>
              <a:buFont typeface="Quattrocento Sans"/>
              <a:buNone/>
            </a:pPr>
            <a:r>
              <a:rPr lang="en"/>
              <a:t>Promoting</a:t>
            </a:r>
            <a:endParaRPr/>
          </a:p>
        </p:txBody>
      </p:sp>
      <p:sp>
        <p:nvSpPr>
          <p:cNvPr id="164" name="Google Shape;164;p36"/>
          <p:cNvSpPr txBox="1"/>
          <p:nvPr>
            <p:ph idx="1" type="body"/>
          </p:nvPr>
        </p:nvSpPr>
        <p:spPr>
          <a:xfrm>
            <a:off x="438150" y="1076627"/>
            <a:ext cx="8263800" cy="26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900"/>
              <a:buNone/>
            </a:pPr>
            <a:r>
              <a:rPr lang="en"/>
              <a:t>In Java we call this promoting!</a:t>
            </a:r>
            <a:endParaRPr/>
          </a:p>
          <a:p>
            <a:pPr indent="0" lvl="0" marL="0" rtl="0" algn="l">
              <a:lnSpc>
                <a:spcPct val="100000"/>
              </a:lnSpc>
              <a:spcBef>
                <a:spcPts val="400"/>
              </a:spcBef>
              <a:spcAft>
                <a:spcPts val="0"/>
              </a:spcAft>
              <a:buClr>
                <a:schemeClr val="dk1"/>
              </a:buClr>
              <a:buSzPts val="1900"/>
              <a:buNone/>
            </a:pPr>
            <a:r>
              <a:t/>
            </a:r>
            <a:endParaRPr/>
          </a:p>
          <a:p>
            <a:pPr indent="0" lvl="0" marL="0" rtl="0" algn="l">
              <a:lnSpc>
                <a:spcPct val="100000"/>
              </a:lnSpc>
              <a:spcBef>
                <a:spcPts val="400"/>
              </a:spcBef>
              <a:spcAft>
                <a:spcPts val="0"/>
              </a:spcAft>
              <a:buClr>
                <a:schemeClr val="dk1"/>
              </a:buClr>
              <a:buSzPts val="1900"/>
              <a:buNone/>
            </a:pPr>
            <a:r>
              <a:rPr lang="en">
                <a:latin typeface="Courier New"/>
                <a:ea typeface="Courier New"/>
                <a:cs typeface="Courier New"/>
                <a:sym typeface="Courier New"/>
              </a:rPr>
              <a:t>int + double = double</a:t>
            </a:r>
            <a:endParaRPr/>
          </a:p>
          <a:p>
            <a:pPr indent="0" lvl="0" marL="0" rtl="0" algn="l">
              <a:lnSpc>
                <a:spcPct val="100000"/>
              </a:lnSpc>
              <a:spcBef>
                <a:spcPts val="400"/>
              </a:spcBef>
              <a:spcAft>
                <a:spcPts val="0"/>
              </a:spcAft>
              <a:buClr>
                <a:schemeClr val="dk1"/>
              </a:buClr>
              <a:buSzPts val="1900"/>
              <a:buNone/>
            </a:pPr>
            <a:r>
              <a:t/>
            </a:r>
            <a:endParaRPr>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1900"/>
              <a:buNone/>
            </a:pPr>
            <a:r>
              <a:rPr lang="en">
                <a:latin typeface="Courier New"/>
                <a:ea typeface="Courier New"/>
                <a:cs typeface="Courier New"/>
                <a:sym typeface="Courier New"/>
              </a:rPr>
              <a:t>int + String = String</a:t>
            </a:r>
            <a:endParaRPr/>
          </a:p>
          <a:p>
            <a:pPr indent="0" lvl="0" marL="0" rtl="0" algn="l">
              <a:lnSpc>
                <a:spcPct val="100000"/>
              </a:lnSpc>
              <a:spcBef>
                <a:spcPts val="400"/>
              </a:spcBef>
              <a:spcAft>
                <a:spcPts val="0"/>
              </a:spcAft>
              <a:buClr>
                <a:schemeClr val="dk1"/>
              </a:buClr>
              <a:buSzPts val="1900"/>
              <a:buNone/>
            </a:pPr>
            <a:r>
              <a:t/>
            </a:r>
            <a:endParaRPr>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1900"/>
              <a:buNone/>
            </a:pPr>
            <a:r>
              <a:rPr lang="en">
                <a:latin typeface="Courier New"/>
                <a:ea typeface="Courier New"/>
                <a:cs typeface="Courier New"/>
                <a:sym typeface="Courier New"/>
              </a:rPr>
              <a:t>double + String = String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7"/>
          <p:cNvSpPr txBox="1"/>
          <p:nvPr>
            <p:ph idx="1" type="body"/>
          </p:nvPr>
        </p:nvSpPr>
        <p:spPr>
          <a:xfrm>
            <a:off x="438150" y="1076627"/>
            <a:ext cx="8263800" cy="1209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1900"/>
              <a:buNone/>
            </a:pPr>
            <a:r>
              <a:t/>
            </a:r>
            <a:endParaRPr sz="2100"/>
          </a:p>
          <a:p>
            <a:pPr indent="0" lvl="0" marL="0" rtl="0" algn="l">
              <a:lnSpc>
                <a:spcPct val="80000"/>
              </a:lnSpc>
              <a:spcBef>
                <a:spcPts val="400"/>
              </a:spcBef>
              <a:spcAft>
                <a:spcPts val="0"/>
              </a:spcAft>
              <a:buClr>
                <a:schemeClr val="dk1"/>
              </a:buClr>
              <a:buSzPts val="1900"/>
              <a:buNone/>
            </a:pPr>
            <a:r>
              <a:rPr lang="en" sz="2100">
                <a:latin typeface="Courier New"/>
                <a:ea typeface="Courier New"/>
                <a:cs typeface="Courier New"/>
                <a:sym typeface="Courier New"/>
              </a:rPr>
              <a:t>(int) 4.29 		⇒ 	4</a:t>
            </a:r>
            <a:endParaRPr/>
          </a:p>
          <a:p>
            <a:pPr indent="0" lvl="0" marL="0" rtl="0" algn="l">
              <a:lnSpc>
                <a:spcPct val="80000"/>
              </a:lnSpc>
              <a:spcBef>
                <a:spcPts val="400"/>
              </a:spcBef>
              <a:spcAft>
                <a:spcPts val="0"/>
              </a:spcAft>
              <a:buClr>
                <a:schemeClr val="dk1"/>
              </a:buClr>
              <a:buSzPts val="1900"/>
              <a:buNone/>
            </a:pPr>
            <a:r>
              <a:rPr lang="en" sz="2100">
                <a:latin typeface="Courier New"/>
                <a:ea typeface="Courier New"/>
                <a:cs typeface="Courier New"/>
                <a:sym typeface="Courier New"/>
              </a:rPr>
              <a:t>(double) 1 		⇒ 	1.0</a:t>
            </a:r>
            <a:endParaRPr/>
          </a:p>
          <a:p>
            <a:pPr indent="0" lvl="0" marL="0" rtl="0" algn="l">
              <a:lnSpc>
                <a:spcPct val="80000"/>
              </a:lnSpc>
              <a:spcBef>
                <a:spcPts val="400"/>
              </a:spcBef>
              <a:spcAft>
                <a:spcPts val="0"/>
              </a:spcAft>
              <a:buClr>
                <a:schemeClr val="dk1"/>
              </a:buClr>
              <a:buSzPts val="1900"/>
              <a:buNone/>
            </a:pPr>
            <a:r>
              <a:t/>
            </a:r>
            <a:endParaRPr sz="2100"/>
          </a:p>
          <a:p>
            <a:pPr indent="0" lvl="0" marL="0" rtl="0" algn="l">
              <a:lnSpc>
                <a:spcPct val="80000"/>
              </a:lnSpc>
              <a:spcBef>
                <a:spcPts val="400"/>
              </a:spcBef>
              <a:spcAft>
                <a:spcPts val="0"/>
              </a:spcAft>
              <a:buClr>
                <a:schemeClr val="dk1"/>
              </a:buClr>
              <a:buSzPts val="1900"/>
              <a:buNone/>
            </a:pPr>
            <a:r>
              <a:t/>
            </a:r>
            <a:endParaRPr i="1" sz="2100"/>
          </a:p>
          <a:p>
            <a:pPr indent="0" lvl="0" marL="0" rtl="0" algn="l">
              <a:lnSpc>
                <a:spcPct val="80000"/>
              </a:lnSpc>
              <a:spcBef>
                <a:spcPts val="400"/>
              </a:spcBef>
              <a:spcAft>
                <a:spcPts val="0"/>
              </a:spcAft>
              <a:buClr>
                <a:schemeClr val="dk1"/>
              </a:buClr>
              <a:buSzPts val="1900"/>
              <a:buNone/>
            </a:pPr>
            <a:r>
              <a:rPr i="1" lang="en" sz="2100"/>
              <a:t>Note: </a:t>
            </a:r>
            <a:r>
              <a:rPr lang="en" sz="2100">
                <a:latin typeface="Courier New"/>
                <a:ea typeface="Courier New"/>
                <a:cs typeface="Courier New"/>
                <a:sym typeface="Courier New"/>
              </a:rPr>
              <a:t>String</a:t>
            </a:r>
            <a:r>
              <a:rPr i="1" lang="en" sz="2100"/>
              <a:t> is not a primitive type and cannot be cast.  Java will convert </a:t>
            </a:r>
            <a:r>
              <a:rPr lang="en" sz="2100">
                <a:latin typeface="Courier New"/>
                <a:ea typeface="Courier New"/>
                <a:cs typeface="Courier New"/>
                <a:sym typeface="Courier New"/>
              </a:rPr>
              <a:t>int</a:t>
            </a:r>
            <a:r>
              <a:rPr i="1" lang="en" sz="2100"/>
              <a:t> and </a:t>
            </a:r>
            <a:r>
              <a:rPr lang="en" sz="2100">
                <a:latin typeface="Courier New"/>
                <a:ea typeface="Courier New"/>
                <a:cs typeface="Courier New"/>
                <a:sym typeface="Courier New"/>
              </a:rPr>
              <a:t>double</a:t>
            </a:r>
            <a:r>
              <a:rPr i="1" lang="en" sz="2100"/>
              <a:t> to strings when concatenated with a string.</a:t>
            </a:r>
            <a:endParaRPr/>
          </a:p>
          <a:p>
            <a:pPr indent="0" lvl="0" marL="0" rtl="0" algn="l">
              <a:lnSpc>
                <a:spcPct val="80000"/>
              </a:lnSpc>
              <a:spcBef>
                <a:spcPts val="400"/>
              </a:spcBef>
              <a:spcAft>
                <a:spcPts val="0"/>
              </a:spcAft>
              <a:buClr>
                <a:schemeClr val="dk1"/>
              </a:buClr>
              <a:buSzPts val="1900"/>
              <a:buNone/>
            </a:pPr>
            <a:r>
              <a:rPr lang="en" sz="2100">
                <a:latin typeface="Courier New"/>
                <a:ea typeface="Courier New"/>
                <a:cs typeface="Courier New"/>
                <a:sym typeface="Courier New"/>
              </a:rPr>
              <a:t>	</a:t>
            </a:r>
            <a:endParaRPr/>
          </a:p>
          <a:p>
            <a:pPr indent="0" lvl="0" marL="0" rtl="0" algn="l">
              <a:lnSpc>
                <a:spcPct val="80000"/>
              </a:lnSpc>
              <a:spcBef>
                <a:spcPts val="400"/>
              </a:spcBef>
              <a:spcAft>
                <a:spcPts val="0"/>
              </a:spcAft>
              <a:buClr>
                <a:schemeClr val="dk1"/>
              </a:buClr>
              <a:buSzPts val="1900"/>
              <a:buNone/>
            </a:pPr>
            <a:r>
              <a:rPr lang="en" sz="2100">
                <a:latin typeface="Courier New"/>
                <a:ea typeface="Courier New"/>
                <a:cs typeface="Courier New"/>
                <a:sym typeface="Courier New"/>
              </a:rPr>
              <a:t>		“” + 4.892		⇒ 	“4.892”</a:t>
            </a:r>
            <a:endParaRPr/>
          </a:p>
          <a:p>
            <a:pPr indent="0" lvl="0" marL="0" rtl="0" algn="l">
              <a:lnSpc>
                <a:spcPct val="80000"/>
              </a:lnSpc>
              <a:spcBef>
                <a:spcPts val="100"/>
              </a:spcBef>
              <a:spcAft>
                <a:spcPts val="0"/>
              </a:spcAft>
              <a:buClr>
                <a:schemeClr val="dk1"/>
              </a:buClr>
              <a:buSzPts val="400"/>
              <a:buNone/>
            </a:pPr>
            <a:r>
              <a:t/>
            </a:r>
            <a:endParaRPr i="1"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Input</a:t>
            </a:r>
            <a:endParaRPr/>
          </a:p>
        </p:txBody>
      </p:sp>
      <p:sp>
        <p:nvSpPr>
          <p:cNvPr id="111" name="Google Shape;11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Scanner</a:t>
            </a:r>
            <a:r>
              <a:rPr lang="en"/>
              <a:t> allows us to get input from the user and incorporate it into our program. We’ll always format our scanner like this (you’ll learn later why):</a:t>
            </a:r>
            <a:endParaRPr/>
          </a:p>
          <a:p>
            <a:pPr indent="0" lvl="0" marL="0" rtl="0" algn="l">
              <a:spcBef>
                <a:spcPts val="1200"/>
              </a:spcBef>
              <a:spcAft>
                <a:spcPts val="0"/>
              </a:spcAft>
              <a:buClr>
                <a:schemeClr val="dk1"/>
              </a:buClr>
              <a:buSzPts val="1100"/>
              <a:buFont typeface="Arial"/>
              <a:buNone/>
            </a:pPr>
            <a:r>
              <a:rPr lang="en" sz="1600">
                <a:latin typeface="Courier New"/>
                <a:ea typeface="Courier New"/>
                <a:cs typeface="Courier New"/>
                <a:sym typeface="Courier New"/>
              </a:rPr>
              <a:t>import java.util.Scanner;    //import scanner class from Java library</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public class Demo {</a:t>
            </a:r>
            <a:endParaRPr sz="1600">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public static void main(String[] args) {</a:t>
            </a:r>
            <a:endParaRPr sz="1600">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Scanner scan = new Scanner(System.in);       //in main method</a:t>
            </a:r>
            <a:endParaRPr sz="1600">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Scanner</a:t>
            </a:r>
            <a:endParaRPr/>
          </a:p>
        </p:txBody>
      </p:sp>
      <p:sp>
        <p:nvSpPr>
          <p:cNvPr id="117" name="Google Shape;117;p28"/>
          <p:cNvSpPr txBox="1"/>
          <p:nvPr>
            <p:ph idx="1" type="body"/>
          </p:nvPr>
        </p:nvSpPr>
        <p:spPr>
          <a:xfrm>
            <a:off x="311700" y="1152475"/>
            <a:ext cx="8520600" cy="38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we use a </a:t>
            </a:r>
            <a:r>
              <a:rPr lang="en">
                <a:latin typeface="Courier New"/>
                <a:ea typeface="Courier New"/>
                <a:cs typeface="Courier New"/>
                <a:sym typeface="Courier New"/>
              </a:rPr>
              <a:t>Scanner</a:t>
            </a:r>
            <a:r>
              <a:rPr lang="en"/>
              <a:t>, we usually read a String from a keyboard and store it as a variable.</a:t>
            </a:r>
            <a:endParaRPr/>
          </a:p>
          <a:p>
            <a:pPr indent="0" lvl="0" marL="0" rtl="0" algn="l">
              <a:spcBef>
                <a:spcPts val="1200"/>
              </a:spcBef>
              <a:spcAft>
                <a:spcPts val="0"/>
              </a:spcAft>
              <a:buClr>
                <a:schemeClr val="dk1"/>
              </a:buClr>
              <a:buSzPts val="1100"/>
              <a:buFont typeface="Arial"/>
              <a:buNone/>
            </a:pPr>
            <a:r>
              <a:rPr lang="en"/>
              <a:t>We can think of variables as containers in memory. When we declare a variable, we tell the computer to allocate some space in memory for something. We tell it</a:t>
            </a:r>
            <a:endParaRPr/>
          </a:p>
          <a:p>
            <a:pPr indent="0" lvl="0" marL="0" rtl="0" algn="l">
              <a:spcBef>
                <a:spcPts val="0"/>
              </a:spcBef>
              <a:spcAft>
                <a:spcPts val="0"/>
              </a:spcAft>
              <a:buNone/>
            </a:pPr>
            <a:r>
              <a:rPr lang="en"/>
              <a:t>what the name of the thing will be, so it knows how to find it later, and what the type of the thing will be, so it knows how much space to set aside: </a:t>
            </a:r>
            <a:endParaRPr/>
          </a:p>
          <a:p>
            <a:pPr indent="457200" lvl="0" marL="457200" rtl="0" algn="l">
              <a:spcBef>
                <a:spcPts val="0"/>
              </a:spcBef>
              <a:spcAft>
                <a:spcPts val="0"/>
              </a:spcAft>
              <a:buNone/>
            </a:pPr>
            <a:r>
              <a:t/>
            </a:r>
            <a:endParaRPr b="1" sz="1600">
              <a:latin typeface="Courier New"/>
              <a:ea typeface="Courier New"/>
              <a:cs typeface="Courier New"/>
              <a:sym typeface="Courier New"/>
            </a:endParaRPr>
          </a:p>
          <a:p>
            <a:pPr indent="457200" lvl="0" marL="457200" rtl="0" algn="l">
              <a:spcBef>
                <a:spcPts val="0"/>
              </a:spcBef>
              <a:spcAft>
                <a:spcPts val="0"/>
              </a:spcAft>
              <a:buNone/>
            </a:pPr>
            <a:r>
              <a:rPr b="1" lang="en" sz="1600">
                <a:latin typeface="Courier New"/>
                <a:ea typeface="Courier New"/>
                <a:cs typeface="Courier New"/>
                <a:sym typeface="Courier New"/>
              </a:rPr>
              <a:t>String n;</a:t>
            </a:r>
            <a:r>
              <a:rPr lang="en" sz="1700">
                <a:latin typeface="Courier New"/>
                <a:ea typeface="Courier New"/>
                <a:cs typeface="Courier New"/>
                <a:sym typeface="Courier New"/>
              </a:rPr>
              <a:t>   </a:t>
            </a:r>
            <a:endParaRPr sz="1700">
              <a:latin typeface="Courier New"/>
              <a:ea typeface="Courier New"/>
              <a:cs typeface="Courier New"/>
              <a:sym typeface="Courier New"/>
            </a:endParaRPr>
          </a:p>
          <a:p>
            <a:pPr indent="457200" lvl="0" marL="457200" rtl="0" algn="l">
              <a:spcBef>
                <a:spcPts val="0"/>
              </a:spcBef>
              <a:spcAft>
                <a:spcPts val="0"/>
              </a:spcAft>
              <a:buNone/>
            </a:pPr>
            <a:r>
              <a:rPr lang="en" sz="1500">
                <a:latin typeface="Courier New"/>
                <a:ea typeface="Courier New"/>
                <a:cs typeface="Courier New"/>
                <a:sym typeface="Courier New"/>
              </a:rPr>
              <a:t>//This tells the computer to allocate space for a String and call that space ‘n’</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Variables can change in programming, as they are just containers. When we first put a value in the container we initialize the variable. Later we can change the variable so it contains a different value. To either initialize or change the value of a variable we use the assignment operator, which is just an equals sign (=). The variable on the left of the equals sign is set to the value on the right of the equals sign.</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ph idx="1" type="body"/>
          </p:nvPr>
        </p:nvSpPr>
        <p:spPr>
          <a:xfrm>
            <a:off x="311700" y="1129550"/>
            <a:ext cx="8520600" cy="355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latin typeface="Courier New"/>
                <a:ea typeface="Courier New"/>
                <a:cs typeface="Courier New"/>
                <a:sym typeface="Courier New"/>
              </a:rPr>
              <a:t>import java.util.Scanner;</a:t>
            </a:r>
            <a:r>
              <a:rPr lang="en" sz="1400">
                <a:latin typeface="Courier New"/>
                <a:ea typeface="Courier New"/>
                <a:cs typeface="Courier New"/>
                <a:sym typeface="Courier New"/>
              </a:rPr>
              <a:t>    //import scanner class from Java library</a:t>
            </a:r>
            <a:endParaRPr sz="14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public class Demo {</a:t>
            </a:r>
            <a:endParaRPr b="1" sz="1600">
              <a:latin typeface="Courier New"/>
              <a:ea typeface="Courier New"/>
              <a:cs typeface="Courier New"/>
              <a:sym typeface="Courier New"/>
            </a:endParaRPr>
          </a:p>
          <a:p>
            <a:pPr indent="457200" lvl="0" marL="0" rtl="0" algn="l">
              <a:spcBef>
                <a:spcPts val="0"/>
              </a:spcBef>
              <a:spcAft>
                <a:spcPts val="0"/>
              </a:spcAft>
              <a:buNone/>
            </a:pPr>
            <a:r>
              <a:rPr b="1" lang="en" sz="1600">
                <a:latin typeface="Courier New"/>
                <a:ea typeface="Courier New"/>
                <a:cs typeface="Courier New"/>
                <a:sym typeface="Courier New"/>
              </a:rPr>
              <a:t>public static void main(String[] args) {</a:t>
            </a:r>
            <a:endParaRPr b="1" sz="1600">
              <a:latin typeface="Courier New"/>
              <a:ea typeface="Courier New"/>
              <a:cs typeface="Courier New"/>
              <a:sym typeface="Courier New"/>
            </a:endParaRPr>
          </a:p>
          <a:p>
            <a:pPr indent="457200" lvl="0" marL="457200" rtl="0" algn="l">
              <a:spcBef>
                <a:spcPts val="0"/>
              </a:spcBef>
              <a:spcAft>
                <a:spcPts val="0"/>
              </a:spcAft>
              <a:buNone/>
            </a:pPr>
            <a:r>
              <a:rPr b="1" lang="en" sz="1600">
                <a:latin typeface="Courier New"/>
                <a:ea typeface="Courier New"/>
                <a:cs typeface="Courier New"/>
                <a:sym typeface="Courier New"/>
              </a:rPr>
              <a:t>Scanner scan = new Scanner(System.in);</a:t>
            </a:r>
            <a:r>
              <a:rPr lang="en" sz="1600">
                <a:latin typeface="Courier New"/>
                <a:ea typeface="Courier New"/>
                <a:cs typeface="Courier New"/>
                <a:sym typeface="Courier New"/>
              </a:rPr>
              <a:t>       </a:t>
            </a:r>
            <a:r>
              <a:rPr lang="en" sz="1100">
                <a:latin typeface="Courier New"/>
                <a:ea typeface="Courier New"/>
                <a:cs typeface="Courier New"/>
                <a:sym typeface="Courier New"/>
              </a:rPr>
              <a:t>//in main method</a:t>
            </a:r>
            <a:endParaRPr sz="1100">
              <a:latin typeface="Courier New"/>
              <a:ea typeface="Courier New"/>
              <a:cs typeface="Courier New"/>
              <a:sym typeface="Courier New"/>
            </a:endParaRPr>
          </a:p>
          <a:p>
            <a:pPr indent="457200" lvl="0" marL="457200" rtl="0" algn="l">
              <a:spcBef>
                <a:spcPts val="0"/>
              </a:spcBef>
              <a:spcAft>
                <a:spcPts val="0"/>
              </a:spcAft>
              <a:buNone/>
            </a:pPr>
            <a:r>
              <a:rPr b="1" lang="en" sz="1600">
                <a:latin typeface="Courier New"/>
                <a:ea typeface="Courier New"/>
                <a:cs typeface="Courier New"/>
                <a:sym typeface="Courier New"/>
              </a:rPr>
              <a:t>String n;</a:t>
            </a:r>
            <a:r>
              <a:rPr lang="en" sz="1700">
                <a:latin typeface="Courier New"/>
                <a:ea typeface="Courier New"/>
                <a:cs typeface="Courier New"/>
                <a:sym typeface="Courier New"/>
              </a:rPr>
              <a:t>   </a:t>
            </a:r>
            <a:r>
              <a:rPr lang="en" sz="1000">
                <a:latin typeface="Courier New"/>
                <a:ea typeface="Courier New"/>
                <a:cs typeface="Courier New"/>
                <a:sym typeface="Courier New"/>
              </a:rPr>
              <a:t>//This tells the computer to allocate space for a String and call that space ‘n’</a:t>
            </a:r>
            <a:endParaRPr sz="1500"/>
          </a:p>
          <a:p>
            <a:pPr indent="457200" lvl="0" marL="457200" rtl="0" algn="l">
              <a:spcBef>
                <a:spcPts val="0"/>
              </a:spcBef>
              <a:spcAft>
                <a:spcPts val="0"/>
              </a:spcAft>
              <a:buNone/>
            </a:pPr>
            <a:r>
              <a:rPr b="1" lang="en" sz="1600">
                <a:latin typeface="Courier New"/>
                <a:ea typeface="Courier New"/>
                <a:cs typeface="Courier New"/>
                <a:sym typeface="Courier New"/>
              </a:rPr>
              <a:t>n = scan.nextLine();</a:t>
            </a:r>
            <a:r>
              <a:rPr lang="en" sz="1600">
                <a:latin typeface="Courier New"/>
                <a:ea typeface="Courier New"/>
                <a:cs typeface="Courier New"/>
                <a:sym typeface="Courier New"/>
              </a:rPr>
              <a:t> </a:t>
            </a:r>
            <a:r>
              <a:rPr lang="en" sz="1000">
                <a:latin typeface="Courier New"/>
                <a:ea typeface="Courier New"/>
                <a:cs typeface="Courier New"/>
                <a:sym typeface="Courier New"/>
              </a:rPr>
              <a:t>//Variable n now contains whatever the user types</a:t>
            </a:r>
            <a:endParaRPr sz="1000">
              <a:latin typeface="Courier New"/>
              <a:ea typeface="Courier New"/>
              <a:cs typeface="Courier New"/>
              <a:sym typeface="Courier New"/>
            </a:endParaRPr>
          </a:p>
          <a:p>
            <a:pPr indent="457200" lvl="0" marL="457200" rtl="0" algn="l">
              <a:spcBef>
                <a:spcPts val="0"/>
              </a:spcBef>
              <a:spcAft>
                <a:spcPts val="0"/>
              </a:spcAft>
              <a:buNone/>
            </a:pPr>
            <a:r>
              <a:rPr b="1" lang="en" sz="1600">
                <a:latin typeface="Courier New"/>
                <a:ea typeface="Courier New"/>
                <a:cs typeface="Courier New"/>
                <a:sym typeface="Courier New"/>
              </a:rPr>
              <a:t>n = “John”; </a:t>
            </a:r>
            <a:r>
              <a:rPr lang="en" sz="1000">
                <a:latin typeface="Courier New"/>
                <a:ea typeface="Courier New"/>
                <a:cs typeface="Courier New"/>
                <a:sym typeface="Courier New"/>
              </a:rPr>
              <a:t>//Variable n now contains “John”</a:t>
            </a:r>
            <a:endParaRPr sz="1000">
              <a:latin typeface="Courier New"/>
              <a:ea typeface="Courier New"/>
              <a:cs typeface="Courier New"/>
              <a:sym typeface="Courier New"/>
            </a:endParaRPr>
          </a:p>
          <a:p>
            <a:pPr indent="457200" lvl="0" marL="0" rtl="0" algn="l">
              <a:spcBef>
                <a:spcPts val="0"/>
              </a:spcBef>
              <a:spcAft>
                <a:spcPts val="0"/>
              </a:spcAft>
              <a:buNone/>
            </a:pP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sz="1500">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28" name="Google Shape;12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we want to print things out, we can combine literal Strings (things in quotation marks) and variables, for example: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System.out.println(“Hello ” + n + “ how are you?”);</a:t>
            </a:r>
            <a:endParaRPr>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2"/>
          <p:cNvSpPr txBox="1"/>
          <p:nvPr>
            <p:ph idx="1" type="body"/>
          </p:nvPr>
        </p:nvSpPr>
        <p:spPr>
          <a:xfrm>
            <a:off x="311700" y="439275"/>
            <a:ext cx="8520600" cy="448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If we want to do calculations, we need number input. To take number values as input from a </a:t>
            </a:r>
            <a:r>
              <a:rPr lang="en">
                <a:latin typeface="Courier New"/>
                <a:ea typeface="Courier New"/>
                <a:cs typeface="Courier New"/>
                <a:sym typeface="Courier New"/>
              </a:rPr>
              <a:t>Scanner</a:t>
            </a:r>
            <a:r>
              <a:rPr lang="en"/>
              <a:t>, we need a different command: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Scanner scan = new Scanner(System.in);</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int x = scan.nextInt();</a:t>
            </a:r>
            <a:r>
              <a:rPr lang="en">
                <a:latin typeface="Courier New"/>
                <a:ea typeface="Courier New"/>
                <a:cs typeface="Courier New"/>
                <a:sym typeface="Courier New"/>
              </a:rPr>
              <a:t> //when a declaration and assignment happens on one line, it is called initialization</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double y = scan.nextDouble();</a:t>
            </a:r>
            <a:r>
              <a:rPr lang="en">
                <a:latin typeface="Courier New"/>
                <a:ea typeface="Courier New"/>
                <a:cs typeface="Courier New"/>
                <a:sym typeface="Courier New"/>
              </a:rPr>
              <a:t> //you can do this on one line or two; it does not matter.</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to create the variable "y", you can use the code above or you can write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double y;</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y = scan.nextDouble();</a:t>
            </a:r>
            <a:endParaRPr b="1">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3"/>
          <p:cNvSpPr txBox="1"/>
          <p:nvPr>
            <p:ph type="ctrTitle"/>
          </p:nvPr>
        </p:nvSpPr>
        <p:spPr>
          <a:xfrm>
            <a:off x="955534" y="1377581"/>
            <a:ext cx="7232700" cy="1790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chemeClr val="dk1"/>
              </a:buClr>
              <a:buSzPts val="3000"/>
              <a:buFont typeface="Quattrocento Sans"/>
              <a:buNone/>
            </a:pPr>
            <a:r>
              <a:rPr lang="en" sz="3000"/>
              <a:t>If you combine an</a:t>
            </a:r>
            <a:r>
              <a:rPr b="1" lang="en" sz="3000"/>
              <a:t> </a:t>
            </a:r>
            <a:r>
              <a:rPr b="1" lang="en" sz="3000">
                <a:latin typeface="Courier New"/>
                <a:ea typeface="Courier New"/>
                <a:cs typeface="Courier New"/>
                <a:sym typeface="Courier New"/>
              </a:rPr>
              <a:t>int</a:t>
            </a:r>
            <a:r>
              <a:rPr b="1" lang="en" sz="3000"/>
              <a:t> </a:t>
            </a:r>
            <a:r>
              <a:rPr lang="en" sz="3000"/>
              <a:t>and a </a:t>
            </a:r>
            <a:r>
              <a:rPr b="1" lang="en" sz="3000">
                <a:latin typeface="Courier New"/>
                <a:ea typeface="Courier New"/>
                <a:cs typeface="Courier New"/>
                <a:sym typeface="Courier New"/>
              </a:rPr>
              <a:t>double</a:t>
            </a:r>
            <a:r>
              <a:rPr lang="en" sz="3000"/>
              <a:t> with an operator </a:t>
            </a:r>
            <a:r>
              <a:rPr lang="en" sz="3000">
                <a:latin typeface="Courier New"/>
                <a:ea typeface="Courier New"/>
                <a:cs typeface="Courier New"/>
                <a:sym typeface="Courier New"/>
              </a:rPr>
              <a:t>(+ - * / % </a:t>
            </a:r>
            <a:r>
              <a:rPr lang="en" sz="3000"/>
              <a:t>), what is the result?</a:t>
            </a:r>
            <a:endParaRPr/>
          </a:p>
        </p:txBody>
      </p:sp>
      <p:sp>
        <p:nvSpPr>
          <p:cNvPr id="145" name="Google Shape;145;p33"/>
          <p:cNvSpPr txBox="1"/>
          <p:nvPr>
            <p:ph idx="4294967295" type="title"/>
          </p:nvPr>
        </p:nvSpPr>
        <p:spPr>
          <a:xfrm>
            <a:off x="441197" y="419100"/>
            <a:ext cx="8263800" cy="41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700"/>
              <a:buFont typeface="Quattrocento Sans"/>
              <a:buNone/>
            </a:pPr>
            <a:r>
              <a:rPr lang="en"/>
              <a:t>Introduction to Casting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4"/>
          <p:cNvSpPr txBox="1"/>
          <p:nvPr>
            <p:ph type="ctrTitle"/>
          </p:nvPr>
        </p:nvSpPr>
        <p:spPr>
          <a:xfrm>
            <a:off x="1153551" y="1284905"/>
            <a:ext cx="6858000" cy="1790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chemeClr val="dk1"/>
              </a:buClr>
              <a:buSzPts val="3000"/>
              <a:buFont typeface="Quattrocento Sans"/>
              <a:buNone/>
            </a:pPr>
            <a:r>
              <a:rPr lang="en" sz="3000"/>
              <a:t>If you combine an</a:t>
            </a:r>
            <a:r>
              <a:rPr b="1" lang="en" sz="3000"/>
              <a:t> </a:t>
            </a:r>
            <a:r>
              <a:rPr b="1" lang="en" sz="3000">
                <a:latin typeface="Courier New"/>
                <a:ea typeface="Courier New"/>
                <a:cs typeface="Courier New"/>
                <a:sym typeface="Courier New"/>
              </a:rPr>
              <a:t>int</a:t>
            </a:r>
            <a:r>
              <a:rPr b="1" lang="en" sz="3000"/>
              <a:t> </a:t>
            </a:r>
            <a:r>
              <a:rPr lang="en" sz="3000"/>
              <a:t>and a </a:t>
            </a:r>
            <a:r>
              <a:rPr b="1" lang="en" sz="3000">
                <a:latin typeface="Courier New"/>
                <a:ea typeface="Courier New"/>
                <a:cs typeface="Courier New"/>
                <a:sym typeface="Courier New"/>
              </a:rPr>
              <a:t>String</a:t>
            </a:r>
            <a:r>
              <a:rPr lang="en" sz="3000"/>
              <a:t> with a ‘</a:t>
            </a:r>
            <a:r>
              <a:rPr lang="en" sz="3000">
                <a:latin typeface="Courier New"/>
                <a:ea typeface="Courier New"/>
                <a:cs typeface="Courier New"/>
                <a:sym typeface="Courier New"/>
              </a:rPr>
              <a:t>+</a:t>
            </a:r>
            <a:r>
              <a:rPr lang="en" sz="3000"/>
              <a:t>’, what is the 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