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FD501C-BB87-403C-9A3F-53572895ECE3}">
  <a:tblStyle styleId="{3CFD501C-BB87-403C-9A3F-53572895EC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0CC3D00-AC84-4C00-9922-2D91FC27A4E1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5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QuattrocentoSans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c8f7ad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c8f7ad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893af17f7_0_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4893af17f7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893af17f7_0_1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4893af17f7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8f7ad5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c8f7ad5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8f7ad5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8f7ad5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871b95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871b95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8f7ad5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8f7ad5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c8f7ad5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c8f7ad5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8f7ad5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8f7ad5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893af1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893af1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893af17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893af17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893af17f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14893af17f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Car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4 Door Sedan -&gt; Three different instances of that sedan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c8f7ad5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c8f7ad5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8f7ad5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8f7ad5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8f7ad5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8f7ad5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 lnSpcReduction="20000"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 Brand colors" id="53" name="Google Shape;53;p14"/>
          <p:cNvPicPr preferRelativeResize="0"/>
          <p:nvPr/>
        </p:nvPicPr>
        <p:blipFill rotWithShape="1">
          <a:blip r:embed="rId2">
            <a:alphaModFix/>
          </a:blip>
          <a:srcRect b="0" l="764" r="0" t="0"/>
          <a:stretch/>
        </p:blipFill>
        <p:spPr>
          <a:xfrm rot="5400000">
            <a:off x="7098377" y="2132828"/>
            <a:ext cx="5143497" cy="8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 Brand colors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764" r="0" t="0"/>
          <a:stretch/>
        </p:blipFill>
        <p:spPr>
          <a:xfrm rot="5400000">
            <a:off x="7098377" y="2132828"/>
            <a:ext cx="5143497" cy="87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attrocento Sans"/>
              <a:buNone/>
              <a:defRPr sz="27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38150" y="1076627"/>
            <a:ext cx="82638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92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925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92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92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·"/>
              <a:defRPr sz="2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0" y="0"/>
            <a:ext cx="2793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lnSpcReduction="10000"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Quattrocento Sans"/>
              <a:buNone/>
              <a:defRPr sz="13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- Instances of Classes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attrocento Sans"/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Object Variable Declaration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62950" y="1268018"/>
            <a:ext cx="76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Quattrocento Sans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variable name&gt;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&lt;Class name&gt; 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&lt;parameter1&gt;, &lt;parameter2&gt;, …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815520" y="216861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{10CC3D00-AC84-4C00-9922-2D91FC27A4E1}</a:tableStyleId>
              </a:tblPr>
              <a:tblGrid>
                <a:gridCol w="3319725"/>
                <a:gridCol w="4043600"/>
              </a:tblGrid>
              <a:tr h="38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variable name 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identifier that describe the content of variable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new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Java keyword stating to create on object of type &lt;Class name&gt;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  <a:tr h="38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&lt;Class name&gt; 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name of class to create new object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(&lt;parameter1&gt;, &lt;parameter2&gt;,…) 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parameter list dependent on the class constructor </a:t>
                      </a:r>
                      <a:endParaRPr sz="500"/>
                    </a:p>
                  </a:txBody>
                  <a:tcPr marT="17150" marB="17150" marR="17150" marL="17150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ourier New"/>
              <a:buNone/>
            </a:pPr>
            <a:r>
              <a:rPr b="0" lang="en" sz="25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500">
                <a:latin typeface="Quattrocento Sans"/>
                <a:ea typeface="Quattrocento Sans"/>
                <a:cs typeface="Quattrocento Sans"/>
                <a:sym typeface="Quattrocento Sans"/>
              </a:rPr>
              <a:t>      </a:t>
            </a:r>
            <a:r>
              <a:rPr b="1" lang="en" sz="2300">
                <a:latin typeface="Quattrocento Sans"/>
                <a:ea typeface="Quattrocento Sans"/>
                <a:cs typeface="Quattrocento Sans"/>
                <a:sym typeface="Quattrocento Sans"/>
              </a:rPr>
              <a:t>Constructor</a:t>
            </a:r>
            <a:endParaRPr sz="2300"/>
          </a:p>
        </p:txBody>
      </p:sp>
      <p:sp>
        <p:nvSpPr>
          <p:cNvPr id="137" name="Google Shape;137;p26"/>
          <p:cNvSpPr txBox="1"/>
          <p:nvPr/>
        </p:nvSpPr>
        <p:spPr>
          <a:xfrm>
            <a:off x="662939" y="1268016"/>
            <a:ext cx="7677900" cy="1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class is special class in Java.  There are two ways to create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object.</a:t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Quattrocento Sans"/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new String(“Hasta manana”);</a:t>
            </a:r>
            <a:endParaRPr sz="500"/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s = “Hasta manana”;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Attributes (instance variable) and Behaviors (methods)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java.util.*;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java.awt.*;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TurtleTest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 habitat =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World(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Turtle yertle =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Turtle(habitat);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yertlesWeight = yertle.weight;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weight is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yertlesWeight);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yertle.forward();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yertle.turnLeft();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yertle.forward();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133300" y="18551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r>
              <a:rPr lang="en"/>
              <a:t>: forward()</a:t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5133300" y="11524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</a:t>
            </a:r>
            <a:r>
              <a:rPr lang="en"/>
              <a:t>: weight</a:t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5133300" y="21791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r>
              <a:rPr lang="en"/>
              <a:t>: turnLeft()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</a:t>
            </a:r>
            <a:r>
              <a:rPr lang="en"/>
              <a:t>Exercise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64800" y="1714500"/>
            <a:ext cx="85206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String breed;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age;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String color;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98000" y="1234850"/>
            <a:ext cx="67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</a:t>
            </a:r>
            <a:r>
              <a:rPr b="1" lang="en"/>
              <a:t>instance variables </a:t>
            </a:r>
            <a:r>
              <a:rPr lang="en"/>
              <a:t>and what are the </a:t>
            </a:r>
            <a:r>
              <a:rPr b="1" lang="en"/>
              <a:t>methods</a:t>
            </a:r>
            <a:r>
              <a:rPr lang="en"/>
              <a:t> in this class?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Object from a Class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Classes are always defined outside of the main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 are created inside the main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3 steps when creating an object from a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Declaration: A variable declaration with a variable name and object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Instantiation: The “new” keyword is used to create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Initialization: The “new” keyword is followed by a call to the constructor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34175" y="1816075"/>
            <a:ext cx="85206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breed;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age;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color;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"Om nom nom nom nom"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"Zzzzzzz"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377600" y="1109100"/>
            <a:ext cx="679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own, write a quick program that creates a Dog object, prints out it’s age, breed, and color (in one line), and then makes it sleep, bark, and then eat.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pic>
        <p:nvPicPr>
          <p:cNvPr id="70" name="Google Shape;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00" y="1152475"/>
            <a:ext cx="78709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11700" y="2571750"/>
            <a:ext cx="39999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Fruit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Animal</a:t>
            </a:r>
            <a:endParaRPr/>
          </a:p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832400" y="2571775"/>
            <a:ext cx="39999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Object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Man, Woman, Child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Banana, Apple, Peach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Cat, Dog, Bear, etc.</a:t>
            </a:r>
            <a:endParaRPr/>
          </a:p>
        </p:txBody>
      </p:sp>
      <p:sp>
        <p:nvSpPr>
          <p:cNvPr id="78" name="Google Shape;78;p18"/>
          <p:cNvSpPr txBox="1"/>
          <p:nvPr/>
        </p:nvSpPr>
        <p:spPr>
          <a:xfrm>
            <a:off x="311700" y="15818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Objects </a:t>
            </a:r>
            <a:r>
              <a:rPr lang="en" sz="3000"/>
              <a:t>are </a:t>
            </a:r>
            <a:r>
              <a:rPr b="1" lang="en" sz="3000"/>
              <a:t>instances</a:t>
            </a:r>
            <a:r>
              <a:rPr lang="en" sz="3000"/>
              <a:t> of </a:t>
            </a:r>
            <a:r>
              <a:rPr b="1" lang="en" sz="3000"/>
              <a:t>classes.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950" y="1378963"/>
            <a:ext cx="3578349" cy="23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200" y="1285113"/>
            <a:ext cx="3431024" cy="25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1788725" y="633675"/>
            <a:ext cx="10827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6128975" y="633675"/>
            <a:ext cx="1146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1788725" y="633675"/>
            <a:ext cx="10827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6112950" y="633675"/>
            <a:ext cx="1146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649" y="1893025"/>
            <a:ext cx="2422375" cy="8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901" y="1620325"/>
            <a:ext cx="2216400" cy="1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790100" y="1986150"/>
            <a:ext cx="1299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5070200" y="657750"/>
            <a:ext cx="11463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Object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898400" y="657750"/>
            <a:ext cx="10827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493700" y="1902000"/>
            <a:ext cx="49731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greeting = “Hello world!”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favoriteClass = “AP Computer Science”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bestTeacher = “Ms. Molina”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(instance variable) and Behaviors (methods)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</a:t>
            </a:r>
            <a:r>
              <a:rPr b="1" lang="en"/>
              <a:t>attribute</a:t>
            </a:r>
            <a:r>
              <a:rPr lang="en"/>
              <a:t> or </a:t>
            </a:r>
            <a:r>
              <a:rPr b="1" lang="en"/>
              <a:t>instance variable</a:t>
            </a:r>
            <a:r>
              <a:rPr lang="en"/>
              <a:t> is data the object knows about itself. For example a turtle object knows the direction it is facing or its color.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behavior</a:t>
            </a:r>
            <a:r>
              <a:rPr lang="en"/>
              <a:t> or </a:t>
            </a:r>
            <a:r>
              <a:rPr b="1" lang="en"/>
              <a:t>method</a:t>
            </a:r>
            <a:r>
              <a:rPr lang="en"/>
              <a:t> is something that an object can do. For example a turtle object can go forward 100 pixels.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Classes and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3"/>
          <p:cNvGraphicFramePr/>
          <p:nvPr/>
        </p:nvGraphicFramePr>
        <p:xfrm>
          <a:off x="311700" y="133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{3CFD501C-BB87-403C-9A3F-53572895ECE3}</a:tableStyleId>
              </a:tblPr>
              <a:tblGrid>
                <a:gridCol w="4260300"/>
                <a:gridCol w="4260300"/>
              </a:tblGrid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CLASS</a:t>
                      </a:r>
                      <a:endParaRPr sz="115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3D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150">
                          <a:solidFill>
                            <a:srgbClr val="FFFFFF"/>
                          </a:solidFill>
                        </a:rPr>
                        <a:t>OBJECT</a:t>
                      </a:r>
                      <a:endParaRPr sz="11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3D3D"/>
                    </a:solidFill>
                  </a:tcPr>
                </a:tc>
              </a:tr>
              <a:tr h="89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 class is a blueprint from which you can create the instance, i.e., objects.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An object is the instance of the class, which helps programmers to use variables and methods from inside the class.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Classes have logical existence.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Objects have a physical existence.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 class doesn't take any memory spaces when a programmer creates one. (The “idea” of a cat)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An object takes memory when a programmer creates one. (A real, live cat)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The class has to be declared only once. (i.e. “Cat”)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</a:rPr>
                        <a:t>Objects can be declared several times depending on the requirement. (i.e. “Buttons”, “Mr. Bigglesworth”, “Garfield”)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java.util.*;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java.awt.*;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TurtleTest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World habitat =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World(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Turtle yertle =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Turtle(habitat);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yertlesWeight = yertle.weight;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"Yertle's weight is "</a:t>
            </a: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 yertlesWeight);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yertle.forward();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yertle.turnLeft();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yertle.forward();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5133300" y="21204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Turtle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5133300" y="11524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World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5148250" y="23682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Object: yertle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5118325" y="14137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Object: habitat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