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51e96e80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51e96e80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d615be6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ed615be6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d615be6f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ed615be6f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d615be705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ed615be705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d615be705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d615be705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d615be705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ed615be705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51ec3975d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51ec3975d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d615be705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ed615be705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51ec3975d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51ec3975d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d615be705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d615be705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d615be7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d615be7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d615be705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d615be705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d615be705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ed615be705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d5118b5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ed5118b5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d5118b54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ed5118b54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d5118b54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d5118b54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d5118b54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ed5118b54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d5118b54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d5118b54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d5118b54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d5118b54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d5118b54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ed5118b54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gif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Relationship Id="rId4" Type="http://schemas.openxmlformats.org/officeDocument/2006/relationships/hyperlink" Target="https://docs.oracle.com/javase/8/docs/api/java/awt/Color.html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81475" y="4128825"/>
            <a:ext cx="5736900" cy="8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700"/>
              <a:t>Today, I’m a Software Architect at Zendesk, a maker of customer support software. Our main office is in San Francisco by Civic Center BART.</a:t>
            </a:r>
            <a:endParaRPr sz="170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375" y="2411575"/>
            <a:ext cx="2698969" cy="137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5500" y="3858850"/>
            <a:ext cx="160232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230675" y="2324252"/>
            <a:ext cx="5598900" cy="16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740"/>
              <a:t>I have been in the industry for 26 years. I used to work on Adobe Flash, which was used for many early Internet games and cartoons.</a:t>
            </a:r>
            <a:endParaRPr sz="174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74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740"/>
              <a:t>On the job, it was satisfying to know lots of people used software I worked on, and even made their own creative projects using our software.</a:t>
            </a:r>
            <a:endParaRPr sz="1740"/>
          </a:p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123825" y="107850"/>
            <a:ext cx="5124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I’m Gary, and I’ll be volunteering</a:t>
            </a:r>
            <a:endParaRPr/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9800" y="716825"/>
            <a:ext cx="1828125" cy="162157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181475" y="716825"/>
            <a:ext cx="5736900" cy="13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55"/>
              <a:buNone/>
            </a:pPr>
            <a:r>
              <a:rPr lang="en" sz="1700"/>
              <a:t>I’ve loved computers since I was very little. My first computer was an Apple ][ (1977).</a:t>
            </a:r>
            <a:endParaRPr sz="17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55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55"/>
              <a:buNone/>
            </a:pPr>
            <a:r>
              <a:rPr lang="en" sz="1700"/>
              <a:t>The Apple got me interested in programming. It was satisfying to get the computer to do something. I learned BASIC, Pascal, and 6502 assembly language.</a:t>
            </a:r>
            <a:endParaRPr sz="1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Methods with Parameters</a:t>
            </a:r>
            <a:endParaRPr sz="4000"/>
          </a:p>
        </p:txBody>
      </p:sp>
      <p:sp>
        <p:nvSpPr>
          <p:cNvPr id="130" name="Google Shape;130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function that prints a greeting</a:t>
            </a:r>
            <a:endParaRPr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473075" y="1017725"/>
            <a:ext cx="8065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48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Person { </a:t>
            </a:r>
            <a:endParaRPr sz="148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018"/>
              <a:buNone/>
            </a:pPr>
            <a:r>
              <a:rPr lang="en" sz="148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String name;</a:t>
            </a:r>
            <a:endParaRPr sz="148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018"/>
              <a:buNone/>
            </a:pPr>
            <a:r>
              <a:rPr lang="en" sz="148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public Person(String personName) {</a:t>
            </a:r>
            <a:endParaRPr sz="148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018"/>
              <a:buNone/>
            </a:pPr>
            <a:r>
              <a:rPr lang="en" sz="148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name = personName;</a:t>
            </a:r>
            <a:endParaRPr sz="148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018"/>
              <a:buNone/>
            </a:pPr>
            <a:r>
              <a:rPr lang="en" sz="148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48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48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018"/>
              <a:buNone/>
            </a:pPr>
            <a:r>
              <a:rPr lang="en" sz="148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// Greeting</a:t>
            </a:r>
            <a:endParaRPr sz="148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018"/>
              <a:buNone/>
            </a:pPr>
            <a:r>
              <a:rPr lang="en" sz="148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public void greet() {</a:t>
            </a:r>
            <a:endParaRPr sz="148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018"/>
              <a:buNone/>
            </a:pPr>
            <a:r>
              <a:rPr lang="en" sz="148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System.out.println(name + " says: Hello, world!”);</a:t>
            </a:r>
            <a:endParaRPr sz="148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018"/>
              <a:buNone/>
            </a:pPr>
            <a:r>
              <a:rPr lang="en" sz="148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8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1000"/>
              </a:spcAft>
              <a:buSzPts val="1018"/>
              <a:buNone/>
            </a:pPr>
            <a:r>
              <a:rPr lang="en" sz="148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8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parameters!</a:t>
            </a:r>
            <a:endParaRPr/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210100" y="1409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4324"/>
              <a:buFont typeface="Arial"/>
              <a:buNone/>
            </a:pPr>
            <a:r>
              <a:rPr lang="en" sz="148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Person.java</a:t>
            </a:r>
            <a:endParaRPr sz="148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4324"/>
              <a:buFont typeface="Arial"/>
              <a:buNone/>
            </a:pPr>
            <a:r>
              <a:rPr lang="en" sz="148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Person { </a:t>
            </a:r>
            <a:endParaRPr sz="148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4324"/>
              <a:buFont typeface="Arial"/>
              <a:buNone/>
            </a:pPr>
            <a:r>
              <a:rPr lang="en" sz="148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</a:t>
            </a:r>
            <a:r>
              <a:rPr lang="en" sz="148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rivate</a:t>
            </a:r>
            <a:r>
              <a:rPr lang="en" sz="148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String name;</a:t>
            </a:r>
            <a:endParaRPr sz="148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4324"/>
              <a:buFont typeface="Arial"/>
              <a:buNone/>
            </a:pPr>
            <a:br>
              <a:rPr lang="en" sz="148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8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public Person(String personName) {</a:t>
            </a:r>
            <a:endParaRPr sz="148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4324"/>
              <a:buFont typeface="Arial"/>
              <a:buNone/>
            </a:pPr>
            <a:r>
              <a:rPr lang="en" sz="148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name = personName;</a:t>
            </a:r>
            <a:endParaRPr sz="148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4324"/>
              <a:buFont typeface="Arial"/>
              <a:buNone/>
            </a:pPr>
            <a:r>
              <a:rPr lang="en" sz="148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48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4324"/>
              <a:buFont typeface="Arial"/>
              <a:buNone/>
            </a:pPr>
            <a:r>
              <a:t/>
            </a:r>
            <a:endParaRPr sz="148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4324"/>
              <a:buFont typeface="Arial"/>
              <a:buNone/>
            </a:pPr>
            <a:r>
              <a:rPr lang="en" sz="148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// Greeting</a:t>
            </a:r>
            <a:endParaRPr sz="148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4324"/>
              <a:buFont typeface="Arial"/>
              <a:buNone/>
            </a:pPr>
            <a:r>
              <a:rPr lang="en" sz="148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public void greet() {</a:t>
            </a:r>
            <a:endParaRPr sz="148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4324"/>
              <a:buFont typeface="Arial"/>
              <a:buNone/>
            </a:pPr>
            <a:r>
              <a:rPr lang="en" sz="148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System.out.println(name + " says: Hello, world!");</a:t>
            </a:r>
            <a:endParaRPr sz="148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4324"/>
              <a:buFont typeface="Arial"/>
              <a:buNone/>
            </a:pPr>
            <a:r>
              <a:rPr lang="en" sz="148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48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4324"/>
              <a:buFont typeface="Arial"/>
              <a:buNone/>
            </a:pPr>
            <a:br>
              <a:rPr lang="en" sz="148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8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// Greet a particular person</a:t>
            </a:r>
            <a:endParaRPr sz="148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4324"/>
              <a:buFont typeface="Arial"/>
              <a:buNone/>
            </a:pPr>
            <a:r>
              <a:rPr lang="en" sz="148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public void greet(String otherName) {</a:t>
            </a:r>
            <a:endParaRPr sz="148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4324"/>
              <a:buFont typeface="Arial"/>
              <a:buNone/>
            </a:pPr>
            <a:r>
              <a:rPr lang="en" sz="148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System.out.println(name + " says: Hello, " + otherName + "!”);</a:t>
            </a:r>
            <a:endParaRPr sz="148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4324"/>
              <a:buFont typeface="Arial"/>
              <a:buNone/>
            </a:pPr>
            <a:r>
              <a:rPr lang="en" sz="148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en" sz="148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8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8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sz="148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1175" y="518299"/>
            <a:ext cx="3101775" cy="169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Calling methods with parameters</a:t>
            </a:r>
            <a:endParaRPr/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// TestPerson.java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public class TestPerson 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	public static void main(String[] args) 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		Person amy = new Person("Amy");</a:t>
            </a:r>
            <a:endParaRPr sz="16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		amy.greet("Ted"); </a:t>
            </a:r>
            <a:r>
              <a:rPr lang="en" sz="16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Prints "Amy says: Hello, Ted!"</a:t>
            </a:r>
            <a:endParaRPr sz="16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amy.greet("Thursday"); </a:t>
            </a:r>
            <a:r>
              <a:rPr lang="en" sz="16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Prints "Amy says: Hello, Thursday!"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		Person bob = new Person("Bob");</a:t>
            </a:r>
            <a:endParaRPr sz="16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		bob.greet("Amy"); </a:t>
            </a:r>
            <a:r>
              <a:rPr lang="en" sz="16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Prints "Bob says: Hello, Amy!"</a:t>
            </a:r>
            <a:endParaRPr sz="16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Definitions</a:t>
            </a:r>
            <a:endParaRPr/>
          </a:p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311700" y="1152475"/>
            <a:ext cx="8520600" cy="20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Formal Parameter</a:t>
            </a:r>
            <a:r>
              <a:rPr lang="en"/>
              <a:t> (parameter)</a:t>
            </a:r>
            <a:r>
              <a:rPr b="1" lang="en"/>
              <a:t> </a:t>
            </a:r>
            <a:r>
              <a:rPr lang="en"/>
              <a:t>-The variable declared in the method header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8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greet(</a:t>
            </a:r>
            <a:r>
              <a:rPr lang="en" sz="148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String name</a:t>
            </a:r>
            <a:r>
              <a:rPr lang="en" sz="148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8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8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u="sng"/>
              <a:t>Actual Parameter</a:t>
            </a:r>
            <a:r>
              <a:rPr b="1" lang="en"/>
              <a:t> </a:t>
            </a:r>
            <a:r>
              <a:rPr lang="en"/>
              <a:t>(argument) - The value passed in a method call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amy.greet(</a:t>
            </a:r>
            <a:r>
              <a:rPr lang="en" sz="16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"Ted"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362500" y="1714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4324"/>
              <a:buFont typeface="Arial"/>
              <a:buNone/>
            </a:pPr>
            <a:r>
              <a:rPr lang="en" sz="148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Person.java</a:t>
            </a:r>
            <a:endParaRPr sz="148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4324"/>
              <a:buFont typeface="Arial"/>
              <a:buNone/>
            </a:pPr>
            <a:r>
              <a:rPr lang="en" sz="148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Person { </a:t>
            </a:r>
            <a:endParaRPr sz="148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4324"/>
              <a:buFont typeface="Arial"/>
              <a:buNone/>
            </a:pPr>
            <a:r>
              <a:rPr lang="en" sz="148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private String name;</a:t>
            </a:r>
            <a:endParaRPr sz="148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4324"/>
              <a:buFont typeface="Arial"/>
              <a:buNone/>
            </a:pPr>
            <a:br>
              <a:rPr lang="en" sz="148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8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Person(String personName) {</a:t>
            </a:r>
            <a:endParaRPr sz="148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4324"/>
              <a:buFont typeface="Arial"/>
              <a:buNone/>
            </a:pPr>
            <a:r>
              <a:rPr lang="en" sz="148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name = personName;</a:t>
            </a:r>
            <a:endParaRPr sz="148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4324"/>
              <a:buFont typeface="Arial"/>
              <a:buNone/>
            </a:pPr>
            <a:r>
              <a:rPr lang="en" sz="148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48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4324"/>
              <a:buFont typeface="Arial"/>
              <a:buNone/>
            </a:pPr>
            <a:r>
              <a:t/>
            </a:r>
            <a:endParaRPr sz="148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4324"/>
              <a:buFont typeface="Arial"/>
              <a:buNone/>
            </a:pPr>
            <a:r>
              <a:rPr lang="en" sz="148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// Greeting</a:t>
            </a:r>
            <a:endParaRPr sz="148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4324"/>
              <a:buFont typeface="Arial"/>
              <a:buNone/>
            </a:pPr>
            <a:r>
              <a:rPr lang="en" sz="148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void greet() {</a:t>
            </a:r>
            <a:endParaRPr sz="148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4324"/>
              <a:buFont typeface="Arial"/>
              <a:buNone/>
            </a:pPr>
            <a:r>
              <a:rPr lang="en" sz="148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System.out.println(name + " says: Hello, world!");</a:t>
            </a:r>
            <a:endParaRPr sz="148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4324"/>
              <a:buFont typeface="Arial"/>
              <a:buNone/>
            </a:pPr>
            <a:r>
              <a:rPr lang="en" sz="148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48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4324"/>
              <a:buFont typeface="Arial"/>
              <a:buNone/>
            </a:pPr>
            <a:br>
              <a:rPr lang="en" sz="148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8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// Greet a particular person</a:t>
            </a:r>
            <a:endParaRPr sz="148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4324"/>
              <a:buFont typeface="Arial"/>
              <a:buNone/>
            </a:pPr>
            <a:r>
              <a:rPr lang="en" sz="148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void greet(String otherName) {</a:t>
            </a:r>
            <a:endParaRPr sz="148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4324"/>
              <a:buFont typeface="Arial"/>
              <a:buNone/>
            </a:pPr>
            <a:r>
              <a:rPr lang="en" sz="148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System.out.println(name + " says: Hello, " + otherName + "!”);</a:t>
            </a:r>
            <a:endParaRPr sz="148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4324"/>
              <a:buFont typeface="Arial"/>
              <a:buNone/>
            </a:pPr>
            <a:r>
              <a:rPr lang="en" sz="148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en" sz="148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48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8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// Greet a number</a:t>
            </a:r>
            <a:endParaRPr sz="148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4324"/>
              <a:buFont typeface="Arial"/>
              <a:buNone/>
            </a:pPr>
            <a:r>
              <a:rPr lang="en" sz="148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void greet(int aNumber) {</a:t>
            </a:r>
            <a:endParaRPr sz="148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4324"/>
              <a:buFont typeface="Arial"/>
              <a:buNone/>
            </a:pPr>
            <a:r>
              <a:rPr lang="en" sz="148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System.out.println(name + " says: How are you, " + aNumber + "?");</a:t>
            </a:r>
            <a:endParaRPr sz="148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4324"/>
              <a:buFont typeface="Arial"/>
              <a:buNone/>
            </a:pPr>
            <a:r>
              <a:rPr lang="en" sz="148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48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4324"/>
              <a:buFont typeface="Arial"/>
              <a:buNone/>
            </a:pPr>
            <a:r>
              <a:rPr lang="en" sz="148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 sz="148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48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1" name="Google Shape;16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Overloading</a:t>
            </a:r>
            <a:endParaRPr/>
          </a:p>
        </p:txBody>
      </p:sp>
      <p:sp>
        <p:nvSpPr>
          <p:cNvPr id="162" name="Google Shape;162;p27"/>
          <p:cNvSpPr txBox="1"/>
          <p:nvPr/>
        </p:nvSpPr>
        <p:spPr>
          <a:xfrm>
            <a:off x="304800" y="914400"/>
            <a:ext cx="79974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Overloaded methods are two or more methods in the same class that have the same name but different parameters.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Calling Overloaded Methods</a:t>
            </a:r>
            <a:endParaRPr/>
          </a:p>
        </p:txBody>
      </p:sp>
      <p:sp>
        <p:nvSpPr>
          <p:cNvPr id="168" name="Google Shape;16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// TestPerson.java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public class TestPerson 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	public static void main(String[] args) 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		Person amy = new Person("Amy”);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		amy.greet(); </a:t>
            </a:r>
            <a:r>
              <a:rPr lang="en" sz="16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Prints "Amy says: Hello, world!”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		amy.greet("Ted”); </a:t>
            </a:r>
            <a:r>
              <a:rPr lang="en" sz="16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Prints "Amy says: Hello, Ted!”</a:t>
            </a:r>
            <a:endParaRPr sz="16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amy.greet(12); </a:t>
            </a:r>
            <a:r>
              <a:rPr lang="en" sz="16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Prints "Amy says: How are you, 12?”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signatures</a:t>
            </a:r>
            <a:endParaRPr/>
          </a:p>
        </p:txBody>
      </p:sp>
      <p:sp>
        <p:nvSpPr>
          <p:cNvPr id="174" name="Google Shape;174;p29"/>
          <p:cNvSpPr txBox="1"/>
          <p:nvPr>
            <p:ph idx="1" type="body"/>
          </p:nvPr>
        </p:nvSpPr>
        <p:spPr>
          <a:xfrm>
            <a:off x="311700" y="1152475"/>
            <a:ext cx="8520600" cy="39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In Java, the method signature is the method name and just the types of the parameters. It doesn’t include </a:t>
            </a:r>
            <a:r>
              <a:rPr lang="en" sz="1600">
                <a:solidFill>
                  <a:schemeClr val="dk1"/>
                </a:solidFill>
              </a:rPr>
              <a:t>return</a:t>
            </a:r>
            <a:r>
              <a:rPr lang="en" sz="1600">
                <a:solidFill>
                  <a:schemeClr val="dk1"/>
                </a:solidFill>
              </a:rPr>
              <a:t> type, parameter names, or public/private. For the method declaration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8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addCustomer(String name, String address, int age) {...}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The method signature is: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8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greet(String, String, int)</a:t>
            </a:r>
            <a:endParaRPr sz="138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8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A Java class cannot have two methods with the same signature. The Java compiler needs method signatures to figure out which overloaded method to call.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8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8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8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5" name="Google Shape;175;p29"/>
          <p:cNvSpPr txBox="1"/>
          <p:nvPr/>
        </p:nvSpPr>
        <p:spPr>
          <a:xfrm>
            <a:off x="618525" y="3947100"/>
            <a:ext cx="3647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OK, signatures different: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int square(int x) { return x*x; }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double square(double x) { 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return x*x; }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6" name="Google Shape;176;p29"/>
          <p:cNvSpPr txBox="1"/>
          <p:nvPr/>
        </p:nvSpPr>
        <p:spPr>
          <a:xfrm>
            <a:off x="4609600" y="3934025"/>
            <a:ext cx="3852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</a:t>
            </a:r>
            <a:r>
              <a:rPr b="1" lang="en"/>
              <a:t>rror</a:t>
            </a:r>
            <a:r>
              <a:rPr b="1" lang="en"/>
              <a:t>, signatures are the same: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int square(double x) { return x*x; }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double square(double y) { return y*y; }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Practice!</a:t>
            </a:r>
            <a:endParaRPr/>
          </a:p>
        </p:txBody>
      </p:sp>
      <p:sp>
        <p:nvSpPr>
          <p:cNvPr id="182" name="Google Shape;18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7950" y="1876888"/>
            <a:ext cx="3148100" cy="19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Exercises</a:t>
            </a:r>
            <a:endParaRPr/>
          </a:p>
        </p:txBody>
      </p:sp>
      <p:sp>
        <p:nvSpPr>
          <p:cNvPr id="189" name="Google Shape;18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Write three different </a:t>
            </a:r>
            <a:r>
              <a:rPr lang="en"/>
              <a:t>implementations for a single</a:t>
            </a:r>
            <a:r>
              <a:rPr lang="en"/>
              <a:t> static method </a:t>
            </a:r>
            <a:r>
              <a:rPr b="1" lang="en"/>
              <a:t>triple</a:t>
            </a:r>
            <a:r>
              <a:rPr lang="en"/>
              <a:t>. The method </a:t>
            </a:r>
            <a:r>
              <a:rPr lang="en"/>
              <a:t>should</a:t>
            </a:r>
            <a:r>
              <a:rPr lang="en"/>
              <a:t> take in a number N and return triple its value. Should the method signatures differ across your </a:t>
            </a:r>
            <a:r>
              <a:rPr lang="en"/>
              <a:t>implementations</a:t>
            </a:r>
            <a:r>
              <a:rPr lang="en"/>
              <a:t>? Why or why not?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If one of these methods was implemented as part of the class Number, how would it be called?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Now create a Number class with a constructor that accepts a number and stores it in a private variable. Create a </a:t>
            </a:r>
            <a:r>
              <a:rPr b="1" lang="en"/>
              <a:t>triple</a:t>
            </a:r>
            <a:r>
              <a:rPr lang="en"/>
              <a:t> instance method that returns three times that value. How does this </a:t>
            </a:r>
            <a:r>
              <a:rPr lang="en"/>
              <a:t>instance</a:t>
            </a:r>
            <a:r>
              <a:rPr lang="en"/>
              <a:t> method differ from the static method you defined earlier?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Calling Methods without Parameters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028" y="1380575"/>
            <a:ext cx="2781299" cy="3169374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2"/>
          <p:cNvSpPr txBox="1"/>
          <p:nvPr/>
        </p:nvSpPr>
        <p:spPr>
          <a:xfrm>
            <a:off x="1452275" y="669350"/>
            <a:ext cx="231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Turtle Class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6" name="Google Shape;196;p32"/>
          <p:cNvSpPr txBox="1"/>
          <p:nvPr/>
        </p:nvSpPr>
        <p:spPr>
          <a:xfrm>
            <a:off x="5217450" y="669350"/>
            <a:ext cx="2259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 Class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7" name="Google Shape;197;p32"/>
          <p:cNvSpPr txBox="1"/>
          <p:nvPr/>
        </p:nvSpPr>
        <p:spPr>
          <a:xfrm>
            <a:off x="4631750" y="1338725"/>
            <a:ext cx="36456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is a </a:t>
            </a:r>
            <a:r>
              <a:rPr lang="en" u="sng">
                <a:solidFill>
                  <a:schemeClr val="hlink"/>
                </a:solidFill>
                <a:hlinkClick r:id="rId4"/>
              </a:rPr>
              <a:t>standard Java class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is an example of abstraction in action!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Color has overloaded constructors:</a:t>
            </a:r>
            <a:br>
              <a:rPr lang="en"/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Color(float r, float g, float b)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Color(int r, int g, int b)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Color has instance methods: 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int getRGB()</a:t>
            </a:r>
            <a:endParaRPr sz="1200" u="sng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Color has static methods too:</a:t>
            </a:r>
            <a:br>
              <a:rPr lang="en"/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static int HSBtoRGB(float hue, float saturation, float brightness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Color has static member variables for common colors, e.g.,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Color.red</a:t>
            </a:r>
            <a:r>
              <a:rPr lang="en" sz="1200"/>
              <a:t>,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Color.gray</a:t>
            </a:r>
            <a:r>
              <a:rPr lang="en" sz="1200"/>
              <a:t>,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Color.white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Challenge: Make a cool design!</a:t>
            </a:r>
            <a:endParaRPr/>
          </a:p>
        </p:txBody>
      </p:sp>
      <p:pic>
        <p:nvPicPr>
          <p:cNvPr id="203" name="Google Shape;20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5750" y="1527550"/>
            <a:ext cx="3750225" cy="3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method?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method is an </a:t>
            </a:r>
            <a:r>
              <a:rPr b="1" lang="en"/>
              <a:t>action</a:t>
            </a:r>
            <a:r>
              <a:rPr lang="en"/>
              <a:t> defined for a class that all instances of that class (objects) will support.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Methods can: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Provide access to an attribute of an instance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Update an attribute of an instance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 something new and interesting with the information stored in an instance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Methods are called using the "." operator, which allows access to the public methods of a class.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example… what number is printed?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4693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090">
                <a:latin typeface="Courier New"/>
                <a:ea typeface="Courier New"/>
                <a:cs typeface="Courier New"/>
                <a:sym typeface="Courier New"/>
              </a:rPr>
              <a:t>// Dog.java</a:t>
            </a:r>
            <a:br>
              <a:rPr lang="en" sz="109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09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90">
                <a:latin typeface="Courier New"/>
                <a:ea typeface="Courier New"/>
                <a:cs typeface="Courier New"/>
                <a:sym typeface="Courier New"/>
              </a:rPr>
              <a:t>public class Dog {</a:t>
            </a:r>
            <a:endParaRPr sz="109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090">
                <a:latin typeface="Courier New"/>
                <a:ea typeface="Courier New"/>
                <a:cs typeface="Courier New"/>
                <a:sym typeface="Courier New"/>
              </a:rPr>
              <a:t>	private int age; // an attribute</a:t>
            </a:r>
            <a:endParaRPr sz="109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09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09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09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090">
                <a:latin typeface="Courier New"/>
                <a:ea typeface="Courier New"/>
                <a:cs typeface="Courier New"/>
                <a:sym typeface="Courier New"/>
              </a:rPr>
              <a:t>ublic Dog(int dogAge) { // constructor</a:t>
            </a:r>
            <a:endParaRPr sz="109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090">
                <a:latin typeface="Courier New"/>
                <a:ea typeface="Courier New"/>
                <a:cs typeface="Courier New"/>
                <a:sym typeface="Courier New"/>
              </a:rPr>
              <a:t>		age = dogAge;</a:t>
            </a:r>
            <a:endParaRPr sz="109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09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9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09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090">
                <a:latin typeface="Courier New"/>
                <a:ea typeface="Courier New"/>
                <a:cs typeface="Courier New"/>
                <a:sym typeface="Courier New"/>
              </a:rPr>
              <a:t>// a method that updates an attribute.</a:t>
            </a:r>
            <a:endParaRPr sz="109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090">
                <a:latin typeface="Courier New"/>
                <a:ea typeface="Courier New"/>
                <a:cs typeface="Courier New"/>
                <a:sym typeface="Courier New"/>
              </a:rPr>
              <a:t>// returns nothing </a:t>
            </a:r>
            <a:endParaRPr sz="109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09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090">
                <a:latin typeface="Courier New"/>
                <a:ea typeface="Courier New"/>
                <a:cs typeface="Courier New"/>
                <a:sym typeface="Courier New"/>
              </a:rPr>
              <a:t>ublic void makeOlder(int years) { </a:t>
            </a:r>
            <a:endParaRPr sz="109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090">
                <a:latin typeface="Courier New"/>
                <a:ea typeface="Courier New"/>
                <a:cs typeface="Courier New"/>
                <a:sym typeface="Courier New"/>
              </a:rPr>
              <a:t>	age += years;</a:t>
            </a:r>
            <a:endParaRPr sz="109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09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9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09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090"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" sz="1090">
                <a:latin typeface="Courier New"/>
                <a:ea typeface="Courier New"/>
                <a:cs typeface="Courier New"/>
                <a:sym typeface="Courier New"/>
              </a:rPr>
              <a:t> int dogYears() { // an internal method</a:t>
            </a:r>
            <a:endParaRPr sz="109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090">
                <a:latin typeface="Courier New"/>
                <a:ea typeface="Courier New"/>
                <a:cs typeface="Courier New"/>
                <a:sym typeface="Courier New"/>
              </a:rPr>
              <a:t>		return 7*age;</a:t>
            </a:r>
            <a:endParaRPr sz="109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09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09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09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090">
                <a:latin typeface="Courier New"/>
                <a:ea typeface="Courier New"/>
                <a:cs typeface="Courier New"/>
                <a:sym typeface="Courier New"/>
              </a:rPr>
              <a:t>	//</a:t>
            </a:r>
            <a:r>
              <a:rPr lang="en" sz="1090">
                <a:latin typeface="Courier New"/>
                <a:ea typeface="Courier New"/>
                <a:cs typeface="Courier New"/>
                <a:sym typeface="Courier New"/>
              </a:rPr>
              <a:t> a method that retrieves an attribute</a:t>
            </a:r>
            <a:endParaRPr sz="109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090">
                <a:latin typeface="Courier New"/>
                <a:ea typeface="Courier New"/>
                <a:cs typeface="Courier New"/>
                <a:sym typeface="Courier New"/>
              </a:rPr>
              <a:t>	public int getAge() { 		</a:t>
            </a:r>
            <a:endParaRPr sz="109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090">
                <a:latin typeface="Courier New"/>
                <a:ea typeface="Courier New"/>
                <a:cs typeface="Courier New"/>
                <a:sym typeface="Courier New"/>
              </a:rPr>
              <a:t>return dogYears();</a:t>
            </a:r>
            <a:endParaRPr sz="109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09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09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09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9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090"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5094875" y="1261600"/>
            <a:ext cx="386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989">
                <a:latin typeface="Courier New"/>
                <a:ea typeface="Courier New"/>
                <a:cs typeface="Courier New"/>
                <a:sym typeface="Courier New"/>
              </a:rPr>
              <a:t>// TestDog.java</a:t>
            </a:r>
            <a:br>
              <a:rPr lang="en" sz="989">
                <a:latin typeface="Courier New"/>
                <a:ea typeface="Courier New"/>
                <a:cs typeface="Courier New"/>
                <a:sym typeface="Courier New"/>
              </a:rPr>
            </a:br>
            <a:endParaRPr sz="989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989">
                <a:latin typeface="Courier New"/>
                <a:ea typeface="Courier New"/>
                <a:cs typeface="Courier New"/>
                <a:sym typeface="Courier New"/>
              </a:rPr>
              <a:t>public class TestDog {</a:t>
            </a:r>
            <a:endParaRPr sz="989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989"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989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989">
                <a:latin typeface="Courier New"/>
                <a:ea typeface="Courier New"/>
                <a:cs typeface="Courier New"/>
                <a:sym typeface="Courier New"/>
              </a:rPr>
              <a:t>public static void main(String[] args) {</a:t>
            </a:r>
            <a:endParaRPr sz="989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989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989">
                <a:latin typeface="Courier New"/>
                <a:ea typeface="Courier New"/>
                <a:cs typeface="Courier New"/>
                <a:sym typeface="Courier New"/>
              </a:rPr>
              <a:t>		Dog goodBoy = new Dog(5);</a:t>
            </a:r>
            <a:endParaRPr sz="989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989">
                <a:latin typeface="Courier New"/>
                <a:ea typeface="Courier New"/>
                <a:cs typeface="Courier New"/>
                <a:sym typeface="Courier New"/>
              </a:rPr>
              <a:t>		goodBoy.makeOlder(2);</a:t>
            </a:r>
            <a:br>
              <a:rPr lang="en" sz="989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89">
                <a:latin typeface="Courier New"/>
                <a:ea typeface="Courier New"/>
                <a:cs typeface="Courier New"/>
                <a:sym typeface="Courier New"/>
              </a:rPr>
              <a:t>		int age = goodBoy.getAge();</a:t>
            </a:r>
            <a:endParaRPr sz="989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989">
                <a:latin typeface="Courier New"/>
                <a:ea typeface="Courier New"/>
                <a:cs typeface="Courier New"/>
                <a:sym typeface="Courier New"/>
              </a:rPr>
              <a:t>		System.out.println(age);</a:t>
            </a:r>
            <a:endParaRPr sz="989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989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89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989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89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79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declarations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Method declarations, such as 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public void makeOlder(int years) { … }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-328453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 sz="1700"/>
              <a:t>Define whether the method is accessible to the outside world</a:t>
            </a:r>
            <a:r>
              <a:rPr lang="en" sz="1700"/>
              <a:t> (public / private)</a:t>
            </a:r>
            <a:endParaRPr sz="1700"/>
          </a:p>
          <a:p>
            <a:pPr indent="-328453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 sz="1700"/>
              <a:t>Public methods are </a:t>
            </a:r>
            <a:r>
              <a:rPr lang="en" sz="1700"/>
              <a:t>available</a:t>
            </a:r>
            <a:r>
              <a:rPr lang="en" sz="1700"/>
              <a:t> externally (e.g. 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goodBoy.getAge()</a:t>
            </a:r>
            <a:r>
              <a:rPr lang="en" sz="1700"/>
              <a:t>) while private methods are not (calling 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goodBoy.dogYears()</a:t>
            </a:r>
            <a:r>
              <a:rPr lang="en" sz="1700"/>
              <a:t> in 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1700"/>
              <a:t> will cause an error)</a:t>
            </a:r>
            <a:endParaRPr sz="1700"/>
          </a:p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 sz="1700"/>
              <a:t>Determine what the method returns</a:t>
            </a:r>
            <a:endParaRPr b="1" sz="1700"/>
          </a:p>
          <a:p>
            <a:pPr indent="-328453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 sz="1700"/>
              <a:t>Void methods return nothing</a:t>
            </a:r>
            <a:endParaRPr sz="1700"/>
          </a:p>
          <a:p>
            <a:pPr indent="-328453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 sz="1700"/>
              <a:t>String methods promise to return Strings, </a:t>
            </a:r>
            <a:r>
              <a:rPr lang="en" sz="1700"/>
              <a:t>int</a:t>
            </a:r>
            <a:r>
              <a:rPr lang="en" sz="1700"/>
              <a:t> methods to return ints</a:t>
            </a:r>
            <a:endParaRPr sz="1700"/>
          </a:p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 sz="1700"/>
              <a:t>Defines the </a:t>
            </a:r>
            <a:r>
              <a:rPr b="1" lang="en" sz="1700"/>
              <a:t>variables (parameters)</a:t>
            </a:r>
            <a:r>
              <a:rPr b="1" lang="en" sz="1700"/>
              <a:t> passed to the method</a:t>
            </a:r>
            <a:endParaRPr b="1" sz="1700"/>
          </a:p>
          <a:p>
            <a:pPr indent="-328453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 sz="1700"/>
              <a:t>To be described in the next section</a:t>
            </a:r>
            <a:endParaRPr sz="1700"/>
          </a:p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 sz="1700"/>
              <a:t>Define the body of the method</a:t>
            </a:r>
            <a:endParaRPr sz="1700"/>
          </a:p>
          <a:p>
            <a:pPr indent="-328453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 sz="1700"/>
              <a:t>The body is t</a:t>
            </a:r>
            <a:r>
              <a:rPr lang="en" sz="1700"/>
              <a:t>he statements of code that will execute when the method is called.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Abstraction – keeping things simple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One of the core concepts in computer science is </a:t>
            </a:r>
            <a:r>
              <a:rPr b="1" lang="en" sz="1700"/>
              <a:t>abstraction.</a:t>
            </a:r>
            <a:r>
              <a:rPr lang="en" sz="1700"/>
              <a:t> </a:t>
            </a:r>
            <a:r>
              <a:rPr lang="en" sz="1700"/>
              <a:t>Abstraction</a:t>
            </a:r>
            <a:r>
              <a:rPr lang="en" sz="1700"/>
              <a:t> means that you only need to understand how to interact with an object–you </a:t>
            </a:r>
            <a:r>
              <a:rPr b="1" lang="en" sz="1700"/>
              <a:t>don’t need to understand how the code is actually </a:t>
            </a:r>
            <a:r>
              <a:rPr b="1" lang="en" sz="1700"/>
              <a:t>implemented</a:t>
            </a:r>
            <a:r>
              <a:rPr b="1" lang="en" sz="1700"/>
              <a:t> behinds the scenes.</a:t>
            </a:r>
            <a:endParaRPr b="1"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E.g. as a user, I should be indifferent between the following implementations:</a:t>
            </a:r>
            <a:endParaRPr sz="1700"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155850" y="2753600"/>
            <a:ext cx="2978700" cy="16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" sz="1290"/>
              <a:t>Option 1</a:t>
            </a:r>
            <a:endParaRPr b="1" sz="129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29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290"/>
              <a:t>	</a:t>
            </a:r>
            <a:r>
              <a:rPr lang="en" sz="1190">
                <a:latin typeface="Courier New"/>
                <a:ea typeface="Courier New"/>
                <a:cs typeface="Courier New"/>
                <a:sym typeface="Courier New"/>
              </a:rPr>
              <a:t>private int dogYears() {</a:t>
            </a:r>
            <a:endParaRPr sz="119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190">
                <a:latin typeface="Courier New"/>
                <a:ea typeface="Courier New"/>
                <a:cs typeface="Courier New"/>
                <a:sym typeface="Courier New"/>
              </a:rPr>
              <a:t>	    return 7*age;</a:t>
            </a:r>
            <a:endParaRPr sz="119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19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19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19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190">
                <a:latin typeface="Courier New"/>
                <a:ea typeface="Courier New"/>
                <a:cs typeface="Courier New"/>
                <a:sym typeface="Courier New"/>
              </a:rPr>
              <a:t>	public int getAge() { 		    return dogYears();</a:t>
            </a:r>
            <a:endParaRPr sz="119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19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989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2831550" y="2753600"/>
            <a:ext cx="2978700" cy="16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" sz="1290"/>
              <a:t>Option 2</a:t>
            </a:r>
            <a:endParaRPr sz="129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290"/>
          </a:p>
          <a:p>
            <a:pPr indent="45720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190">
                <a:latin typeface="Courier New"/>
                <a:ea typeface="Courier New"/>
                <a:cs typeface="Courier New"/>
                <a:sym typeface="Courier New"/>
              </a:rPr>
              <a:t>public int getAge() { 	</a:t>
            </a:r>
            <a:endParaRPr sz="119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190">
                <a:latin typeface="Courier New"/>
                <a:ea typeface="Courier New"/>
                <a:cs typeface="Courier New"/>
                <a:sym typeface="Courier New"/>
              </a:rPr>
              <a:t>         return (age + age +</a:t>
            </a:r>
            <a:br>
              <a:rPr lang="en" sz="119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90">
                <a:latin typeface="Courier New"/>
                <a:ea typeface="Courier New"/>
                <a:cs typeface="Courier New"/>
                <a:sym typeface="Courier New"/>
              </a:rPr>
              <a:t>                 age + age +</a:t>
            </a:r>
            <a:br>
              <a:rPr lang="en" sz="119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90">
                <a:latin typeface="Courier New"/>
                <a:ea typeface="Courier New"/>
                <a:cs typeface="Courier New"/>
                <a:sym typeface="Courier New"/>
              </a:rPr>
              <a:t>                 age + age +</a:t>
            </a:r>
            <a:br>
              <a:rPr lang="en" sz="119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90">
                <a:latin typeface="Courier New"/>
                <a:ea typeface="Courier New"/>
                <a:cs typeface="Courier New"/>
                <a:sym typeface="Courier New"/>
              </a:rPr>
              <a:t>                 age);</a:t>
            </a:r>
            <a:endParaRPr sz="119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19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19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5529675" y="2753600"/>
            <a:ext cx="2978700" cy="16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" sz="1290"/>
              <a:t>Option 3</a:t>
            </a:r>
            <a:endParaRPr sz="129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29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290"/>
              <a:t>	</a:t>
            </a:r>
            <a:r>
              <a:rPr lang="en" sz="1290">
                <a:latin typeface="Courier New"/>
                <a:ea typeface="Courier New"/>
                <a:cs typeface="Courier New"/>
                <a:sym typeface="Courier New"/>
              </a:rPr>
              <a:t>public int getAge() {</a:t>
            </a:r>
            <a:endParaRPr sz="129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290">
                <a:latin typeface="Courier New"/>
                <a:ea typeface="Courier New"/>
                <a:cs typeface="Courier New"/>
                <a:sym typeface="Courier New"/>
              </a:rPr>
              <a:t>    return 7*age;</a:t>
            </a:r>
            <a:endParaRPr sz="129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29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29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power of abstraction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Abstraction accomplishes two things: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It keeps things simple, minimizing what you need to know to write a program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It makes it possible for the class owner to change the technical implementation of the method without impacting its use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en" sz="1700"/>
              <a:t>e.g., option 3 may be faster for a computer to calculate than </a:t>
            </a:r>
            <a:r>
              <a:rPr lang="en" sz="1700"/>
              <a:t>option 2… the programmer may want to switch their implementation from 2 to 3. Abstraction means that the user won’t notice a difference (besides faster code)</a:t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NullP</a:t>
            </a:r>
            <a:r>
              <a:rPr lang="en"/>
              <a:t>ointerException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6332700" cy="34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 variable 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Dog dog;</a:t>
            </a:r>
            <a:r>
              <a:rPr lang="en" sz="1700"/>
              <a:t> </a:t>
            </a:r>
            <a:r>
              <a:rPr b="1" lang="en" sz="1700"/>
              <a:t>points to</a:t>
            </a:r>
            <a:r>
              <a:rPr lang="en" sz="1700"/>
              <a:t> an instance of 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class Dog</a:t>
            </a:r>
            <a:r>
              <a:rPr lang="en" sz="1700"/>
              <a:t>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It starts out not pointing to any 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Dog</a:t>
            </a:r>
            <a:r>
              <a:rPr lang="en" sz="1700"/>
              <a:t>, with the special value 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700"/>
              <a:t>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You have to use 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new Dog</a:t>
            </a:r>
            <a:r>
              <a:rPr lang="en" sz="1700"/>
              <a:t> to construct a Dog instance that the variable can point to.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If you don’t </a:t>
            </a:r>
            <a:r>
              <a:rPr b="1" lang="en" sz="1700"/>
              <a:t>initialize</a:t>
            </a:r>
            <a:r>
              <a:rPr lang="en" sz="1700"/>
              <a:t> a variable to point to a 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Dog</a:t>
            </a:r>
            <a:r>
              <a:rPr lang="en" sz="1700"/>
              <a:t> instance, and you try to call a method, 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NullPointerException</a:t>
            </a:r>
            <a:r>
              <a:rPr lang="en" sz="1700"/>
              <a:t> will be thrown.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Dog badDog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; // badDog == null</a:t>
            </a:r>
            <a:br>
              <a:rPr lang="en" sz="17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badDog.getAge()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; // 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throws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NullPointerException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Dog goodDog = new Dog(3); // goodDog points to instance</a:t>
            </a:r>
            <a:br>
              <a:rPr lang="en" sz="17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goodDog.getAge(); // no problem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6" name="Google Shape;106;p20"/>
          <p:cNvSpPr/>
          <p:nvPr/>
        </p:nvSpPr>
        <p:spPr>
          <a:xfrm>
            <a:off x="7142075" y="3916375"/>
            <a:ext cx="1447500" cy="89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Dog</a:t>
            </a:r>
            <a:r>
              <a:rPr lang="en"/>
              <a:t> instance</a:t>
            </a:r>
            <a:endParaRPr/>
          </a:p>
        </p:txBody>
      </p:sp>
      <p:sp>
        <p:nvSpPr>
          <p:cNvPr id="107" name="Google Shape;107;p20"/>
          <p:cNvSpPr/>
          <p:nvPr/>
        </p:nvSpPr>
        <p:spPr>
          <a:xfrm>
            <a:off x="7374425" y="4356375"/>
            <a:ext cx="567600" cy="237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</a:t>
            </a:r>
            <a:endParaRPr/>
          </a:p>
        </p:txBody>
      </p:sp>
      <p:sp>
        <p:nvSpPr>
          <p:cNvPr id="108" name="Google Shape;108;p20"/>
          <p:cNvSpPr/>
          <p:nvPr/>
        </p:nvSpPr>
        <p:spPr>
          <a:xfrm>
            <a:off x="7942025" y="4356375"/>
            <a:ext cx="567600" cy="237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09" name="Google Shape;109;p20"/>
          <p:cNvSpPr/>
          <p:nvPr/>
        </p:nvSpPr>
        <p:spPr>
          <a:xfrm>
            <a:off x="7084325" y="2812050"/>
            <a:ext cx="1715400" cy="68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goodDog</a:t>
            </a:r>
            <a:r>
              <a:rPr lang="en"/>
              <a:t> </a:t>
            </a:r>
            <a:r>
              <a:rPr lang="en"/>
              <a:t>variable</a:t>
            </a:r>
            <a:endParaRPr/>
          </a:p>
        </p:txBody>
      </p:sp>
      <p:sp>
        <p:nvSpPr>
          <p:cNvPr id="110" name="Google Shape;110;p20"/>
          <p:cNvSpPr/>
          <p:nvPr/>
        </p:nvSpPr>
        <p:spPr>
          <a:xfrm>
            <a:off x="7590675" y="3189800"/>
            <a:ext cx="567600" cy="237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1" name="Google Shape;111;p20"/>
          <p:cNvCxnSpPr>
            <a:endCxn id="106" idx="0"/>
          </p:cNvCxnSpPr>
          <p:nvPr/>
        </p:nvCxnSpPr>
        <p:spPr>
          <a:xfrm>
            <a:off x="7861625" y="3310375"/>
            <a:ext cx="4200" cy="60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" name="Google Shape;112;p20"/>
          <p:cNvSpPr/>
          <p:nvPr/>
        </p:nvSpPr>
        <p:spPr>
          <a:xfrm>
            <a:off x="7826919" y="3282350"/>
            <a:ext cx="70200" cy="5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0"/>
          <p:cNvSpPr/>
          <p:nvPr/>
        </p:nvSpPr>
        <p:spPr>
          <a:xfrm>
            <a:off x="7084325" y="1152475"/>
            <a:ext cx="1715400" cy="68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badDog</a:t>
            </a:r>
            <a:r>
              <a:rPr lang="en"/>
              <a:t> variable</a:t>
            </a:r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7590675" y="1530225"/>
            <a:ext cx="567600" cy="237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5" name="Google Shape;115;p20"/>
          <p:cNvCxnSpPr/>
          <p:nvPr/>
        </p:nvCxnSpPr>
        <p:spPr>
          <a:xfrm>
            <a:off x="7861625" y="1650800"/>
            <a:ext cx="4200" cy="60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" name="Google Shape;116;p20"/>
          <p:cNvSpPr/>
          <p:nvPr/>
        </p:nvSpPr>
        <p:spPr>
          <a:xfrm>
            <a:off x="7826919" y="1622775"/>
            <a:ext cx="70200" cy="5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0"/>
          <p:cNvSpPr txBox="1"/>
          <p:nvPr/>
        </p:nvSpPr>
        <p:spPr>
          <a:xfrm>
            <a:off x="7628625" y="2164722"/>
            <a:ext cx="49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null</a:t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8664" y="2215114"/>
            <a:ext cx="299400" cy="29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Instance and static methods</a:t>
            </a:r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11700" y="1152475"/>
            <a:ext cx="8520600" cy="34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Instance methods act upon instances of a class. We first create an instance and then call on one of its instance methods.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	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String t = "blue”;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	t.substring(0,2); // "bl”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Static methods aren’t bound to a particular instance of a class. They are called by naming a class following by the dot operator: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	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String.valueOf(1234); // "1234”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So what does 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public static void</a:t>
            </a:r>
            <a:r>
              <a:rPr b="1" lang="en" sz="1700"/>
              <a:t> </a:t>
            </a:r>
            <a:r>
              <a:rPr lang="en" sz="1700"/>
              <a:t>mean?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