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9A198E-A500-4651-AE0A-C66200C9E94F}">
  <a:tblStyle styleId="{ED9A198E-A500-4651-AE0A-C66200C9E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0bd8f7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0bd8f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759a8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a759a8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759a81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a759a81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759a81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759a81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759a81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759a81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759a81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a759a81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20bd8f71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20bd8f71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20bd8f7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20bd8f7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759a81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759a81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759a81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759a81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0bd8f7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0bd8f7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0bd8f7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0bd8f7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0bd8f7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0bd8f7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20bd8f7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20bd8f7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20bd8f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20bd8f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0bd8f71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0bd8f7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20bd8f71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20bd8f71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0bd8f7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0bd8f7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docs.oracle.com/javase/specs/jls/se18/html/jls-15.html#jls-15.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2.6: Strings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around with words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2.7: String Methods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around with words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some of the most commonly used methods by programmers in industry.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Definitions for these will be provided to you in the AP CS Exam Java Reference Sheet.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Even professional Java developers still look these up from time to time!)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It's still important to understand these methods though, as you'll be using them a lot.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length()</a:t>
            </a:r>
            <a:r>
              <a:rPr lang="en"/>
              <a:t> method returns the number of characters in the string, including spaces and special characters like punctuation.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String substring(int from, int to)</a:t>
            </a:r>
            <a:r>
              <a:rPr lang="en"/>
              <a:t> method returns a new string with the characters in the current string starting with the character at the from index and ending at the character before the to index (if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/>
              <a:t> index is specified, and if not specified it will contain the rest of the string).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Remember: In Java, we always start counting from 0</a:t>
            </a:r>
            <a:br>
              <a:rPr b="1" lang="en"/>
            </a:br>
            <a:endParaRPr b="1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3671325"/>
            <a:ext cx="7314550" cy="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indexOf(String str)</a:t>
            </a:r>
            <a:r>
              <a:rPr lang="en"/>
              <a:t> method searches for the string str in the current string and returns the index of the beginning of str in the current string or -1 if it isn’t found.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compareTo(String other)</a:t>
            </a:r>
            <a:r>
              <a:rPr lang="en"/>
              <a:t> returns a negative value if the current string is less than the other string alphabetically, 0 if they have the same characters in the same order, and a positive value if the current string is greater than the other string alphabetically.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boolean equals(String other)</a:t>
            </a:r>
            <a:r>
              <a:rPr lang="en"/>
              <a:t> returns true when the characters in the current string are the same as the ones in the other string. This method is inherited from the Object class, but is </a:t>
            </a:r>
            <a:r>
              <a:rPr b="1" lang="en"/>
              <a:t>overridden</a:t>
            </a:r>
            <a:r>
              <a:rPr lang="en"/>
              <a:t> which means that the String class has its own version of that method.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3576925"/>
            <a:ext cx="7314550" cy="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declare a String variable without initializing it, its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 </a:t>
            </a:r>
            <a:r>
              <a:rPr lang="en"/>
              <a:t>  ← Will contain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like any other class, if you invoke a method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,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s.length()</a:t>
            </a:r>
            <a:r>
              <a:rPr lang="en"/>
              <a:t> here, Java will throw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has its uses. It can represent the absence of a thing. For example, some people don’t have a middle name:</a:t>
            </a:r>
            <a:br>
              <a:rPr lang="en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class Person(String firstName, String middleName, String lastName) {...}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Person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= new Person(“John”, null, “Middlenameless”);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vs Immutable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Mutable: </a:t>
            </a:r>
            <a:r>
              <a:rPr lang="en"/>
              <a:t>CAN CHANGE, </a:t>
            </a:r>
            <a:r>
              <a:rPr b="1" lang="en"/>
              <a:t>Immutable: </a:t>
            </a:r>
            <a:r>
              <a:rPr lang="en"/>
              <a:t>CANNOT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are immutable. Any methods that seems to change a string actually just creates a </a:t>
            </a:r>
            <a:r>
              <a:rPr b="1" lang="en"/>
              <a:t>copy</a:t>
            </a:r>
            <a:r>
              <a:rPr lang="en"/>
              <a:t> of it, and returns the new version as its </a:t>
            </a:r>
            <a:r>
              <a:rPr lang="en"/>
              <a:t>return</a:t>
            </a:r>
            <a:r>
              <a:rPr lang="en"/>
              <a:t> value.</a:t>
            </a:r>
            <a:br>
              <a:rPr lang="en"/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str1 = </a:t>
            </a:r>
            <a:r>
              <a:rPr lang="en" sz="24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24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Print str1 in lower case? Will str1 change?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str1.toLowerCase();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24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"In lowercase: 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str1);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strings immutable?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Immutability </a:t>
            </a:r>
            <a:r>
              <a:rPr lang="en"/>
              <a:t>is a powerful concept in Computer Science. It can make it easier to reason about what a program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to a method, since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"/>
              <a:t> are immutable, you know that the method cannot change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behind your back!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+= ", world!";</a:t>
            </a:r>
            <a:r>
              <a:rPr lang="en"/>
              <a:t> is really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s + ", world";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(but is stylistically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modern programming languages have immutable strings, such as Python and JavaScript. Some chose to have mutable strings, like Ruby.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620450" y="458625"/>
            <a:ext cx="669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Practice!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Repl.it : stringsMethods1</a:t>
            </a:r>
            <a:endParaRPr sz="3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620450" y="458625"/>
            <a:ext cx="669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Practice!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Repl.it : stringsMethods2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in Java are instances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java.lang.String</a:t>
            </a:r>
            <a:r>
              <a:rPr lang="en"/>
              <a:t> class that hold sequences of characters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$,</a:t>
            </a:r>
            <a:r>
              <a:rPr lang="en"/>
              <a:t> etc.)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410525" y="3037425"/>
            <a:ext cx="6142200" cy="14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instance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1928425" y="348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{ED9A198E-A500-4651-AE0A-C66200C9E94F}</a:tableStyleId>
              </a:tblPr>
              <a:tblGrid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</a:tblGrid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0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3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4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5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6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7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8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9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10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11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12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2659350" y="2147500"/>
            <a:ext cx="4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“Hello,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267525"/>
            <a:ext cx="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05725" y="3710400"/>
            <a:ext cx="347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479450" y="3913950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made up of chars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029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/>
              <a:t>The </a:t>
            </a:r>
            <a:r>
              <a:rPr lang="en" sz="143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30"/>
              <a:t> data type is a single 16-bit Unicode character.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/>
              <a:t>It ranges from</a:t>
            </a:r>
            <a:r>
              <a:rPr lang="en" sz="143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30">
                <a:latin typeface="Courier New"/>
                <a:ea typeface="Courier New"/>
                <a:cs typeface="Courier New"/>
                <a:sym typeface="Courier New"/>
              </a:rPr>
              <a:t>\u0000'</a:t>
            </a:r>
            <a:r>
              <a:rPr lang="en" sz="1430"/>
              <a:t> (or 0) to </a:t>
            </a:r>
            <a:r>
              <a:rPr lang="en" sz="1430">
                <a:latin typeface="Courier New"/>
                <a:ea typeface="Courier New"/>
                <a:cs typeface="Courier New"/>
                <a:sym typeface="Courier New"/>
              </a:rPr>
              <a:t>'\uffff'</a:t>
            </a:r>
            <a:r>
              <a:rPr lang="en" sz="1430"/>
              <a:t> (65,535, or 2</a:t>
            </a:r>
            <a:r>
              <a:rPr baseline="30000" lang="en" sz="1430"/>
              <a:t>16</a:t>
            </a:r>
            <a:r>
              <a:rPr lang="en" sz="1430"/>
              <a:t>-1)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/>
              <a:t>(</a:t>
            </a:r>
            <a:r>
              <a:rPr lang="en" sz="1430"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430"/>
              <a:t> is the backslash escape sequence for a Unicode code point in hexadecimal.)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/>
              <a:t>Unicode covers all the characters for most writing systems of the world, modern and ancient</a:t>
            </a:r>
            <a:r>
              <a:rPr lang="en" sz="1430"/>
              <a:t> (including proposals for Elvish and Klingon). 144,697 total characters today.</a:t>
            </a:r>
            <a:br>
              <a:rPr lang="en" sz="1430"/>
            </a:br>
            <a:br>
              <a:rPr lang="en" sz="1430"/>
            </a:br>
            <a:r>
              <a:rPr lang="en" sz="1430"/>
              <a:t>To the right is just the “Basic Latin” code points.</a:t>
            </a:r>
            <a:endParaRPr sz="143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850" y="160250"/>
            <a:ext cx="4367174" cy="483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75" y="4309525"/>
            <a:ext cx="6667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300" y="4309525"/>
            <a:ext cx="734350" cy="772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675" y="4309525"/>
            <a:ext cx="734343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6100" y="4309525"/>
            <a:ext cx="70058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7925" y="4321823"/>
            <a:ext cx="700575" cy="72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Strings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is a class, so you can construct them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</a:t>
            </a:r>
            <a:r>
              <a:rPr lang="en"/>
              <a:t>operator.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659350" y="2909500"/>
            <a:ext cx="4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“Hello,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278350" y="1614100"/>
            <a:ext cx="48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new String(“Hello, world!”);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23716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can also be constructed using </a:t>
            </a:r>
            <a:r>
              <a:rPr b="1" lang="en"/>
              <a:t>string literals</a:t>
            </a:r>
            <a:r>
              <a:rPr lang="en"/>
              <a:t>: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36670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do… </a:t>
            </a:r>
            <a:r>
              <a:rPr i="1" lang="en"/>
              <a:t>mostly</a:t>
            </a:r>
            <a:r>
              <a:rPr lang="en"/>
              <a:t> the same thing…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49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494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4349600" y="2871675"/>
            <a:ext cx="21531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literal “Hello”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307625" y="4227300"/>
            <a:ext cx="21531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String(“Hello”)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2209250" y="29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{ED9A198E-A500-4651-AE0A-C66200C9E94F}</a:tableStyleId>
              </a:tblPr>
              <a:tblGrid>
                <a:gridCol w="876100"/>
                <a:gridCol w="876100"/>
              </a:tblGrid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3" name="Google Shape;103;p18"/>
          <p:cNvCxnSpPr/>
          <p:nvPr/>
        </p:nvCxnSpPr>
        <p:spPr>
          <a:xfrm>
            <a:off x="3453200" y="3144525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3453200" y="3195520"/>
            <a:ext cx="8964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3459700" y="3236000"/>
            <a:ext cx="88980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3411225" y="4500150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6833275" y="2993150"/>
            <a:ext cx="21000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Java Language Standard 15.29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Constant expressions of type String are always "interned" so as to share unique instances, using the method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String.intern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 in Java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many other languages, like JavaScript and Python, you can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operator to compare strings for equality.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Java,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operator compares object references, </a:t>
            </a:r>
            <a:r>
              <a:rPr b="1" lang="en"/>
              <a:t>not</a:t>
            </a:r>
            <a:r>
              <a:rPr lang="en"/>
              <a:t> what’s in the referenced objects!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s1.equals(s2)</a:t>
            </a:r>
            <a:r>
              <a:rPr lang="en"/>
              <a:t> is almost always what you want, 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== 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can be appended to each other to create a new string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/>
              <a:t> operator. This is also called </a:t>
            </a:r>
            <a:r>
              <a:rPr b="1" lang="en"/>
              <a:t>concatenation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expression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are the operands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is the operator.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x or y is a String, the other operand will be converted to String. That’s why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System.out.println("Temp: " + 43 + " Frozen: " + false);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works. What does this print out?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System.out.println("Age: " + 1 + 2);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Objects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classes have a parent class. The parent class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tring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java.lang.Object</a:t>
            </a:r>
            <a:r>
              <a:rPr lang="en"/>
              <a:t>, which is the “ancestor” of all Java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is also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/>
              <a:t> class! Every class has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getClass</a:t>
            </a:r>
            <a:r>
              <a:rPr lang="en"/>
              <a:t> method which returns its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/>
              <a:t>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04" y="2420000"/>
            <a:ext cx="6576875" cy="26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2828875"/>
            <a:ext cx="20607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en" sz="1530"/>
              <a:t>Java programs can inspect their own classes and even change them in some ways. This is called </a:t>
            </a:r>
            <a:r>
              <a:rPr b="1" i="1" lang="en" sz="1530"/>
              <a:t>reflection</a:t>
            </a:r>
            <a:r>
              <a:rPr i="1" lang="en" sz="1530"/>
              <a:t> or </a:t>
            </a:r>
            <a:r>
              <a:rPr b="1" i="1" lang="en" sz="1530"/>
              <a:t>metaprogramming</a:t>
            </a:r>
            <a:r>
              <a:rPr i="1" lang="en" sz="1530"/>
              <a:t>.</a:t>
            </a:r>
            <a:endParaRPr i="1" sz="15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