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Chris Thilgen"/>
  <p:cmAuthor clrIdx="1" id="1" initials="" lastIdx="1" name="Gary Grossm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78E8E4-27BF-4AA9-91CB-CC4897073B11}">
  <a:tblStyle styleId="{5378E8E4-27BF-4AA9-91CB-CC4897073B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11T20:39:25.165">
    <p:pos x="196" y="725"/>
    <p:text>"get" -&gt; "inherit"?
(not sure if inheritance has been covered yet...)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9-11T20:57:42.932">
    <p:pos x="196" y="280"/>
    <p:text>Do we want to consider moving this to follow Slide 3? (where the wrapper constructors are introduced)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2-09-12T05:27:23.806">
    <p:pos x="882" y="1253"/>
    <p:text>Has operator precedence been covered? In this case (int) has a higher precedence than + so it should be okay - but I'd probably have added the parenthesis to make it clear that that cast is expected to happen before the +1.</p:text>
  </p:cm>
  <p:cm authorId="1" idx="1" dt="2022-09-12T04:17:20.614">
    <p:pos x="882" y="1253"/>
    <p:text>The precedence of (int) is so high, you're always gonna get a final result of 1 if you take away the parens, because (int)Math.random() is guaranteed to be zero :)</p:text>
  </p:cm>
  <p:cm authorId="0" idx="4" dt="2022-09-12T05:27:23.806">
    <p:pos x="882" y="1253"/>
    <p:text>I meant do we want to add another set of parens to indicate what we expect to happen - e.g.
( (int) (Math.random() * 10) ) + 1;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bb19fd7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bb19fd7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2b6c896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2b6c896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e65b3b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2e65b3b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2e65b3b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2e65b3b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2e65b3b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2e65b3b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2e65b3b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2e65b3b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2e65b3bc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2e65b3b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ed17332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ed17332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ed17332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ed17332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2e65b3b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2e65b3b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2b6c896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2b6c896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ed17332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ed17332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ed17332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ed17332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ed17332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ed17332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ed17332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ed17332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ed17332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ed17332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ed173322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ed173322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ed173322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ed173322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ed173322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ed173322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ed173322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ed173322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ed173322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ed173322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2b6c896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2b6c896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ed17332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ed17332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2b6c896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2b6c896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2b6c8961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2b6c8961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b6c896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b6c896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2b6c896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2b6c896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2b6c89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2b6c89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2b6c896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2b6c896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racle.com/javase/specs/jls/se18/html/jls-5.html#jls-5.1.1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3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oracle.com/javase/8/docs/api/java/lang/Math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2.8 Wrapper Classes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even use wrapper classes?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They contain useful methods and attributes: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Integer.parseInt(string) converts a string representation of an integer into an 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Integer.MIN_VALUE and Integer.MAX_VALUE store the largest and smallest possible 32-bit integers your computer can store. These lower and upper bounds on all computable integers are very useful in algorithm </a:t>
            </a:r>
            <a:r>
              <a:rPr lang="en"/>
              <a:t>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Storing </a:t>
            </a:r>
            <a:r>
              <a:rPr lang="en"/>
              <a:t>primitive</a:t>
            </a:r>
            <a:r>
              <a:rPr lang="en"/>
              <a:t> types within classes enables us to use Java language constructs that can only be applied to classes…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More on this later with Arrays and Maps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uses the wrapper classes for its own purposes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learned</a:t>
            </a:r>
            <a:r>
              <a:rPr lang="en"/>
              <a:t> that string concatenation will do string conversion, that is, convert other types to String before concatenating them. It does this using the wrapper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String s = "Temperature: " + currentTemp + " Frozen: " + isFrozen();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equivalent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String s = "Temperature: " + new Integer(currentTemp).toString() +</a:t>
            </a:r>
            <a:br>
              <a:rPr lang="en"/>
            </a:br>
            <a:r>
              <a:rPr lang="en"/>
              <a:t>                        "Frozen: " + new Boolean(isFrozen()).toString();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(The JVM probably optimizes this heavily but this is the idea.)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Language Specification, Section 5.1.11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Integer.MIN_VALUE, Integer.MAX_VALUE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numeric wrapper type has a MIN_VALUE, MAX_VALUE.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Integer.MIN_VALUE = -2147483648, Integer.MAX_VALUE = 2147483647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Why? int is 32-bit. The biggest binary number would be all 1's, but we reserve the MSB (Most Significant Bit) to represent positive/negative, called the </a:t>
            </a:r>
            <a:r>
              <a:rPr b="1" lang="en"/>
              <a:t>sign bit</a:t>
            </a:r>
            <a:r>
              <a:rPr lang="en"/>
              <a:t>.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103825" y="28673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1111111111111111111111111111111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3649100"/>
            <a:ext cx="7623600" cy="17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decimal number, the least place is multiplied by 10</a:t>
            </a:r>
            <a:r>
              <a:rPr baseline="30000" lang="en"/>
              <a:t>0</a:t>
            </a:r>
            <a:r>
              <a:rPr lang="en"/>
              <a:t>, the tens </a:t>
            </a:r>
            <a:r>
              <a:rPr lang="en"/>
              <a:t>place</a:t>
            </a:r>
            <a:r>
              <a:rPr lang="en"/>
              <a:t> by</a:t>
            </a:r>
            <a:r>
              <a:rPr baseline="30000" lang="en"/>
              <a:t> </a:t>
            </a:r>
            <a:r>
              <a:rPr lang="en"/>
              <a:t>10</a:t>
            </a:r>
            <a:r>
              <a:rPr baseline="30000" lang="en"/>
              <a:t>1</a:t>
            </a:r>
            <a:r>
              <a:rPr lang="en"/>
              <a:t>, hundreds by 10</a:t>
            </a:r>
            <a:r>
              <a:rPr baseline="30000" lang="en"/>
              <a:t>2</a:t>
            </a:r>
            <a:r>
              <a:rPr lang="en"/>
              <a:t>. In binary, you instead multiply by 2</a:t>
            </a:r>
            <a:r>
              <a:rPr baseline="30000" lang="en"/>
              <a:t>0</a:t>
            </a:r>
            <a:r>
              <a:rPr lang="en"/>
              <a:t>, 2</a:t>
            </a:r>
            <a:r>
              <a:rPr baseline="30000" lang="en"/>
              <a:t>1</a:t>
            </a:r>
            <a:r>
              <a:rPr lang="en"/>
              <a:t>, 2</a:t>
            </a:r>
            <a:r>
              <a:rPr baseline="30000" lang="en"/>
              <a:t>2</a:t>
            </a:r>
            <a:r>
              <a:rPr lang="en"/>
              <a:t>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the above number is 2</a:t>
            </a:r>
            <a:r>
              <a:rPr baseline="30000" lang="en"/>
              <a:t>0</a:t>
            </a:r>
            <a:r>
              <a:rPr lang="en"/>
              <a:t>+2</a:t>
            </a:r>
            <a:r>
              <a:rPr baseline="30000" lang="en"/>
              <a:t>1</a:t>
            </a:r>
            <a:r>
              <a:rPr lang="en"/>
              <a:t>+2</a:t>
            </a:r>
            <a:r>
              <a:rPr baseline="30000" lang="en"/>
              <a:t>2</a:t>
            </a:r>
            <a:r>
              <a:rPr lang="en"/>
              <a:t>+2</a:t>
            </a:r>
            <a:r>
              <a:rPr baseline="30000" lang="en"/>
              <a:t>3</a:t>
            </a:r>
            <a:r>
              <a:rPr lang="en"/>
              <a:t>+2</a:t>
            </a:r>
            <a:r>
              <a:rPr baseline="30000" lang="en"/>
              <a:t>4</a:t>
            </a:r>
            <a:r>
              <a:rPr lang="en"/>
              <a:t>+2</a:t>
            </a:r>
            <a:r>
              <a:rPr baseline="30000" lang="en"/>
              <a:t>5</a:t>
            </a:r>
            <a:r>
              <a:rPr lang="en"/>
              <a:t>+...+2</a:t>
            </a:r>
            <a:r>
              <a:rPr baseline="30000" lang="en"/>
              <a:t>30</a:t>
            </a:r>
            <a:r>
              <a:rPr lang="en"/>
              <a:t> = 2</a:t>
            </a:r>
            <a:r>
              <a:rPr baseline="30000" lang="en"/>
              <a:t>31</a:t>
            </a:r>
            <a:r>
              <a:rPr lang="en"/>
              <a:t>-1 = 2147483647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87800" y="27877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b31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8637741" y="2794592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b0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87800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31</a:t>
            </a:r>
            <a:endParaRPr baseline="30000"/>
          </a:p>
        </p:txBody>
      </p:sp>
      <p:sp>
        <p:nvSpPr>
          <p:cNvPr id="151" name="Google Shape;151;p24"/>
          <p:cNvSpPr txBox="1"/>
          <p:nvPr/>
        </p:nvSpPr>
        <p:spPr>
          <a:xfrm>
            <a:off x="8637741" y="3327992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0</a:t>
            </a:r>
            <a:endParaRPr baseline="30000"/>
          </a:p>
        </p:txBody>
      </p:sp>
      <p:sp>
        <p:nvSpPr>
          <p:cNvPr id="152" name="Google Shape;152;p24"/>
          <p:cNvSpPr txBox="1"/>
          <p:nvPr/>
        </p:nvSpPr>
        <p:spPr>
          <a:xfrm>
            <a:off x="392600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30</a:t>
            </a:r>
            <a:endParaRPr baseline="30000"/>
          </a:p>
        </p:txBody>
      </p:sp>
      <p:sp>
        <p:nvSpPr>
          <p:cNvPr id="153" name="Google Shape;153;p24"/>
          <p:cNvSpPr txBox="1"/>
          <p:nvPr/>
        </p:nvSpPr>
        <p:spPr>
          <a:xfrm>
            <a:off x="697400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29</a:t>
            </a:r>
            <a:endParaRPr baseline="30000"/>
          </a:p>
        </p:txBody>
      </p:sp>
      <p:sp>
        <p:nvSpPr>
          <p:cNvPr id="154" name="Google Shape;154;p24"/>
          <p:cNvSpPr txBox="1"/>
          <p:nvPr/>
        </p:nvSpPr>
        <p:spPr>
          <a:xfrm>
            <a:off x="951576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28</a:t>
            </a:r>
            <a:endParaRPr baseline="30000"/>
          </a:p>
        </p:txBody>
      </p:sp>
      <p:sp>
        <p:nvSpPr>
          <p:cNvPr id="155" name="Google Shape;155;p24"/>
          <p:cNvSpPr txBox="1"/>
          <p:nvPr/>
        </p:nvSpPr>
        <p:spPr>
          <a:xfrm>
            <a:off x="1250048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27</a:t>
            </a:r>
            <a:endParaRPr baseline="30000"/>
          </a:p>
        </p:txBody>
      </p:sp>
      <p:sp>
        <p:nvSpPr>
          <p:cNvPr id="156" name="Google Shape;156;p24"/>
          <p:cNvSpPr txBox="1"/>
          <p:nvPr/>
        </p:nvSpPr>
        <p:spPr>
          <a:xfrm>
            <a:off x="1516616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26</a:t>
            </a:r>
            <a:endParaRPr baseline="30000"/>
          </a:p>
        </p:txBody>
      </p:sp>
      <p:sp>
        <p:nvSpPr>
          <p:cNvPr id="157" name="Google Shape;157;p24"/>
          <p:cNvSpPr txBox="1"/>
          <p:nvPr/>
        </p:nvSpPr>
        <p:spPr>
          <a:xfrm>
            <a:off x="1802432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25</a:t>
            </a:r>
            <a:endParaRPr baseline="30000"/>
          </a:p>
        </p:txBody>
      </p:sp>
      <p:sp>
        <p:nvSpPr>
          <p:cNvPr id="158" name="Google Shape;158;p24"/>
          <p:cNvSpPr txBox="1"/>
          <p:nvPr/>
        </p:nvSpPr>
        <p:spPr>
          <a:xfrm>
            <a:off x="2317111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23</a:t>
            </a:r>
            <a:endParaRPr baseline="30000"/>
          </a:p>
        </p:txBody>
      </p:sp>
      <p:sp>
        <p:nvSpPr>
          <p:cNvPr id="159" name="Google Shape;159;p24"/>
          <p:cNvSpPr txBox="1"/>
          <p:nvPr/>
        </p:nvSpPr>
        <p:spPr>
          <a:xfrm>
            <a:off x="2590271" y="33211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22</a:t>
            </a:r>
            <a:endParaRPr baseline="30000"/>
          </a:p>
        </p:txBody>
      </p:sp>
      <p:sp>
        <p:nvSpPr>
          <p:cNvPr id="160" name="Google Shape;160;p24"/>
          <p:cNvSpPr txBox="1"/>
          <p:nvPr/>
        </p:nvSpPr>
        <p:spPr>
          <a:xfrm>
            <a:off x="2056875" y="3321150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24</a:t>
            </a:r>
            <a:endParaRPr baseline="30000"/>
          </a:p>
        </p:txBody>
      </p:sp>
      <p:sp>
        <p:nvSpPr>
          <p:cNvPr id="161" name="Google Shape;161;p24"/>
          <p:cNvSpPr txBox="1"/>
          <p:nvPr/>
        </p:nvSpPr>
        <p:spPr>
          <a:xfrm>
            <a:off x="2881888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21</a:t>
            </a:r>
            <a:endParaRPr baseline="30000"/>
          </a:p>
        </p:txBody>
      </p:sp>
      <p:sp>
        <p:nvSpPr>
          <p:cNvPr id="162" name="Google Shape;162;p24"/>
          <p:cNvSpPr txBox="1"/>
          <p:nvPr/>
        </p:nvSpPr>
        <p:spPr>
          <a:xfrm>
            <a:off x="3136064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</a:t>
            </a:r>
            <a:r>
              <a:rPr baseline="30000" lang="en"/>
              <a:t>0</a:t>
            </a:r>
            <a:endParaRPr baseline="30000"/>
          </a:p>
        </p:txBody>
      </p:sp>
      <p:sp>
        <p:nvSpPr>
          <p:cNvPr id="163" name="Google Shape;163;p24"/>
          <p:cNvSpPr txBox="1"/>
          <p:nvPr/>
        </p:nvSpPr>
        <p:spPr>
          <a:xfrm>
            <a:off x="3421880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9</a:t>
            </a:r>
            <a:endParaRPr baseline="30000"/>
          </a:p>
        </p:txBody>
      </p:sp>
      <p:sp>
        <p:nvSpPr>
          <p:cNvPr id="164" name="Google Shape;164;p24"/>
          <p:cNvSpPr txBox="1"/>
          <p:nvPr/>
        </p:nvSpPr>
        <p:spPr>
          <a:xfrm>
            <a:off x="3695039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8</a:t>
            </a:r>
            <a:endParaRPr baseline="30000"/>
          </a:p>
        </p:txBody>
      </p:sp>
      <p:sp>
        <p:nvSpPr>
          <p:cNvPr id="165" name="Google Shape;165;p24"/>
          <p:cNvSpPr txBox="1"/>
          <p:nvPr/>
        </p:nvSpPr>
        <p:spPr>
          <a:xfrm>
            <a:off x="3968199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7</a:t>
            </a:r>
            <a:endParaRPr baseline="30000"/>
          </a:p>
        </p:txBody>
      </p:sp>
      <p:sp>
        <p:nvSpPr>
          <p:cNvPr id="166" name="Google Shape;166;p24"/>
          <p:cNvSpPr txBox="1"/>
          <p:nvPr/>
        </p:nvSpPr>
        <p:spPr>
          <a:xfrm>
            <a:off x="4241096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6</a:t>
            </a:r>
            <a:endParaRPr baseline="30000"/>
          </a:p>
        </p:txBody>
      </p:sp>
      <p:sp>
        <p:nvSpPr>
          <p:cNvPr id="167" name="Google Shape;167;p24"/>
          <p:cNvSpPr txBox="1"/>
          <p:nvPr/>
        </p:nvSpPr>
        <p:spPr>
          <a:xfrm>
            <a:off x="4507927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5</a:t>
            </a:r>
            <a:endParaRPr baseline="30000"/>
          </a:p>
        </p:txBody>
      </p:sp>
      <p:sp>
        <p:nvSpPr>
          <p:cNvPr id="168" name="Google Shape;168;p24"/>
          <p:cNvSpPr txBox="1"/>
          <p:nvPr/>
        </p:nvSpPr>
        <p:spPr>
          <a:xfrm>
            <a:off x="5060575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3</a:t>
            </a:r>
            <a:endParaRPr baseline="30000"/>
          </a:p>
        </p:txBody>
      </p:sp>
      <p:sp>
        <p:nvSpPr>
          <p:cNvPr id="169" name="Google Shape;169;p24"/>
          <p:cNvSpPr txBox="1"/>
          <p:nvPr/>
        </p:nvSpPr>
        <p:spPr>
          <a:xfrm>
            <a:off x="5327407" y="3321414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170" name="Google Shape;170;p24"/>
          <p:cNvSpPr txBox="1"/>
          <p:nvPr/>
        </p:nvSpPr>
        <p:spPr>
          <a:xfrm>
            <a:off x="4787683" y="3321414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4</a:t>
            </a:r>
            <a:endParaRPr baseline="30000"/>
          </a:p>
        </p:txBody>
      </p:sp>
      <p:sp>
        <p:nvSpPr>
          <p:cNvPr id="171" name="Google Shape;171;p24"/>
          <p:cNvSpPr txBox="1"/>
          <p:nvPr/>
        </p:nvSpPr>
        <p:spPr>
          <a:xfrm>
            <a:off x="5618760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172" name="Google Shape;172;p24"/>
          <p:cNvSpPr txBox="1"/>
          <p:nvPr/>
        </p:nvSpPr>
        <p:spPr>
          <a:xfrm>
            <a:off x="5923560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r>
              <a:rPr baseline="30000" lang="en"/>
              <a:t>0</a:t>
            </a:r>
            <a:endParaRPr baseline="30000"/>
          </a:p>
        </p:txBody>
      </p:sp>
      <p:sp>
        <p:nvSpPr>
          <p:cNvPr id="173" name="Google Shape;173;p24"/>
          <p:cNvSpPr txBox="1"/>
          <p:nvPr/>
        </p:nvSpPr>
        <p:spPr>
          <a:xfrm>
            <a:off x="6196720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9</a:t>
            </a:r>
            <a:endParaRPr baseline="30000"/>
          </a:p>
        </p:txBody>
      </p:sp>
      <p:sp>
        <p:nvSpPr>
          <p:cNvPr id="174" name="Google Shape;174;p24"/>
          <p:cNvSpPr txBox="1"/>
          <p:nvPr/>
        </p:nvSpPr>
        <p:spPr>
          <a:xfrm>
            <a:off x="6476208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8</a:t>
            </a:r>
            <a:endParaRPr baseline="30000"/>
          </a:p>
        </p:txBody>
      </p:sp>
      <p:sp>
        <p:nvSpPr>
          <p:cNvPr id="175" name="Google Shape;175;p24"/>
          <p:cNvSpPr txBox="1"/>
          <p:nvPr/>
        </p:nvSpPr>
        <p:spPr>
          <a:xfrm>
            <a:off x="6755696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7</a:t>
            </a:r>
            <a:endParaRPr baseline="30000"/>
          </a:p>
        </p:txBody>
      </p:sp>
      <p:sp>
        <p:nvSpPr>
          <p:cNvPr id="176" name="Google Shape;176;p24"/>
          <p:cNvSpPr txBox="1"/>
          <p:nvPr/>
        </p:nvSpPr>
        <p:spPr>
          <a:xfrm>
            <a:off x="7022264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6</a:t>
            </a:r>
            <a:endParaRPr baseline="30000"/>
          </a:p>
        </p:txBody>
      </p:sp>
      <p:sp>
        <p:nvSpPr>
          <p:cNvPr id="177" name="Google Shape;177;p24"/>
          <p:cNvSpPr txBox="1"/>
          <p:nvPr/>
        </p:nvSpPr>
        <p:spPr>
          <a:xfrm>
            <a:off x="7301752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5</a:t>
            </a:r>
            <a:endParaRPr baseline="30000"/>
          </a:p>
        </p:txBody>
      </p:sp>
      <p:sp>
        <p:nvSpPr>
          <p:cNvPr id="178" name="Google Shape;178;p24"/>
          <p:cNvSpPr txBox="1"/>
          <p:nvPr/>
        </p:nvSpPr>
        <p:spPr>
          <a:xfrm>
            <a:off x="7848071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</a:t>
            </a:r>
            <a:endParaRPr baseline="30000"/>
          </a:p>
        </p:txBody>
      </p:sp>
      <p:sp>
        <p:nvSpPr>
          <p:cNvPr id="179" name="Google Shape;179;p24"/>
          <p:cNvSpPr txBox="1"/>
          <p:nvPr/>
        </p:nvSpPr>
        <p:spPr>
          <a:xfrm>
            <a:off x="8114903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180" name="Google Shape;180;p24"/>
          <p:cNvSpPr txBox="1"/>
          <p:nvPr/>
        </p:nvSpPr>
        <p:spPr>
          <a:xfrm>
            <a:off x="7575179" y="3327478"/>
            <a:ext cx="4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4</a:t>
            </a:r>
            <a:endParaRPr baseline="30000"/>
          </a:p>
        </p:txBody>
      </p:sp>
      <p:sp>
        <p:nvSpPr>
          <p:cNvPr id="181" name="Google Shape;181;p24"/>
          <p:cNvSpPr txBox="1"/>
          <p:nvPr/>
        </p:nvSpPr>
        <p:spPr>
          <a:xfrm>
            <a:off x="8394127" y="3327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182" name="Google Shape;182;p24"/>
          <p:cNvSpPr txBox="1"/>
          <p:nvPr/>
        </p:nvSpPr>
        <p:spPr>
          <a:xfrm>
            <a:off x="8146016" y="4095806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30000" lang="en"/>
              <a:t>2</a:t>
            </a:r>
            <a:endParaRPr baseline="30000"/>
          </a:p>
        </p:txBody>
      </p:sp>
      <p:sp>
        <p:nvSpPr>
          <p:cNvPr id="183" name="Google Shape;183;p24"/>
          <p:cNvSpPr txBox="1"/>
          <p:nvPr/>
        </p:nvSpPr>
        <p:spPr>
          <a:xfrm>
            <a:off x="8451080" y="4089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30000" lang="en"/>
              <a:t>1</a:t>
            </a:r>
            <a:endParaRPr baseline="30000"/>
          </a:p>
        </p:txBody>
      </p:sp>
      <p:sp>
        <p:nvSpPr>
          <p:cNvPr id="184" name="Google Shape;184;p24"/>
          <p:cNvSpPr txBox="1"/>
          <p:nvPr/>
        </p:nvSpPr>
        <p:spPr>
          <a:xfrm>
            <a:off x="7854675" y="3618825"/>
            <a:ext cx="142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9999</a:t>
            </a:r>
            <a:endParaRPr sz="1600"/>
          </a:p>
        </p:txBody>
      </p:sp>
      <p:sp>
        <p:nvSpPr>
          <p:cNvPr id="185" name="Google Shape;185;p24"/>
          <p:cNvSpPr txBox="1"/>
          <p:nvPr/>
        </p:nvSpPr>
        <p:spPr>
          <a:xfrm>
            <a:off x="8736896" y="4089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30000" lang="en"/>
              <a:t>0</a:t>
            </a:r>
            <a:endParaRPr baseline="30000"/>
          </a:p>
        </p:txBody>
      </p:sp>
      <p:sp>
        <p:nvSpPr>
          <p:cNvPr id="186" name="Google Shape;186;p24"/>
          <p:cNvSpPr txBox="1"/>
          <p:nvPr/>
        </p:nvSpPr>
        <p:spPr>
          <a:xfrm>
            <a:off x="7873383" y="4089478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baseline="30000" lang="en"/>
              <a:t>3</a:t>
            </a:r>
            <a:endParaRPr baseline="3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Two's Complement (2</a:t>
            </a:r>
            <a:r>
              <a:rPr baseline="30000" lang="en"/>
              <a:t>n</a:t>
            </a:r>
            <a:r>
              <a:rPr lang="en"/>
              <a:t>-x)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11700" y="1152475"/>
            <a:ext cx="8520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Computers usually use this scheme for representing negative numbers. The MSB is the </a:t>
            </a:r>
            <a:r>
              <a:rPr b="1" lang="en"/>
              <a:t>sign bit</a:t>
            </a:r>
            <a:r>
              <a:rPr lang="en"/>
              <a:t>. To negate a number, you invert every bit and then add 1. So the number 1 as an int is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103825" y="20291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03825" y="29435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</a:t>
            </a: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111111111111111111111110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03825" y="39341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11111111111111111111111111111111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351725" y="2666000"/>
            <a:ext cx="4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invert all the bits.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351725" y="36566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add 1, and this is the binary representation of -1 in two's </a:t>
            </a:r>
            <a:r>
              <a:rPr lang="en"/>
              <a:t>complement.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351725" y="4571000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you negate again? (Invert bits and add 1)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Two's Complement: Why?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11700" y="1152475"/>
            <a:ext cx="8520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Two's complement turns out to be a good system for representing negative numbers, because positive and negative numbers represented this way can be added/subtracted just like any numbers, and the two's complement results work out as expected.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180025" y="27149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-84845" y="3248325"/>
            <a:ext cx="934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11111111111111111111111111111111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80025" y="42389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8" name="Google Shape;208;p26"/>
          <p:cNvCxnSpPr/>
          <p:nvPr/>
        </p:nvCxnSpPr>
        <p:spPr>
          <a:xfrm>
            <a:off x="315775" y="4114125"/>
            <a:ext cx="86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 txBox="1"/>
          <p:nvPr/>
        </p:nvSpPr>
        <p:spPr>
          <a:xfrm>
            <a:off x="3436650" y="2203475"/>
            <a:ext cx="459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+ (-1) = 0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Two's Complement: What happens when you overflow?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180025" y="16481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01111111111111111111111111111111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-84845" y="2181525"/>
            <a:ext cx="934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+00000000000000000000000000000001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180025" y="31721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0000000000000000000000000000000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7"/>
          <p:cNvCxnSpPr/>
          <p:nvPr/>
        </p:nvCxnSpPr>
        <p:spPr>
          <a:xfrm>
            <a:off x="315775" y="3047325"/>
            <a:ext cx="86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7"/>
          <p:cNvSpPr txBox="1"/>
          <p:nvPr/>
        </p:nvSpPr>
        <p:spPr>
          <a:xfrm>
            <a:off x="2674650" y="1136675"/>
            <a:ext cx="459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2147483647</a:t>
            </a:r>
            <a:r>
              <a:rPr lang="en" sz="2400"/>
              <a:t> + 1 = ????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Two's Complement: What happens when you overflow?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180025" y="16481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01111111111111111111111111111111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-84845" y="2181525"/>
            <a:ext cx="934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+00000000000000000000000000000001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180025" y="3172125"/>
            <a:ext cx="899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10000000000000000000000000000000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Google Shape;228;p28"/>
          <p:cNvCxnSpPr/>
          <p:nvPr/>
        </p:nvCxnSpPr>
        <p:spPr>
          <a:xfrm>
            <a:off x="315775" y="3047325"/>
            <a:ext cx="869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8"/>
          <p:cNvSpPr txBox="1"/>
          <p:nvPr/>
        </p:nvSpPr>
        <p:spPr>
          <a:xfrm>
            <a:off x="2217450" y="1060475"/>
            <a:ext cx="459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2147483647 + 1 = -2147483648</a:t>
            </a:r>
            <a:endParaRPr sz="2400"/>
          </a:p>
        </p:txBody>
      </p:sp>
      <p:sp>
        <p:nvSpPr>
          <p:cNvPr id="230" name="Google Shape;230;p28"/>
          <p:cNvSpPr txBox="1"/>
          <p:nvPr/>
        </p:nvSpPr>
        <p:spPr>
          <a:xfrm>
            <a:off x="1094425" y="4188225"/>
            <a:ext cx="69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Integer.MAX_VALUE+1 == Integer.MIN_VALUE!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2.9: Using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/>
              <a:t> Class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class implements standard mathematical functions and constants.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 has only static methods and attributes. It cannot be instantiated with the new operator… it has no public constructor!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650" y="3001100"/>
            <a:ext cx="2898175" cy="16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/>
              <a:t> Class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5206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You can prefix with </a:t>
            </a:r>
            <a:r>
              <a:rPr lang="en" sz="1829"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" sz="1829"/>
              <a:t> to access Math methods and attributes, or use </a:t>
            </a:r>
            <a:r>
              <a:rPr b="1" lang="en" sz="1829"/>
              <a:t>static imports</a:t>
            </a:r>
            <a:r>
              <a:rPr lang="en" sz="1829"/>
              <a:t> to bring some or all of Math into your code's default scope.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829"/>
              <a:t>These two code samples are </a:t>
            </a:r>
            <a:r>
              <a:rPr lang="en" sz="1829"/>
              <a:t>equivalent:</a:t>
            </a:r>
            <a:endParaRPr sz="1829"/>
          </a:p>
        </p:txBody>
      </p:sp>
      <p:sp>
        <p:nvSpPr>
          <p:cNvPr id="249" name="Google Shape;249;p31"/>
          <p:cNvSpPr txBox="1"/>
          <p:nvPr/>
        </p:nvSpPr>
        <p:spPr>
          <a:xfrm>
            <a:off x="407275" y="2553200"/>
            <a:ext cx="404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static void main(String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System.out.println(Math.PI);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System.out.println(Math.sqrt(9));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4750675" y="2553200"/>
            <a:ext cx="404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static java.lang.Math.*;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public static void main(String args[])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System.out.println(PI);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System.out.println(sqrt(9));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378350" y="4499125"/>
            <a:ext cx="45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Why was no import statement required on the left?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are used to store primitive types inside of ordinary Java classes.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is a Java class, while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is not.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has a single attribute storing the value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used to create the instance.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Constructors: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 i = new Integer(4);                         Double d = new Double(2.718);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Getters: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 j = i.intValue();                                       double e = d.doubleValue();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Value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2743200"/>
            <a:ext cx="8520600" cy="18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from lesson 2.4: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rgbClr val="38761D"/>
                </a:solidFill>
              </a:rPr>
              <a:t>Overloaded methods</a:t>
            </a:r>
            <a:r>
              <a:rPr lang="en" sz="1600">
                <a:solidFill>
                  <a:srgbClr val="38761D"/>
                </a:solidFill>
              </a:rPr>
              <a:t> are two or more methods in the same class that have the same name but different parameters.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58" name="Google Shape;258;p32"/>
          <p:cNvGraphicFramePr/>
          <p:nvPr/>
        </p:nvGraphicFramePr>
        <p:xfrm>
          <a:off x="654725" y="11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{5378E8E4-27BF-4AA9-91CB-CC4897073B11}</a:tableStyleId>
              </a:tblPr>
              <a:tblGrid>
                <a:gridCol w="3917275"/>
                <a:gridCol w="39172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int abs(int x)</a:t>
                      </a:r>
                      <a:endParaRPr sz="18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absolute value of an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7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double abs(double 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the </a:t>
                      </a:r>
                      <a:r>
                        <a:rPr lang="en"/>
                        <a:t>absolute value of a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/>
                        <a:t>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/>
              <a:t> method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1: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 = Math.abs(-4);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 2: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b = Math.abs(-12.34);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 3: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favoriteNumber = 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int c = Math.abs(favoriteNumber);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11700" y="112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static double pow(double base, double exp)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aseline="30000" lang="en"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Assumes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/>
              <a:t> &gt; 0,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/>
              <a:t> = 0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en"/>
              <a:t> &gt; 0,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en"/>
              <a:t> &lt; 0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</a:t>
            </a:r>
            <a:r>
              <a:rPr lang="en"/>
              <a:t> is an integer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(What happens if base &lt; 0 and exp is not an integer? It </a:t>
            </a:r>
            <a:r>
              <a:rPr lang="en"/>
              <a:t>returns</a:t>
            </a:r>
            <a:r>
              <a:rPr lang="en"/>
              <a:t> NaN, </a:t>
            </a:r>
            <a:r>
              <a:rPr lang="en"/>
              <a:t>which means "Not A Number." double can't represent imaginary numbers. Math.pow(-1, 0.5) is equivalent to Math.sqrt(-1), which also returns NaN since the answer is an imaginary number.)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P.S. Imaginary numbers can be represented in Java, but it's not built-in to the primitive data types or the standard library. You can use a third party library or write your own.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pow</a:t>
            </a:r>
            <a:r>
              <a:rPr lang="en"/>
              <a:t> method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d = Math.pow(5, 2);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static double sqrt(double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Returns the positive square root of a double value.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negative, this will return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NaN</a:t>
            </a:r>
            <a:r>
              <a:rPr lang="en"/>
              <a:t> - Not A Number.)</a:t>
            </a:r>
            <a:endParaRPr/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750" y="2571750"/>
            <a:ext cx="1695774" cy="169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"/>
              <a:t> method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e = Math.sqrt(144);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static double random()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 value greater than or equal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"/>
              <a:t> and less than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randomValue = Math.random();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Example output: 0.6573016382857277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>
            <p:ph type="title"/>
          </p:nvPr>
        </p:nvSpPr>
        <p:spPr>
          <a:xfrm>
            <a:off x="311700" y="975225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code that generates a random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between 0 to 9</a:t>
            </a:r>
            <a:endParaRPr/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738800" y="2328100"/>
            <a:ext cx="56664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random = (int) (Math.random() * 10);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1400700" y="1990175"/>
            <a:ext cx="6342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random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(int) (Math.random() * 10)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endParaRPr/>
          </a:p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17150" y="621550"/>
            <a:ext cx="83097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Write code that generates a random </a:t>
            </a:r>
            <a:r>
              <a:rPr lang="en" sz="242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420"/>
              <a:t> between 1 and 10</a:t>
            </a:r>
            <a:endParaRPr sz="24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To see all the </a:t>
            </a:r>
            <a:r>
              <a:rPr lang="en" sz="232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2320"/>
              <a:t> methods, look at the </a:t>
            </a:r>
            <a:r>
              <a:rPr lang="en" sz="2320"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en" sz="2320"/>
              <a:t> documentation!</a:t>
            </a:r>
            <a:endParaRPr sz="2320"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https://docs.oracle.com/javase/8/docs/api/java/lang/Math.html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whose type is a wrapper class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, like any other class, is a reference to an object instance, not an object instance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 wrapper class instead of a primitive type means more memory accesses, which is slower, and more memory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Wrapper object instances are also called "boxed primitives" – see the box?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 i = new Integer(4);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j = 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4658875" y="34811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658875" y="42431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280025" y="4277950"/>
            <a:ext cx="3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304323" y="3548347"/>
            <a:ext cx="3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4966625" y="3772725"/>
            <a:ext cx="1668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3" name="Google Shape;73;p15"/>
          <p:cNvSpPr/>
          <p:nvPr/>
        </p:nvSpPr>
        <p:spPr>
          <a:xfrm>
            <a:off x="6635225" y="3305100"/>
            <a:ext cx="2246400" cy="102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instance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446575" y="3678550"/>
            <a:ext cx="6237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own!</a:t>
            </a:r>
            <a:endParaRPr/>
          </a:p>
        </p:txBody>
      </p:sp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 to replit.com and do the </a:t>
            </a:r>
            <a:r>
              <a:rPr b="1" lang="en" sz="2000"/>
              <a:t>section2.8</a:t>
            </a:r>
            <a:r>
              <a:rPr lang="en" sz="2000"/>
              <a:t> and </a:t>
            </a:r>
            <a:r>
              <a:rPr b="1" lang="en" sz="2000"/>
              <a:t>section2.9</a:t>
            </a:r>
            <a:r>
              <a:rPr lang="en" sz="2000"/>
              <a:t> exercises.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Try the CSAwesome lesson 2.8 exercises too.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Go to CSAwesome lesson 2.9 and complete the 5 multiple choice problems under </a:t>
            </a:r>
            <a:r>
              <a:rPr b="1" lang="en" sz="2000"/>
              <a:t>Check your understanding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If you finish those, move on to the Programming Challenge towards the end of the lesson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exist for every primitive type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Every primitive type in Java has a corresponding wrapper class.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952500" y="165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{5378E8E4-27BF-4AA9-91CB-CC4897073B11}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java.lang.Boolean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java.lang.Byte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java.lang.Character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java.lang.Float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java.lang.Integer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java.lang.Long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java.lang.Short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java.lang.Number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for the numeric types all share the same parent class, java.lang.Number, whose parent class is java.lang.Object.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java.lang.Number, all of those wrapper classes </a:t>
            </a:r>
            <a:r>
              <a:rPr lang="en"/>
              <a:t>get </a:t>
            </a:r>
            <a:r>
              <a:rPr lang="en"/>
              <a:t>these methods: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419100" y="24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{5378E8E4-27BF-4AA9-91CB-CC4897073B11}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byteValue()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doubleValue()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 floatValue()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intValue()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longValue()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 shortValue()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7"/>
          <p:cNvSpPr/>
          <p:nvPr/>
        </p:nvSpPr>
        <p:spPr>
          <a:xfrm>
            <a:off x="5782455" y="2497600"/>
            <a:ext cx="1556700" cy="4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782455" y="3251941"/>
            <a:ext cx="1556700" cy="4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124200" y="4440026"/>
            <a:ext cx="727500" cy="4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Byte</a:t>
            </a:r>
            <a:endParaRPr sz="1300"/>
          </a:p>
        </p:txBody>
      </p:sp>
      <p:sp>
        <p:nvSpPr>
          <p:cNvPr id="92" name="Google Shape;92;p17"/>
          <p:cNvSpPr/>
          <p:nvPr/>
        </p:nvSpPr>
        <p:spPr>
          <a:xfrm>
            <a:off x="4953329" y="4440026"/>
            <a:ext cx="727500" cy="4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Float</a:t>
            </a:r>
            <a:endParaRPr sz="1300"/>
          </a:p>
        </p:txBody>
      </p:sp>
      <p:sp>
        <p:nvSpPr>
          <p:cNvPr id="93" name="Google Shape;93;p17"/>
          <p:cNvSpPr/>
          <p:nvPr/>
        </p:nvSpPr>
        <p:spPr>
          <a:xfrm>
            <a:off x="5782457" y="4440011"/>
            <a:ext cx="727500" cy="4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Integer</a:t>
            </a:r>
            <a:endParaRPr sz="1300"/>
          </a:p>
        </p:txBody>
      </p:sp>
      <p:sp>
        <p:nvSpPr>
          <p:cNvPr id="94" name="Google Shape;94;p17"/>
          <p:cNvSpPr/>
          <p:nvPr/>
        </p:nvSpPr>
        <p:spPr>
          <a:xfrm>
            <a:off x="6611575" y="4440011"/>
            <a:ext cx="727500" cy="4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Long</a:t>
            </a:r>
            <a:endParaRPr sz="1300"/>
          </a:p>
        </p:txBody>
      </p:sp>
      <p:sp>
        <p:nvSpPr>
          <p:cNvPr id="95" name="Google Shape;95;p17"/>
          <p:cNvSpPr/>
          <p:nvPr/>
        </p:nvSpPr>
        <p:spPr>
          <a:xfrm>
            <a:off x="7440704" y="4440011"/>
            <a:ext cx="727500" cy="4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Double</a:t>
            </a:r>
            <a:endParaRPr sz="1300"/>
          </a:p>
        </p:txBody>
      </p:sp>
      <p:sp>
        <p:nvSpPr>
          <p:cNvPr id="96" name="Google Shape;96;p17"/>
          <p:cNvSpPr/>
          <p:nvPr/>
        </p:nvSpPr>
        <p:spPr>
          <a:xfrm>
            <a:off x="8269825" y="4440011"/>
            <a:ext cx="727500" cy="4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Short</a:t>
            </a:r>
            <a:endParaRPr sz="1300"/>
          </a:p>
        </p:txBody>
      </p:sp>
      <p:cxnSp>
        <p:nvCxnSpPr>
          <p:cNvPr id="97" name="Google Shape;97;p17"/>
          <p:cNvCxnSpPr>
            <a:stCxn id="89" idx="2"/>
            <a:endCxn id="90" idx="0"/>
          </p:cNvCxnSpPr>
          <p:nvPr/>
        </p:nvCxnSpPr>
        <p:spPr>
          <a:xfrm flipH="1" rot="-5400000">
            <a:off x="6401355" y="3091750"/>
            <a:ext cx="319500" cy="600"/>
          </a:xfrm>
          <a:prstGeom prst="bentConnector3">
            <a:avLst>
              <a:gd fmla="val 5002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>
            <a:stCxn id="90" idx="2"/>
            <a:endCxn id="91" idx="0"/>
          </p:cNvCxnSpPr>
          <p:nvPr/>
        </p:nvCxnSpPr>
        <p:spPr>
          <a:xfrm rot="5400000">
            <a:off x="5147655" y="3026791"/>
            <a:ext cx="753300" cy="2073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>
            <a:stCxn id="90" idx="2"/>
            <a:endCxn id="92" idx="0"/>
          </p:cNvCxnSpPr>
          <p:nvPr/>
        </p:nvCxnSpPr>
        <p:spPr>
          <a:xfrm rot="5400000">
            <a:off x="5562255" y="3441391"/>
            <a:ext cx="753300" cy="1243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>
            <a:stCxn id="90" idx="2"/>
            <a:endCxn id="93" idx="0"/>
          </p:cNvCxnSpPr>
          <p:nvPr/>
        </p:nvCxnSpPr>
        <p:spPr>
          <a:xfrm rot="5400000">
            <a:off x="5976855" y="3855991"/>
            <a:ext cx="753300" cy="414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>
            <a:stCxn id="90" idx="2"/>
            <a:endCxn id="94" idx="0"/>
          </p:cNvCxnSpPr>
          <p:nvPr/>
        </p:nvCxnSpPr>
        <p:spPr>
          <a:xfrm flipH="1" rot="-5400000">
            <a:off x="6391455" y="3855991"/>
            <a:ext cx="753300" cy="414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>
            <a:stCxn id="90" idx="2"/>
            <a:endCxn id="95" idx="0"/>
          </p:cNvCxnSpPr>
          <p:nvPr/>
        </p:nvCxnSpPr>
        <p:spPr>
          <a:xfrm flipH="1" rot="-5400000">
            <a:off x="6805905" y="3441541"/>
            <a:ext cx="753300" cy="124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>
            <a:stCxn id="90" idx="2"/>
            <a:endCxn id="96" idx="0"/>
          </p:cNvCxnSpPr>
          <p:nvPr/>
        </p:nvCxnSpPr>
        <p:spPr>
          <a:xfrm flipH="1" rot="-5400000">
            <a:off x="7220505" y="3026941"/>
            <a:ext cx="753300" cy="2072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Autoboxing and unboxing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Originally, Java programmers had to explicitly convert between primitive types and the equivalent </a:t>
            </a:r>
            <a:r>
              <a:rPr lang="en"/>
              <a:t>wrapper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 1.5 (released 9/30/2004), </a:t>
            </a:r>
            <a:r>
              <a:rPr b="1" lang="en"/>
              <a:t>autoboxing</a:t>
            </a:r>
            <a:r>
              <a:rPr lang="en"/>
              <a:t> and </a:t>
            </a:r>
            <a:r>
              <a:rPr b="1" lang="en"/>
              <a:t>unboxing</a:t>
            </a:r>
            <a:r>
              <a:rPr lang="en"/>
              <a:t> were added.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Autoboxing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Integer i = 4;                         is the same as		Integer i = new Integer(4);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Unboxing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 j = i;                                 is the same as	       int j = i.intValue();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classes are immutable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wrapper classes are immutable,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. Once you create an instance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, you can't change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inside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wrapper classes have getter methods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booleanValue()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floatValue()</a:t>
            </a:r>
            <a:r>
              <a:rPr lang="en"/>
              <a:t>, but no setter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 i = 3;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= 5;</a:t>
            </a:r>
            <a:r>
              <a:rPr lang="en"/>
              <a:t> ← This is really creating a whole new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/>
              <a:t> object instance, and reassigning the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int vs Integer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93925"/>
            <a:ext cx="531131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int vs Integer: Results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70125"/>
            <a:ext cx="6858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