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Caveat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1F81A0-DE18-4121-9E82-5AF0053398D1}">
  <a:tblStyle styleId="{DE1F81A0-DE18-4121-9E82-5AF0053398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ave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Cavea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931b606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931b606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4a53db1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4a53db1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931b606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931b606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4a53db1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4a53db1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4a53db1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4a53db1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4a53db10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4a53db10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de69decad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de69deca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a418e4f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a418e4f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4a53db1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4a53db1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a53db10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4a53db10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de69deca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de69deca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4a53db10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4a53db10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931b606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931b606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de69dec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de69dec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4a53db10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4a53db10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4a53db10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4a53db10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4a53db10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4a53db10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931b606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5931b606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b3ace03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b3ace03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b3ace03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b3ace03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de69decad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de69decad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de69deca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de69deca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de69decad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de69decad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de69deca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de69deca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de69deca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de69deca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de69deca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de69deca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4a53db1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4a53db1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replit.com/@MsMolinaECHS/truthGame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9/28/2022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DeMorgan's Laws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Java:</a:t>
            </a:r>
            <a:endParaRPr/>
          </a:p>
          <a:p>
            <a:pPr indent="-431800" lvl="0" marL="457200" rtl="0" algn="l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b="1" lang="en" sz="3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!(a &amp;&amp; b)</a:t>
            </a:r>
            <a:r>
              <a:rPr b="1" lang="en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200"/>
              <a:t>is equivalent to </a:t>
            </a:r>
            <a:r>
              <a:rPr b="1" lang="en" sz="3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!a || !b</a:t>
            </a:r>
            <a:endParaRPr b="1" sz="32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" sz="3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!(a || b)</a:t>
            </a:r>
            <a:r>
              <a:rPr lang="en" sz="3200"/>
              <a:t> is equivalent to </a:t>
            </a:r>
            <a:r>
              <a:rPr b="1" lang="en" sz="3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!a &amp;&amp; !b</a:t>
            </a:r>
            <a:endParaRPr b="1" sz="32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DeMorgan's Laws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997500" y="1152475"/>
            <a:ext cx="74463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!(a &amp;&amp; b)</a:t>
            </a:r>
            <a:r>
              <a:rPr b="1" lang="en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200"/>
              <a:t>is equivalent to </a:t>
            </a:r>
            <a:r>
              <a:rPr b="1" lang="en" sz="3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!a || !b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366375" y="1962875"/>
            <a:ext cx="38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not </a:t>
            </a:r>
            <a:r>
              <a:rPr b="1" lang="en"/>
              <a:t>both cats and dogs here</a:t>
            </a:r>
            <a:r>
              <a:rPr lang="en"/>
              <a:t>.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4978300" y="1962875"/>
            <a:ext cx="4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here are </a:t>
            </a:r>
            <a:r>
              <a:rPr b="1" lang="en"/>
              <a:t>no</a:t>
            </a:r>
            <a:r>
              <a:rPr b="1" lang="en"/>
              <a:t>t</a:t>
            </a:r>
            <a:r>
              <a:rPr b="1" lang="en"/>
              <a:t> cats here</a:t>
            </a:r>
            <a:r>
              <a:rPr lang="en"/>
              <a:t>, </a:t>
            </a:r>
            <a:r>
              <a:rPr b="1" lang="en"/>
              <a:t>not dogs here, </a:t>
            </a:r>
            <a:r>
              <a:rPr lang="en"/>
              <a:t>or both</a:t>
            </a:r>
            <a:r>
              <a:rPr lang="en"/>
              <a:t>.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1143000" y="2286000"/>
            <a:ext cx="21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!(cats &amp;&amp; dogs)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6035450" y="2286000"/>
            <a:ext cx="18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!cats || !dogs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245075" y="2814850"/>
            <a:ext cx="2105400" cy="19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cats		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		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!(cats &amp;&amp; dogs)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!cats || !dogs	false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0" y="2941875"/>
            <a:ext cx="796050" cy="8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122" y="2976863"/>
            <a:ext cx="613232" cy="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2454875" y="2814850"/>
            <a:ext cx="2105400" cy="19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ats		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		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!(cats &amp;&amp; dogs)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!cats || !dogs	true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600" y="2941875"/>
            <a:ext cx="796050" cy="8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/>
          <p:nvPr/>
        </p:nvSpPr>
        <p:spPr>
          <a:xfrm>
            <a:off x="4664675" y="2814850"/>
            <a:ext cx="2105400" cy="19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ats		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		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!(cats &amp;&amp; dogs)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!cats || !dogs	true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522" y="2976863"/>
            <a:ext cx="613232" cy="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/>
          <p:nvPr/>
        </p:nvSpPr>
        <p:spPr>
          <a:xfrm>
            <a:off x="6874475" y="2814850"/>
            <a:ext cx="2105400" cy="19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ats		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		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!(cats &amp;&amp; dogs)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!cats || !dogs	true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DeMorgan's Laws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997500" y="1152475"/>
            <a:ext cx="74463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!(a || b)</a:t>
            </a:r>
            <a:r>
              <a:rPr b="1" lang="en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200"/>
              <a:t>is equivalent to </a:t>
            </a:r>
            <a:r>
              <a:rPr b="1" lang="en" sz="3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!a &amp;&amp; !b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366375" y="1962875"/>
            <a:ext cx="38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not </a:t>
            </a:r>
            <a:r>
              <a:rPr b="1" lang="en"/>
              <a:t>cats here or dogs here</a:t>
            </a:r>
            <a:r>
              <a:rPr lang="en"/>
              <a:t>.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4440625" y="1962875"/>
            <a:ext cx="47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</a:t>
            </a:r>
            <a:r>
              <a:rPr b="1" lang="en"/>
              <a:t>not cats here</a:t>
            </a:r>
            <a:r>
              <a:rPr lang="en"/>
              <a:t>, and there are </a:t>
            </a:r>
            <a:r>
              <a:rPr b="1" lang="en"/>
              <a:t>not dogs here.</a:t>
            </a:r>
            <a:endParaRPr b="1"/>
          </a:p>
        </p:txBody>
      </p:sp>
      <p:sp>
        <p:nvSpPr>
          <p:cNvPr id="141" name="Google Shape;141;p24"/>
          <p:cNvSpPr txBox="1"/>
          <p:nvPr/>
        </p:nvSpPr>
        <p:spPr>
          <a:xfrm>
            <a:off x="1143000" y="2286000"/>
            <a:ext cx="21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!(cats || dogs)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6035450" y="2286000"/>
            <a:ext cx="18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!cats &amp;&amp; !dogs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245075" y="2814850"/>
            <a:ext cx="2105400" cy="19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ats		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		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!(cats || dogs)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!cats &amp;&amp; !dogs	false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0" y="2941875"/>
            <a:ext cx="796050" cy="8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122" y="2976863"/>
            <a:ext cx="613232" cy="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2454875" y="2814850"/>
            <a:ext cx="2105400" cy="19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ats		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ogs		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!(cats || dogs)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!cats &amp;&amp; !dogs	false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600" y="2941875"/>
            <a:ext cx="796050" cy="8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4664675" y="2814850"/>
            <a:ext cx="2105400" cy="19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ats		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		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!(cats || dogs)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!cats &amp;&amp; !dogs	false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522" y="2976863"/>
            <a:ext cx="613232" cy="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6874475" y="2814850"/>
            <a:ext cx="2105400" cy="19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ats		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			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!(cats || dogs)	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!cats &amp;&amp; !dogs	true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Negated</a:t>
            </a:r>
            <a:r>
              <a:rPr lang="en"/>
              <a:t> Relational Expressions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negated relational expressions, </a:t>
            </a:r>
            <a:r>
              <a:rPr b="1" lang="en"/>
              <a:t>you can flip the operator and remove the !</a:t>
            </a:r>
            <a:endParaRPr b="1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!(c == d) is equivalent to (c != d)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!(c != d) is equivalent to (c == d)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!(c &lt; d) is equivalent to (c &gt;= d)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!(c &gt; d) is equivalent to (c &lt;= d)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!(c &lt;= d) is equivalent to (c &gt; d)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!(c &gt;= d) is equivalent to (c &lt; d)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DeMorgan's Laws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Truth Tables</a:t>
            </a:r>
            <a:r>
              <a:rPr lang="en"/>
              <a:t> are a way to show that two boolean expressions are equivalent.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kind of think of this as a proof, but it also a tool to let you think about booleans more easily.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Let's use truth tables to demonstrate DeMorgan's Laws: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!(a &amp;&amp; b) is equivalent to !a || !b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!(a || b) is equivalent to !a &amp;&amp; !b</a:t>
            </a:r>
            <a:endParaRPr/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4539800" y="292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{DE1F81A0-DE18-4121-9E82-5AF0053398D1}</a:tableStyleId>
              </a:tblPr>
              <a:tblGrid>
                <a:gridCol w="1009925"/>
                <a:gridCol w="1009925"/>
                <a:gridCol w="1009925"/>
                <a:gridCol w="1009925"/>
              </a:tblGrid>
              <a:tr h="34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!(a &amp;&amp; b)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!a || !b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4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4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4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4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DeMorgan's Laws: Exercise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own, on pen and paper, use truth tables to check if the following are equivalent: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!(x == 0 || x &gt;= 1) 		</a:t>
            </a:r>
            <a:r>
              <a:rPr lang="en" sz="1400">
                <a:solidFill>
                  <a:schemeClr val="dk1"/>
                </a:solidFill>
              </a:rPr>
              <a:t>⇔</a:t>
            </a:r>
            <a:r>
              <a:rPr lang="en"/>
              <a:t>	 !(x == 0) &amp;&amp; !(x &gt;=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!(x == 0 || x &gt;= 1) 		</a:t>
            </a:r>
            <a:r>
              <a:rPr lang="en" sz="1400">
                <a:solidFill>
                  <a:schemeClr val="dk1"/>
                </a:solidFill>
              </a:rPr>
              <a:t>⇔	</a:t>
            </a:r>
            <a:r>
              <a:rPr lang="en"/>
              <a:t>x != 0 &amp;&amp; x &lt;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5702000" y="3096300"/>
            <a:ext cx="29976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also demonstrate that the expressions are equivalent using DeMorgan's Laws?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!(a &amp;&amp; b)	⇔	!a || !b</a:t>
            </a:r>
            <a:br>
              <a:rPr lang="en"/>
            </a:br>
            <a:r>
              <a:rPr lang="en"/>
              <a:t>!(a || b)	⇔	!a &amp;&amp; !b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DeMorgan's Laws: Exercise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 DeMorgan's Laws and flipping operators to simplify the following expressions: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!(x &gt; 2 &amp;&amp; y &lt;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!(x == 2 &amp;&amp; y &gt;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!(x!=5 &amp;&amp; y!=7)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!(x&lt;= 5 &amp;&amp; y &gt; 7)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5473400" y="2029500"/>
            <a:ext cx="2997600" cy="23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 Sheet: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!(a &amp;&amp; b)	⇔	!a || !b</a:t>
            </a:r>
            <a:br>
              <a:rPr lang="en"/>
            </a:br>
            <a:r>
              <a:rPr lang="en"/>
              <a:t>!(a || b)	⇔	!a &amp;&amp; !b</a:t>
            </a:r>
            <a:br>
              <a:rPr lang="en"/>
            </a:br>
            <a:r>
              <a:rPr lang="en"/>
              <a:t>!(c == d)	⇔	(c != d)</a:t>
            </a:r>
            <a:br>
              <a:rPr lang="en"/>
            </a:br>
            <a:r>
              <a:rPr lang="en"/>
              <a:t>!(c != d)	⇔	(c == d)</a:t>
            </a:r>
            <a:br>
              <a:rPr lang="en"/>
            </a:br>
            <a:r>
              <a:rPr lang="en"/>
              <a:t>!(c &lt; d)	⇔	(c &gt;= d)</a:t>
            </a:r>
            <a:br>
              <a:rPr lang="en"/>
            </a:br>
            <a:r>
              <a:rPr lang="en"/>
              <a:t>!(c &gt; d)	⇔	(c &lt;= d)</a:t>
            </a:r>
            <a:br>
              <a:rPr lang="en"/>
            </a:br>
            <a:r>
              <a:rPr lang="en"/>
              <a:t>!(c &lt;= d)	⇔	(c &gt; d)</a:t>
            </a:r>
            <a:br>
              <a:rPr lang="en"/>
            </a:br>
            <a:r>
              <a:rPr lang="en"/>
              <a:t>!(c &gt;= d)	⇔	(c &lt; d)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3.7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Object Equality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Object/String Equality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3539100"/>
            <a:ext cx="85206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620"/>
              <a:t>     System.out.println(c);</a:t>
            </a:r>
            <a:endParaRPr sz="162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620"/>
              <a:t>     System.out.println(b == c);</a:t>
            </a:r>
            <a:endParaRPr sz="162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620"/>
              <a:t>     System.out.println(b.equals(c));</a:t>
            </a:r>
            <a:endParaRPr sz="162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620"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13" y="1017725"/>
            <a:ext cx="44481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Object/String Equality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2135850" y="1187875"/>
            <a:ext cx="48723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String s1 = new String("Hello");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String s2 = new String("Hello");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System.out.println(s1 == s2);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System.out.println(s1.equals(s2));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519075" y="3220575"/>
            <a:ext cx="7727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What's going on in memory here?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will this code print out?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 Review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Object/String Equality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.equals() method is a special method that all </a:t>
            </a:r>
            <a:r>
              <a:rPr i="1" lang="en"/>
              <a:t>classes</a:t>
            </a:r>
            <a:r>
              <a:rPr lang="en"/>
              <a:t> can define that decide whether or not an object of that class is equal to something else.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default implementation of .equals is Object.equals. The documentation says: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 lot of fancy talk that basically means Object.equals is this: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773775" y="2449150"/>
            <a:ext cx="726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method for class 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implements the most discriminating possible equivalence relation on objects; that is, for any non-null reference values 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this method returns 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if and only if 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refer to the same object (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== y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has the value 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).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13" y="3841213"/>
            <a:ext cx="31337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Variables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70125"/>
            <a:ext cx="42489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3377650" y="3771075"/>
            <a:ext cx="2120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Nope! It's a String reference to null!</a:t>
            </a:r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564950" y="1052750"/>
            <a:ext cx="48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/>
              <a:t> is a reference variable of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reference, like all object references, either points to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object instance, or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2128825" y="2599325"/>
            <a:ext cx="52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1794400" y="2659875"/>
            <a:ext cx="3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0" name="Google Shape;220;p34"/>
          <p:cNvCxnSpPr/>
          <p:nvPr/>
        </p:nvCxnSpPr>
        <p:spPr>
          <a:xfrm>
            <a:off x="2411400" y="2895375"/>
            <a:ext cx="9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21" name="Google Shape;221;p34"/>
          <p:cNvSpPr txBox="1"/>
          <p:nvPr/>
        </p:nvSpPr>
        <p:spPr>
          <a:xfrm>
            <a:off x="3331200" y="2671336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2158450" y="3771075"/>
            <a:ext cx="52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1824025" y="3831625"/>
            <a:ext cx="3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4" name="Google Shape;224;p34"/>
          <p:cNvCxnSpPr/>
          <p:nvPr/>
        </p:nvCxnSpPr>
        <p:spPr>
          <a:xfrm>
            <a:off x="2441025" y="4067125"/>
            <a:ext cx="9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25" name="Google Shape;225;p34"/>
          <p:cNvSpPr txBox="1"/>
          <p:nvPr/>
        </p:nvSpPr>
        <p:spPr>
          <a:xfrm>
            <a:off x="3513225" y="3843075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1349125" y="2088950"/>
            <a:ext cx="4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1349125" y="3308150"/>
            <a:ext cx="72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"Hello, world!"; ← s </a:t>
            </a:r>
            <a:r>
              <a:rPr lang="en"/>
              <a:t>started out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, but now points to a legit string</a:t>
            </a:r>
            <a:endParaRPr/>
          </a:p>
        </p:txBody>
      </p:sp>
      <p:sp>
        <p:nvSpPr>
          <p:cNvPr id="228" name="Google Shape;228;p34"/>
          <p:cNvSpPr txBox="1"/>
          <p:nvPr/>
        </p:nvSpPr>
        <p:spPr>
          <a:xfrm>
            <a:off x="3636000" y="4271525"/>
            <a:ext cx="18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/>
              <a:t>instance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750" y="471326"/>
            <a:ext cx="3326325" cy="23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6091625" y="1514250"/>
            <a:ext cx="29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 s;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7890308" y="2162518"/>
            <a:ext cx="909900" cy="538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veat"/>
                <a:ea typeface="Caveat"/>
                <a:cs typeface="Caveat"/>
                <a:sym typeface="Caveat"/>
              </a:rPr>
              <a:t>string.</a:t>
            </a:r>
            <a:endParaRPr sz="23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583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</a:t>
            </a:r>
            <a:r>
              <a:rPr b="1" lang="en"/>
              <a:t>ull </a:t>
            </a:r>
            <a:r>
              <a:rPr lang="en"/>
              <a:t>means </a:t>
            </a:r>
            <a:r>
              <a:rPr i="1" lang="en"/>
              <a:t>nothing</a:t>
            </a:r>
            <a:r>
              <a:rPr lang="en"/>
              <a:t>, no object is pointed 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</a:t>
            </a:r>
            <a:r>
              <a:rPr b="1" lang="en"/>
              <a:t>null</a:t>
            </a:r>
            <a:r>
              <a:rPr lang="en"/>
              <a:t> to check if a variable points to an object instance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(s == null)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System.out.println("s doesn't exist!");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What's going on in memory here?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6439150" y="1688850"/>
            <a:ext cx="52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6104725" y="1749400"/>
            <a:ext cx="3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0" name="Google Shape;240;p35"/>
          <p:cNvCxnSpPr/>
          <p:nvPr/>
        </p:nvCxnSpPr>
        <p:spPr>
          <a:xfrm>
            <a:off x="6721725" y="1984900"/>
            <a:ext cx="9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41" name="Google Shape;241;p35"/>
          <p:cNvSpPr txBox="1"/>
          <p:nvPr/>
        </p:nvSpPr>
        <p:spPr>
          <a:xfrm>
            <a:off x="7641525" y="1760861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try usings methods or attributes of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 object reference, Java throws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b="1"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(s.indexOf("a") &gt;= 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System.out.println(s + " contains an a"); ← </a:t>
            </a:r>
            <a:r>
              <a:rPr lang="en"/>
              <a:t>throws NullPointerException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exceptions are not bugs in your program, like an exception thrown if the network is down.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en"/>
              <a:t> usually means you need to fix your code.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get around this? One way is to use Java's optimization of </a:t>
            </a:r>
            <a:r>
              <a:rPr b="1" lang="en"/>
              <a:t>short-</a:t>
            </a:r>
            <a:r>
              <a:rPr b="1" lang="en"/>
              <a:t>circuiting</a:t>
            </a:r>
            <a:r>
              <a:rPr lang="en"/>
              <a:t> boolean expressions!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(s != null &amp;&amp; s.indexOf("a") &gt;= 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System.out.println(s + " contains an a");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left side of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/>
              <a:t> expression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, Java will </a:t>
            </a:r>
            <a:r>
              <a:rPr lang="en"/>
              <a:t>immediately</a:t>
            </a:r>
            <a:r>
              <a:rPr lang="en"/>
              <a:t> cut out ahead of time. </a:t>
            </a:r>
            <a:r>
              <a:rPr lang="en"/>
              <a:t>(Same for 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/>
              <a:t> expression when the left side evaluates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(a &amp;&amp; b) { … }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(a || b) { … }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ull checks</a:t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like this that checks for null in Java is common.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(s != null &amp;&amp; s.indexOf("a") &gt;= 0)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System.out.println(s + " contains an a");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your code should not check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 if there isn't a legitimate reason for a variable to be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. Reason about whether it should ever be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Don't litter your code with unnecessary null checks! This is actually what NullPointerException is for.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"Coding defensively" is good, but it is possible to code TOO defensively.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in today's Replit: Model-View-Controller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093925"/>
            <a:ext cx="620036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303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Today's Repl.it will give you some else-if practice, and some boolean logic practice: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Repl: </a:t>
            </a:r>
            <a:r>
              <a:rPr lang="en" u="sng">
                <a:solidFill>
                  <a:schemeClr val="hlink"/>
                </a:solidFill>
                <a:hlinkClick r:id="rId3"/>
              </a:rPr>
              <a:t>truthGame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575" y="748950"/>
            <a:ext cx="5445626" cy="37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Associativity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 the cafeteria repl.it, some students wrote code </a:t>
            </a:r>
            <a:r>
              <a:rPr lang="en"/>
              <a:t>like this: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11700" y="1828800"/>
            <a:ext cx="83820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(food1.isFruit() || (food2.isFruit() || (food3.isFruit() || (food4.isFruit() || food5.isFruit())))) {</a:t>
            </a:r>
            <a:b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905075"/>
            <a:ext cx="85206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Understandable… all our examples of &amp;&amp; and || showed only two operands!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legal, however, to chain || together: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3886200"/>
            <a:ext cx="8603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(food1.isFruit() || food2.isFruit() || food3.isFruit() || food4.isFruit() || food5.isFruit()) {</a:t>
            </a:r>
            <a:b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Associativity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20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 and || are defined as having two operands. </a:t>
            </a:r>
            <a:r>
              <a:rPr lang="en"/>
              <a:t>The &amp;&amp; and || operators are left associative.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What is the meaning of left-associative?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Left-associative operators of the same precedence are evaluated in order from left to right. For example, addition and subtraction have the same precedence and they are left-associative.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expression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10-4+2</a:t>
            </a:r>
            <a:r>
              <a:rPr lang="en"/>
              <a:t>, the subtraction is done first because it is to the left of the addition, producing a value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10-4+2</a:t>
            </a:r>
            <a:r>
              <a:rPr lang="en"/>
              <a:t> is equivalent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(10-4)+2</a:t>
            </a:r>
            <a:r>
              <a:rPr lang="en"/>
              <a:t>, not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10-(4+2)</a:t>
            </a:r>
            <a:r>
              <a:rPr lang="en"/>
              <a:t>.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3352800"/>
            <a:ext cx="83820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food1.isFruit() || food2.isFruit() || food3.isFruit() || food4.isFruit() || food5.isFruit()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food1.isFruit() || food2.isFruit()) || food3.isFruit() || food4.isFruit() || food5.isFruit()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((food1.isFruit() || food2.isFruit()) || food3.isFruit()) || food4.isFruit() || food5.isFruit()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(((food1.isFruit() || food2.isFruit()) || food3.isFruit()) || food4.isFruit()) || food5.isFruit()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Associativity and Precedence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7237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do?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hasTicket || onGuestList &amp;&amp; standingInLine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&amp;&amp; has higher precedence, so this is equivalent to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hasTicket || (onGuestList &amp;&amp; standingInLine)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probably what you want is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(hasTicket || onGuestList) &amp;&amp; standingInLine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 which means something very different.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parentheses when needed!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400" y="955275"/>
            <a:ext cx="2991474" cy="353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Boolean Expressions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students wrote code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if (hasFruit() &amp;&amp; hasVegetable() &amp;&amp; hasGrain() &amp;&amp; hasDairy() &amp;&amp; hasProtein())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	return true;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	r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eturn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false;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works fine, but you can just return a boolean expression: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	return hasFruit() &amp;&amp; hasVegetable() &amp;&amp; hasGrain() &amp;&amp; hasDairy() &amp;&amp; hasProtein();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Odd but true: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/>
              <a:t> doesn't require parentheses, but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does.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3.6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Equivalent Boolean Expressions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Morgan's Laws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Augustus De Morgan (27 June 1806 – 18 March 1871) was a British mathematician and logician. He formulated De Morgan's Laws.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6100" y="2081213"/>
            <a:ext cx="19050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726050"/>
            <a:ext cx="4029650" cy="8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DeMorgan's Laws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by which we can simplify Booleans to make them easier to read or interpret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38" y="1752985"/>
            <a:ext cx="7161925" cy="27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