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Quattrocento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QuattrocentoSans-bold.fntdata"/><Relationship Id="rId12" Type="http://schemas.openxmlformats.org/officeDocument/2006/relationships/slide" Target="slides/slide7.xml"/><Relationship Id="rId34" Type="http://schemas.openxmlformats.org/officeDocument/2006/relationships/font" Target="fonts/QuattrocentoSans-regular.fntdata"/><Relationship Id="rId15" Type="http://schemas.openxmlformats.org/officeDocument/2006/relationships/slide" Target="slides/slide10.xml"/><Relationship Id="rId37" Type="http://schemas.openxmlformats.org/officeDocument/2006/relationships/font" Target="fonts/QuattrocentoSans-boldItalic.fntdata"/><Relationship Id="rId14" Type="http://schemas.openxmlformats.org/officeDocument/2006/relationships/slide" Target="slides/slide9.xml"/><Relationship Id="rId36" Type="http://schemas.openxmlformats.org/officeDocument/2006/relationships/font" Target="fonts/Quattrocento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65af5296c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65af5296c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65af5296c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65af5296c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d1e648d9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5d1e648d9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658beb40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658beb40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5d1e648d9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5d1e648d9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d1e648d9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5d1e648d9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657f02f8a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657f02f8a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65af5296c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65af5296c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657f02f8a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657f02f8a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657f02f8a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657f02f8a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5ba56bdb0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5ba56bdb0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657f02f8a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657f02f8a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657f02f8a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657f02f8a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657f02f8a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657f02f8a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657f02f8a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657f02f8a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657f02f8a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657f02f8a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657f02f8a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657f02f8a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657f02f8a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657f02f8a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657f02f8a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657f02f8a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657f02f8a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657f02f8a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657f02f8a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657f02f8a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5ba56bdb02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5ba56bdb02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657f02f8a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657f02f8a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d1e648d9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5d1e648d9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d1e648d9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5d1e648d9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657f02f8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657f02f8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65af5296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65af5296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replit.com/@MsMolinaECHS/ForBuzz" TargetMode="External"/><Relationship Id="rId4" Type="http://schemas.openxmlformats.org/officeDocument/2006/relationships/hyperlink" Target="https://replit.com/@MsMolinaECHS/wordlis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10/12/2022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45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Input-controlled loops</a:t>
            </a:r>
            <a:endParaRPr/>
          </a:p>
        </p:txBody>
      </p:sp>
      <p:sp>
        <p:nvSpPr>
          <p:cNvPr id="132" name="Google Shape;132;p22"/>
          <p:cNvSpPr txBox="1"/>
          <p:nvPr/>
        </p:nvSpPr>
        <p:spPr>
          <a:xfrm>
            <a:off x="3991925" y="1170125"/>
            <a:ext cx="3957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while loop is often used for </a:t>
            </a:r>
            <a:r>
              <a:rPr b="1" lang="en">
                <a:solidFill>
                  <a:schemeClr val="dk1"/>
                </a:solidFill>
              </a:rPr>
              <a:t>input-controlled loops</a:t>
            </a:r>
            <a:r>
              <a:rPr lang="en">
                <a:solidFill>
                  <a:schemeClr val="dk1"/>
                </a:solidFill>
              </a:rPr>
              <a:t>, where </a:t>
            </a:r>
            <a:r>
              <a:rPr b="1" lang="en">
                <a:solidFill>
                  <a:schemeClr val="dk1"/>
                </a:solidFill>
              </a:rPr>
              <a:t>input</a:t>
            </a:r>
            <a:r>
              <a:rPr lang="en">
                <a:solidFill>
                  <a:schemeClr val="dk1"/>
                </a:solidFill>
              </a:rPr>
              <a:t> is being taken from the user, or from a file on disk, or the network.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 example is the MagpieRunner, where the while loop continues until the user enters "Bye", the sentinel value which tells Magpie that no more input is coming and terminates the loop.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170125"/>
            <a:ext cx="2938998" cy="26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45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Tracing loops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1627325"/>
            <a:ext cx="4292175" cy="284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1130825"/>
            <a:ext cx="845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Let's trace through this loop together…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34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do…</a:t>
            </a:r>
            <a:r>
              <a:rPr lang="en"/>
              <a:t>while syntax 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152475"/>
            <a:ext cx="3511200" cy="7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8888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8888"/>
              <a:buFont typeface="Arial"/>
              <a:buNone/>
            </a:pPr>
            <a:r>
              <a:rPr i="1" lang="en"/>
              <a:t>statement</a:t>
            </a:r>
            <a:endParaRPr i="1"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619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hile</a:t>
            </a:r>
            <a:r>
              <a:rPr i="1"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i="1" lang="en"/>
              <a:t>boolean expression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		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8888"/>
              <a:buFont typeface="Arial"/>
              <a:buNone/>
            </a:pPr>
            <a:r>
              <a:t/>
            </a:r>
            <a:endParaRPr i="1"/>
          </a:p>
        </p:txBody>
      </p:sp>
      <p:sp>
        <p:nvSpPr>
          <p:cNvPr id="147" name="Google Shape;147;p24"/>
          <p:cNvSpPr txBox="1"/>
          <p:nvPr/>
        </p:nvSpPr>
        <p:spPr>
          <a:xfrm>
            <a:off x="381000" y="2971800"/>
            <a:ext cx="4752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String name;</a:t>
            </a:r>
            <a:b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do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System.out.println("Enter your name.");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name = scanner.nextLine();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 while (name.length() == 0);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304800" y="2590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Example: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5828875" y="268425"/>
            <a:ext cx="205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 of while</a:t>
            </a:r>
            <a:endParaRPr/>
          </a:p>
        </p:txBody>
      </p:sp>
      <p:sp>
        <p:nvSpPr>
          <p:cNvPr id="150" name="Google Shape;150;p24"/>
          <p:cNvSpPr/>
          <p:nvPr/>
        </p:nvSpPr>
        <p:spPr>
          <a:xfrm>
            <a:off x="5514721" y="2293975"/>
            <a:ext cx="1676550" cy="11177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Does boolean expression evaluate to true?</a:t>
            </a:r>
            <a:endParaRPr sz="1000"/>
          </a:p>
        </p:txBody>
      </p:sp>
      <p:sp>
        <p:nvSpPr>
          <p:cNvPr id="151" name="Google Shape;151;p24"/>
          <p:cNvSpPr/>
          <p:nvPr/>
        </p:nvSpPr>
        <p:spPr>
          <a:xfrm>
            <a:off x="5769196" y="1253488"/>
            <a:ext cx="1166400" cy="6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Execute statement</a:t>
            </a:r>
            <a:endParaRPr sz="1000"/>
          </a:p>
        </p:txBody>
      </p:sp>
      <p:sp>
        <p:nvSpPr>
          <p:cNvPr id="152" name="Google Shape;152;p24"/>
          <p:cNvSpPr txBox="1"/>
          <p:nvPr/>
        </p:nvSpPr>
        <p:spPr>
          <a:xfrm>
            <a:off x="6985121" y="3109650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153" name="Google Shape;153;p24"/>
          <p:cNvSpPr/>
          <p:nvPr/>
        </p:nvSpPr>
        <p:spPr>
          <a:xfrm>
            <a:off x="5769196" y="4049675"/>
            <a:ext cx="1166400" cy="6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Next statement after do…while</a:t>
            </a:r>
            <a:endParaRPr sz="1000"/>
          </a:p>
        </p:txBody>
      </p:sp>
      <p:cxnSp>
        <p:nvCxnSpPr>
          <p:cNvPr id="154" name="Google Shape;154;p24"/>
          <p:cNvCxnSpPr>
            <a:stCxn id="150" idx="2"/>
            <a:endCxn id="153" idx="0"/>
          </p:cNvCxnSpPr>
          <p:nvPr/>
        </p:nvCxnSpPr>
        <p:spPr>
          <a:xfrm rot="5400000">
            <a:off x="6033646" y="3730425"/>
            <a:ext cx="6381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24"/>
          <p:cNvSpPr txBox="1"/>
          <p:nvPr/>
        </p:nvSpPr>
        <p:spPr>
          <a:xfrm>
            <a:off x="6352550" y="3634863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cxnSp>
        <p:nvCxnSpPr>
          <p:cNvPr id="156" name="Google Shape;156;p24"/>
          <p:cNvCxnSpPr>
            <a:stCxn id="151" idx="2"/>
            <a:endCxn id="150" idx="0"/>
          </p:cNvCxnSpPr>
          <p:nvPr/>
        </p:nvCxnSpPr>
        <p:spPr>
          <a:xfrm>
            <a:off x="6352396" y="1917688"/>
            <a:ext cx="600" cy="3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4"/>
          <p:cNvCxnSpPr>
            <a:stCxn id="150" idx="3"/>
            <a:endCxn id="151" idx="0"/>
          </p:cNvCxnSpPr>
          <p:nvPr/>
        </p:nvCxnSpPr>
        <p:spPr>
          <a:xfrm rot="10800000">
            <a:off x="6352471" y="1253525"/>
            <a:ext cx="838800" cy="1599300"/>
          </a:xfrm>
          <a:prstGeom prst="bentConnector4">
            <a:avLst>
              <a:gd fmla="val -28389" name="adj1"/>
              <a:gd fmla="val 11489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4"/>
          <p:cNvSpPr txBox="1"/>
          <p:nvPr/>
        </p:nvSpPr>
        <p:spPr>
          <a:xfrm>
            <a:off x="304800" y="1905000"/>
            <a:ext cx="491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Sometimes, you want to check some </a:t>
            </a:r>
            <a:r>
              <a:rPr lang="en">
                <a:solidFill>
                  <a:schemeClr val="dk1"/>
                </a:solidFill>
              </a:rPr>
              <a:t>condition</a:t>
            </a:r>
            <a:r>
              <a:rPr lang="en">
                <a:solidFill>
                  <a:schemeClr val="dk1"/>
                </a:solidFill>
              </a:rPr>
              <a:t> AFTER the body of the loop has run, not before.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6800"/>
            <a:ext cx="8839203" cy="2939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445025"/>
            <a:ext cx="845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Infinite loops</a:t>
            </a:r>
            <a:endParaRPr/>
          </a:p>
        </p:txBody>
      </p:sp>
      <p:sp>
        <p:nvSpPr>
          <p:cNvPr id="169" name="Google Shape;169;p26"/>
          <p:cNvSpPr txBox="1"/>
          <p:nvPr/>
        </p:nvSpPr>
        <p:spPr>
          <a:xfrm>
            <a:off x="381000" y="1828800"/>
            <a:ext cx="8238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void serveRequestsForever()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while (true)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handleNextRequest();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304800" y="3962400"/>
            <a:ext cx="823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may seem </a:t>
            </a:r>
            <a:r>
              <a:rPr lang="en">
                <a:solidFill>
                  <a:schemeClr val="dk1"/>
                </a:solidFill>
              </a:rPr>
              <a:t>strange</a:t>
            </a:r>
            <a:r>
              <a:rPr lang="en">
                <a:solidFill>
                  <a:schemeClr val="dk1"/>
                </a:solidFill>
              </a:rPr>
              <a:t>, but it has its place.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Sometimes the loop isn't really infinite, but the termination </a:t>
            </a:r>
            <a:r>
              <a:rPr lang="en">
                <a:solidFill>
                  <a:schemeClr val="dk1"/>
                </a:solidFill>
              </a:rPr>
              <a:t>condition</a:t>
            </a:r>
            <a:r>
              <a:rPr lang="en">
                <a:solidFill>
                  <a:schemeClr val="dk1"/>
                </a:solidFill>
              </a:rPr>
              <a:t> of the loop is complicated.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There are ways to break out of a loop, even an infinite one (break, return).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4.2</a:t>
            </a:r>
            <a:endParaRPr/>
          </a:p>
        </p:txBody>
      </p:sp>
      <p:sp>
        <p:nvSpPr>
          <p:cNvPr id="176" name="Google Shape;176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for loop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445025"/>
            <a:ext cx="845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Counter</a:t>
            </a:r>
            <a:r>
              <a:rPr lang="en"/>
              <a:t>-controlled loops</a:t>
            </a:r>
            <a:endParaRPr/>
          </a:p>
        </p:txBody>
      </p:sp>
      <p:sp>
        <p:nvSpPr>
          <p:cNvPr id="182" name="Google Shape;182;p28"/>
          <p:cNvSpPr txBox="1"/>
          <p:nvPr/>
        </p:nvSpPr>
        <p:spPr>
          <a:xfrm>
            <a:off x="405250" y="1170125"/>
            <a:ext cx="7544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looked at input controlled loops, which are often done using while.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statements are often used to do </a:t>
            </a:r>
            <a:r>
              <a:rPr b="1" lang="en">
                <a:solidFill>
                  <a:schemeClr val="dk1"/>
                </a:solidFill>
              </a:rPr>
              <a:t>counter-controlled loops</a:t>
            </a:r>
            <a:r>
              <a:rPr lang="en">
                <a:solidFill>
                  <a:schemeClr val="dk1"/>
                </a:solidFill>
              </a:rPr>
              <a:t>, where the loop is repeated a specific number of times, and a </a:t>
            </a:r>
            <a:r>
              <a:rPr lang="en">
                <a:solidFill>
                  <a:schemeClr val="dk1"/>
                </a:solidFill>
              </a:rPr>
              <a:t>numeric</a:t>
            </a:r>
            <a:r>
              <a:rPr lang="en">
                <a:solidFill>
                  <a:schemeClr val="dk1"/>
                </a:solidFill>
              </a:rPr>
              <a:t> counter is used to track which iteration the loop is 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However, really, any of </a:t>
            </a:r>
            <a:r>
              <a:rPr lang="en">
                <a:solidFill>
                  <a:schemeClr val="dk1"/>
                </a:solidFill>
              </a:rPr>
              <a:t>the loop statements in Java can be used to write any possible program. Which loop to use is a matter of what you think best expresses the intent of the program.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445025"/>
            <a:ext cx="34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</a:t>
            </a:r>
            <a:r>
              <a:rPr lang="en"/>
              <a:t> syntax 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152475"/>
            <a:ext cx="4393800" cy="7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i="1" lang="en"/>
              <a:t>initialization; condition; increment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	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lang="en"/>
              <a:t>statement</a:t>
            </a:r>
            <a:endParaRPr/>
          </a:p>
        </p:txBody>
      </p:sp>
      <p:sp>
        <p:nvSpPr>
          <p:cNvPr id="189" name="Google Shape;189;p29"/>
          <p:cNvSpPr/>
          <p:nvPr/>
        </p:nvSpPr>
        <p:spPr>
          <a:xfrm>
            <a:off x="4855771" y="1638950"/>
            <a:ext cx="1676550" cy="11177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Does condition evaluate to true?</a:t>
            </a:r>
            <a:endParaRPr sz="1000"/>
          </a:p>
        </p:txBody>
      </p:sp>
      <p:sp>
        <p:nvSpPr>
          <p:cNvPr id="190" name="Google Shape;190;p29"/>
          <p:cNvSpPr/>
          <p:nvPr/>
        </p:nvSpPr>
        <p:spPr>
          <a:xfrm>
            <a:off x="6638071" y="2842925"/>
            <a:ext cx="1166400" cy="6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Execute body statement</a:t>
            </a:r>
            <a:endParaRPr sz="1000"/>
          </a:p>
        </p:txBody>
      </p:sp>
      <p:sp>
        <p:nvSpPr>
          <p:cNvPr id="191" name="Google Shape;191;p29"/>
          <p:cNvSpPr txBox="1"/>
          <p:nvPr/>
        </p:nvSpPr>
        <p:spPr>
          <a:xfrm>
            <a:off x="6630521" y="2169850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192" name="Google Shape;192;p29"/>
          <p:cNvSpPr/>
          <p:nvPr/>
        </p:nvSpPr>
        <p:spPr>
          <a:xfrm>
            <a:off x="5110396" y="4031500"/>
            <a:ext cx="1166400" cy="6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Next statement after for</a:t>
            </a:r>
            <a:endParaRPr sz="1000"/>
          </a:p>
        </p:txBody>
      </p:sp>
      <p:cxnSp>
        <p:nvCxnSpPr>
          <p:cNvPr id="193" name="Google Shape;193;p29"/>
          <p:cNvCxnSpPr>
            <a:stCxn id="189" idx="2"/>
            <a:endCxn id="192" idx="0"/>
          </p:cNvCxnSpPr>
          <p:nvPr/>
        </p:nvCxnSpPr>
        <p:spPr>
          <a:xfrm flipH="1" rot="-5400000">
            <a:off x="5056846" y="3393850"/>
            <a:ext cx="1275000" cy="6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9"/>
          <p:cNvSpPr txBox="1"/>
          <p:nvPr/>
        </p:nvSpPr>
        <p:spPr>
          <a:xfrm>
            <a:off x="5693150" y="2771263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sp>
        <p:nvSpPr>
          <p:cNvPr id="195" name="Google Shape;195;p29"/>
          <p:cNvSpPr txBox="1"/>
          <p:nvPr/>
        </p:nvSpPr>
        <p:spPr>
          <a:xfrm>
            <a:off x="381000" y="2362200"/>
            <a:ext cx="43245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(i = 1; i &lt;= 100; i++)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System.out.println(i);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304800" y="1981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Example: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6057475" y="192225"/>
            <a:ext cx="205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 of for</a:t>
            </a:r>
            <a:endParaRPr/>
          </a:p>
        </p:txBody>
      </p:sp>
      <p:cxnSp>
        <p:nvCxnSpPr>
          <p:cNvPr id="198" name="Google Shape;198;p29"/>
          <p:cNvCxnSpPr>
            <a:stCxn id="189" idx="3"/>
            <a:endCxn id="190" idx="0"/>
          </p:cNvCxnSpPr>
          <p:nvPr/>
        </p:nvCxnSpPr>
        <p:spPr>
          <a:xfrm>
            <a:off x="6532321" y="2197800"/>
            <a:ext cx="689100" cy="645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9"/>
          <p:cNvCxnSpPr>
            <a:stCxn id="200" idx="3"/>
            <a:endCxn id="189" idx="0"/>
          </p:cNvCxnSpPr>
          <p:nvPr/>
        </p:nvCxnSpPr>
        <p:spPr>
          <a:xfrm rot="10800000">
            <a:off x="5693971" y="1639025"/>
            <a:ext cx="2110500" cy="2526600"/>
          </a:xfrm>
          <a:prstGeom prst="bentConnector4">
            <a:avLst>
              <a:gd fmla="val -11283" name="adj1"/>
              <a:gd fmla="val 10942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29"/>
          <p:cNvSpPr/>
          <p:nvPr/>
        </p:nvSpPr>
        <p:spPr>
          <a:xfrm>
            <a:off x="6638071" y="3833525"/>
            <a:ext cx="1166400" cy="6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Evaluate increment expression</a:t>
            </a:r>
            <a:endParaRPr sz="1000"/>
          </a:p>
        </p:txBody>
      </p:sp>
      <p:cxnSp>
        <p:nvCxnSpPr>
          <p:cNvPr id="201" name="Google Shape;201;p29"/>
          <p:cNvCxnSpPr>
            <a:stCxn id="190" idx="2"/>
            <a:endCxn id="200" idx="0"/>
          </p:cNvCxnSpPr>
          <p:nvPr/>
        </p:nvCxnSpPr>
        <p:spPr>
          <a:xfrm>
            <a:off x="7221271" y="3507125"/>
            <a:ext cx="0" cy="3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9"/>
          <p:cNvSpPr/>
          <p:nvPr/>
        </p:nvSpPr>
        <p:spPr>
          <a:xfrm>
            <a:off x="5110396" y="602500"/>
            <a:ext cx="1166400" cy="6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Evaluate initialization expression</a:t>
            </a:r>
            <a:endParaRPr sz="1000"/>
          </a:p>
        </p:txBody>
      </p:sp>
      <p:cxnSp>
        <p:nvCxnSpPr>
          <p:cNvPr id="203" name="Google Shape;203;p29"/>
          <p:cNvCxnSpPr/>
          <p:nvPr/>
        </p:nvCxnSpPr>
        <p:spPr>
          <a:xfrm>
            <a:off x="5685180" y="1266700"/>
            <a:ext cx="7800" cy="1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311700" y="445025"/>
            <a:ext cx="34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syntax </a:t>
            </a:r>
            <a:endParaRPr/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311700" y="1152475"/>
            <a:ext cx="4393800" cy="7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i="1" lang="en"/>
              <a:t>initialization; condition; increment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	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lang="en"/>
              <a:t>statement</a:t>
            </a:r>
            <a:endParaRPr/>
          </a:p>
        </p:txBody>
      </p:sp>
      <p:sp>
        <p:nvSpPr>
          <p:cNvPr id="210" name="Google Shape;210;p30"/>
          <p:cNvSpPr txBox="1"/>
          <p:nvPr/>
        </p:nvSpPr>
        <p:spPr>
          <a:xfrm>
            <a:off x="381000" y="2362200"/>
            <a:ext cx="43245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1; i &lt;= 100; i++)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System.out.println(i);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304800" y="1981200"/>
            <a:ext cx="370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initialization</a:t>
            </a:r>
            <a:r>
              <a:rPr lang="en">
                <a:solidFill>
                  <a:schemeClr val="dk1"/>
                </a:solidFill>
              </a:rPr>
              <a:t> may also declare variables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475" y="3205225"/>
            <a:ext cx="6456575" cy="16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0"/>
          <p:cNvSpPr txBox="1"/>
          <p:nvPr/>
        </p:nvSpPr>
        <p:spPr>
          <a:xfrm>
            <a:off x="4495800" y="1981200"/>
            <a:ext cx="370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scope of any </a:t>
            </a:r>
            <a:r>
              <a:rPr lang="en">
                <a:solidFill>
                  <a:schemeClr val="dk1"/>
                </a:solidFill>
              </a:rPr>
              <a:t>variable declarations is purely the for loop itself.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311700" y="445025"/>
            <a:ext cx="34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syntax </a:t>
            </a:r>
            <a:endParaRPr/>
          </a:p>
        </p:txBody>
      </p:sp>
      <p:sp>
        <p:nvSpPr>
          <p:cNvPr id="219" name="Google Shape;219;p31"/>
          <p:cNvSpPr txBox="1"/>
          <p:nvPr>
            <p:ph idx="1" type="body"/>
          </p:nvPr>
        </p:nvSpPr>
        <p:spPr>
          <a:xfrm>
            <a:off x="311700" y="1152475"/>
            <a:ext cx="4393800" cy="7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i="1" lang="en"/>
              <a:t>initialization; condition; increment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	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lang="en"/>
              <a:t>statement</a:t>
            </a:r>
            <a:endParaRPr/>
          </a:p>
        </p:txBody>
      </p:sp>
      <p:sp>
        <p:nvSpPr>
          <p:cNvPr id="220" name="Google Shape;220;p31"/>
          <p:cNvSpPr txBox="1"/>
          <p:nvPr/>
        </p:nvSpPr>
        <p:spPr>
          <a:xfrm>
            <a:off x="762000" y="2743200"/>
            <a:ext cx="4324500" cy="21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i &lt; n; i++)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doSomething(i);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Generally not…</a:t>
            </a:r>
            <a:endParaRPr b="1" i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1; i &lt;= n; i++)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doSomething(i);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Google Shape;221;p31"/>
          <p:cNvSpPr txBox="1"/>
          <p:nvPr/>
        </p:nvSpPr>
        <p:spPr>
          <a:xfrm>
            <a:off x="304800" y="1981200"/>
            <a:ext cx="821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last example started a counter at 1, which can be done. But like most things in Java, and computer science in general, counters usually start at 0 by convention. It makes interfacing with other code and data structures more straightforward.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.1</a:t>
            </a:r>
            <a:endParaRPr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while loop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311700" y="445025"/>
            <a:ext cx="34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syntax </a:t>
            </a:r>
            <a:endParaRPr/>
          </a:p>
        </p:txBody>
      </p:sp>
      <p:sp>
        <p:nvSpPr>
          <p:cNvPr id="227" name="Google Shape;227;p32"/>
          <p:cNvSpPr txBox="1"/>
          <p:nvPr>
            <p:ph idx="1" type="body"/>
          </p:nvPr>
        </p:nvSpPr>
        <p:spPr>
          <a:xfrm>
            <a:off x="311700" y="1152475"/>
            <a:ext cx="4393800" cy="7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i="1" lang="en"/>
              <a:t>initialization; condition; increment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	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lang="en"/>
              <a:t>statement</a:t>
            </a:r>
            <a:endParaRPr/>
          </a:p>
        </p:txBody>
      </p:sp>
      <p:sp>
        <p:nvSpPr>
          <p:cNvPr id="228" name="Google Shape;228;p32"/>
          <p:cNvSpPr txBox="1"/>
          <p:nvPr/>
        </p:nvSpPr>
        <p:spPr>
          <a:xfrm>
            <a:off x="304800" y="1981200"/>
            <a:ext cx="86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initialization</a:t>
            </a:r>
            <a:r>
              <a:rPr lang="en">
                <a:solidFill>
                  <a:schemeClr val="dk1"/>
                </a:solidFill>
              </a:rPr>
              <a:t> could even declare multiple variables. I often declare "int i=0, n=s.length()". Why?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9" name="Google Shape;2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2381400"/>
            <a:ext cx="411480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311700" y="445025"/>
            <a:ext cx="3438300" cy="43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syntax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</a:t>
            </a:r>
            <a:r>
              <a:rPr i="1" lang="en" sz="2000"/>
              <a:t>increment</a:t>
            </a:r>
            <a:r>
              <a:rPr lang="en" sz="2000"/>
              <a:t> expression can use "," to update multiple variables.</a:t>
            </a:r>
            <a:br>
              <a:rPr lang="en" sz="2000"/>
            </a:br>
            <a:br>
              <a:rPr lang="en" sz="2000"/>
            </a:br>
            <a:r>
              <a:rPr lang="en" sz="2000"/>
              <a:t>You can't </a:t>
            </a:r>
            <a:r>
              <a:rPr lang="en" sz="2000"/>
              <a:t>declare</a:t>
            </a:r>
            <a:r>
              <a:rPr lang="en" sz="2000"/>
              <a:t> variables of different types in the </a:t>
            </a:r>
            <a:r>
              <a:rPr i="1" lang="en" sz="2000"/>
              <a:t>initialize</a:t>
            </a:r>
            <a:r>
              <a:rPr lang="en" sz="2000"/>
              <a:t> expression, though.</a:t>
            </a:r>
            <a:endParaRPr sz="2000"/>
          </a:p>
        </p:txBody>
      </p:sp>
      <p:pic>
        <p:nvPicPr>
          <p:cNvPr id="235" name="Google Shape;2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200" y="152400"/>
            <a:ext cx="495280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311700" y="445025"/>
            <a:ext cx="34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syntax </a:t>
            </a:r>
            <a:endParaRPr/>
          </a:p>
        </p:txBody>
      </p:sp>
      <p:sp>
        <p:nvSpPr>
          <p:cNvPr id="241" name="Google Shape;241;p34"/>
          <p:cNvSpPr txBox="1"/>
          <p:nvPr>
            <p:ph idx="1" type="body"/>
          </p:nvPr>
        </p:nvSpPr>
        <p:spPr>
          <a:xfrm>
            <a:off x="311700" y="1152475"/>
            <a:ext cx="4393800" cy="7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i="1" lang="en"/>
              <a:t>initialization; condition; increment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	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lang="en"/>
              <a:t>statement</a:t>
            </a:r>
            <a:endParaRPr/>
          </a:p>
        </p:txBody>
      </p:sp>
      <p:sp>
        <p:nvSpPr>
          <p:cNvPr id="242" name="Google Shape;242;p34"/>
          <p:cNvSpPr txBox="1"/>
          <p:nvPr/>
        </p:nvSpPr>
        <p:spPr>
          <a:xfrm>
            <a:off x="304800" y="1981200"/>
            <a:ext cx="86817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initialization, condition, </a:t>
            </a:r>
            <a:r>
              <a:rPr lang="en">
                <a:solidFill>
                  <a:schemeClr val="dk1"/>
                </a:solidFill>
              </a:rPr>
              <a:t>and</a:t>
            </a:r>
            <a:r>
              <a:rPr b="1" i="1" lang="en">
                <a:solidFill>
                  <a:schemeClr val="dk1"/>
                </a:solidFill>
              </a:rPr>
              <a:t> increment </a:t>
            </a:r>
            <a:r>
              <a:rPr lang="en">
                <a:solidFill>
                  <a:schemeClr val="dk1"/>
                </a:solidFill>
              </a:rPr>
              <a:t>are all optional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(;;) { … }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is an infinite loop, the same as while (true) { …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Why would you omit initialization?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Sometimes the initialization needed takes multiple statements and can't be easily </a:t>
            </a:r>
            <a:r>
              <a:rPr lang="en">
                <a:solidFill>
                  <a:schemeClr val="dk1"/>
                </a:solidFill>
              </a:rPr>
              <a:t>expressed in a single expression, so you do it before the for loop and omit the initialization.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Why would you omit increment?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Increment logic may similarly get complicated and be better expressed within the body of the loop.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311700" y="445025"/>
            <a:ext cx="34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syntax </a:t>
            </a:r>
            <a:endParaRPr/>
          </a:p>
        </p:txBody>
      </p:sp>
      <p:sp>
        <p:nvSpPr>
          <p:cNvPr id="248" name="Google Shape;248;p35"/>
          <p:cNvSpPr txBox="1"/>
          <p:nvPr>
            <p:ph idx="1" type="body"/>
          </p:nvPr>
        </p:nvSpPr>
        <p:spPr>
          <a:xfrm>
            <a:off x="311700" y="1152475"/>
            <a:ext cx="4393800" cy="7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i="1" lang="en"/>
              <a:t>initialization; condition; increment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	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lang="en"/>
              <a:t>statement</a:t>
            </a:r>
            <a:endParaRPr/>
          </a:p>
        </p:txBody>
      </p:sp>
      <p:sp>
        <p:nvSpPr>
          <p:cNvPr id="249" name="Google Shape;249;p35"/>
          <p:cNvSpPr txBox="1"/>
          <p:nvPr/>
        </p:nvSpPr>
        <p:spPr>
          <a:xfrm>
            <a:off x="304800" y="1981200"/>
            <a:ext cx="8681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statements are very frequently used with numeric counters, usually </a:t>
            </a:r>
            <a:r>
              <a:rPr lang="en">
                <a:solidFill>
                  <a:schemeClr val="dk1"/>
                </a:solidFill>
              </a:rPr>
              <a:t>integers.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But they don't have to be… the expressions can be most anything.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Cast spell to magically look east as far as possible.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(Room room = player.getLocation();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room != null;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room = room.getEast()) {</a:t>
            </a:r>
            <a:b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printRoomContents(room);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>
                <a:solidFill>
                  <a:schemeClr val="dk1"/>
                </a:solidFill>
              </a:rPr>
              <a:t>is very flexible in this way.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Some languages like BASIC have a FOR statement that only can initialize and increment a numeric counter.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type="title"/>
          </p:nvPr>
        </p:nvSpPr>
        <p:spPr>
          <a:xfrm>
            <a:off x="311700" y="445025"/>
            <a:ext cx="34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in loops</a:t>
            </a:r>
            <a:endParaRPr/>
          </a:p>
        </p:txBody>
      </p:sp>
      <p:sp>
        <p:nvSpPr>
          <p:cNvPr id="255" name="Google Shape;255;p36"/>
          <p:cNvSpPr txBox="1"/>
          <p:nvPr/>
        </p:nvSpPr>
        <p:spPr>
          <a:xfrm>
            <a:off x="304800" y="1371600"/>
            <a:ext cx="8681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exit a while or for loop by returning out of the enclosing method.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One student wrote this for the TruthGame pickNext method: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int pickNext() {</a:t>
            </a:r>
            <a:b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(int i=1; i&lt;=3; i++)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(isTruth(i)) {</a:t>
            </a:r>
            <a:b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return i;</a:t>
            </a:r>
            <a:b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-1;</a:t>
            </a:r>
            <a:b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311700" y="445025"/>
            <a:ext cx="34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</a:t>
            </a:r>
            <a:endParaRPr/>
          </a:p>
        </p:txBody>
      </p:sp>
      <p:sp>
        <p:nvSpPr>
          <p:cNvPr id="261" name="Google Shape;261;p37"/>
          <p:cNvSpPr txBox="1"/>
          <p:nvPr/>
        </p:nvSpPr>
        <p:spPr>
          <a:xfrm>
            <a:off x="304800" y="1371600"/>
            <a:ext cx="8681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also exit a while or for loop and just move on to the </a:t>
            </a:r>
            <a:r>
              <a:rPr lang="en">
                <a:solidFill>
                  <a:schemeClr val="dk1"/>
                </a:solidFill>
              </a:rPr>
              <a:t>next statement after the loop, using </a:t>
            </a:r>
            <a:r>
              <a:rPr b="1" lang="en">
                <a:solidFill>
                  <a:schemeClr val="dk1"/>
                </a:solidFill>
              </a:rPr>
              <a:t>break</a:t>
            </a:r>
            <a:r>
              <a:rPr lang="en">
                <a:solidFill>
                  <a:schemeClr val="dk1"/>
                </a:solidFill>
              </a:rPr>
              <a:t>.</a:t>
            </a:r>
            <a:br>
              <a:rPr lang="en">
                <a:solidFill>
                  <a:schemeClr val="dk1"/>
                </a:solidFill>
              </a:rPr>
            </a:br>
            <a:endParaRPr b="1"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(true) {</a:t>
            </a:r>
            <a:b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String command = scanner.nextLine();</a:t>
            </a:r>
            <a:b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(command.equals("quit")) {</a:t>
            </a:r>
            <a:b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break;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…</a:t>
            </a:r>
            <a:b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System.out.println("Well, goodbye, then!");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>
            <p:ph type="title"/>
          </p:nvPr>
        </p:nvSpPr>
        <p:spPr>
          <a:xfrm>
            <a:off x="311700" y="445025"/>
            <a:ext cx="34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</a:t>
            </a:r>
            <a:endParaRPr/>
          </a:p>
        </p:txBody>
      </p:sp>
      <p:sp>
        <p:nvSpPr>
          <p:cNvPr id="267" name="Google Shape;267;p38"/>
          <p:cNvSpPr txBox="1"/>
          <p:nvPr/>
        </p:nvSpPr>
        <p:spPr>
          <a:xfrm>
            <a:off x="304800" y="1371600"/>
            <a:ext cx="8681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continue statement jumps back to the top of the loop and re-evaluates the condition. It's useful for skipping the body of the loop, like to ignore </a:t>
            </a:r>
            <a:r>
              <a:rPr lang="en">
                <a:solidFill>
                  <a:schemeClr val="dk1"/>
                </a:solidFill>
              </a:rPr>
              <a:t>blank</a:t>
            </a:r>
            <a:r>
              <a:rPr lang="en">
                <a:solidFill>
                  <a:schemeClr val="dk1"/>
                </a:solidFill>
              </a:rPr>
              <a:t> lines. Otherwise, you'd need a big if/else. It works in while, do/while, or for loops.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(scanner.hasNextLine()) {</a:t>
            </a:r>
            <a:b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String line = scanner.nextLine();</a:t>
            </a:r>
            <a:b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(line.equals("")) {</a:t>
            </a:r>
            <a:b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continue;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processNonEmptyLine(line);</a:t>
            </a:r>
            <a:b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311700" y="445025"/>
            <a:ext cx="34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loop</a:t>
            </a:r>
            <a:endParaRPr/>
          </a:p>
        </p:txBody>
      </p:sp>
      <p:sp>
        <p:nvSpPr>
          <p:cNvPr id="273" name="Google Shape;273;p39"/>
          <p:cNvSpPr txBox="1"/>
          <p:nvPr/>
        </p:nvSpPr>
        <p:spPr>
          <a:xfrm>
            <a:off x="304800" y="1219200"/>
            <a:ext cx="868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2004, Java added the "for each loop" or enhanced for loop, which is nice syntactic sugar for iterating over collections. This resembles the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>
                <a:solidFill>
                  <a:schemeClr val="dk1"/>
                </a:solidFill>
              </a:rPr>
              <a:t> statement in Python which iterates over a sequence.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It'll be covered later in Unit 6… for now, let's focus on the </a:t>
            </a:r>
            <a:r>
              <a:rPr b="1" lang="en">
                <a:solidFill>
                  <a:schemeClr val="dk1"/>
                </a:solidFill>
              </a:rPr>
              <a:t>general form</a:t>
            </a:r>
            <a:r>
              <a:rPr lang="en">
                <a:solidFill>
                  <a:schemeClr val="dk1"/>
                </a:solidFill>
              </a:rPr>
              <a:t> of the for statement that we just learned.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4" name="Google Shape;27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2646900"/>
            <a:ext cx="401955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>
            <p:ph type="title"/>
          </p:nvPr>
        </p:nvSpPr>
        <p:spPr>
          <a:xfrm>
            <a:off x="311700" y="445025"/>
            <a:ext cx="34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Practice!</a:t>
            </a:r>
            <a:endParaRPr/>
          </a:p>
        </p:txBody>
      </p:sp>
      <p:sp>
        <p:nvSpPr>
          <p:cNvPr id="280" name="Google Shape;280;p40"/>
          <p:cNvSpPr txBox="1"/>
          <p:nvPr/>
        </p:nvSpPr>
        <p:spPr>
          <a:xfrm>
            <a:off x="304800" y="1219200"/>
            <a:ext cx="8681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Replit: </a:t>
            </a:r>
            <a:r>
              <a:rPr lang="en" u="sng">
                <a:solidFill>
                  <a:schemeClr val="hlink"/>
                </a:solidFill>
                <a:hlinkClick r:id="rId3"/>
              </a:rPr>
              <a:t>ForBuzz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Replit: </a:t>
            </a:r>
            <a:r>
              <a:rPr lang="en" u="sng">
                <a:solidFill>
                  <a:schemeClr val="hlink"/>
                </a:solidFill>
                <a:hlinkClick r:id="rId4"/>
              </a:rPr>
              <a:t>WordList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311708" y="363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</a:t>
            </a:r>
            <a:endParaRPr/>
          </a:p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311700" y="2453125"/>
            <a:ext cx="8520600" cy="16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Iteration</a:t>
            </a:r>
            <a:r>
              <a:rPr lang="en"/>
              <a:t>, in the context of computer programming, is a process wherein a set of instructions are repeated a specified number of times or until a condition is met.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time the set of instructions is executed is called an </a:t>
            </a:r>
            <a:r>
              <a:rPr b="1" lang="en"/>
              <a:t>iteration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term for iteration is </a:t>
            </a:r>
            <a:r>
              <a:rPr b="1" lang="en"/>
              <a:t>loop</a:t>
            </a:r>
            <a:r>
              <a:rPr lang="en"/>
              <a:t>… the program "loops back" to an earlier step and repeats.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34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</a:t>
            </a:r>
            <a:r>
              <a:rPr lang="en"/>
              <a:t> syntax 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3511200" cy="7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i="1" lang="en"/>
              <a:t>boolean expression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		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lang="en"/>
              <a:t>statement</a:t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4855771" y="1486550"/>
            <a:ext cx="1676550" cy="11177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Does boolean expression evaluate to true?</a:t>
            </a:r>
            <a:endParaRPr sz="1000"/>
          </a:p>
        </p:txBody>
      </p:sp>
      <p:sp>
        <p:nvSpPr>
          <p:cNvPr id="74" name="Google Shape;74;p16"/>
          <p:cNvSpPr/>
          <p:nvPr/>
        </p:nvSpPr>
        <p:spPr>
          <a:xfrm>
            <a:off x="6638071" y="2690525"/>
            <a:ext cx="1166400" cy="6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Execute statement</a:t>
            </a:r>
            <a:endParaRPr sz="1000"/>
          </a:p>
        </p:txBody>
      </p:sp>
      <p:sp>
        <p:nvSpPr>
          <p:cNvPr id="75" name="Google Shape;75;p16"/>
          <p:cNvSpPr txBox="1"/>
          <p:nvPr/>
        </p:nvSpPr>
        <p:spPr>
          <a:xfrm>
            <a:off x="6630521" y="2017450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5110396" y="3726700"/>
            <a:ext cx="1166400" cy="6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Next statement after while</a:t>
            </a:r>
            <a:endParaRPr sz="1000"/>
          </a:p>
        </p:txBody>
      </p:sp>
      <p:cxnSp>
        <p:nvCxnSpPr>
          <p:cNvPr id="77" name="Google Shape;77;p16"/>
          <p:cNvCxnSpPr>
            <a:stCxn id="73" idx="2"/>
            <a:endCxn id="76" idx="0"/>
          </p:cNvCxnSpPr>
          <p:nvPr/>
        </p:nvCxnSpPr>
        <p:spPr>
          <a:xfrm flipH="1" rot="-5400000">
            <a:off x="5133046" y="3165250"/>
            <a:ext cx="1122600" cy="6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6"/>
          <p:cNvSpPr txBox="1"/>
          <p:nvPr/>
        </p:nvSpPr>
        <p:spPr>
          <a:xfrm>
            <a:off x="5693150" y="2618863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381000" y="2362200"/>
            <a:ext cx="4324500" cy="12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i = 1;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while (i &lt;= 100)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System.out.println(i);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i++;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04800" y="1981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Example: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828875" y="268425"/>
            <a:ext cx="205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 of while</a:t>
            </a:r>
            <a:endParaRPr/>
          </a:p>
        </p:txBody>
      </p:sp>
      <p:cxnSp>
        <p:nvCxnSpPr>
          <p:cNvPr id="82" name="Google Shape;82;p16"/>
          <p:cNvCxnSpPr>
            <a:stCxn id="73" idx="3"/>
            <a:endCxn id="74" idx="0"/>
          </p:cNvCxnSpPr>
          <p:nvPr/>
        </p:nvCxnSpPr>
        <p:spPr>
          <a:xfrm>
            <a:off x="6532321" y="2045400"/>
            <a:ext cx="689100" cy="645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6"/>
          <p:cNvCxnSpPr>
            <a:stCxn id="74" idx="3"/>
            <a:endCxn id="73" idx="0"/>
          </p:cNvCxnSpPr>
          <p:nvPr/>
        </p:nvCxnSpPr>
        <p:spPr>
          <a:xfrm rot="10800000">
            <a:off x="5693971" y="1486625"/>
            <a:ext cx="2110500" cy="1536000"/>
          </a:xfrm>
          <a:prstGeom prst="bentConnector4">
            <a:avLst>
              <a:gd fmla="val -11283" name="adj1"/>
              <a:gd fmla="val 12844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38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++ and -- operators</a:t>
            </a:r>
            <a:r>
              <a:rPr lang="en"/>
              <a:t> make for compact loops 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381000" y="2057400"/>
            <a:ext cx="4324500" cy="12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i = 1;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while (i &lt;= 100)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System.out.println(i);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i++;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304800" y="1295400"/>
            <a:ext cx="812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Both of the loops below do the same thing. Programmers differ on style.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4800600" y="2057400"/>
            <a:ext cx="43245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i = 1;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while (i &lt;= 100)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System.out.println(i++);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381000" y="3505200"/>
            <a:ext cx="8541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i++</a:t>
            </a:r>
            <a:r>
              <a:rPr lang="en" sz="1800">
                <a:solidFill>
                  <a:schemeClr val="dk1"/>
                </a:solidFill>
              </a:rPr>
              <a:t> means post-increment, so it evaluates to the current value of 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800">
                <a:solidFill>
                  <a:schemeClr val="dk1"/>
                </a:solidFill>
              </a:rPr>
              <a:t>, then increments it.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What would be printed out if 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System.out.println(++i)</a:t>
            </a:r>
            <a:r>
              <a:rPr lang="en" sz="1800">
                <a:solidFill>
                  <a:schemeClr val="dk1"/>
                </a:solidFill>
              </a:rPr>
              <a:t> was used?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534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syntax and curly braces 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3511200" cy="7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while (</a:t>
            </a:r>
            <a:r>
              <a:rPr i="1" lang="en"/>
              <a:t>boolean expression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		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lang="en"/>
              <a:t>statement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381000" y="2362200"/>
            <a:ext cx="43245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i = 1;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while (i &lt;= 100)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System.out.println(i++);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304800" y="1981200"/>
            <a:ext cx="81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Just like if, </a:t>
            </a:r>
            <a:r>
              <a:rPr i="1" lang="en">
                <a:solidFill>
                  <a:schemeClr val="dk1"/>
                </a:solidFill>
              </a:rPr>
              <a:t>statement</a:t>
            </a:r>
            <a:r>
              <a:rPr lang="en">
                <a:solidFill>
                  <a:schemeClr val="dk1"/>
                </a:solidFill>
              </a:rPr>
              <a:t> can be any legal statement… a single statement, or a block. This works: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381000" y="3657600"/>
            <a:ext cx="4324500" cy="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i = 1;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while (i &lt;= 100)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System.out.println(i++);</a:t>
            </a:r>
            <a:b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304800" y="3276600"/>
            <a:ext cx="81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Most Java coding conventions require curly braces even for a single statement, just like if.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45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++ and -- operators can be used in condition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381000" y="1905000"/>
            <a:ext cx="8238300" cy="11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void printSomethingManyTimes(String text, int count) {</a:t>
            </a:r>
            <a:b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while (--count &gt;= 0)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System.out.println(text);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304800" y="1219200"/>
            <a:ext cx="823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You'll see this kind of cleverness sometimes.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Usually, people just use a for loop for this kind of thing. (Covered a few slides from now.)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45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(assignment)</a:t>
            </a:r>
            <a:r>
              <a:rPr lang="en"/>
              <a:t> can be used in the condition</a:t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381000" y="1524000"/>
            <a:ext cx="8238300" cy="12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String command = getNextCommand();</a:t>
            </a:r>
            <a:b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while (command != null) {</a:t>
            </a:r>
            <a:b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executeCommand(command);</a:t>
            </a:r>
            <a:b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command = getNextCommand();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304800" y="1143000"/>
            <a:ext cx="82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Your loop condition may depend on some code that repeats every iteration: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304800" y="2895600"/>
            <a:ext cx="82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assignment operator can be used in the condition to avoid the repetition: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304800" y="4267200"/>
            <a:ext cx="82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Programmers may differ on the style here. (The first style was used in Magpie.)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381000" y="3200400"/>
            <a:ext cx="8238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String command;</a:t>
            </a:r>
            <a:b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while ((command = getNextCommand()) != null) {</a:t>
            </a:r>
            <a:b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executeCommand(command);</a:t>
            </a:r>
            <a:b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45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Sentinel values</a:t>
            </a:r>
            <a:endParaRPr/>
          </a:p>
        </p:txBody>
      </p:sp>
      <p:sp>
        <p:nvSpPr>
          <p:cNvPr id="125" name="Google Shape;125;p21"/>
          <p:cNvSpPr txBox="1"/>
          <p:nvPr/>
        </p:nvSpPr>
        <p:spPr>
          <a:xfrm>
            <a:off x="533400" y="2209800"/>
            <a:ext cx="8238300" cy="12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String command;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while ((command = getNextCommand()) != null)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executeCommand(command);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304800" y="1143000"/>
            <a:ext cx="823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sentinel value is a special value that tells the loop to terminate.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code from the previous slide is an example of this: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getNextCommand returns null when there are no more commands to execute.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