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6b33ff67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6b33ff67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a00305c2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a00305c2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adc64519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adc64519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6adc64519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6adc64519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a00305c2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a00305c2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e40a269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e40a269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6d6d9e5a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6d6d9e5a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6d6d9e5a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6d6d9e5a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6e40a269df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6e40a269df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00305c2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00305c2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Still essentially a nested loop although one loop is in a method that is called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trace through this loop in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e40a269d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e40a269d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Still essentially a nested loop although one loop is in a method that is called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trace through this loop in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adc64519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adc6451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6e40a269d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6e40a269d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Still essentially a nested loop although one loop is in a method that is called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trace through this loop in class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e40a269d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6e40a269d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6e40a269d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6e40a269d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6e40a269df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6e40a269df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e40a269d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e40a269d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6c26943d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6c26943d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e40a269df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e40a269df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e40a269d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e40a269d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Still essentially a nested loop although one loop is in a method that is called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number of loop iterations that happens is the same; the program will take the same amount of time (with a little bit added for the method call overhead)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Is this algorithm efficient? The running time is proportional to N^2, where N is the highest number you're checking to be prime.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N^2 grows very quickly. It's fine for small values of N but can grow to the point where algorithms can take years to finish.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d6d9e58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d6d9e58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Still essentially a nested loop although one loop is in a method that is called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trace through this loop in class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Sieve of Eratosthenes is quite simple, and we may come back and implement it later, but you really need arrays to do it.</a:t>
            </a:r>
            <a:endParaRPr/>
          </a:p>
          <a:p>
            <a:pPr indent="0" lvl="0" marL="0" rtl="0" algn="l">
              <a:spcBef>
                <a:spcPts val="0"/>
              </a:spcBef>
              <a:spcAft>
                <a:spcPts val="0"/>
              </a:spcAft>
              <a:buNone/>
            </a:pPr>
            <a:r>
              <a:rPr lang="en"/>
              <a:t>Start with knowing 1 is prime. 2 is prime.</a:t>
            </a:r>
            <a:endParaRPr/>
          </a:p>
          <a:p>
            <a:pPr indent="0" lvl="0" marL="0" rtl="0" algn="l">
              <a:spcBef>
                <a:spcPts val="0"/>
              </a:spcBef>
              <a:spcAft>
                <a:spcPts val="0"/>
              </a:spcAft>
              <a:buNone/>
            </a:pPr>
            <a:r>
              <a:rPr lang="en"/>
              <a:t>2 is prime, so any multiple of 2 is NOT prime… you can mark them all off, up to the limit, as not being prime.</a:t>
            </a:r>
            <a:endParaRPr/>
          </a:p>
          <a:p>
            <a:pPr indent="0" lvl="0" marL="0" rtl="0" algn="l">
              <a:spcBef>
                <a:spcPts val="0"/>
              </a:spcBef>
              <a:spcAft>
                <a:spcPts val="0"/>
              </a:spcAft>
              <a:buNone/>
            </a:pPr>
            <a:r>
              <a:rPr lang="en"/>
              <a:t>Then the next unmarked number is prime, so, 3 is prime.</a:t>
            </a:r>
            <a:endParaRPr/>
          </a:p>
          <a:p>
            <a:pPr indent="0" lvl="0" marL="0" rtl="0" algn="l">
              <a:spcBef>
                <a:spcPts val="0"/>
              </a:spcBef>
              <a:spcAft>
                <a:spcPts val="0"/>
              </a:spcAft>
              <a:buNone/>
            </a:pPr>
            <a:r>
              <a:rPr lang="en"/>
              <a:t>Now mark all off multiples of 3 as being NOT prime… </a:t>
            </a:r>
            <a:endParaRPr/>
          </a:p>
          <a:p>
            <a:pPr indent="0" lvl="0" marL="0" rtl="0" algn="l">
              <a:spcBef>
                <a:spcPts val="0"/>
              </a:spcBef>
              <a:spcAft>
                <a:spcPts val="0"/>
              </a:spcAft>
              <a:buNone/>
            </a:pPr>
            <a:r>
              <a:rPr lang="en"/>
              <a:t>4 will be already marked as not prime, so then 5…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sculpture is called the Sieve of Eratosthenes. It's in the sculpture garden on the campus of Stanford University. I suppose it looks like an actual sieve.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a00305c2c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a00305c2c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6adc64519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6adc64519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Samples of student submissions for the Fibonacci repl. Some really interesting way of solving the problem, some I hadn't thought of </a:t>
            </a:r>
            <a:r>
              <a:rPr lang="en"/>
              <a:t>before</a:t>
            </a:r>
            <a:r>
              <a:rPr lang="en"/>
              <a:t> myself such as doing them two at a time.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adc64519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6adc64519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6adc64519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6adc64519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6adc64519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6adc64519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6adc64519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6adc6451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showed a bunch of </a:t>
            </a:r>
            <a:r>
              <a:rPr lang="en"/>
              <a:t>places</a:t>
            </a:r>
            <a:r>
              <a:rPr lang="en"/>
              <a:t> where the Golden Spiral shows up on Monday. </a:t>
            </a:r>
            <a:r>
              <a:rPr lang="en"/>
              <a:t>Another</a:t>
            </a:r>
            <a:r>
              <a:rPr lang="en"/>
              <a:t> example is the arms of spiral galaxies. But it's almost become a meme </a:t>
            </a:r>
            <a:r>
              <a:rPr lang="en"/>
              <a:t>that</a:t>
            </a:r>
            <a:r>
              <a:rPr lang="en"/>
              <a:t> people see the golden spiral everywhere. You can even "find" it in this flowchart from popular webcomic xkcd.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adc6451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adc6451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another classic xkcd, that folks who took Mr. Haffner's class last year will be able to relate to.</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6adc6451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6adc6451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Golden Ratio is notated using the Greek letter phi (pronounced FEE not FIE). It is a transcendental </a:t>
            </a:r>
            <a:r>
              <a:rPr lang="en"/>
              <a:t>number that goes on forever, so computers have to use approximations of it.</a:t>
            </a:r>
            <a:endParaRPr/>
          </a:p>
          <a:p>
            <a:pPr indent="0" lvl="0" marL="0" rtl="0" algn="l">
              <a:spcBef>
                <a:spcPts val="0"/>
              </a:spcBef>
              <a:spcAft>
                <a:spcPts val="0"/>
              </a:spcAft>
              <a:buNone/>
            </a:pPr>
            <a:r>
              <a:rPr lang="en"/>
              <a:t>The Fibonacci Spiral aligns with the golden spiral (a logarithmic spiral with a growth rate of phi) because the ratio between a Fibonacci number and its predecessor in the sequence is approximately the golden ratio. For the first few </a:t>
            </a:r>
            <a:r>
              <a:rPr lang="en"/>
              <a:t>numbers</a:t>
            </a:r>
            <a:r>
              <a:rPr lang="en"/>
              <a:t>, you can see it's pretty off, but by the first 20 numbers, it's starting to get close to 1.618…   As you go on to infinity, the ratio of those Fibonacci numbers converges to phi.</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6adc64519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6adc64519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AM I TALKING ABOUT THIS? It gives you some </a:t>
            </a:r>
            <a:r>
              <a:rPr lang="en"/>
              <a:t>insight</a:t>
            </a:r>
            <a:r>
              <a:rPr lang="en"/>
              <a:t> into how computers do advanced math calculations. Down in their guts, computers really are built out of circuits that do basic math operations like add, subtract, multiply, divide. To do a calculation like sin(x) or cos(x), </a:t>
            </a:r>
            <a:r>
              <a:rPr lang="en"/>
              <a:t>computers use series approximations such as Taylor Series. There are series approximations that can be derived for many important mathematical formulas. Even pi itself has series approximations.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OK, now we get to the actual subject for today, runtime analysis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6adc64519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6adc64519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en.wikipedia.org/wiki/Computer_science" TargetMode="External"/><Relationship Id="rId4" Type="http://schemas.openxmlformats.org/officeDocument/2006/relationships/hyperlink" Target="https://en.wikipedia.org/wiki/Algorith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gif"/><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replit.com/@MsMolinaECHS/Shakespeare#Shakespeare.java" TargetMode="External"/><Relationship Id="rId4" Type="http://schemas.openxmlformats.org/officeDocument/2006/relationships/image" Target="../media/image25.png"/><Relationship Id="rId5"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replit.com/@MsMolinaECHS/Shakespeare#Shakespeare.java" TargetMode="External"/><Relationship Id="rId4" Type="http://schemas.openxmlformats.org/officeDocument/2006/relationships/image" Target="../media/image24.png"/><Relationship Id="rId5"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xkcd.com/148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s://xkcd.com/35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10/19/22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295125" y="973275"/>
            <a:ext cx="8284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How long an algorithm takes to execute (run) is called its </a:t>
            </a:r>
            <a:r>
              <a:rPr b="1" lang="en"/>
              <a:t>running time</a:t>
            </a:r>
            <a:r>
              <a:rPr lang="en"/>
              <a:t> or </a:t>
            </a:r>
            <a:r>
              <a:rPr b="1" lang="en"/>
              <a:t>runtime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Runtime analysis </a:t>
            </a:r>
            <a:r>
              <a:rPr lang="en"/>
              <a:t>is the process of understanding how an algorithm or complete program will perform when it is run.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includes how long the program takes to run, as well as other factors like how much memory is consumed.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 name="Google Shape;115;p22"/>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295125" y="973275"/>
            <a:ext cx="8430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understand how long a program takes to execute, can't we just… time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computer has multiple internal "clocks" that keep track of time (usually, the number of fractions of a second that have elapsed since a given base 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Java, people often measure the delta in </a:t>
            </a:r>
            <a:r>
              <a:rPr lang="en">
                <a:latin typeface="Courier New"/>
                <a:ea typeface="Courier New"/>
                <a:cs typeface="Courier New"/>
                <a:sym typeface="Courier New"/>
              </a:rPr>
              <a:t>System.currentTimeMillis()</a:t>
            </a:r>
            <a:r>
              <a:rPr lang="en"/>
              <a:t> which returns the number of milliseconds since the "Unix Epoch" (January 1, 1970 00:00:00 in UTC time zone). This is </a:t>
            </a:r>
            <a:r>
              <a:rPr b="1" lang="en"/>
              <a:t>wall clock time</a:t>
            </a:r>
            <a:r>
              <a:rPr lang="en"/>
              <a:t>… if you adjust the date/time on your computer, the value will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System.nanoTime()</a:t>
            </a:r>
            <a:r>
              <a:rPr lang="en"/>
              <a:t> is a newer method which returns nanoseconds since an arbitrary point in time. This timer is independent of the "wall clock" … it will continue increasing even if you futz with your computer's date and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Either may be acceptable, depending on your benchmark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 program execution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295125" y="973275"/>
            <a:ext cx="8430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Different computers will give you different results, so timing benchmarks are only valid on the same </a:t>
            </a:r>
            <a:r>
              <a:rPr lang="en"/>
              <a:t>hardware.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lot of other stuff can be happening in other processes on a modern computer.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Different programming languages have different performance characteristics. (A fast algorithm in a "slow" language might be slower for some inputs than a slow algorithm in a "fast" language.)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 the same programming language may behave differently in different environments.</a:t>
            </a:r>
            <a:endParaRPr/>
          </a:p>
        </p:txBody>
      </p:sp>
      <p:sp>
        <p:nvSpPr>
          <p:cNvPr id="127" name="Google Shape;127;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not just time </a:t>
            </a:r>
            <a:r>
              <a:rPr lang="en"/>
              <a:t>things?</a:t>
            </a:r>
            <a:endParaRPr/>
          </a:p>
        </p:txBody>
      </p:sp>
      <p:pic>
        <p:nvPicPr>
          <p:cNvPr id="128" name="Google Shape;128;p24"/>
          <p:cNvPicPr preferRelativeResize="0"/>
          <p:nvPr/>
        </p:nvPicPr>
        <p:blipFill>
          <a:blip r:embed="rId3">
            <a:alphaModFix/>
          </a:blip>
          <a:stretch>
            <a:fillRect/>
          </a:stretch>
        </p:blipFill>
        <p:spPr>
          <a:xfrm>
            <a:off x="381000" y="3325875"/>
            <a:ext cx="6515100" cy="1038225"/>
          </a:xfrm>
          <a:prstGeom prst="rect">
            <a:avLst/>
          </a:prstGeom>
          <a:noFill/>
          <a:ln>
            <a:noFill/>
          </a:ln>
        </p:spPr>
      </p:pic>
      <p:pic>
        <p:nvPicPr>
          <p:cNvPr id="129" name="Google Shape;129;p24"/>
          <p:cNvPicPr preferRelativeResize="0"/>
          <p:nvPr/>
        </p:nvPicPr>
        <p:blipFill>
          <a:blip r:embed="rId4">
            <a:alphaModFix/>
          </a:blip>
          <a:stretch>
            <a:fillRect/>
          </a:stretch>
        </p:blipFill>
        <p:spPr>
          <a:xfrm>
            <a:off x="5130400" y="3640188"/>
            <a:ext cx="3733800" cy="117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447525" y="1049475"/>
            <a:ext cx="8047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alternative to timing a program segment is </a:t>
            </a:r>
            <a:r>
              <a:rPr b="1" lang="en"/>
              <a:t>statement counting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times a given statement in a program gets executed is independent of the computer on which the program is run and is probably close for programs coded in closely related languages.</a:t>
            </a:r>
            <a:endParaRPr/>
          </a:p>
        </p:txBody>
      </p:sp>
      <p:sp>
        <p:nvSpPr>
          <p:cNvPr id="135" name="Google Shape;135;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 Execution Count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nvSpPr>
        <p:spPr>
          <a:xfrm>
            <a:off x="295125" y="973275"/>
            <a:ext cx="82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Getting an absolute number of statements executed is tricky, and some of the things we may want to count are actually just expressions, not full statements.</a:t>
            </a:r>
            <a:endParaRPr/>
          </a:p>
        </p:txBody>
      </p:sp>
      <p:sp>
        <p:nvSpPr>
          <p:cNvPr id="141" name="Google Shape;141;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 Execution Count</a:t>
            </a:r>
            <a:endParaRPr/>
          </a:p>
        </p:txBody>
      </p:sp>
      <p:sp>
        <p:nvSpPr>
          <p:cNvPr id="142" name="Google Shape;142;p26"/>
          <p:cNvSpPr txBox="1"/>
          <p:nvPr/>
        </p:nvSpPr>
        <p:spPr>
          <a:xfrm>
            <a:off x="295125" y="1512225"/>
            <a:ext cx="3461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Here, one way we might do it is to "point" it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int i = 3; counts as 1 point</a:t>
            </a:r>
            <a:br>
              <a:rPr lang="en"/>
            </a:br>
            <a:br>
              <a:rPr lang="en"/>
            </a:br>
            <a:r>
              <a:rPr lang="en"/>
              <a:t>This part repeats for i=3, 4, 5, 6:</a:t>
            </a:r>
            <a:br>
              <a:rPr lang="en"/>
            </a:br>
            <a:r>
              <a:rPr lang="en"/>
              <a:t>i &lt; 7 counts as 1 point</a:t>
            </a:r>
            <a:br>
              <a:rPr lang="en"/>
            </a:br>
            <a:r>
              <a:rPr lang="en"/>
              <a:t>System.out.print("*") counts as 1 point</a:t>
            </a:r>
            <a:br>
              <a:rPr lang="en"/>
            </a:br>
            <a:r>
              <a:rPr lang="en"/>
              <a:t>i++ counts as 1 point</a:t>
            </a:r>
            <a:br>
              <a:rPr lang="en"/>
            </a:br>
            <a:br>
              <a:rPr lang="en"/>
            </a:br>
            <a:r>
              <a:rPr lang="en"/>
              <a:t>1 + 3 * 4 = 13 "statements" total</a:t>
            </a:r>
            <a:endParaRPr/>
          </a:p>
        </p:txBody>
      </p:sp>
      <p:pic>
        <p:nvPicPr>
          <p:cNvPr id="143" name="Google Shape;143;p26"/>
          <p:cNvPicPr preferRelativeResize="0"/>
          <p:nvPr/>
        </p:nvPicPr>
        <p:blipFill>
          <a:blip r:embed="rId3">
            <a:alphaModFix/>
          </a:blip>
          <a:stretch>
            <a:fillRect/>
          </a:stretch>
        </p:blipFill>
        <p:spPr>
          <a:xfrm>
            <a:off x="4486850" y="1776300"/>
            <a:ext cx="4056749" cy="1183225"/>
          </a:xfrm>
          <a:prstGeom prst="rect">
            <a:avLst/>
          </a:prstGeom>
          <a:noFill/>
          <a:ln>
            <a:noFill/>
          </a:ln>
        </p:spPr>
      </p:pic>
      <p:sp>
        <p:nvSpPr>
          <p:cNvPr id="144" name="Google Shape;144;p26"/>
          <p:cNvSpPr txBox="1"/>
          <p:nvPr/>
        </p:nvSpPr>
        <p:spPr>
          <a:xfrm>
            <a:off x="295125" y="4097475"/>
            <a:ext cx="8200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a:t>
            </a:r>
            <a:r>
              <a:rPr lang="en"/>
              <a:t> could be different counting methods here. On the AP exam, you'll probably be asked something more like: How many times is System.out.print called in this loop? That is, count how many times a </a:t>
            </a:r>
            <a:r>
              <a:rPr b="1" lang="en"/>
              <a:t>specific</a:t>
            </a:r>
            <a:r>
              <a:rPr lang="en"/>
              <a:t> statement is executed.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295125" y="2802075"/>
            <a:ext cx="83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a &lt;= is involved, the number of iterations is (ending value - starting value + 1) = 5 - 1 +1 = 5 iterations.</a:t>
            </a:r>
            <a:endParaRPr/>
          </a:p>
        </p:txBody>
      </p:sp>
      <p:sp>
        <p:nvSpPr>
          <p:cNvPr id="150" name="Google Shape;150;p27"/>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Loop Execution Count</a:t>
            </a:r>
            <a:endParaRPr/>
          </a:p>
        </p:txBody>
      </p:sp>
      <p:sp>
        <p:nvSpPr>
          <p:cNvPr id="151" name="Google Shape;151;p27"/>
          <p:cNvSpPr txBox="1"/>
          <p:nvPr/>
        </p:nvSpPr>
        <p:spPr>
          <a:xfrm>
            <a:off x="295125" y="973275"/>
            <a:ext cx="83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You can use a trace table to figure out how many times a loop executes. But, you may be able to shortcut that just looking at it.</a:t>
            </a:r>
            <a:endParaRPr/>
          </a:p>
        </p:txBody>
      </p:sp>
      <p:pic>
        <p:nvPicPr>
          <p:cNvPr id="152" name="Google Shape;152;p27"/>
          <p:cNvPicPr preferRelativeResize="0"/>
          <p:nvPr/>
        </p:nvPicPr>
        <p:blipFill>
          <a:blip r:embed="rId3">
            <a:alphaModFix/>
          </a:blip>
          <a:stretch>
            <a:fillRect/>
          </a:stretch>
        </p:blipFill>
        <p:spPr>
          <a:xfrm>
            <a:off x="3048000" y="2274675"/>
            <a:ext cx="2305050" cy="466725"/>
          </a:xfrm>
          <a:prstGeom prst="rect">
            <a:avLst/>
          </a:prstGeom>
          <a:noFill/>
          <a:ln>
            <a:noFill/>
          </a:ln>
        </p:spPr>
      </p:pic>
      <p:sp>
        <p:nvSpPr>
          <p:cNvPr id="153" name="Google Shape;153;p27"/>
          <p:cNvSpPr txBox="1"/>
          <p:nvPr/>
        </p:nvSpPr>
        <p:spPr>
          <a:xfrm>
            <a:off x="295125" y="1811475"/>
            <a:ext cx="8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With a &lt; condition, the number of iterations is (ending value - starting value) = 7 - 3 = 4 iterations.</a:t>
            </a:r>
            <a:endParaRPr/>
          </a:p>
        </p:txBody>
      </p:sp>
      <p:pic>
        <p:nvPicPr>
          <p:cNvPr id="154" name="Google Shape;154;p27"/>
          <p:cNvPicPr preferRelativeResize="0"/>
          <p:nvPr/>
        </p:nvPicPr>
        <p:blipFill>
          <a:blip r:embed="rId4">
            <a:alphaModFix/>
          </a:blip>
          <a:stretch>
            <a:fillRect/>
          </a:stretch>
        </p:blipFill>
        <p:spPr>
          <a:xfrm>
            <a:off x="3047988" y="3320538"/>
            <a:ext cx="2228850" cy="752475"/>
          </a:xfrm>
          <a:prstGeom prst="rect">
            <a:avLst/>
          </a:prstGeom>
          <a:noFill/>
          <a:ln>
            <a:noFill/>
          </a:ln>
        </p:spPr>
      </p:pic>
      <p:sp>
        <p:nvSpPr>
          <p:cNvPr id="155" name="Google Shape;155;p27"/>
          <p:cNvSpPr txBox="1"/>
          <p:nvPr/>
        </p:nvSpPr>
        <p:spPr>
          <a:xfrm>
            <a:off x="295125" y="4173675"/>
            <a:ext cx="838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Both of these shortcuts assume the increment expression is just adding 1 to the counter.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295125" y="1354275"/>
            <a:ext cx="838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nested loops: The number of times a nested for loop body is executed is the number of times the outer loop runs multiplied by the number of times the inner loop runs (outer loop runs * inner loop runs).</a:t>
            </a:r>
            <a:endParaRPr/>
          </a:p>
        </p:txBody>
      </p:sp>
      <p:sp>
        <p:nvSpPr>
          <p:cNvPr id="161" name="Google Shape;161;p28"/>
          <p:cNvSpPr txBox="1"/>
          <p:nvPr>
            <p:ph type="ctr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Loop Execution Count</a:t>
            </a:r>
            <a:endParaRPr/>
          </a:p>
        </p:txBody>
      </p:sp>
      <p:pic>
        <p:nvPicPr>
          <p:cNvPr id="162" name="Google Shape;162;p28"/>
          <p:cNvPicPr preferRelativeResize="0"/>
          <p:nvPr/>
        </p:nvPicPr>
        <p:blipFill>
          <a:blip r:embed="rId3">
            <a:alphaModFix/>
          </a:blip>
          <a:stretch>
            <a:fillRect/>
          </a:stretch>
        </p:blipFill>
        <p:spPr>
          <a:xfrm>
            <a:off x="2711088" y="2164363"/>
            <a:ext cx="3095625" cy="1228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9"/>
          <p:cNvPicPr preferRelativeResize="0"/>
          <p:nvPr/>
        </p:nvPicPr>
        <p:blipFill>
          <a:blip r:embed="rId3">
            <a:alphaModFix/>
          </a:blip>
          <a:stretch>
            <a:fillRect/>
          </a:stretch>
        </p:blipFill>
        <p:spPr>
          <a:xfrm>
            <a:off x="3886200" y="1447800"/>
            <a:ext cx="4886325" cy="1724025"/>
          </a:xfrm>
          <a:prstGeom prst="rect">
            <a:avLst/>
          </a:prstGeom>
          <a:noFill/>
          <a:ln>
            <a:noFill/>
          </a:ln>
        </p:spPr>
      </p:pic>
      <p:sp>
        <p:nvSpPr>
          <p:cNvPr id="168" name="Google Shape;168;p29"/>
          <p:cNvSpPr txBox="1"/>
          <p:nvPr/>
        </p:nvSpPr>
        <p:spPr>
          <a:xfrm>
            <a:off x="295125" y="973275"/>
            <a:ext cx="70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Let's count the loop executions in this implementation of isPalindrome.</a:t>
            </a:r>
            <a:endParaRPr/>
          </a:p>
        </p:txBody>
      </p:sp>
      <p:sp>
        <p:nvSpPr>
          <p:cNvPr id="169" name="Google Shape;169;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and worst case</a:t>
            </a:r>
            <a:endParaRPr/>
          </a:p>
        </p:txBody>
      </p:sp>
      <p:sp>
        <p:nvSpPr>
          <p:cNvPr id="170" name="Google Shape;170;p29"/>
          <p:cNvSpPr txBox="1"/>
          <p:nvPr/>
        </p:nvSpPr>
        <p:spPr>
          <a:xfrm>
            <a:off x="295125" y="1512225"/>
            <a:ext cx="34614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loop execution count depends on the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best case</a:t>
            </a:r>
            <a:r>
              <a:rPr lang="en"/>
              <a:t> is that the first and last letters do not match, which would be a loop execution count of 0 (but a statement execution count of 3, for the init expression, condition check, and return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b="1" lang="en"/>
              <a:t>worst case</a:t>
            </a:r>
            <a:r>
              <a:rPr lang="en"/>
              <a:t> is… if the string is really a palindrome, and we have to check every pair of characters! That would be word.length() / 2 loop executions.</a:t>
            </a:r>
            <a:endParaRPr/>
          </a:p>
        </p:txBody>
      </p:sp>
      <p:sp>
        <p:nvSpPr>
          <p:cNvPr id="171" name="Google Shape;171;p29"/>
          <p:cNvSpPr txBox="1"/>
          <p:nvPr/>
        </p:nvSpPr>
        <p:spPr>
          <a:xfrm>
            <a:off x="4752375" y="3812925"/>
            <a:ext cx="2705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What about the </a:t>
            </a:r>
            <a:r>
              <a:rPr b="1" lang="en"/>
              <a:t>average case</a:t>
            </a:r>
            <a:r>
              <a:rPr lang="en"/>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more complicated nested loop</a:t>
            </a:r>
            <a:endParaRPr/>
          </a:p>
        </p:txBody>
      </p:sp>
      <p:pic>
        <p:nvPicPr>
          <p:cNvPr id="177" name="Google Shape;177;p30"/>
          <p:cNvPicPr preferRelativeResize="0"/>
          <p:nvPr/>
        </p:nvPicPr>
        <p:blipFill>
          <a:blip r:embed="rId3">
            <a:alphaModFix/>
          </a:blip>
          <a:stretch>
            <a:fillRect/>
          </a:stretch>
        </p:blipFill>
        <p:spPr>
          <a:xfrm>
            <a:off x="5029200" y="1093925"/>
            <a:ext cx="3495675" cy="3343275"/>
          </a:xfrm>
          <a:prstGeom prst="rect">
            <a:avLst/>
          </a:prstGeom>
          <a:noFill/>
          <a:ln>
            <a:noFill/>
          </a:ln>
        </p:spPr>
      </p:pic>
      <p:sp>
        <p:nvSpPr>
          <p:cNvPr id="178" name="Google Shape;178;p30"/>
          <p:cNvSpPr txBox="1"/>
          <p:nvPr/>
        </p:nvSpPr>
        <p:spPr>
          <a:xfrm>
            <a:off x="344400" y="1177525"/>
            <a:ext cx="446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outer loop executes 100 times. But the inner loop executes a different number of times for each i, and breaks out when it finds a number is not prime.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inner loop executes at most once for i=3, twice for i=4, 3x for i=5, 4x for i=6. So the inner loop executes at most 3+4+5+6+...+98 times. We could calculate worst case time using this formula for 1+2+...+n and subtract 1+2:</a:t>
            </a:r>
            <a:endParaRPr/>
          </a:p>
          <a:p>
            <a:pPr indent="0" lvl="0" marL="0" rtl="0" algn="l">
              <a:spcBef>
                <a:spcPts val="0"/>
              </a:spcBef>
              <a:spcAft>
                <a:spcPts val="0"/>
              </a:spcAft>
              <a:buNone/>
            </a:pPr>
            <a:r>
              <a:t/>
            </a:r>
            <a:endParaRPr/>
          </a:p>
        </p:txBody>
      </p:sp>
      <p:pic>
        <p:nvPicPr>
          <p:cNvPr id="179" name="Google Shape;179;p30"/>
          <p:cNvPicPr preferRelativeResize="0"/>
          <p:nvPr/>
        </p:nvPicPr>
        <p:blipFill>
          <a:blip r:embed="rId4">
            <a:alphaModFix/>
          </a:blip>
          <a:stretch>
            <a:fillRect/>
          </a:stretch>
        </p:blipFill>
        <p:spPr>
          <a:xfrm>
            <a:off x="1551925" y="3066025"/>
            <a:ext cx="1551975" cy="639050"/>
          </a:xfrm>
          <a:prstGeom prst="rect">
            <a:avLst/>
          </a:prstGeom>
          <a:noFill/>
          <a:ln>
            <a:noFill/>
          </a:ln>
        </p:spPr>
      </p:pic>
      <p:sp>
        <p:nvSpPr>
          <p:cNvPr id="180" name="Google Shape;180;p30"/>
          <p:cNvSpPr txBox="1"/>
          <p:nvPr/>
        </p:nvSpPr>
        <p:spPr>
          <a:xfrm>
            <a:off x="344400" y="3768325"/>
            <a:ext cx="4469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But u</a:t>
            </a:r>
            <a:r>
              <a:rPr lang="en"/>
              <a:t>sually, we are not concerned with an exact count, but with getting a solid estimate. It's enough to determine what the loop execution time is </a:t>
            </a:r>
            <a:r>
              <a:rPr b="1" lang="en"/>
              <a:t>proportional to</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time is proportional to…</a:t>
            </a:r>
            <a:endParaRPr/>
          </a:p>
        </p:txBody>
      </p:sp>
      <p:pic>
        <p:nvPicPr>
          <p:cNvPr id="186" name="Google Shape;186;p31"/>
          <p:cNvPicPr preferRelativeResize="0"/>
          <p:nvPr/>
        </p:nvPicPr>
        <p:blipFill>
          <a:blip r:embed="rId3">
            <a:alphaModFix/>
          </a:blip>
          <a:stretch>
            <a:fillRect/>
          </a:stretch>
        </p:blipFill>
        <p:spPr>
          <a:xfrm>
            <a:off x="5029200" y="1093925"/>
            <a:ext cx="3495675" cy="3343275"/>
          </a:xfrm>
          <a:prstGeom prst="rect">
            <a:avLst/>
          </a:prstGeom>
          <a:noFill/>
          <a:ln>
            <a:noFill/>
          </a:ln>
        </p:spPr>
      </p:pic>
      <p:sp>
        <p:nvSpPr>
          <p:cNvPr id="187" name="Google Shape;187;p31"/>
          <p:cNvSpPr txBox="1"/>
          <p:nvPr/>
        </p:nvSpPr>
        <p:spPr>
          <a:xfrm>
            <a:off x="344400" y="1177525"/>
            <a:ext cx="4469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Let N=100. (We use capitals for this a lot, for some reason.)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outer loop executes N times.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inner loop executes a variable number of times, but it is bounded by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loop </a:t>
            </a:r>
            <a:r>
              <a:rPr lang="en"/>
              <a:t>execution count isn't exactly N^2… it's less. But it is proportional to N^2; it will grow in concert with N^2, even if it doesn't follow an exact linear relationship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running time of this loop is </a:t>
            </a:r>
            <a:r>
              <a:rPr b="1" lang="en"/>
              <a:t>proportional to</a:t>
            </a:r>
            <a:r>
              <a:rPr lang="en"/>
              <a:t> N^2.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algorithm that runs in N^2 </a:t>
            </a:r>
            <a:r>
              <a:rPr lang="en"/>
              <a:t>time</a:t>
            </a:r>
            <a:r>
              <a:rPr lang="en"/>
              <a:t> is said to run in </a:t>
            </a:r>
            <a:r>
              <a:rPr b="1" lang="en"/>
              <a:t>quadratic time</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0000"/>
        </a:solid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11700" y="1134300"/>
            <a:ext cx="8520600" cy="2501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latin typeface="Impact"/>
                <a:ea typeface="Impact"/>
                <a:cs typeface="Impact"/>
                <a:sym typeface="Impact"/>
              </a:rPr>
              <a:t>QUIZ</a:t>
            </a:r>
            <a:endParaRPr>
              <a:solidFill>
                <a:schemeClr val="lt1"/>
              </a:solidFill>
              <a:latin typeface="Impact"/>
              <a:ea typeface="Impact"/>
              <a:cs typeface="Impact"/>
              <a:sym typeface="Impact"/>
            </a:endParaRPr>
          </a:p>
          <a:p>
            <a:pPr indent="0" lvl="0" marL="0" rtl="0" algn="ctr">
              <a:spcBef>
                <a:spcPts val="0"/>
              </a:spcBef>
              <a:spcAft>
                <a:spcPts val="0"/>
              </a:spcAft>
              <a:buNone/>
            </a:pPr>
            <a:r>
              <a:rPr lang="en">
                <a:solidFill>
                  <a:schemeClr val="lt1"/>
                </a:solidFill>
                <a:latin typeface="Impact"/>
                <a:ea typeface="Impact"/>
                <a:cs typeface="Impact"/>
                <a:sym typeface="Impact"/>
              </a:rPr>
              <a:t>ON</a:t>
            </a:r>
            <a:endParaRPr>
              <a:solidFill>
                <a:schemeClr val="lt1"/>
              </a:solidFill>
              <a:latin typeface="Impact"/>
              <a:ea typeface="Impact"/>
              <a:cs typeface="Impact"/>
              <a:sym typeface="Impact"/>
            </a:endParaRPr>
          </a:p>
          <a:p>
            <a:pPr indent="0" lvl="0" marL="0" rtl="0" algn="ctr">
              <a:spcBef>
                <a:spcPts val="0"/>
              </a:spcBef>
              <a:spcAft>
                <a:spcPts val="0"/>
              </a:spcAft>
              <a:buNone/>
            </a:pPr>
            <a:r>
              <a:rPr lang="en">
                <a:solidFill>
                  <a:schemeClr val="lt1"/>
                </a:solidFill>
                <a:latin typeface="Impact"/>
                <a:ea typeface="Impact"/>
                <a:cs typeface="Impact"/>
                <a:sym typeface="Impact"/>
              </a:rPr>
              <a:t>FRIDAY</a:t>
            </a:r>
            <a:endParaRPr>
              <a:solidFill>
                <a:schemeClr val="lt1"/>
              </a:solidFill>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time is proportional to…</a:t>
            </a:r>
            <a:endParaRPr/>
          </a:p>
        </p:txBody>
      </p:sp>
      <p:pic>
        <p:nvPicPr>
          <p:cNvPr id="193" name="Google Shape;193;p32"/>
          <p:cNvPicPr preferRelativeResize="0"/>
          <p:nvPr/>
        </p:nvPicPr>
        <p:blipFill>
          <a:blip r:embed="rId3">
            <a:alphaModFix/>
          </a:blip>
          <a:stretch>
            <a:fillRect/>
          </a:stretch>
        </p:blipFill>
        <p:spPr>
          <a:xfrm>
            <a:off x="5029200" y="1093925"/>
            <a:ext cx="3495675" cy="3343275"/>
          </a:xfrm>
          <a:prstGeom prst="rect">
            <a:avLst/>
          </a:prstGeom>
          <a:noFill/>
          <a:ln>
            <a:noFill/>
          </a:ln>
        </p:spPr>
      </p:pic>
      <p:sp>
        <p:nvSpPr>
          <p:cNvPr id="194" name="Google Shape;194;p32"/>
          <p:cNvSpPr txBox="1"/>
          <p:nvPr/>
        </p:nvSpPr>
        <p:spPr>
          <a:xfrm>
            <a:off x="344400" y="1177525"/>
            <a:ext cx="4469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concept of </a:t>
            </a:r>
            <a:r>
              <a:rPr b="1" lang="en"/>
              <a:t>proportional to</a:t>
            </a:r>
            <a:r>
              <a:rPr lang="en"/>
              <a:t> also removes our concerns about how fast a particular computer is, or how fast a particular programming language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We're analyzing the performance of the algorithm in the abstract world of mathematics, not in the </a:t>
            </a:r>
            <a:r>
              <a:rPr lang="en"/>
              <a:t>concrete world of actual silicon.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3"/>
          <p:cNvPicPr preferRelativeResize="0"/>
          <p:nvPr/>
        </p:nvPicPr>
        <p:blipFill>
          <a:blip r:embed="rId3">
            <a:alphaModFix/>
          </a:blip>
          <a:stretch>
            <a:fillRect/>
          </a:stretch>
        </p:blipFill>
        <p:spPr>
          <a:xfrm>
            <a:off x="3886200" y="1447800"/>
            <a:ext cx="4886325" cy="1724025"/>
          </a:xfrm>
          <a:prstGeom prst="rect">
            <a:avLst/>
          </a:prstGeom>
          <a:noFill/>
          <a:ln>
            <a:noFill/>
          </a:ln>
        </p:spPr>
      </p:pic>
      <p:sp>
        <p:nvSpPr>
          <p:cNvPr id="200" name="Google Shape;200;p33"/>
          <p:cNvSpPr txBox="1"/>
          <p:nvPr/>
        </p:nvSpPr>
        <p:spPr>
          <a:xfrm>
            <a:off x="295125" y="973275"/>
            <a:ext cx="70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What is</a:t>
            </a:r>
            <a:r>
              <a:rPr lang="en"/>
              <a:t> our isPalindrome implementation proportional to?</a:t>
            </a:r>
            <a:endParaRPr/>
          </a:p>
        </p:txBody>
      </p:sp>
      <p:sp>
        <p:nvSpPr>
          <p:cNvPr id="201" name="Google Shape;201;p3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time</a:t>
            </a:r>
            <a:endParaRPr/>
          </a:p>
        </p:txBody>
      </p:sp>
      <p:sp>
        <p:nvSpPr>
          <p:cNvPr id="202" name="Google Shape;202;p33"/>
          <p:cNvSpPr txBox="1"/>
          <p:nvPr/>
        </p:nvSpPr>
        <p:spPr>
          <a:xfrm>
            <a:off x="295125" y="1512225"/>
            <a:ext cx="3461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loop execution count depends on the input, but it is </a:t>
            </a:r>
            <a:r>
              <a:rPr b="1" lang="en"/>
              <a:t>bounded</a:t>
            </a:r>
            <a:r>
              <a:rPr lang="en"/>
              <a:t> by the length of the input. If the input is length N, the loop will not execute more than N/2 </a:t>
            </a:r>
            <a:r>
              <a:rPr lang="en"/>
              <a:t>times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ignore the N/2 factor since we're talking about proportionality.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isPalindrome running time is proportional to N, where N is the length of the </a:t>
            </a:r>
            <a:r>
              <a:rPr lang="en"/>
              <a:t>string input.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algorithm with running time proportional to N is said to run in </a:t>
            </a:r>
            <a:r>
              <a:rPr b="1" lang="en"/>
              <a:t>linear time</a:t>
            </a:r>
            <a:r>
              <a:rPr lang="en"/>
              <a:t>.</a:t>
            </a:r>
            <a:endParaRPr/>
          </a:p>
        </p:txBody>
      </p:sp>
      <p:sp>
        <p:nvSpPr>
          <p:cNvPr id="203" name="Google Shape;203;p33"/>
          <p:cNvSpPr txBox="1"/>
          <p:nvPr/>
        </p:nvSpPr>
        <p:spPr>
          <a:xfrm>
            <a:off x="4752375" y="3812925"/>
            <a:ext cx="2705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What about the </a:t>
            </a:r>
            <a:r>
              <a:rPr b="1" lang="en"/>
              <a:t>average case</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nvSpPr>
        <p:spPr>
          <a:xfrm>
            <a:off x="295125" y="973275"/>
            <a:ext cx="70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Some algorithms have a </a:t>
            </a:r>
            <a:r>
              <a:rPr lang="en"/>
              <a:t>running</a:t>
            </a:r>
            <a:r>
              <a:rPr lang="en"/>
              <a:t> time that isn't a function of its input parameters at all. </a:t>
            </a:r>
            <a:endParaRPr/>
          </a:p>
        </p:txBody>
      </p:sp>
      <p:sp>
        <p:nvSpPr>
          <p:cNvPr id="209" name="Google Shape;209;p3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Constant</a:t>
            </a:r>
            <a:r>
              <a:rPr lang="en"/>
              <a:t> time</a:t>
            </a:r>
            <a:endParaRPr/>
          </a:p>
        </p:txBody>
      </p:sp>
      <p:sp>
        <p:nvSpPr>
          <p:cNvPr id="210" name="Google Shape;210;p34"/>
          <p:cNvSpPr txBox="1"/>
          <p:nvPr/>
        </p:nvSpPr>
        <p:spPr>
          <a:xfrm>
            <a:off x="295125" y="1512225"/>
            <a:ext cx="8369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Such a function can be said to run in </a:t>
            </a:r>
            <a:r>
              <a:rPr b="1" lang="en"/>
              <a:t>constant time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running time may not be exactly the same every time, like some exact drumbeat. But it is not a </a:t>
            </a:r>
            <a:r>
              <a:rPr lang="en"/>
              <a:t>function</a:t>
            </a:r>
            <a:r>
              <a:rPr lang="en"/>
              <a:t> of the input's </a:t>
            </a:r>
            <a:r>
              <a:rPr lang="en"/>
              <a:t>length in any way.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295125" y="973275"/>
            <a:ext cx="70881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a:t>
            </a:r>
            <a:r>
              <a:rPr lang="en" u="sng">
                <a:solidFill>
                  <a:schemeClr val="hlink"/>
                </a:solidFill>
                <a:hlinkClick r:id="rId3"/>
              </a:rPr>
              <a:t>computer science</a:t>
            </a:r>
            <a:r>
              <a:rPr lang="en"/>
              <a:t>, the computational complexity or simply complexity of an </a:t>
            </a:r>
            <a:r>
              <a:rPr lang="en" u="sng">
                <a:solidFill>
                  <a:schemeClr val="hlink"/>
                </a:solidFill>
                <a:hlinkClick r:id="rId4"/>
              </a:rPr>
              <a:t>algorithm</a:t>
            </a:r>
            <a:r>
              <a:rPr lang="en"/>
              <a:t> is the amount of resources required to run it.</a:t>
            </a:r>
            <a:endParaRPr sz="1050">
              <a:solidFill>
                <a:srgbClr val="202122"/>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Time complexity</a:t>
            </a:r>
            <a:r>
              <a:rPr lang="en"/>
              <a:t> is the amount of time that an algorithm takes to run, but in an abstract sense of how many operations need to be </a:t>
            </a:r>
            <a:r>
              <a:rPr lang="en"/>
              <a:t>executed, not a quantity of seconds or milliseconds. The usual units of time (seconds, minutes etc.) are not used because they are too dependent on the choice of a specific computer and on the evolution of technology.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Sp</a:t>
            </a:r>
            <a:r>
              <a:rPr b="1" lang="en"/>
              <a:t>ace complexity</a:t>
            </a:r>
            <a:r>
              <a:rPr lang="en"/>
              <a:t> is how much memory an algorithm consumes. A lot of our algorithms so far allocate no memory, or allocate one or two things. This is constant space complexity. Constant space complexity means that the amount of space that your algorithm uses is independent of the input parameters. Linear space complexity means you probably allocated an array of size N, or for, quadratic, N^2, etc.</a:t>
            </a:r>
            <a:endParaRPr/>
          </a:p>
        </p:txBody>
      </p:sp>
      <p:sp>
        <p:nvSpPr>
          <p:cNvPr id="216" name="Google Shape;216;p3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Computational Complexity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O notation</a:t>
            </a:r>
            <a:endParaRPr/>
          </a:p>
        </p:txBody>
      </p:sp>
      <p:sp>
        <p:nvSpPr>
          <p:cNvPr id="222" name="Google Shape;222;p36"/>
          <p:cNvSpPr txBox="1"/>
          <p:nvPr>
            <p:ph idx="1" type="body"/>
          </p:nvPr>
        </p:nvSpPr>
        <p:spPr>
          <a:xfrm>
            <a:off x="311700" y="1152475"/>
            <a:ext cx="30177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Big O notation is a common way of stating the </a:t>
            </a:r>
            <a:r>
              <a:rPr b="1" lang="en"/>
              <a:t>upper bound</a:t>
            </a:r>
            <a:r>
              <a:rPr lang="en"/>
              <a:t> of an algorithm's time or space complexity.</a:t>
            </a:r>
            <a:endParaRPr/>
          </a:p>
          <a:p>
            <a:pPr indent="0" lvl="0" marL="0" rtl="0" algn="l">
              <a:spcBef>
                <a:spcPts val="1200"/>
              </a:spcBef>
              <a:spcAft>
                <a:spcPts val="0"/>
              </a:spcAft>
              <a:buNone/>
            </a:pPr>
            <a:r>
              <a:rPr lang="en"/>
              <a:t>You might calculate that an algorithm takes at most 5N^2+8N+4 operations.</a:t>
            </a:r>
            <a:endParaRPr/>
          </a:p>
          <a:p>
            <a:pPr indent="0" lvl="0" marL="0" rtl="0" algn="l">
              <a:spcBef>
                <a:spcPts val="1200"/>
              </a:spcBef>
              <a:spcAft>
                <a:spcPts val="1200"/>
              </a:spcAft>
              <a:buNone/>
            </a:pPr>
            <a:r>
              <a:rPr lang="en"/>
              <a:t>As N gets very large, the N^2 dominates everything else, and we take out the constant factor, so we say the algorithm is O(N^2).</a:t>
            </a:r>
            <a:endParaRPr/>
          </a:p>
        </p:txBody>
      </p:sp>
      <p:pic>
        <p:nvPicPr>
          <p:cNvPr id="223" name="Google Shape;223;p36"/>
          <p:cNvPicPr preferRelativeResize="0"/>
          <p:nvPr/>
        </p:nvPicPr>
        <p:blipFill>
          <a:blip r:embed="rId3">
            <a:alphaModFix/>
          </a:blip>
          <a:stretch>
            <a:fillRect/>
          </a:stretch>
        </p:blipFill>
        <p:spPr>
          <a:xfrm>
            <a:off x="3447600" y="1170713"/>
            <a:ext cx="5384701" cy="3379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Big O notation</a:t>
            </a:r>
            <a:endParaRPr/>
          </a:p>
        </p:txBody>
      </p:sp>
      <p:sp>
        <p:nvSpPr>
          <p:cNvPr id="229" name="Google Shape;229;p37"/>
          <p:cNvSpPr txBox="1"/>
          <p:nvPr/>
        </p:nvSpPr>
        <p:spPr>
          <a:xfrm>
            <a:off x="374100" y="1164025"/>
            <a:ext cx="82434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time complexity and space complexity of algorithms are </a:t>
            </a:r>
            <a:r>
              <a:rPr lang="en"/>
              <a:t>often</a:t>
            </a:r>
            <a:r>
              <a:rPr lang="en"/>
              <a:t> expressed using "Big O notation"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O(1) = Constant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 Linear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O(N^2) = Quadratic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think of it as, the algorithm's upper bound (maximum) running time or memory usage is </a:t>
            </a:r>
            <a:r>
              <a:rPr b="1" lang="en"/>
              <a:t>proportional to</a:t>
            </a:r>
            <a:r>
              <a:rPr lang="en"/>
              <a:t> 1, N, N^2,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other common ones, such as O(N^3), O(log N), O(N log N). We'll be seeing algorithms with some of these time and space complexities later in the course.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(There is also Big Omega and Big Theta notation but our brains are full enough for one day.)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time and space</a:t>
            </a:r>
            <a:endParaRPr/>
          </a:p>
        </p:txBody>
      </p:sp>
      <p:sp>
        <p:nvSpPr>
          <p:cNvPr id="235" name="Google Shape;235;p38"/>
          <p:cNvSpPr txBox="1"/>
          <p:nvPr/>
        </p:nvSpPr>
        <p:spPr>
          <a:xfrm>
            <a:off x="374100" y="1164025"/>
            <a:ext cx="8243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When we talk about </a:t>
            </a:r>
            <a:r>
              <a:rPr lang="en"/>
              <a:t>time complexity and space complexity, we eliminate constant factors so that advances in computer hardware, speed of programming languages isn't a factor.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practice, real time taken by an algorithm does matter, as well as how much memory it consumes,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make an algorithm run 2X faster in wall clock time, you've saved your company money, or made your scientific computation give an answer sooner,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Same if you reduce your program's memory use from 1000 bytes per record to 500 bytes per record.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 Prime Numbers</a:t>
            </a:r>
            <a:endParaRPr/>
          </a:p>
        </p:txBody>
      </p:sp>
      <p:pic>
        <p:nvPicPr>
          <p:cNvPr id="241" name="Google Shape;241;p39"/>
          <p:cNvPicPr preferRelativeResize="0"/>
          <p:nvPr/>
        </p:nvPicPr>
        <p:blipFill>
          <a:blip r:embed="rId3">
            <a:alphaModFix/>
          </a:blip>
          <a:stretch>
            <a:fillRect/>
          </a:stretch>
        </p:blipFill>
        <p:spPr>
          <a:xfrm>
            <a:off x="4787825" y="865325"/>
            <a:ext cx="3457575" cy="3676650"/>
          </a:xfrm>
          <a:prstGeom prst="rect">
            <a:avLst/>
          </a:prstGeom>
          <a:noFill/>
          <a:ln>
            <a:noFill/>
          </a:ln>
        </p:spPr>
      </p:pic>
      <p:sp>
        <p:nvSpPr>
          <p:cNvPr id="242" name="Google Shape;242;p39"/>
          <p:cNvSpPr txBox="1"/>
          <p:nvPr/>
        </p:nvSpPr>
        <p:spPr>
          <a:xfrm>
            <a:off x="346425" y="1238125"/>
            <a:ext cx="4001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Remember our prime number finder from last session, and the assertion that a 2000-year old algorithm can do it more efficiently.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much more efficiently?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Sieve of Eratosthenes vs. My Naive Prime Finder</a:t>
            </a:r>
            <a:endParaRPr/>
          </a:p>
        </p:txBody>
      </p:sp>
      <p:sp>
        <p:nvSpPr>
          <p:cNvPr id="248" name="Google Shape;248;p40"/>
          <p:cNvSpPr txBox="1"/>
          <p:nvPr/>
        </p:nvSpPr>
        <p:spPr>
          <a:xfrm>
            <a:off x="346425" y="1009525"/>
            <a:ext cx="4001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classical Sieve of Eratosthenes algorithm takes O(N log (log N)) time to find all prime numbers less than N. </a:t>
            </a:r>
            <a:endParaRPr/>
          </a:p>
        </p:txBody>
      </p:sp>
      <p:pic>
        <p:nvPicPr>
          <p:cNvPr id="249" name="Google Shape;249;p40"/>
          <p:cNvPicPr preferRelativeResize="0"/>
          <p:nvPr/>
        </p:nvPicPr>
        <p:blipFill>
          <a:blip r:embed="rId3">
            <a:alphaModFix/>
          </a:blip>
          <a:stretch>
            <a:fillRect/>
          </a:stretch>
        </p:blipFill>
        <p:spPr>
          <a:xfrm>
            <a:off x="457200" y="1853725"/>
            <a:ext cx="3599766" cy="2984975"/>
          </a:xfrm>
          <a:prstGeom prst="rect">
            <a:avLst/>
          </a:prstGeom>
          <a:noFill/>
          <a:ln>
            <a:noFill/>
          </a:ln>
        </p:spPr>
      </p:pic>
      <p:sp>
        <p:nvSpPr>
          <p:cNvPr id="250" name="Google Shape;250;p40"/>
          <p:cNvSpPr txBox="1"/>
          <p:nvPr/>
        </p:nvSpPr>
        <p:spPr>
          <a:xfrm>
            <a:off x="4308825" y="1009525"/>
            <a:ext cx="400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My naive approach using "trial division" takes O(N^2) running time.</a:t>
            </a:r>
            <a:endParaRPr/>
          </a:p>
        </p:txBody>
      </p:sp>
      <p:sp>
        <p:nvSpPr>
          <p:cNvPr id="251" name="Google Shape;251;p40"/>
          <p:cNvSpPr txBox="1"/>
          <p:nvPr/>
        </p:nvSpPr>
        <p:spPr>
          <a:xfrm>
            <a:off x="4308825" y="1542925"/>
            <a:ext cx="400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Suppose N = 1,000,000. Using Python as a calculator… log</a:t>
            </a:r>
            <a:r>
              <a:rPr baseline="-25000" lang="en"/>
              <a:t>2</a:t>
            </a:r>
            <a:r>
              <a:rPr i="1" lang="en"/>
              <a:t>x</a:t>
            </a:r>
            <a:r>
              <a:rPr lang="en"/>
              <a:t> = ln </a:t>
            </a:r>
            <a:r>
              <a:rPr i="1" lang="en"/>
              <a:t>x</a:t>
            </a:r>
            <a:r>
              <a:rPr lang="en"/>
              <a:t> / ln 2</a:t>
            </a:r>
            <a:endParaRPr/>
          </a:p>
        </p:txBody>
      </p:sp>
      <p:sp>
        <p:nvSpPr>
          <p:cNvPr id="252" name="Google Shape;252;p40"/>
          <p:cNvSpPr txBox="1"/>
          <p:nvPr/>
        </p:nvSpPr>
        <p:spPr>
          <a:xfrm>
            <a:off x="4308825" y="4286125"/>
            <a:ext cx="400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Assuming the same constant factor, the naive approach takes ~230,000 times longer to run!</a:t>
            </a:r>
            <a:endParaRPr/>
          </a:p>
        </p:txBody>
      </p:sp>
      <p:pic>
        <p:nvPicPr>
          <p:cNvPr id="253" name="Google Shape;253;p40"/>
          <p:cNvPicPr preferRelativeResize="0"/>
          <p:nvPr/>
        </p:nvPicPr>
        <p:blipFill>
          <a:blip r:embed="rId4">
            <a:alphaModFix/>
          </a:blip>
          <a:stretch>
            <a:fillRect/>
          </a:stretch>
        </p:blipFill>
        <p:spPr>
          <a:xfrm>
            <a:off x="4395225" y="2247925"/>
            <a:ext cx="4095750" cy="1943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Practice!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020975" y="313125"/>
            <a:ext cx="2495550" cy="1838325"/>
          </a:xfrm>
          <a:prstGeom prst="rect">
            <a:avLst/>
          </a:prstGeom>
          <a:noFill/>
          <a:ln cap="flat" cmpd="sng" w="19050">
            <a:solidFill>
              <a:schemeClr val="dk2"/>
            </a:solidFill>
            <a:prstDash val="solid"/>
            <a:round/>
            <a:headEnd len="sm" w="sm" type="none"/>
            <a:tailEnd len="sm" w="sm" type="none"/>
          </a:ln>
        </p:spPr>
      </p:pic>
      <p:pic>
        <p:nvPicPr>
          <p:cNvPr id="65" name="Google Shape;65;p15"/>
          <p:cNvPicPr preferRelativeResize="0"/>
          <p:nvPr/>
        </p:nvPicPr>
        <p:blipFill>
          <a:blip r:embed="rId4">
            <a:alphaModFix/>
          </a:blip>
          <a:stretch>
            <a:fillRect/>
          </a:stretch>
        </p:blipFill>
        <p:spPr>
          <a:xfrm>
            <a:off x="4003000" y="368450"/>
            <a:ext cx="4143375" cy="1181100"/>
          </a:xfrm>
          <a:prstGeom prst="rect">
            <a:avLst/>
          </a:prstGeom>
          <a:noFill/>
          <a:ln cap="flat" cmpd="sng" w="19050">
            <a:solidFill>
              <a:schemeClr val="dk2"/>
            </a:solidFill>
            <a:prstDash val="solid"/>
            <a:round/>
            <a:headEnd len="sm" w="sm" type="none"/>
            <a:tailEnd len="sm" w="sm" type="none"/>
          </a:ln>
        </p:spPr>
      </p:pic>
      <p:pic>
        <p:nvPicPr>
          <p:cNvPr id="66" name="Google Shape;66;p15"/>
          <p:cNvPicPr preferRelativeResize="0"/>
          <p:nvPr/>
        </p:nvPicPr>
        <p:blipFill>
          <a:blip r:embed="rId5">
            <a:alphaModFix/>
          </a:blip>
          <a:stretch>
            <a:fillRect/>
          </a:stretch>
        </p:blipFill>
        <p:spPr>
          <a:xfrm>
            <a:off x="1040025" y="2499600"/>
            <a:ext cx="2609850" cy="2028825"/>
          </a:xfrm>
          <a:prstGeom prst="rect">
            <a:avLst/>
          </a:prstGeom>
          <a:noFill/>
          <a:ln cap="flat" cmpd="sng" w="19050">
            <a:solidFill>
              <a:schemeClr val="dk2"/>
            </a:solidFill>
            <a:prstDash val="solid"/>
            <a:round/>
            <a:headEnd len="sm" w="sm" type="none"/>
            <a:tailEnd len="sm" w="sm" type="none"/>
          </a:ln>
        </p:spPr>
      </p:pic>
      <p:pic>
        <p:nvPicPr>
          <p:cNvPr id="67" name="Google Shape;67;p15"/>
          <p:cNvPicPr preferRelativeResize="0"/>
          <p:nvPr/>
        </p:nvPicPr>
        <p:blipFill>
          <a:blip r:embed="rId6">
            <a:alphaModFix/>
          </a:blip>
          <a:stretch>
            <a:fillRect/>
          </a:stretch>
        </p:blipFill>
        <p:spPr>
          <a:xfrm>
            <a:off x="4210875" y="1777100"/>
            <a:ext cx="3103775" cy="2987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2"/>
          <p:cNvPicPr preferRelativeResize="0"/>
          <p:nvPr/>
        </p:nvPicPr>
        <p:blipFill>
          <a:blip r:embed="rId3">
            <a:alphaModFix/>
          </a:blip>
          <a:stretch>
            <a:fillRect/>
          </a:stretch>
        </p:blipFill>
        <p:spPr>
          <a:xfrm>
            <a:off x="2057400" y="152400"/>
            <a:ext cx="5015929" cy="48386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Shakespeare</a:t>
            </a:r>
            <a:r>
              <a:rPr lang="en"/>
              <a:t>: State Machine</a:t>
            </a:r>
            <a:endParaRPr/>
          </a:p>
        </p:txBody>
      </p:sp>
      <p:sp>
        <p:nvSpPr>
          <p:cNvPr id="269" name="Google Shape;269;p43"/>
          <p:cNvSpPr/>
          <p:nvPr/>
        </p:nvSpPr>
        <p:spPr>
          <a:xfrm>
            <a:off x="6346100" y="1166575"/>
            <a:ext cx="1994400" cy="88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WAIT_FOR_YEAR</a:t>
            </a:r>
            <a:endParaRPr/>
          </a:p>
        </p:txBody>
      </p:sp>
      <p:sp>
        <p:nvSpPr>
          <p:cNvPr id="270" name="Google Shape;270;p43"/>
          <p:cNvSpPr/>
          <p:nvPr/>
        </p:nvSpPr>
        <p:spPr>
          <a:xfrm>
            <a:off x="6346100" y="2385775"/>
            <a:ext cx="1994400" cy="88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WAIT_FOR_TITLE</a:t>
            </a:r>
            <a:endParaRPr/>
          </a:p>
        </p:txBody>
      </p:sp>
      <p:sp>
        <p:nvSpPr>
          <p:cNvPr id="271" name="Google Shape;271;p43"/>
          <p:cNvSpPr/>
          <p:nvPr/>
        </p:nvSpPr>
        <p:spPr>
          <a:xfrm>
            <a:off x="6346100" y="3604975"/>
            <a:ext cx="1994400" cy="88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WAIT_FOR_END</a:t>
            </a:r>
            <a:endParaRPr/>
          </a:p>
        </p:txBody>
      </p:sp>
      <p:cxnSp>
        <p:nvCxnSpPr>
          <p:cNvPr id="272" name="Google Shape;272;p43"/>
          <p:cNvCxnSpPr>
            <a:stCxn id="269" idx="2"/>
            <a:endCxn id="270" idx="0"/>
          </p:cNvCxnSpPr>
          <p:nvPr/>
        </p:nvCxnSpPr>
        <p:spPr>
          <a:xfrm>
            <a:off x="7343300" y="2056375"/>
            <a:ext cx="0" cy="3294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43"/>
          <p:cNvCxnSpPr/>
          <p:nvPr/>
        </p:nvCxnSpPr>
        <p:spPr>
          <a:xfrm>
            <a:off x="7343300" y="3275575"/>
            <a:ext cx="0" cy="3294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43"/>
          <p:cNvCxnSpPr>
            <a:stCxn id="271" idx="2"/>
            <a:endCxn id="269" idx="1"/>
          </p:cNvCxnSpPr>
          <p:nvPr/>
        </p:nvCxnSpPr>
        <p:spPr>
          <a:xfrm flipH="1" rot="5400000">
            <a:off x="5403050" y="2554525"/>
            <a:ext cx="2883300" cy="997200"/>
          </a:xfrm>
          <a:prstGeom prst="bentConnector4">
            <a:avLst>
              <a:gd fmla="val -8259" name="adj1"/>
              <a:gd fmla="val 123879" name="adj2"/>
            </a:avLst>
          </a:prstGeom>
          <a:noFill/>
          <a:ln cap="flat" cmpd="sng" w="9525">
            <a:solidFill>
              <a:schemeClr val="dk2"/>
            </a:solidFill>
            <a:prstDash val="solid"/>
            <a:round/>
            <a:headEnd len="med" w="med" type="none"/>
            <a:tailEnd len="med" w="med" type="triangle"/>
          </a:ln>
        </p:spPr>
      </p:cxnSp>
      <p:pic>
        <p:nvPicPr>
          <p:cNvPr id="275" name="Google Shape;275;p43"/>
          <p:cNvPicPr preferRelativeResize="0"/>
          <p:nvPr/>
        </p:nvPicPr>
        <p:blipFill>
          <a:blip r:embed="rId4">
            <a:alphaModFix/>
          </a:blip>
          <a:stretch>
            <a:fillRect/>
          </a:stretch>
        </p:blipFill>
        <p:spPr>
          <a:xfrm>
            <a:off x="304800" y="1093925"/>
            <a:ext cx="4848225" cy="3324225"/>
          </a:xfrm>
          <a:prstGeom prst="rect">
            <a:avLst/>
          </a:prstGeom>
          <a:noFill/>
          <a:ln>
            <a:noFill/>
          </a:ln>
        </p:spPr>
      </p:pic>
      <p:pic>
        <p:nvPicPr>
          <p:cNvPr id="276" name="Google Shape;276;p43"/>
          <p:cNvPicPr preferRelativeResize="0"/>
          <p:nvPr/>
        </p:nvPicPr>
        <p:blipFill>
          <a:blip r:embed="rId5">
            <a:alphaModFix/>
          </a:blip>
          <a:stretch>
            <a:fillRect/>
          </a:stretch>
        </p:blipFill>
        <p:spPr>
          <a:xfrm>
            <a:off x="381000" y="4504307"/>
            <a:ext cx="3295650" cy="409575"/>
          </a:xfrm>
          <a:prstGeom prst="rect">
            <a:avLst/>
          </a:prstGeom>
          <a:noFill/>
          <a:ln>
            <a:noFill/>
          </a:ln>
        </p:spPr>
      </p:pic>
      <p:cxnSp>
        <p:nvCxnSpPr>
          <p:cNvPr id="277" name="Google Shape;277;p43"/>
          <p:cNvCxnSpPr/>
          <p:nvPr/>
        </p:nvCxnSpPr>
        <p:spPr>
          <a:xfrm>
            <a:off x="337050" y="4462125"/>
            <a:ext cx="5063100" cy="306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43"/>
          <p:cNvCxnSpPr>
            <a:endCxn id="269" idx="0"/>
          </p:cNvCxnSpPr>
          <p:nvPr/>
        </p:nvCxnSpPr>
        <p:spPr>
          <a:xfrm>
            <a:off x="7343300" y="757375"/>
            <a:ext cx="0" cy="409200"/>
          </a:xfrm>
          <a:prstGeom prst="straightConnector1">
            <a:avLst/>
          </a:prstGeom>
          <a:noFill/>
          <a:ln cap="flat" cmpd="sng" w="9525">
            <a:solidFill>
              <a:schemeClr val="dk2"/>
            </a:solidFill>
            <a:prstDash val="solid"/>
            <a:round/>
            <a:headEnd len="med" w="med" type="none"/>
            <a:tailEnd len="med" w="med" type="triangle"/>
          </a:ln>
        </p:spPr>
      </p:cxnSp>
      <p:sp>
        <p:nvSpPr>
          <p:cNvPr id="279" name="Google Shape;279;p43"/>
          <p:cNvSpPr txBox="1"/>
          <p:nvPr/>
        </p:nvSpPr>
        <p:spPr>
          <a:xfrm>
            <a:off x="7323937" y="2014010"/>
            <a:ext cx="16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Year seen</a:t>
            </a:r>
            <a:endParaRPr/>
          </a:p>
        </p:txBody>
      </p:sp>
      <p:sp>
        <p:nvSpPr>
          <p:cNvPr id="280" name="Google Shape;280;p43"/>
          <p:cNvSpPr txBox="1"/>
          <p:nvPr/>
        </p:nvSpPr>
        <p:spPr>
          <a:xfrm>
            <a:off x="7323937" y="3233210"/>
            <a:ext cx="16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Title seen</a:t>
            </a:r>
            <a:endParaRPr/>
          </a:p>
        </p:txBody>
      </p:sp>
      <p:sp>
        <p:nvSpPr>
          <p:cNvPr id="281" name="Google Shape;281;p43"/>
          <p:cNvSpPr txBox="1"/>
          <p:nvPr/>
        </p:nvSpPr>
        <p:spPr>
          <a:xfrm>
            <a:off x="7323937" y="4452410"/>
            <a:ext cx="16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END seen</a:t>
            </a:r>
            <a:endParaRPr/>
          </a:p>
        </p:txBody>
      </p:sp>
      <p:sp>
        <p:nvSpPr>
          <p:cNvPr id="282" name="Google Shape;282;p43"/>
          <p:cNvSpPr/>
          <p:nvPr/>
        </p:nvSpPr>
        <p:spPr>
          <a:xfrm>
            <a:off x="975382" y="1251721"/>
            <a:ext cx="525900" cy="201900"/>
          </a:xfrm>
          <a:prstGeom prst="rect">
            <a:avLst/>
          </a:prstGeom>
          <a:solidFill>
            <a:srgbClr val="FFFF00">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43"/>
          <p:cNvSpPr/>
          <p:nvPr/>
        </p:nvSpPr>
        <p:spPr>
          <a:xfrm>
            <a:off x="980055" y="1651511"/>
            <a:ext cx="1705800" cy="201900"/>
          </a:xfrm>
          <a:prstGeom prst="rect">
            <a:avLst/>
          </a:prstGeom>
          <a:solidFill>
            <a:srgbClr val="FFFF00">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3"/>
          <p:cNvSpPr/>
          <p:nvPr/>
        </p:nvSpPr>
        <p:spPr>
          <a:xfrm>
            <a:off x="980053" y="4699500"/>
            <a:ext cx="719700" cy="201900"/>
          </a:xfrm>
          <a:prstGeom prst="rect">
            <a:avLst/>
          </a:prstGeom>
          <a:solidFill>
            <a:srgbClr val="FFFF00">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43"/>
          <p:cNvSpPr/>
          <p:nvPr/>
        </p:nvSpPr>
        <p:spPr>
          <a:xfrm>
            <a:off x="6871250" y="513175"/>
            <a:ext cx="944100" cy="244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solidFill>
                  <a:schemeClr val="hlink"/>
                </a:solidFill>
                <a:hlinkClick r:id="rId3"/>
              </a:rPr>
              <a:t>Shakespeare</a:t>
            </a:r>
            <a:r>
              <a:rPr lang="en"/>
              <a:t>: State Machine</a:t>
            </a:r>
            <a:endParaRPr/>
          </a:p>
        </p:txBody>
      </p:sp>
      <p:sp>
        <p:nvSpPr>
          <p:cNvPr id="291" name="Google Shape;291;p44"/>
          <p:cNvSpPr/>
          <p:nvPr/>
        </p:nvSpPr>
        <p:spPr>
          <a:xfrm>
            <a:off x="6346100" y="1166575"/>
            <a:ext cx="1994400" cy="88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WAIT_FOR_YEAR</a:t>
            </a:r>
            <a:endParaRPr/>
          </a:p>
        </p:txBody>
      </p:sp>
      <p:sp>
        <p:nvSpPr>
          <p:cNvPr id="292" name="Google Shape;292;p44"/>
          <p:cNvSpPr/>
          <p:nvPr/>
        </p:nvSpPr>
        <p:spPr>
          <a:xfrm>
            <a:off x="6346100" y="2385775"/>
            <a:ext cx="1994400" cy="88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WAIT_FOR_TITLE</a:t>
            </a:r>
            <a:endParaRPr/>
          </a:p>
        </p:txBody>
      </p:sp>
      <p:sp>
        <p:nvSpPr>
          <p:cNvPr id="293" name="Google Shape;293;p44"/>
          <p:cNvSpPr/>
          <p:nvPr/>
        </p:nvSpPr>
        <p:spPr>
          <a:xfrm>
            <a:off x="6346100" y="3604975"/>
            <a:ext cx="1994400" cy="88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WAIT_FOR_END</a:t>
            </a:r>
            <a:endParaRPr/>
          </a:p>
        </p:txBody>
      </p:sp>
      <p:cxnSp>
        <p:nvCxnSpPr>
          <p:cNvPr id="294" name="Google Shape;294;p44"/>
          <p:cNvCxnSpPr>
            <a:stCxn id="291" idx="2"/>
            <a:endCxn id="292" idx="0"/>
          </p:cNvCxnSpPr>
          <p:nvPr/>
        </p:nvCxnSpPr>
        <p:spPr>
          <a:xfrm>
            <a:off x="7343300" y="2056375"/>
            <a:ext cx="0" cy="3294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44"/>
          <p:cNvCxnSpPr/>
          <p:nvPr/>
        </p:nvCxnSpPr>
        <p:spPr>
          <a:xfrm>
            <a:off x="7343300" y="3275575"/>
            <a:ext cx="0" cy="3294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44"/>
          <p:cNvCxnSpPr>
            <a:stCxn id="293" idx="2"/>
            <a:endCxn id="291" idx="1"/>
          </p:cNvCxnSpPr>
          <p:nvPr/>
        </p:nvCxnSpPr>
        <p:spPr>
          <a:xfrm flipH="1" rot="5400000">
            <a:off x="5403050" y="2554525"/>
            <a:ext cx="2883300" cy="997200"/>
          </a:xfrm>
          <a:prstGeom prst="bentConnector4">
            <a:avLst>
              <a:gd fmla="val -8259" name="adj1"/>
              <a:gd fmla="val 123879" name="adj2"/>
            </a:avLst>
          </a:prstGeom>
          <a:noFill/>
          <a:ln cap="flat" cmpd="sng" w="9525">
            <a:solidFill>
              <a:schemeClr val="dk2"/>
            </a:solidFill>
            <a:prstDash val="solid"/>
            <a:round/>
            <a:headEnd len="med" w="med" type="none"/>
            <a:tailEnd len="med" w="med" type="triangle"/>
          </a:ln>
        </p:spPr>
      </p:cxnSp>
      <p:cxnSp>
        <p:nvCxnSpPr>
          <p:cNvPr id="297" name="Google Shape;297;p44"/>
          <p:cNvCxnSpPr>
            <a:endCxn id="291" idx="0"/>
          </p:cNvCxnSpPr>
          <p:nvPr/>
        </p:nvCxnSpPr>
        <p:spPr>
          <a:xfrm>
            <a:off x="7343300" y="757375"/>
            <a:ext cx="0" cy="40920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44"/>
          <p:cNvSpPr txBox="1"/>
          <p:nvPr/>
        </p:nvSpPr>
        <p:spPr>
          <a:xfrm>
            <a:off x="7323937" y="2014010"/>
            <a:ext cx="16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Year seen</a:t>
            </a:r>
            <a:endParaRPr/>
          </a:p>
        </p:txBody>
      </p:sp>
      <p:sp>
        <p:nvSpPr>
          <p:cNvPr id="299" name="Google Shape;299;p44"/>
          <p:cNvSpPr txBox="1"/>
          <p:nvPr/>
        </p:nvSpPr>
        <p:spPr>
          <a:xfrm>
            <a:off x="7323937" y="3233210"/>
            <a:ext cx="16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Title seen</a:t>
            </a:r>
            <a:endParaRPr/>
          </a:p>
        </p:txBody>
      </p:sp>
      <p:sp>
        <p:nvSpPr>
          <p:cNvPr id="300" name="Google Shape;300;p44"/>
          <p:cNvSpPr txBox="1"/>
          <p:nvPr/>
        </p:nvSpPr>
        <p:spPr>
          <a:xfrm>
            <a:off x="7323937" y="4452410"/>
            <a:ext cx="16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END seen</a:t>
            </a:r>
            <a:endParaRPr/>
          </a:p>
        </p:txBody>
      </p:sp>
      <p:sp>
        <p:nvSpPr>
          <p:cNvPr id="301" name="Google Shape;301;p44"/>
          <p:cNvSpPr/>
          <p:nvPr/>
        </p:nvSpPr>
        <p:spPr>
          <a:xfrm>
            <a:off x="6871250" y="513175"/>
            <a:ext cx="944100" cy="244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a:t>
            </a:r>
            <a:endParaRPr/>
          </a:p>
        </p:txBody>
      </p:sp>
      <p:pic>
        <p:nvPicPr>
          <p:cNvPr id="302" name="Google Shape;302;p44"/>
          <p:cNvPicPr preferRelativeResize="0"/>
          <p:nvPr/>
        </p:nvPicPr>
        <p:blipFill>
          <a:blip r:embed="rId4">
            <a:alphaModFix/>
          </a:blip>
          <a:stretch>
            <a:fillRect/>
          </a:stretch>
        </p:blipFill>
        <p:spPr>
          <a:xfrm>
            <a:off x="570375" y="2545700"/>
            <a:ext cx="4200525" cy="2076450"/>
          </a:xfrm>
          <a:prstGeom prst="rect">
            <a:avLst/>
          </a:prstGeom>
          <a:noFill/>
          <a:ln cap="flat" cmpd="sng" w="19050">
            <a:solidFill>
              <a:schemeClr val="dk2"/>
            </a:solidFill>
            <a:prstDash val="solid"/>
            <a:round/>
            <a:headEnd len="sm" w="sm" type="none"/>
            <a:tailEnd len="sm" w="sm" type="none"/>
          </a:ln>
        </p:spPr>
      </p:pic>
      <p:pic>
        <p:nvPicPr>
          <p:cNvPr id="303" name="Google Shape;303;p44"/>
          <p:cNvPicPr preferRelativeResize="0"/>
          <p:nvPr/>
        </p:nvPicPr>
        <p:blipFill>
          <a:blip r:embed="rId5">
            <a:alphaModFix/>
          </a:blip>
          <a:stretch>
            <a:fillRect/>
          </a:stretch>
        </p:blipFill>
        <p:spPr>
          <a:xfrm>
            <a:off x="570375" y="1224500"/>
            <a:ext cx="4200525" cy="11144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2345000" y="152400"/>
            <a:ext cx="4681974" cy="4903425"/>
          </a:xfrm>
          <a:prstGeom prst="rect">
            <a:avLst/>
          </a:prstGeom>
          <a:noFill/>
          <a:ln>
            <a:noFill/>
          </a:ln>
        </p:spPr>
      </p:pic>
      <p:sp>
        <p:nvSpPr>
          <p:cNvPr id="73" name="Google Shape;73;p16"/>
          <p:cNvSpPr txBox="1"/>
          <p:nvPr/>
        </p:nvSpPr>
        <p:spPr>
          <a:xfrm>
            <a:off x="6485800" y="4564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https://xkcd.com/1488/</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2362200" y="152400"/>
            <a:ext cx="4262665" cy="4838701"/>
          </a:xfrm>
          <a:prstGeom prst="rect">
            <a:avLst/>
          </a:prstGeom>
          <a:noFill/>
          <a:ln>
            <a:noFill/>
          </a:ln>
        </p:spPr>
      </p:pic>
      <p:sp>
        <p:nvSpPr>
          <p:cNvPr id="79" name="Google Shape;79;p17"/>
          <p:cNvSpPr txBox="1"/>
          <p:nvPr/>
        </p:nvSpPr>
        <p:spPr>
          <a:xfrm>
            <a:off x="6744100" y="4517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https://xkcd.com/353/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3146745" y="152400"/>
            <a:ext cx="1445292" cy="4838698"/>
          </a:xfrm>
          <a:prstGeom prst="rect">
            <a:avLst/>
          </a:prstGeom>
          <a:noFill/>
          <a:ln>
            <a:noFill/>
          </a:ln>
        </p:spPr>
      </p:pic>
      <p:sp>
        <p:nvSpPr>
          <p:cNvPr id="85" name="Google Shape;85;p18"/>
          <p:cNvSpPr/>
          <p:nvPr/>
        </p:nvSpPr>
        <p:spPr>
          <a:xfrm>
            <a:off x="3715618" y="4788150"/>
            <a:ext cx="746700" cy="164400"/>
          </a:xfrm>
          <a:prstGeom prst="rect">
            <a:avLst/>
          </a:prstGeom>
          <a:solidFill>
            <a:srgbClr val="FFFF00">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6" name="Google Shape;86;p18"/>
          <p:cNvPicPr preferRelativeResize="0"/>
          <p:nvPr/>
        </p:nvPicPr>
        <p:blipFill>
          <a:blip r:embed="rId4">
            <a:alphaModFix/>
          </a:blip>
          <a:stretch>
            <a:fillRect/>
          </a:stretch>
        </p:blipFill>
        <p:spPr>
          <a:xfrm>
            <a:off x="1905000" y="152400"/>
            <a:ext cx="1165545" cy="4838697"/>
          </a:xfrm>
          <a:prstGeom prst="rect">
            <a:avLst/>
          </a:prstGeom>
          <a:noFill/>
          <a:ln>
            <a:noFill/>
          </a:ln>
        </p:spPr>
      </p:pic>
      <p:pic>
        <p:nvPicPr>
          <p:cNvPr id="87" name="Google Shape;87;p18"/>
          <p:cNvPicPr preferRelativeResize="0"/>
          <p:nvPr/>
        </p:nvPicPr>
        <p:blipFill>
          <a:blip r:embed="rId5">
            <a:alphaModFix/>
          </a:blip>
          <a:stretch>
            <a:fillRect/>
          </a:stretch>
        </p:blipFill>
        <p:spPr>
          <a:xfrm>
            <a:off x="4668237" y="152400"/>
            <a:ext cx="4180179" cy="4838700"/>
          </a:xfrm>
          <a:prstGeom prst="rect">
            <a:avLst/>
          </a:prstGeom>
          <a:noFill/>
          <a:ln>
            <a:noFill/>
          </a:ln>
        </p:spPr>
      </p:pic>
      <p:sp>
        <p:nvSpPr>
          <p:cNvPr id="88" name="Google Shape;88;p18"/>
          <p:cNvSpPr/>
          <p:nvPr/>
        </p:nvSpPr>
        <p:spPr>
          <a:xfrm>
            <a:off x="4758229" y="427250"/>
            <a:ext cx="1134300" cy="164400"/>
          </a:xfrm>
          <a:prstGeom prst="rect">
            <a:avLst/>
          </a:prstGeom>
          <a:solidFill>
            <a:srgbClr val="FFFF00">
              <a:alpha val="571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9" name="Google Shape;89;p18"/>
          <p:cNvPicPr preferRelativeResize="0"/>
          <p:nvPr/>
        </p:nvPicPr>
        <p:blipFill>
          <a:blip r:embed="rId6">
            <a:alphaModFix/>
          </a:blip>
          <a:stretch>
            <a:fillRect/>
          </a:stretch>
        </p:blipFill>
        <p:spPr>
          <a:xfrm>
            <a:off x="329988" y="420230"/>
            <a:ext cx="1445276" cy="6527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2202650" y="2757963"/>
            <a:ext cx="5048250" cy="2085975"/>
          </a:xfrm>
          <a:prstGeom prst="rect">
            <a:avLst/>
          </a:prstGeom>
          <a:noFill/>
          <a:ln>
            <a:noFill/>
          </a:ln>
        </p:spPr>
      </p:pic>
      <p:pic>
        <p:nvPicPr>
          <p:cNvPr id="95" name="Google Shape;95;p19"/>
          <p:cNvPicPr preferRelativeResize="0"/>
          <p:nvPr/>
        </p:nvPicPr>
        <p:blipFill>
          <a:blip r:embed="rId4">
            <a:alphaModFix/>
          </a:blip>
          <a:stretch>
            <a:fillRect/>
          </a:stretch>
        </p:blipFill>
        <p:spPr>
          <a:xfrm>
            <a:off x="2620625" y="1897000"/>
            <a:ext cx="4163199" cy="1162700"/>
          </a:xfrm>
          <a:prstGeom prst="rect">
            <a:avLst/>
          </a:prstGeom>
          <a:noFill/>
          <a:ln>
            <a:noFill/>
          </a:ln>
        </p:spPr>
      </p:pic>
      <p:sp>
        <p:nvSpPr>
          <p:cNvPr id="96" name="Google Shape;96;p1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Series approximations</a:t>
            </a:r>
            <a:endParaRPr/>
          </a:p>
        </p:txBody>
      </p:sp>
      <p:sp>
        <p:nvSpPr>
          <p:cNvPr id="97" name="Google Shape;97;p19"/>
          <p:cNvSpPr txBox="1"/>
          <p:nvPr/>
        </p:nvSpPr>
        <p:spPr>
          <a:xfrm>
            <a:off x="304800" y="990600"/>
            <a:ext cx="8704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Deep d</a:t>
            </a:r>
            <a:r>
              <a:rPr lang="en">
                <a:solidFill>
                  <a:schemeClr val="dk1"/>
                </a:solidFill>
              </a:rPr>
              <a:t>own, computers are built out of circuits that do basic math operations like add, subtract, multiply, divide. To do a calculation like sin(x) or cos(x), computers use series approximations such as Taylor Series. There are series approximations that can be derived for many important mathematical formulas. Even pi itself has series approximations.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Runtime Analysis</a:t>
            </a:r>
            <a:endParaRPr/>
          </a:p>
        </p:txBody>
      </p:sp>
      <p:sp>
        <p:nvSpPr>
          <p:cNvPr id="103" name="Google Shape;103;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Chapter 4.5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295125" y="973275"/>
            <a:ext cx="8280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Fro</a:t>
            </a:r>
            <a:r>
              <a:rPr lang="en"/>
              <a:t>m CodeHS: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What makes a good algorithm?</a:t>
            </a:r>
            <a:endParaRPr/>
          </a:p>
          <a:p>
            <a:pPr indent="-317500" lvl="0" marL="457200" rtl="0" algn="l">
              <a:spcBef>
                <a:spcPts val="0"/>
              </a:spcBef>
              <a:spcAft>
                <a:spcPts val="0"/>
              </a:spcAft>
              <a:buSzPts val="1400"/>
              <a:buChar char="●"/>
            </a:pPr>
            <a:r>
              <a:rPr lang="en"/>
              <a:t>Correctness</a:t>
            </a:r>
            <a:endParaRPr/>
          </a:p>
          <a:p>
            <a:pPr indent="-317500" lvl="0" marL="457200" rtl="0" algn="l">
              <a:spcBef>
                <a:spcPts val="0"/>
              </a:spcBef>
              <a:spcAft>
                <a:spcPts val="0"/>
              </a:spcAft>
              <a:buSzPts val="1400"/>
              <a:buChar char="●"/>
            </a:pPr>
            <a:r>
              <a:rPr lang="en"/>
              <a:t>Easy to understand by someone else</a:t>
            </a:r>
            <a:endParaRPr/>
          </a:p>
          <a:p>
            <a:pPr indent="-317500" lvl="0" marL="457200" rtl="0" algn="l">
              <a:spcBef>
                <a:spcPts val="0"/>
              </a:spcBef>
              <a:spcAft>
                <a:spcPts val="0"/>
              </a:spcAft>
              <a:buSzPts val="1400"/>
              <a:buChar char="●"/>
            </a:pPr>
            <a:r>
              <a:rPr lang="en"/>
              <a:t>Efficiency (run time and memory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Correctness</a:t>
            </a:r>
            <a:r>
              <a:rPr lang="en"/>
              <a:t> refers to whether the algorithm solves the given problem.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Easy to understand</a:t>
            </a:r>
            <a:r>
              <a:rPr lang="en"/>
              <a:t> can be a function of the complexity of the algorithm design, as well as how the code is laid out, use of appropriate variable names, and the use of comments.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Efficiency</a:t>
            </a:r>
            <a:r>
              <a:rPr lang="en"/>
              <a:t> can be looked at in several ways, which we will explore in this section.</a:t>
            </a:r>
            <a:endParaRPr/>
          </a:p>
        </p:txBody>
      </p:sp>
      <p:sp>
        <p:nvSpPr>
          <p:cNvPr id="109" name="Google Shape;109;p21"/>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makes a good algorithm?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