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12b413c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12b413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e263dfbd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e263dfbd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b382eb4e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b382eb4e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4e9a44584e975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4e9a44584e975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9d1ba4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9d1ba4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e263dfbd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e263dfbd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e263dfbd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e263dfbd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e263dfbd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e263dfbd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382eb4e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b382eb4e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b382eb4e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b382eb4e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b382eb4e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b382eb4e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e263dfbd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7e263dfb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382eb4e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b382eb4e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b382eb4e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b382eb4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24e9a44584e975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24e9a44584e975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e263dfbd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e263dfbd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hyperlink" Target="https://en.wikipedia.org/wiki/Functional_requirement" TargetMode="External"/><Relationship Id="rId13" Type="http://schemas.openxmlformats.org/officeDocument/2006/relationships/hyperlink" Target="https://en.wikipedia.org/wiki/Code_refactoring" TargetMode="External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plit.com/team/MsMolinaECHS" TargetMode="External"/><Relationship Id="rId4" Type="http://schemas.openxmlformats.org/officeDocument/2006/relationships/hyperlink" Target="https://en.wikipedia.org/wiki/Computer_programming" TargetMode="External"/><Relationship Id="rId9" Type="http://schemas.openxmlformats.org/officeDocument/2006/relationships/hyperlink" Target="https://en.wikipedia.org/wiki/Non-functional_requirement" TargetMode="External"/><Relationship Id="rId5" Type="http://schemas.openxmlformats.org/officeDocument/2006/relationships/hyperlink" Target="https://en.wikipedia.org/wiki/Software_design" TargetMode="External"/><Relationship Id="rId6" Type="http://schemas.openxmlformats.org/officeDocument/2006/relationships/hyperlink" Target="https://en.wikipedia.org/wiki/Computer_code" TargetMode="External"/><Relationship Id="rId7" Type="http://schemas.openxmlformats.org/officeDocument/2006/relationships/hyperlink" Target="https://en.wikipedia.org/wiki/Decomposition_(computer_science)" TargetMode="External"/><Relationship Id="rId8" Type="http://schemas.openxmlformats.org/officeDocument/2006/relationships/hyperlink" Target="https://en.wikipedia.org/wiki/Softwa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11/4/22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8075" y="355100"/>
            <a:ext cx="8452200" cy="4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Dog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Attributes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String name;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age;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Constructor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Dog(String name, int age) { …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Methods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getAge() { … }	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feedDog() { …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calcFoodAmount() { … }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5748300" y="88775"/>
            <a:ext cx="3306600" cy="49713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FF0000"/>
                </a:solidFill>
              </a:rPr>
              <a:t>private </a:t>
            </a:r>
            <a:r>
              <a:rPr i="1" lang="en" sz="1700">
                <a:solidFill>
                  <a:srgbClr val="FF0000"/>
                </a:solidFill>
              </a:rPr>
              <a:t>properties and methods can be accessed only from within an object</a:t>
            </a:r>
            <a:endParaRPr i="1" sz="17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FF0000"/>
                </a:solidFill>
              </a:rPr>
              <a:t>Question:</a:t>
            </a:r>
            <a:r>
              <a:rPr i="1" lang="en" sz="1700">
                <a:solidFill>
                  <a:srgbClr val="FF0000"/>
                </a:solidFill>
              </a:rPr>
              <a:t> Why might we want code outside Dog from modifying age or calling calcFoodAmount()?</a:t>
            </a:r>
            <a:endParaRPr i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Design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design </a:t>
            </a:r>
            <a:r>
              <a:rPr lang="en"/>
              <a:t>philosophy used by programmers when developing larger programs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Decide what classes you’ll need to solve a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the data (instance variables) and functionality (methods) for the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Utilize classes and objects to solve your problem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Encapsulation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(instance variables) and the code acting on it (methods) are wrapped together in a single implementation and the details are hidden.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Data is safe from harm by keeping it private 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75" y="2953425"/>
            <a:ext cx="1773226" cy="177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528950" y="-73250"/>
            <a:ext cx="88848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Dog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Attributes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Constructor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Dog(String name, int age) {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this.age = age;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Methods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getAge()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age;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feedDog()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System.out.println("Gave " + name + " " + calcFoodAmount() + " of food.");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calcFoodAmount()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(age &lt; 6)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"3 bowls";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"1 bowl";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528950" y="-73250"/>
            <a:ext cx="88848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Dog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// Attributes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Constructor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Dog(String name, int age) {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this.age = age;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Methods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getAge()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age;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feedDog()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System.out.println("Gave " + name + " " + calcFoodAmount() + " of food.");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calcFoodAmount()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(age &lt; 6)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"3 bowls";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"1 bowl";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528950" y="-73250"/>
            <a:ext cx="88848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Dog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Attributes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// Constructor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Dog(String name, int age) { 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b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this.age = age;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Methods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getAge()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age;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feedDog()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System.out.println("Gave " + name + " " + calcFoodAmount() + " of food.");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calcFoodAmount()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(age &lt; 6)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"3 bowls";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"1 bowl";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528950" y="-73250"/>
            <a:ext cx="88848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Dog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Attributes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 int age;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Constructor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Dog(String name, int age) {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name;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this.age = age;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// Methods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getAge() {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age;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feedDog() {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System.out.println("Gave " + name + " " + calcFoodAmount() + " of food.");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private String calcFoodAmount() {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if (age &lt; 6) {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"3 bowls";  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"1 bowl";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all the activities for 5.1 on CSAwesome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RefactorMe replit</a:t>
            </a:r>
            <a:endParaRPr/>
          </a:p>
        </p:txBody>
      </p:sp>
      <p:sp>
        <p:nvSpPr>
          <p:cNvPr id="148" name="Google Shape;148;p29"/>
          <p:cNvSpPr txBox="1"/>
          <p:nvPr/>
        </p:nvSpPr>
        <p:spPr>
          <a:xfrm>
            <a:off x="810000" y="2188025"/>
            <a:ext cx="4079400" cy="23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In </a:t>
            </a:r>
            <a:r>
              <a:rPr lang="en" sz="15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programming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5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software design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b="1" lang="en" sz="1550">
                <a:solidFill>
                  <a:srgbClr val="202122"/>
                </a:solidFill>
                <a:highlight>
                  <a:srgbClr val="FFFFFF"/>
                </a:highlight>
              </a:rPr>
              <a:t>code refactoring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 is the process of restructuring existing </a:t>
            </a:r>
            <a:r>
              <a:rPr lang="en" sz="15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code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—changing the </a:t>
            </a:r>
            <a:r>
              <a:rPr i="1" lang="en" sz="15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factoring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—without changing its external behavior. Refactoring is intended to improve the design, structure, and/or implementation of the </a:t>
            </a:r>
            <a:r>
              <a:rPr lang="en" sz="15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software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 (its </a:t>
            </a:r>
            <a:r>
              <a:rPr i="1" lang="en" sz="15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non-functional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 attributes), while preserving its </a:t>
            </a:r>
            <a:r>
              <a:rPr lang="en" sz="15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functionality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900"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85175" y="1871725"/>
            <a:ext cx="4152151" cy="2864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57250" y="446900"/>
            <a:ext cx="2296250" cy="15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810000" y="4568875"/>
            <a:ext cx="4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https://en.wikipedia.org/wiki/Code_refactoring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Java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Class</a:t>
            </a:r>
            <a:r>
              <a:rPr lang="en"/>
              <a:t> - Blueprint for an object; instructions for how construct an object. </a:t>
            </a:r>
            <a:r>
              <a:rPr b="1" lang="en"/>
              <a:t>There can be ONLY ONE of these -&gt; "Dog"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Object</a:t>
            </a:r>
            <a:r>
              <a:rPr lang="en"/>
              <a:t> - A particular instance of a class; use the new operator to create an object instance from a Class. </a:t>
            </a:r>
            <a:r>
              <a:rPr b="1" lang="en"/>
              <a:t>There can be MANY of these -&gt; </a:t>
            </a:r>
            <a:r>
              <a:rPr b="1" lang="en"/>
              <a:t>"A 3 year-old German Shepherd named Roscoe", "A 1 year-old Golden Retriever named Lucy"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/>
              <a:t>Properties and Methods</a:t>
            </a:r>
            <a:r>
              <a:rPr lang="en"/>
              <a:t> - </a:t>
            </a:r>
            <a:r>
              <a:rPr b="1" lang="en"/>
              <a:t>Properties</a:t>
            </a:r>
            <a:r>
              <a:rPr lang="en"/>
              <a:t> are attributes (name, age, breed) and </a:t>
            </a:r>
            <a:r>
              <a:rPr b="1" lang="en"/>
              <a:t>Methods</a:t>
            </a:r>
            <a:r>
              <a:rPr lang="en"/>
              <a:t> are operations (play, eat, sleep); and each can be either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 (available outside the Object)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/>
              <a:t> (available from only the inside of an Object)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Class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00" y="1321200"/>
            <a:ext cx="64710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Defining a Class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class Dog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public Dog(String name, int age)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Creating Objects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Dog scout = new Dog("Scout", 10);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Dog bailey = new Dog("Bailey", 5);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0" l="18837" r="25099" t="0"/>
          <a:stretch/>
        </p:blipFill>
        <p:spPr>
          <a:xfrm>
            <a:off x="197825" y="2225475"/>
            <a:ext cx="1907799" cy="22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29075" y="895175"/>
            <a:ext cx="8452200" cy="4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Dog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Attributes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String name;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age;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Constructor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Dog(String name, int age) { …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Methods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getAge() { … }	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feedDog() { …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calcFoodAmount() { …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Writing a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Variables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attributes, </a:t>
            </a:r>
            <a:r>
              <a:rPr lang="en"/>
              <a:t>properties, or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the data of an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Every Object instance has their own values for these properties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Dog("Scout", 10);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Dog("Bailey", 5);</a:t>
            </a:r>
            <a:b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.name.equals("Scout") == true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.name.equals("Bailey") == true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.name.equals(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.name) ==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Methods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75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the behavior generically in the Class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So that it can be used by every Object instance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feedDog()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System.out.println("Gave " + name + " a bowl of food.");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Dog("Scout", 10);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Dog("Bailey", 5);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.feedDog();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"Gave Scout a bowl of food."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bailey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.feedDog();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"Gave Bailey a bowl of food."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vs Public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Private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instance variable or method that can only be accessed within the class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 the AP Exam all instance variables should be private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Some methods can be private if they are only used internally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Public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instance variable or method that can be accessed outside of a class like in the main method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methods are public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8075" y="347700"/>
            <a:ext cx="8452200" cy="4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Dog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Attributes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public String name;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age;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Constructor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	public Dog(String name, int age) { … }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Methods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getAge() { … }	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feedDog() { … }</a:t>
            </a:r>
            <a:endParaRPr b="1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calcFoodAmount() { …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5632350" y="88775"/>
            <a:ext cx="3423000" cy="4971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9900FF"/>
                </a:solidFill>
              </a:rPr>
              <a:t>public</a:t>
            </a:r>
            <a:r>
              <a:rPr i="1" lang="en" sz="1700">
                <a:solidFill>
                  <a:srgbClr val="9900FF"/>
                </a:solidFill>
              </a:rPr>
              <a:t> properties and methods can be directly accessed from outside an object</a:t>
            </a:r>
            <a:endParaRPr i="1" sz="17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i="1" lang="en" sz="1500">
                <a:solidFill>
                  <a:srgbClr val="9900FF"/>
                </a:solidFill>
              </a:rPr>
            </a:br>
            <a:br>
              <a:rPr i="1" lang="en" sz="1500">
                <a:solidFill>
                  <a:srgbClr val="9900FF"/>
                </a:solidFill>
              </a:rPr>
            </a:br>
            <a:r>
              <a:rPr i="1" lang="en" sz="1500" u="sng">
                <a:solidFill>
                  <a:srgbClr val="9900FF"/>
                </a:solidFill>
              </a:rPr>
              <a:t>OKAY</a:t>
            </a:r>
            <a:br>
              <a:rPr i="1" lang="en" sz="1500">
                <a:solidFill>
                  <a:srgbClr val="9900FF"/>
                </a:solidFill>
              </a:rPr>
            </a:br>
            <a:br>
              <a:rPr i="1" lang="en" sz="1500">
                <a:solidFill>
                  <a:srgbClr val="9900FF"/>
                </a:solidFill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new Dog("Scout", 10);</a:t>
            </a:r>
            <a:endParaRPr i="1" sz="1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.name = "S-Dog";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.getAge();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.feedDog();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 u="sng">
                <a:solidFill>
                  <a:srgbClr val="9900FF"/>
                </a:solidFill>
              </a:rPr>
              <a:t>ERROR</a:t>
            </a:r>
            <a:br>
              <a:rPr i="1" lang="en" sz="1500">
                <a:solidFill>
                  <a:srgbClr val="9900FF"/>
                </a:solidFill>
              </a:rPr>
            </a:br>
            <a:br>
              <a:rPr i="1" lang="en" sz="1500">
                <a:solidFill>
                  <a:srgbClr val="9900FF"/>
                </a:solidFill>
              </a:rPr>
            </a:b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.age = 5;</a:t>
            </a:r>
            <a:b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scout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.calcFoodAmount();</a:t>
            </a:r>
            <a:endParaRPr sz="15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