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86a5f419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86a5f419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bf947d2acd709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bf947d2acd709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bf947d2acd709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3bf947d2acd709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3bf947d2acd709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3bf947d2acd709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6a5f4196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86a5f4196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86a5f4196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86a5f4196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86a5f4196b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86a5f4196b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86a5f4196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86a5f4196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86a5f4196b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86a5f4196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86a5f4196b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86a5f4196b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86a5f4196b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86a5f4196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002aba06b8b13b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002aba06b8b13b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86a5f4196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86a5f4196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86a5f4196b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86a5f4196b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86a5f4196b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86a5f4196b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86a5f4196b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86a5f4196b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86a5f4196b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86a5f4196b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6a5f4196b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86a5f4196b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86a5f4196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86a5f4196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86a5f4196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86a5f4196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bf947d2acd709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bf947d2acd709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bf947d2acd709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bf947d2acd709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3bf947d2acd709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3bf947d2acd709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bf947d2acd709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bf947d2acd709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bf947d2acd709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bf947d2acd709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bf947d2acd709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bf947d2acd709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en.wikipedia.org/wiki/Principle_of_least_privileg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replit.com/team/MsMolinaECHS" TargetMode="External"/><Relationship Id="rId4" Type="http://schemas.openxmlformats.org/officeDocument/2006/relationships/hyperlink" Target="https://replit.com/team/MsMolinaECH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11/9/22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995650" y="1152475"/>
            <a:ext cx="48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Char char="●"/>
            </a:pPr>
            <a:r>
              <a:rPr lang="en" sz="1900">
                <a:solidFill>
                  <a:srgbClr val="0000FF"/>
                </a:solidFill>
              </a:rPr>
              <a:t>Instance </a:t>
            </a:r>
            <a:r>
              <a:rPr lang="en" sz="1900">
                <a:solidFill>
                  <a:srgbClr val="0000FF"/>
                </a:solidFill>
              </a:rPr>
              <a:t>Variables</a:t>
            </a:r>
            <a:r>
              <a:rPr lang="en" sz="1900">
                <a:solidFill>
                  <a:srgbClr val="0000FF"/>
                </a:solidFill>
              </a:rPr>
              <a:t> (a.k.a attributes, properties, fields) hold the data of an Object</a:t>
            </a:r>
            <a:endParaRPr sz="1900">
              <a:solidFill>
                <a:srgbClr val="0000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Char char="●"/>
            </a:pPr>
            <a:r>
              <a:rPr lang="en" sz="1900">
                <a:solidFill>
                  <a:srgbClr val="0000FF"/>
                </a:solidFill>
              </a:rPr>
              <a:t>Methods define the behaviors of an Object</a:t>
            </a:r>
            <a:endParaRPr sz="1900">
              <a:solidFill>
                <a:srgbClr val="0000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Char char="●"/>
            </a:pPr>
            <a:r>
              <a:rPr lang="en" sz="1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900">
                <a:solidFill>
                  <a:srgbClr val="0000FF"/>
                </a:solidFill>
              </a:rPr>
              <a:t> instance variables and methods are </a:t>
            </a:r>
            <a:r>
              <a:rPr b="1" lang="en" sz="1900">
                <a:solidFill>
                  <a:srgbClr val="0000FF"/>
                </a:solidFill>
              </a:rPr>
              <a:t>accessible from outside</a:t>
            </a:r>
            <a:r>
              <a:rPr lang="en" sz="1900">
                <a:solidFill>
                  <a:srgbClr val="0000FF"/>
                </a:solidFill>
              </a:rPr>
              <a:t> an Object</a:t>
            </a:r>
            <a:endParaRPr sz="1900">
              <a:solidFill>
                <a:srgbClr val="0000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Char char="●"/>
            </a:pPr>
            <a:r>
              <a:rPr lang="en" sz="1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900">
                <a:solidFill>
                  <a:srgbClr val="0000FF"/>
                </a:solidFill>
              </a:rPr>
              <a:t> instance variables and methods are </a:t>
            </a:r>
            <a:r>
              <a:rPr b="1" lang="en" sz="1900" u="sng">
                <a:solidFill>
                  <a:srgbClr val="0000FF"/>
                </a:solidFill>
              </a:rPr>
              <a:t>only</a:t>
            </a:r>
            <a:r>
              <a:rPr b="1" lang="en" sz="1900">
                <a:solidFill>
                  <a:srgbClr val="0000FF"/>
                </a:solidFill>
              </a:rPr>
              <a:t> accessible from within</a:t>
            </a:r>
            <a:r>
              <a:rPr lang="en" sz="1900">
                <a:solidFill>
                  <a:srgbClr val="0000FF"/>
                </a:solidFill>
              </a:rPr>
              <a:t> the Object</a:t>
            </a:r>
            <a:endParaRPr sz="1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Classes</a:t>
            </a:r>
            <a:r>
              <a:rPr lang="en"/>
              <a:t> (recap)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320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Instance Variables &amp; Methods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Public vs Private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Constructors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Accessor Methods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Mutator Methods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995650" y="1152475"/>
            <a:ext cx="48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en" sz="1900">
                <a:solidFill>
                  <a:srgbClr val="0000FF"/>
                </a:solidFill>
              </a:rPr>
              <a:t>Instance </a:t>
            </a:r>
            <a:r>
              <a:rPr lang="en" sz="1900">
                <a:solidFill>
                  <a:srgbClr val="0000FF"/>
                </a:solidFill>
              </a:rPr>
              <a:t>Variables</a:t>
            </a:r>
            <a:r>
              <a:rPr lang="en" sz="1900">
                <a:solidFill>
                  <a:srgbClr val="0000FF"/>
                </a:solidFill>
              </a:rPr>
              <a:t> (a.k.a attributes, properties, fields) hold the data of an Object</a:t>
            </a:r>
            <a:endParaRPr sz="1900">
              <a:solidFill>
                <a:srgbClr val="0000FF"/>
              </a:solidFill>
            </a:endParaRPr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en" sz="1900">
                <a:solidFill>
                  <a:srgbClr val="0000FF"/>
                </a:solidFill>
              </a:rPr>
              <a:t>Methods define the behaviors of an Object</a:t>
            </a:r>
            <a:endParaRPr sz="1900">
              <a:solidFill>
                <a:srgbClr val="0000FF"/>
              </a:solidFill>
            </a:endParaRPr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en" sz="1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900">
                <a:solidFill>
                  <a:srgbClr val="0000FF"/>
                </a:solidFill>
              </a:rPr>
              <a:t> instance variables and methods are </a:t>
            </a:r>
            <a:r>
              <a:rPr b="1" lang="en" sz="1900">
                <a:solidFill>
                  <a:srgbClr val="0000FF"/>
                </a:solidFill>
              </a:rPr>
              <a:t>accessible from outside</a:t>
            </a:r>
            <a:r>
              <a:rPr lang="en" sz="1900">
                <a:solidFill>
                  <a:srgbClr val="0000FF"/>
                </a:solidFill>
              </a:rPr>
              <a:t> an Object</a:t>
            </a:r>
            <a:endParaRPr sz="1900">
              <a:solidFill>
                <a:srgbClr val="0000FF"/>
              </a:solidFill>
            </a:endParaRPr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en" sz="1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900">
                <a:solidFill>
                  <a:srgbClr val="0000FF"/>
                </a:solidFill>
              </a:rPr>
              <a:t> instance variables and methods are </a:t>
            </a:r>
            <a:r>
              <a:rPr b="1" lang="en" sz="1900" u="sng">
                <a:solidFill>
                  <a:srgbClr val="0000FF"/>
                </a:solidFill>
              </a:rPr>
              <a:t>only</a:t>
            </a:r>
            <a:r>
              <a:rPr b="1" lang="en" sz="1900">
                <a:solidFill>
                  <a:srgbClr val="0000FF"/>
                </a:solidFill>
              </a:rPr>
              <a:t> accessible from within</a:t>
            </a:r>
            <a:r>
              <a:rPr lang="en" sz="1900">
                <a:solidFill>
                  <a:srgbClr val="0000FF"/>
                </a:solidFill>
              </a:rPr>
              <a:t> the Object</a:t>
            </a:r>
            <a:endParaRPr sz="1900">
              <a:solidFill>
                <a:srgbClr val="0000FF"/>
              </a:solidFill>
            </a:endParaRPr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en" sz="1900">
                <a:solidFill>
                  <a:srgbClr val="0000FF"/>
                </a:solidFill>
              </a:rPr>
              <a:t>Constructors...</a:t>
            </a:r>
            <a:endParaRPr sz="1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Classes</a:t>
            </a:r>
            <a:r>
              <a:rPr lang="en"/>
              <a:t> (recap)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320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Instance Variables &amp; Methods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Public vs Private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Constructors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Accessor Methods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Mutator Methods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995650" y="1152475"/>
            <a:ext cx="48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en" sz="1900">
                <a:solidFill>
                  <a:srgbClr val="0000FF"/>
                </a:solidFill>
              </a:rPr>
              <a:t>Instance </a:t>
            </a:r>
            <a:r>
              <a:rPr lang="en" sz="1900">
                <a:solidFill>
                  <a:srgbClr val="0000FF"/>
                </a:solidFill>
              </a:rPr>
              <a:t>Variables</a:t>
            </a:r>
            <a:r>
              <a:rPr lang="en" sz="1900">
                <a:solidFill>
                  <a:srgbClr val="0000FF"/>
                </a:solidFill>
              </a:rPr>
              <a:t> (a.k.a attributes, properties, fields) hold the data of an Object</a:t>
            </a:r>
            <a:endParaRPr sz="1900">
              <a:solidFill>
                <a:srgbClr val="0000FF"/>
              </a:solidFill>
            </a:endParaRPr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en" sz="1900">
                <a:solidFill>
                  <a:srgbClr val="0000FF"/>
                </a:solidFill>
              </a:rPr>
              <a:t>Methods define the behaviors of an Object</a:t>
            </a:r>
            <a:endParaRPr sz="1900">
              <a:solidFill>
                <a:srgbClr val="0000FF"/>
              </a:solidFill>
            </a:endParaRPr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en" sz="1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900">
                <a:solidFill>
                  <a:srgbClr val="0000FF"/>
                </a:solidFill>
              </a:rPr>
              <a:t> instance variables and methods are </a:t>
            </a:r>
            <a:r>
              <a:rPr b="1" lang="en" sz="1900">
                <a:solidFill>
                  <a:srgbClr val="0000FF"/>
                </a:solidFill>
              </a:rPr>
              <a:t>accessible from outside</a:t>
            </a:r>
            <a:r>
              <a:rPr lang="en" sz="1900">
                <a:solidFill>
                  <a:srgbClr val="0000FF"/>
                </a:solidFill>
              </a:rPr>
              <a:t> an Object</a:t>
            </a:r>
            <a:endParaRPr sz="1900">
              <a:solidFill>
                <a:srgbClr val="0000FF"/>
              </a:solidFill>
            </a:endParaRPr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en" sz="1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900">
                <a:solidFill>
                  <a:srgbClr val="0000FF"/>
                </a:solidFill>
              </a:rPr>
              <a:t> instance variables and methods are </a:t>
            </a:r>
            <a:r>
              <a:rPr b="1" lang="en" sz="1900" u="sng">
                <a:solidFill>
                  <a:srgbClr val="0000FF"/>
                </a:solidFill>
              </a:rPr>
              <a:t>only</a:t>
            </a:r>
            <a:r>
              <a:rPr b="1" lang="en" sz="1900">
                <a:solidFill>
                  <a:srgbClr val="0000FF"/>
                </a:solidFill>
              </a:rPr>
              <a:t> accessible from within</a:t>
            </a:r>
            <a:r>
              <a:rPr lang="en" sz="1900">
                <a:solidFill>
                  <a:srgbClr val="0000FF"/>
                </a:solidFill>
              </a:rPr>
              <a:t> the Object</a:t>
            </a:r>
            <a:endParaRPr sz="1900">
              <a:solidFill>
                <a:srgbClr val="0000FF"/>
              </a:solidFill>
            </a:endParaRPr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en" sz="1900">
                <a:solidFill>
                  <a:srgbClr val="0000FF"/>
                </a:solidFill>
              </a:rPr>
              <a:t>Constructors define how a Class is initialized when it is created with </a:t>
            </a:r>
            <a:r>
              <a:rPr lang="en" sz="1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endParaRPr sz="1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Classes</a:t>
            </a:r>
            <a:r>
              <a:rPr lang="en"/>
              <a:t> (recap)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320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Instance Variables &amp; Methods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Public vs Private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Constructors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Accessor Methods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Mutator Methods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995650" y="1152475"/>
            <a:ext cx="48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Char char="●"/>
            </a:pPr>
            <a:r>
              <a:rPr lang="en" sz="1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900">
                <a:solidFill>
                  <a:srgbClr val="0000FF"/>
                </a:solidFill>
              </a:rPr>
              <a:t>methods</a:t>
            </a:r>
            <a:r>
              <a:rPr lang="en" sz="1900">
                <a:solidFill>
                  <a:srgbClr val="0000FF"/>
                </a:solidFill>
              </a:rPr>
              <a:t> used to provide read-only access to </a:t>
            </a:r>
            <a:r>
              <a:rPr lang="en" sz="1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900">
                <a:solidFill>
                  <a:srgbClr val="0000FF"/>
                </a:solidFill>
              </a:rPr>
              <a:t> instance variables within the Object</a:t>
            </a:r>
            <a:endParaRPr sz="1900">
              <a:solidFill>
                <a:srgbClr val="0000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Char char="●"/>
            </a:pPr>
            <a:r>
              <a:rPr lang="en" sz="1900">
                <a:solidFill>
                  <a:srgbClr val="0000FF"/>
                </a:solidFill>
              </a:rPr>
              <a:t>Sometimes these are called "get methods" or "getters"</a:t>
            </a:r>
            <a:endParaRPr sz="1900">
              <a:solidFill>
                <a:srgbClr val="0000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Char char="●"/>
            </a:pPr>
            <a:r>
              <a:rPr lang="en" sz="1900">
                <a:solidFill>
                  <a:srgbClr val="0000FF"/>
                </a:solidFill>
              </a:rPr>
              <a:t>These </a:t>
            </a:r>
            <a:r>
              <a:rPr lang="en" sz="1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900">
                <a:solidFill>
                  <a:srgbClr val="0000FF"/>
                </a:solidFill>
              </a:rPr>
              <a:t>methods have a return type that matches the type of the </a:t>
            </a:r>
            <a:r>
              <a:rPr lang="en" sz="1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900">
                <a:solidFill>
                  <a:srgbClr val="0000FF"/>
                </a:solidFill>
              </a:rPr>
              <a:t> variable being returned</a:t>
            </a:r>
            <a:endParaRPr sz="1900">
              <a:solidFill>
                <a:srgbClr val="0000FF"/>
              </a:solidFill>
            </a:endParaRPr>
          </a:p>
        </p:txBody>
      </p:sp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Classes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320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Variables &amp; Methods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Public vs Private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Constructors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Accessor Methods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Mutator Methods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995650" y="847675"/>
            <a:ext cx="48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700"/>
              <a:buChar char="●"/>
            </a:pPr>
            <a:r>
              <a:rPr lang="en" sz="1700">
                <a:solidFill>
                  <a:srgbClr val="0000FF"/>
                </a:solidFill>
              </a:rPr>
              <a:t>Accessor </a:t>
            </a:r>
            <a:r>
              <a:rPr lang="en" sz="1700">
                <a:solidFill>
                  <a:srgbClr val="0000FF"/>
                </a:solidFill>
              </a:rPr>
              <a:t>methods are commonly named </a:t>
            </a:r>
            <a:r>
              <a:rPr lang="en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+VariableName</a:t>
            </a:r>
            <a:r>
              <a:rPr lang="en" sz="1700">
                <a:solidFill>
                  <a:srgbClr val="0000FF"/>
                </a:solidFill>
              </a:rPr>
              <a:t> and do not have parameters</a:t>
            </a:r>
            <a:endParaRPr sz="15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Person</a:t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String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Person(String initName) {</a:t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name = initName;</a:t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String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name;</a:t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Classes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320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Variables &amp; Methods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Public vs Private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Constructors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Accessor Methods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Mutator Methods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995650" y="847675"/>
            <a:ext cx="48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700"/>
              <a:buChar char="●"/>
            </a:pPr>
            <a:r>
              <a:rPr lang="en" sz="1700">
                <a:solidFill>
                  <a:srgbClr val="0000FF"/>
                </a:solidFill>
              </a:rPr>
              <a:t>Accessor methods can also return a filtered or transformed </a:t>
            </a:r>
            <a:r>
              <a:rPr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700">
                <a:solidFill>
                  <a:srgbClr val="0000FF"/>
                </a:solidFill>
              </a:rPr>
              <a:t> </a:t>
            </a:r>
            <a:r>
              <a:rPr lang="en" sz="1700">
                <a:solidFill>
                  <a:srgbClr val="0000FF"/>
                </a:solidFill>
              </a:rPr>
              <a:t>variable value</a:t>
            </a:r>
            <a:endParaRPr sz="15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Person</a:t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String phoneNumber;</a:t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String getAreaCode() {</a:t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</a:t>
            </a: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phoneNumber.substring(0,3)</a:t>
            </a: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Classes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320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Variables &amp; Methods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Public vs Private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Constructors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Accessor Methods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Mutator Methods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 of Least </a:t>
            </a:r>
            <a:r>
              <a:rPr lang="en"/>
              <a:t>Privilege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 of Least Privilege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Writing safe and secure code is top of mind for all professional engineers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</a:t>
            </a:r>
            <a:r>
              <a:rPr b="1" lang="en" sz="1600"/>
              <a:t>Principle of Least Privilege</a:t>
            </a:r>
            <a:r>
              <a:rPr lang="en" sz="1600"/>
              <a:t> is a pattern that can be used to </a:t>
            </a:r>
            <a:r>
              <a:rPr lang="en" sz="1600"/>
              <a:t>ensure</a:t>
            </a:r>
            <a:r>
              <a:rPr lang="en" sz="1600"/>
              <a:t> that you are defensively writing code that is not leaking data (or allowing unintentional access)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 sz="1600"/>
              <a:t>"Limit access rights to only what is strictly required to perform an expected function."</a:t>
            </a:r>
            <a:endParaRPr i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Code</a:t>
            </a:r>
            <a:r>
              <a:rPr lang="en" sz="1600"/>
              <a:t> that uses a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600"/>
              <a:t> should be able to access methods </a:t>
            </a:r>
            <a:r>
              <a:rPr b="1" lang="en" sz="1600"/>
              <a:t>about</a:t>
            </a:r>
            <a:r>
              <a:rPr lang="en" sz="1600"/>
              <a:t> the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600"/>
              <a:t> but should not be able to inspect or modify any of the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600"/>
              <a:t> internals of the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600"/>
              <a:t> class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Users</a:t>
            </a:r>
            <a:r>
              <a:rPr lang="en" sz="1600"/>
              <a:t> should be granted permission to read, write or execute only the files or resources necessary to do their jobs. </a:t>
            </a:r>
            <a:r>
              <a:rPr b="1" lang="en" sz="1600"/>
              <a:t>Don't give everyone Admin access!</a:t>
            </a:r>
            <a:endParaRPr b="1"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500"/>
              <a:t>Wikipedia: </a:t>
            </a:r>
            <a:r>
              <a:rPr i="1" lang="en" sz="1500" u="sng">
                <a:solidFill>
                  <a:schemeClr val="hlink"/>
                </a:solidFill>
                <a:hlinkClick r:id="rId3"/>
              </a:rPr>
              <a:t>Principle of least privilege</a:t>
            </a:r>
            <a:endParaRPr i="1"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0000FF"/>
                </a:solidFill>
              </a:rPr>
              <a:t>How might you apply the </a:t>
            </a:r>
            <a:br>
              <a:rPr b="1" i="1" lang="en" sz="2000">
                <a:solidFill>
                  <a:srgbClr val="0000FF"/>
                </a:solidFill>
              </a:rPr>
            </a:br>
            <a:r>
              <a:rPr b="1" i="1" lang="en" sz="2000">
                <a:solidFill>
                  <a:srgbClr val="0000FF"/>
                </a:solidFill>
              </a:rPr>
              <a:t>Principle of Least Privilege when designing a Class?</a:t>
            </a:r>
            <a:br>
              <a:rPr b="1" i="1" lang="en" sz="2000">
                <a:solidFill>
                  <a:srgbClr val="0000FF"/>
                </a:solidFill>
              </a:rPr>
            </a:br>
            <a:endParaRPr b="1" i="1" sz="2000">
              <a:solidFill>
                <a:srgbClr val="0000FF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lt1"/>
                </a:solidFill>
              </a:rPr>
              <a:t>1. Make all instance variables </a:t>
            </a:r>
            <a:r>
              <a:rPr i="1"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endParaRPr i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lt1"/>
                </a:solidFill>
              </a:rPr>
              <a:t>2. If a specific instance variable needs public access - add an Accessor Method</a:t>
            </a:r>
            <a:endParaRPr i="1" sz="2000">
              <a:solidFill>
                <a:schemeClr val="lt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2000">
                <a:solidFill>
                  <a:schemeClr val="lt1"/>
                </a:solidFill>
              </a:rPr>
              <a:t>3. If you are VERY confident in how your class will be used (and how it will evolve in the future) you can alternatively elevate the instance access to </a:t>
            </a:r>
            <a:r>
              <a:rPr i="1"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public. </a:t>
            </a:r>
            <a:r>
              <a:rPr b="1" i="1"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WARNING: Once you grant this level of access it can be very difficult to take it back!</a:t>
            </a:r>
            <a:endParaRPr b="1" i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 of Least Privilege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i="1" lang="en" sz="2000">
                <a:solidFill>
                  <a:srgbClr val="0000FF"/>
                </a:solidFill>
              </a:rPr>
              <a:t>How might you apply the </a:t>
            </a:r>
            <a:br>
              <a:rPr b="1" i="1" lang="en" sz="2000">
                <a:solidFill>
                  <a:srgbClr val="0000FF"/>
                </a:solidFill>
              </a:rPr>
            </a:br>
            <a:r>
              <a:rPr b="1" i="1" lang="en" sz="2000">
                <a:solidFill>
                  <a:srgbClr val="0000FF"/>
                </a:solidFill>
              </a:rPr>
              <a:t>Principle of Least Privilege when designing a Class?</a:t>
            </a:r>
            <a:br>
              <a:rPr b="1" i="1" lang="en" sz="2000">
                <a:solidFill>
                  <a:srgbClr val="0000FF"/>
                </a:solidFill>
              </a:rPr>
            </a:br>
            <a:endParaRPr b="1" i="1" sz="2000">
              <a:solidFill>
                <a:srgbClr val="0000FF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i="1" lang="en" sz="2000">
                <a:solidFill>
                  <a:srgbClr val="0000FF"/>
                </a:solidFill>
              </a:rPr>
              <a:t>1. Make all instance variables </a:t>
            </a:r>
            <a:r>
              <a:rPr i="1" lang="en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endParaRPr i="1" sz="2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i="1" lang="en" sz="2000">
                <a:solidFill>
                  <a:schemeClr val="lt1"/>
                </a:solidFill>
              </a:rPr>
              <a:t>2. If a specific instance variable needs public access - add an Accessor Method</a:t>
            </a:r>
            <a:endParaRPr i="1" sz="2000">
              <a:solidFill>
                <a:schemeClr val="lt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2000">
                <a:solidFill>
                  <a:schemeClr val="lt1"/>
                </a:solidFill>
              </a:rPr>
              <a:t>3. If you are VERY confident in how your class will be used (and how it will evolve in the future) you can alternatively elevate the instance access to </a:t>
            </a:r>
            <a:r>
              <a:rPr i="1"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public. </a:t>
            </a:r>
            <a:r>
              <a:rPr b="1" i="1"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WARNING: Once you grant this level of access it can be very difficult to take it back!</a:t>
            </a:r>
            <a:endParaRPr b="1" i="1" sz="2000">
              <a:solidFill>
                <a:schemeClr val="lt1"/>
              </a:solidFill>
            </a:endParaRPr>
          </a:p>
        </p:txBody>
      </p:sp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 of Least Privilege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5.4 &amp; 5.5</a:t>
            </a:r>
            <a:endParaRPr sz="43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Accessor Methods</a:t>
            </a:r>
            <a:endParaRPr sz="43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and Mutator Methods</a:t>
            </a:r>
            <a:endParaRPr sz="438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i="1" lang="en" sz="2000">
                <a:solidFill>
                  <a:srgbClr val="0000FF"/>
                </a:solidFill>
              </a:rPr>
              <a:t>How might you apply the </a:t>
            </a:r>
            <a:br>
              <a:rPr b="1" i="1" lang="en" sz="2000">
                <a:solidFill>
                  <a:srgbClr val="0000FF"/>
                </a:solidFill>
              </a:rPr>
            </a:br>
            <a:r>
              <a:rPr b="1" i="1" lang="en" sz="2000">
                <a:solidFill>
                  <a:srgbClr val="0000FF"/>
                </a:solidFill>
              </a:rPr>
              <a:t>Principle of Least Privilege when designing a Class?</a:t>
            </a:r>
            <a:br>
              <a:rPr b="1" i="1" lang="en" sz="2000">
                <a:solidFill>
                  <a:srgbClr val="0000FF"/>
                </a:solidFill>
              </a:rPr>
            </a:br>
            <a:endParaRPr b="1" i="1" sz="2000">
              <a:solidFill>
                <a:srgbClr val="0000FF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i="1" lang="en" sz="2000">
                <a:solidFill>
                  <a:srgbClr val="0000FF"/>
                </a:solidFill>
              </a:rPr>
              <a:t>1. Make all instance variables </a:t>
            </a:r>
            <a:r>
              <a:rPr i="1" lang="en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endParaRPr i="1" sz="2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i="1" lang="en" sz="2000">
                <a:solidFill>
                  <a:srgbClr val="0000FF"/>
                </a:solidFill>
              </a:rPr>
              <a:t>2. If a specific instance variable needs public access - add an Accessor Method</a:t>
            </a:r>
            <a:endParaRPr i="1" sz="2000">
              <a:solidFill>
                <a:srgbClr val="0000FF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i="1" lang="en" sz="2000">
                <a:solidFill>
                  <a:schemeClr val="lt1"/>
                </a:solidFill>
              </a:rPr>
              <a:t>3. If you are VERY confident in how your class will be used (and how it will evolve in the future) you can alternatively elevate the instance access to </a:t>
            </a:r>
            <a:r>
              <a:rPr i="1"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public. </a:t>
            </a:r>
            <a:r>
              <a:rPr b="1" i="1"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WARNING: Once you grant this level of access it can be very difficult to take it back!</a:t>
            </a:r>
            <a:endParaRPr b="1" i="1" sz="2000">
              <a:solidFill>
                <a:schemeClr val="lt1"/>
              </a:solidFill>
            </a:endParaRPr>
          </a:p>
        </p:txBody>
      </p:sp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 of Least Privilege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i="1" lang="en" sz="2000">
                <a:solidFill>
                  <a:srgbClr val="0000FF"/>
                </a:solidFill>
              </a:rPr>
              <a:t>How might you apply the </a:t>
            </a:r>
            <a:br>
              <a:rPr b="1" i="1" lang="en" sz="2000">
                <a:solidFill>
                  <a:srgbClr val="0000FF"/>
                </a:solidFill>
              </a:rPr>
            </a:br>
            <a:r>
              <a:rPr b="1" i="1" lang="en" sz="2000">
                <a:solidFill>
                  <a:srgbClr val="0000FF"/>
                </a:solidFill>
              </a:rPr>
              <a:t>Principle of Least Privilege when designing a Class?</a:t>
            </a:r>
            <a:br>
              <a:rPr b="1" i="1" lang="en" sz="2000">
                <a:solidFill>
                  <a:srgbClr val="0000FF"/>
                </a:solidFill>
              </a:rPr>
            </a:br>
            <a:endParaRPr b="1" i="1" sz="2000">
              <a:solidFill>
                <a:srgbClr val="0000FF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i="1" lang="en" sz="2000">
                <a:solidFill>
                  <a:srgbClr val="0000FF"/>
                </a:solidFill>
              </a:rPr>
              <a:t>1. Make all instance variables </a:t>
            </a:r>
            <a:r>
              <a:rPr i="1" lang="en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endParaRPr i="1" sz="2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i="1" lang="en" sz="2000">
                <a:solidFill>
                  <a:srgbClr val="0000FF"/>
                </a:solidFill>
              </a:rPr>
              <a:t>2. If a specific instance variable needs public access - add an Accessor Method</a:t>
            </a:r>
            <a:endParaRPr i="1" sz="2000">
              <a:solidFill>
                <a:srgbClr val="0000FF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i="1" lang="en" sz="2000">
                <a:solidFill>
                  <a:srgbClr val="0000FF"/>
                </a:solidFill>
              </a:rPr>
              <a:t>3. If you are VERY confident in how your class will be used (and how it will evolve in the future) you can alternatively elevate the instance access to </a:t>
            </a:r>
            <a:r>
              <a:rPr i="1" lang="en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public. </a:t>
            </a:r>
            <a:r>
              <a:rPr b="1" i="1"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WARNING: Once you grant this level of access it can be very difficult to take it back!</a:t>
            </a:r>
            <a:endParaRPr b="1" i="1" sz="2000">
              <a:solidFill>
                <a:schemeClr val="lt1"/>
              </a:solidFill>
            </a:endParaRPr>
          </a:p>
        </p:txBody>
      </p:sp>
      <p:sp>
        <p:nvSpPr>
          <p:cNvPr id="185" name="Google Shape;18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 of Least Privilege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i="1" lang="en" sz="2000">
                <a:solidFill>
                  <a:srgbClr val="0000FF"/>
                </a:solidFill>
              </a:rPr>
              <a:t>How might you apply the </a:t>
            </a:r>
            <a:br>
              <a:rPr b="1" i="1" lang="en" sz="2000">
                <a:solidFill>
                  <a:srgbClr val="0000FF"/>
                </a:solidFill>
              </a:rPr>
            </a:br>
            <a:r>
              <a:rPr b="1" i="1" lang="en" sz="2000">
                <a:solidFill>
                  <a:srgbClr val="0000FF"/>
                </a:solidFill>
              </a:rPr>
              <a:t>Principle of Least Privilege when designing a Class?</a:t>
            </a:r>
            <a:br>
              <a:rPr b="1" i="1" lang="en" sz="2000">
                <a:solidFill>
                  <a:srgbClr val="0000FF"/>
                </a:solidFill>
              </a:rPr>
            </a:br>
            <a:endParaRPr b="1" i="1" sz="2000">
              <a:solidFill>
                <a:srgbClr val="0000FF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i="1" lang="en" sz="2000">
                <a:solidFill>
                  <a:srgbClr val="0000FF"/>
                </a:solidFill>
              </a:rPr>
              <a:t>1. Make all instance variables </a:t>
            </a:r>
            <a:r>
              <a:rPr i="1" lang="en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endParaRPr i="1" sz="2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i="1" lang="en" sz="2000">
                <a:solidFill>
                  <a:srgbClr val="0000FF"/>
                </a:solidFill>
              </a:rPr>
              <a:t>2. If a specific instance variable needs public access - add an Accessor Method</a:t>
            </a:r>
            <a:endParaRPr i="1" sz="2000">
              <a:solidFill>
                <a:srgbClr val="0000FF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i="1" lang="en" sz="2000">
                <a:solidFill>
                  <a:srgbClr val="0000FF"/>
                </a:solidFill>
              </a:rPr>
              <a:t>3. If you are VERY confident in how your class will be used (and how it will evolve in the future) you can alternatively elevate the instance access to </a:t>
            </a:r>
            <a:r>
              <a:rPr i="1" lang="en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public. </a:t>
            </a:r>
            <a:r>
              <a:rPr b="1" i="1" lang="en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WARNING: Once you grant this level of access it can be very difficult to take it back!</a:t>
            </a:r>
            <a:endParaRPr b="1" i="1" sz="2000">
              <a:solidFill>
                <a:srgbClr val="0000FF"/>
              </a:solidFill>
            </a:endParaRPr>
          </a:p>
        </p:txBody>
      </p:sp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 of Least Privilege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3995650" y="1152475"/>
            <a:ext cx="48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Char char="●"/>
            </a:pPr>
            <a:r>
              <a:rPr lang="en" sz="1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900">
                <a:solidFill>
                  <a:srgbClr val="0000FF"/>
                </a:solidFill>
              </a:rPr>
              <a:t>methods used to modify internal </a:t>
            </a:r>
            <a:r>
              <a:rPr lang="en" sz="1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900">
                <a:solidFill>
                  <a:srgbClr val="0000FF"/>
                </a:solidFill>
              </a:rPr>
              <a:t> instance variables</a:t>
            </a:r>
            <a:endParaRPr sz="1900">
              <a:solidFill>
                <a:srgbClr val="0000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Char char="●"/>
            </a:pPr>
            <a:r>
              <a:rPr lang="en" sz="1900">
                <a:solidFill>
                  <a:srgbClr val="0000FF"/>
                </a:solidFill>
              </a:rPr>
              <a:t>Sometimes these are called "set methods" or "setters"</a:t>
            </a:r>
            <a:endParaRPr sz="1900">
              <a:solidFill>
                <a:srgbClr val="0000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Char char="●"/>
            </a:pPr>
            <a:r>
              <a:rPr lang="en" sz="1900">
                <a:solidFill>
                  <a:srgbClr val="0000FF"/>
                </a:solidFill>
              </a:rPr>
              <a:t>These </a:t>
            </a:r>
            <a:r>
              <a:rPr lang="en" sz="1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900">
                <a:solidFill>
                  <a:srgbClr val="0000FF"/>
                </a:solidFill>
              </a:rPr>
              <a:t>methods typically have a </a:t>
            </a:r>
            <a:r>
              <a:rPr lang="en" sz="1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900">
                <a:solidFill>
                  <a:srgbClr val="0000FF"/>
                </a:solidFill>
              </a:rPr>
              <a:t> return type and a parameter that matches the type of the </a:t>
            </a:r>
            <a:r>
              <a:rPr lang="en" sz="1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900">
                <a:solidFill>
                  <a:srgbClr val="0000FF"/>
                </a:solidFill>
              </a:rPr>
              <a:t> instance variable being modified</a:t>
            </a:r>
            <a:endParaRPr sz="1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Google Shape;19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Classes</a:t>
            </a:r>
            <a:endParaRPr/>
          </a:p>
        </p:txBody>
      </p:sp>
      <p:sp>
        <p:nvSpPr>
          <p:cNvPr id="198" name="Google Shape;198;p35"/>
          <p:cNvSpPr txBox="1"/>
          <p:nvPr>
            <p:ph idx="1" type="body"/>
          </p:nvPr>
        </p:nvSpPr>
        <p:spPr>
          <a:xfrm>
            <a:off x="311700" y="1152475"/>
            <a:ext cx="320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Variables &amp; Methods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Public vs Private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Constructors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Accessor Methods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Mutator Methods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idx="1" type="body"/>
          </p:nvPr>
        </p:nvSpPr>
        <p:spPr>
          <a:xfrm>
            <a:off x="3995650" y="619075"/>
            <a:ext cx="48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700"/>
              <a:buChar char="●"/>
            </a:pPr>
            <a:r>
              <a:rPr lang="en" sz="1700">
                <a:solidFill>
                  <a:srgbClr val="0000FF"/>
                </a:solidFill>
              </a:rPr>
              <a:t>Mutator</a:t>
            </a:r>
            <a:r>
              <a:rPr lang="en" sz="1700">
                <a:solidFill>
                  <a:srgbClr val="0000FF"/>
                </a:solidFill>
              </a:rPr>
              <a:t> methods are commonly named </a:t>
            </a:r>
            <a:r>
              <a:rPr lang="en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+VariableName</a:t>
            </a:r>
            <a:r>
              <a:rPr lang="en" sz="1700">
                <a:solidFill>
                  <a:srgbClr val="0000FF"/>
                </a:solidFill>
              </a:rPr>
              <a:t> and have a single parameter</a:t>
            </a:r>
            <a:endParaRPr sz="17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Person</a:t>
            </a:r>
            <a:endParaRPr b="1"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String 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Person(String initName) {</a:t>
            </a:r>
            <a:endParaRPr b="1"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name = initName;</a:t>
            </a:r>
            <a:endParaRPr b="1"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String getName() {</a:t>
            </a:r>
            <a:endParaRPr b="1"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name;</a:t>
            </a:r>
            <a:endParaRPr b="1"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b="1"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</a:t>
            </a:r>
            <a:r>
              <a:rPr b="1"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(String newName) {</a:t>
            </a:r>
            <a:endParaRPr b="1"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name = newName;</a:t>
            </a:r>
            <a:endParaRPr b="1"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Classes</a:t>
            </a:r>
            <a:endParaRPr/>
          </a:p>
        </p:txBody>
      </p:sp>
      <p:sp>
        <p:nvSpPr>
          <p:cNvPr id="205" name="Google Shape;205;p36"/>
          <p:cNvSpPr txBox="1"/>
          <p:nvPr>
            <p:ph idx="1" type="body"/>
          </p:nvPr>
        </p:nvSpPr>
        <p:spPr>
          <a:xfrm>
            <a:off x="311700" y="1152475"/>
            <a:ext cx="320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Variables &amp; Methods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Public vs Private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Constructors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Accessor Methods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Mutator Methods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idx="1" type="body"/>
          </p:nvPr>
        </p:nvSpPr>
        <p:spPr>
          <a:xfrm>
            <a:off x="3567075" y="1152475"/>
            <a:ext cx="530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700"/>
              <a:buChar char="●"/>
            </a:pPr>
            <a:r>
              <a:rPr lang="en" sz="1700">
                <a:solidFill>
                  <a:srgbClr val="0000FF"/>
                </a:solidFill>
              </a:rPr>
              <a:t>Mutator</a:t>
            </a:r>
            <a:r>
              <a:rPr lang="en" sz="1700">
                <a:solidFill>
                  <a:srgbClr val="0000FF"/>
                </a:solidFill>
              </a:rPr>
              <a:t> methods can also filter, verify, or transform a value before assigning it to a private instance variable value</a:t>
            </a:r>
            <a:endParaRPr sz="15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Person</a:t>
            </a:r>
            <a:endParaRPr b="1" sz="13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3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String areaCode;</a:t>
            </a:r>
            <a:endParaRPr b="1" sz="13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setAreaCode(String phoneNumber) {</a:t>
            </a:r>
            <a:endParaRPr b="1" sz="13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areaCode = phoneNumber.substring(0,3);</a:t>
            </a:r>
            <a:endParaRPr b="1" sz="13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3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Classes</a:t>
            </a:r>
            <a:endParaRPr/>
          </a:p>
        </p:txBody>
      </p:sp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311700" y="1152475"/>
            <a:ext cx="320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Variables &amp; Methods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Public vs Private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Constructors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Accessor Methods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Mutator Methods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on your own</a:t>
            </a:r>
            <a:endParaRPr/>
          </a:p>
        </p:txBody>
      </p:sp>
      <p:sp>
        <p:nvSpPr>
          <p:cNvPr id="218" name="Google Shape;21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CSAwesome 5.4 - Accessor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CSAwesome 5.5 - Mutator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Accessor and Mutator Methods </a:t>
            </a:r>
            <a:r>
              <a:rPr lang="en" u="sng">
                <a:solidFill>
                  <a:schemeClr val="hlink"/>
                </a:solidFill>
                <a:hlinkClick r:id="rId4"/>
              </a:rPr>
              <a:t>Exercise</a:t>
            </a:r>
            <a:r>
              <a:rPr lang="en"/>
              <a:t> in Replit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995650" y="1152475"/>
            <a:ext cx="48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Char char="●"/>
            </a:pPr>
            <a:r>
              <a:rPr lang="en" sz="1900">
                <a:solidFill>
                  <a:srgbClr val="0000FF"/>
                </a:solidFill>
              </a:rPr>
              <a:t>Instance </a:t>
            </a:r>
            <a:r>
              <a:rPr lang="en" sz="1900">
                <a:solidFill>
                  <a:srgbClr val="0000FF"/>
                </a:solidFill>
              </a:rPr>
              <a:t>Variables</a:t>
            </a:r>
            <a:r>
              <a:rPr lang="en" sz="1900">
                <a:solidFill>
                  <a:srgbClr val="0000FF"/>
                </a:solidFill>
              </a:rPr>
              <a:t>...</a:t>
            </a:r>
            <a:endParaRPr sz="1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Classes (recap)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320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Instance</a:t>
            </a:r>
            <a:r>
              <a:rPr b="1" lang="en">
                <a:solidFill>
                  <a:srgbClr val="0000FF"/>
                </a:solidFill>
              </a:rPr>
              <a:t> Variables &amp; Methods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Public vs Private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Constructors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Accessor Methods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Mutator Methods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995650" y="1152475"/>
            <a:ext cx="48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Char char="●"/>
            </a:pPr>
            <a:r>
              <a:rPr lang="en" sz="1900">
                <a:solidFill>
                  <a:srgbClr val="0000FF"/>
                </a:solidFill>
              </a:rPr>
              <a:t>Instance </a:t>
            </a:r>
            <a:r>
              <a:rPr lang="en" sz="1900">
                <a:solidFill>
                  <a:srgbClr val="0000FF"/>
                </a:solidFill>
              </a:rPr>
              <a:t>Variables</a:t>
            </a:r>
            <a:r>
              <a:rPr lang="en" sz="1900">
                <a:solidFill>
                  <a:srgbClr val="0000FF"/>
                </a:solidFill>
              </a:rPr>
              <a:t> (a.k.a attributes, properties, fields) hold the data of an Object</a:t>
            </a:r>
            <a:endParaRPr sz="1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Classes</a:t>
            </a:r>
            <a:r>
              <a:rPr lang="en"/>
              <a:t> (recap)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320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Instance Variables &amp; Methods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Public vs Private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Constructors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Accessor Methods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Mutator Methods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995650" y="1152475"/>
            <a:ext cx="48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Char char="●"/>
            </a:pPr>
            <a:r>
              <a:rPr lang="en" sz="1900">
                <a:solidFill>
                  <a:srgbClr val="0000FF"/>
                </a:solidFill>
              </a:rPr>
              <a:t>Instance </a:t>
            </a:r>
            <a:r>
              <a:rPr lang="en" sz="1900">
                <a:solidFill>
                  <a:srgbClr val="0000FF"/>
                </a:solidFill>
              </a:rPr>
              <a:t>Variables</a:t>
            </a:r>
            <a:r>
              <a:rPr lang="en" sz="1900">
                <a:solidFill>
                  <a:srgbClr val="0000FF"/>
                </a:solidFill>
              </a:rPr>
              <a:t> (a.k.a attributes, properties, fields) hold the data of an Object</a:t>
            </a:r>
            <a:endParaRPr sz="1900">
              <a:solidFill>
                <a:srgbClr val="0000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Char char="●"/>
            </a:pPr>
            <a:r>
              <a:rPr lang="en" sz="1900">
                <a:solidFill>
                  <a:srgbClr val="0000FF"/>
                </a:solidFill>
              </a:rPr>
              <a:t>Methods...</a:t>
            </a:r>
            <a:endParaRPr sz="1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Classes</a:t>
            </a:r>
            <a:r>
              <a:rPr lang="en"/>
              <a:t> (recap)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320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Instance Variables &amp; Methods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Public vs Private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Constructors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Accessor Methods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Mutator Methods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995650" y="1152475"/>
            <a:ext cx="48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Char char="●"/>
            </a:pPr>
            <a:r>
              <a:rPr lang="en" sz="1900">
                <a:solidFill>
                  <a:srgbClr val="0000FF"/>
                </a:solidFill>
              </a:rPr>
              <a:t>Instance </a:t>
            </a:r>
            <a:r>
              <a:rPr lang="en" sz="1900">
                <a:solidFill>
                  <a:srgbClr val="0000FF"/>
                </a:solidFill>
              </a:rPr>
              <a:t>Variables</a:t>
            </a:r>
            <a:r>
              <a:rPr lang="en" sz="1900">
                <a:solidFill>
                  <a:srgbClr val="0000FF"/>
                </a:solidFill>
              </a:rPr>
              <a:t> (a.k.a attributes, properties, fields) hold the data of an Object</a:t>
            </a:r>
            <a:endParaRPr sz="1900">
              <a:solidFill>
                <a:srgbClr val="0000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Char char="●"/>
            </a:pPr>
            <a:r>
              <a:rPr lang="en" sz="1900">
                <a:solidFill>
                  <a:srgbClr val="0000FF"/>
                </a:solidFill>
              </a:rPr>
              <a:t>Methods define the behaviors of an Object</a:t>
            </a:r>
            <a:endParaRPr sz="1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Classes</a:t>
            </a:r>
            <a:r>
              <a:rPr lang="en"/>
              <a:t> (recap)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320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Instance Variables &amp; Methods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Public vs Private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Constructors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Accessor Methods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Mutator Methods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995650" y="1152475"/>
            <a:ext cx="48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Char char="●"/>
            </a:pPr>
            <a:r>
              <a:rPr lang="en" sz="1900">
                <a:solidFill>
                  <a:srgbClr val="0000FF"/>
                </a:solidFill>
              </a:rPr>
              <a:t>Instance </a:t>
            </a:r>
            <a:r>
              <a:rPr lang="en" sz="1900">
                <a:solidFill>
                  <a:srgbClr val="0000FF"/>
                </a:solidFill>
              </a:rPr>
              <a:t>Variables</a:t>
            </a:r>
            <a:r>
              <a:rPr lang="en" sz="1900">
                <a:solidFill>
                  <a:srgbClr val="0000FF"/>
                </a:solidFill>
              </a:rPr>
              <a:t> (a.k.a attributes, properties, fields) hold the data of an Object</a:t>
            </a:r>
            <a:endParaRPr sz="1900">
              <a:solidFill>
                <a:srgbClr val="0000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Char char="●"/>
            </a:pPr>
            <a:r>
              <a:rPr lang="en" sz="1900">
                <a:solidFill>
                  <a:srgbClr val="0000FF"/>
                </a:solidFill>
              </a:rPr>
              <a:t>Methods define the behaviors of an Object</a:t>
            </a:r>
            <a:endParaRPr sz="1900">
              <a:solidFill>
                <a:srgbClr val="0000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Char char="●"/>
            </a:pPr>
            <a:r>
              <a:rPr lang="en" sz="1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900">
                <a:solidFill>
                  <a:srgbClr val="0000FF"/>
                </a:solidFill>
              </a:rPr>
              <a:t> instance variables...</a:t>
            </a:r>
            <a:endParaRPr sz="1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Classes</a:t>
            </a:r>
            <a:r>
              <a:rPr lang="en"/>
              <a:t> (recap)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320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Instance Variables &amp; Methods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Public vs Private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Constructors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Accessor Methods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Mutator Methods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995650" y="1152475"/>
            <a:ext cx="48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Char char="●"/>
            </a:pPr>
            <a:r>
              <a:rPr lang="en" sz="1900">
                <a:solidFill>
                  <a:srgbClr val="0000FF"/>
                </a:solidFill>
              </a:rPr>
              <a:t>Instance </a:t>
            </a:r>
            <a:r>
              <a:rPr lang="en" sz="1900">
                <a:solidFill>
                  <a:srgbClr val="0000FF"/>
                </a:solidFill>
              </a:rPr>
              <a:t>Variables</a:t>
            </a:r>
            <a:r>
              <a:rPr lang="en" sz="1900">
                <a:solidFill>
                  <a:srgbClr val="0000FF"/>
                </a:solidFill>
              </a:rPr>
              <a:t> (a.k.a attributes, properties, fields) hold the data of an Object</a:t>
            </a:r>
            <a:endParaRPr sz="1900">
              <a:solidFill>
                <a:srgbClr val="0000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Char char="●"/>
            </a:pPr>
            <a:r>
              <a:rPr lang="en" sz="1900">
                <a:solidFill>
                  <a:srgbClr val="0000FF"/>
                </a:solidFill>
              </a:rPr>
              <a:t>Methods define the behaviors of an Object</a:t>
            </a:r>
            <a:endParaRPr sz="1900">
              <a:solidFill>
                <a:srgbClr val="0000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Char char="●"/>
            </a:pPr>
            <a:r>
              <a:rPr lang="en" sz="1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900">
                <a:solidFill>
                  <a:srgbClr val="0000FF"/>
                </a:solidFill>
              </a:rPr>
              <a:t> instance variables and methods are </a:t>
            </a:r>
            <a:r>
              <a:rPr b="1" lang="en" sz="1900">
                <a:solidFill>
                  <a:srgbClr val="0000FF"/>
                </a:solidFill>
              </a:rPr>
              <a:t>accessible from outside</a:t>
            </a:r>
            <a:r>
              <a:rPr lang="en" sz="1900">
                <a:solidFill>
                  <a:srgbClr val="0000FF"/>
                </a:solidFill>
              </a:rPr>
              <a:t> an Object</a:t>
            </a:r>
            <a:endParaRPr sz="1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Classes</a:t>
            </a:r>
            <a:r>
              <a:rPr lang="en"/>
              <a:t> (recap)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320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Instance Variables &amp; Methods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Public vs Private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Constructors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Accessor Methods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Mutator Methods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995650" y="1152475"/>
            <a:ext cx="48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Char char="●"/>
            </a:pPr>
            <a:r>
              <a:rPr lang="en" sz="1900">
                <a:solidFill>
                  <a:srgbClr val="0000FF"/>
                </a:solidFill>
              </a:rPr>
              <a:t>Instance </a:t>
            </a:r>
            <a:r>
              <a:rPr lang="en" sz="1900">
                <a:solidFill>
                  <a:srgbClr val="0000FF"/>
                </a:solidFill>
              </a:rPr>
              <a:t>Variables</a:t>
            </a:r>
            <a:r>
              <a:rPr lang="en" sz="1900">
                <a:solidFill>
                  <a:srgbClr val="0000FF"/>
                </a:solidFill>
              </a:rPr>
              <a:t> (a.k.a attributes, properties, fields) hold the data of an Object</a:t>
            </a:r>
            <a:endParaRPr sz="1900">
              <a:solidFill>
                <a:srgbClr val="0000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Char char="●"/>
            </a:pPr>
            <a:r>
              <a:rPr lang="en" sz="1900">
                <a:solidFill>
                  <a:srgbClr val="0000FF"/>
                </a:solidFill>
              </a:rPr>
              <a:t>Methods define the behaviors of an Object</a:t>
            </a:r>
            <a:endParaRPr sz="1900">
              <a:solidFill>
                <a:srgbClr val="0000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Char char="●"/>
            </a:pPr>
            <a:r>
              <a:rPr lang="en" sz="1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900">
                <a:solidFill>
                  <a:srgbClr val="0000FF"/>
                </a:solidFill>
              </a:rPr>
              <a:t> instance variables and methods are </a:t>
            </a:r>
            <a:r>
              <a:rPr b="1" lang="en" sz="1900">
                <a:solidFill>
                  <a:srgbClr val="0000FF"/>
                </a:solidFill>
              </a:rPr>
              <a:t>accessible from outside</a:t>
            </a:r>
            <a:r>
              <a:rPr lang="en" sz="1900">
                <a:solidFill>
                  <a:srgbClr val="0000FF"/>
                </a:solidFill>
              </a:rPr>
              <a:t> an Object</a:t>
            </a:r>
            <a:endParaRPr sz="1900">
              <a:solidFill>
                <a:srgbClr val="0000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Char char="●"/>
            </a:pPr>
            <a:r>
              <a:rPr lang="en" sz="1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900">
                <a:solidFill>
                  <a:srgbClr val="0000FF"/>
                </a:solidFill>
              </a:rPr>
              <a:t> instance variables...</a:t>
            </a:r>
            <a:endParaRPr sz="1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Classes</a:t>
            </a:r>
            <a:r>
              <a:rPr lang="en"/>
              <a:t> (recap)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320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Instance Variables &amp; Methods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Public vs Private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Constructors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Accessor Methods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Mutator Methods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