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b7e3d4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b7e3d4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7e3d44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b7e3d44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cd6768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cd6768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b7e3d449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b7e3d449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7e3d44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b7e3d44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b7e3d449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b7e3d449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b7e3d449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b7e3d449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b7e3d449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b7e3d449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b7e3d449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b7e3d449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b7e3d449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b7e3d449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b7e3d449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b7e3d449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b7e3d449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b7e3d449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b7e3d4494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b7e3d4494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7e3d449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7e3d449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b7e3d449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b7e3d449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b7e3d449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b7e3d449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cd6768e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cd6768e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b7e3d449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b7e3d449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b7e3d449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b7e3d449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b7e3d449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b7e3d449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b7e3d449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b7e3d449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b7e3d44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b7e3d44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b7e3d44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b7e3d44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b7e3d449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b7e3d449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b7e3d449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b7e3d449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b7e3d449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b7e3d449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7e3d449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7e3d449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b7e3d449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b7e3d449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11/14/22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206000" cy="381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fenceWidth, fenceHeight;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FenceMaintenace(int width, int height)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fenceWidth = width; fenceHeight = height;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paintFence()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paintBucketsNeeded = (fenceWidth * fenceHeight) / 10;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brushesNeeded = paintBucketsNeeded * 1.5;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double totalCost = 1.50 * brushesNeeded;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totalCost += 12.99 * paintBucketsNeeded;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System.out.println("Supplies purchased for $" + totalCost);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totalTime = fenceArea / 5;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System.out.println("Time required is " + totalTime + "minutes.");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Reduce Complexity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06000" cy="381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fenceWidth, fenceHeight;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FenceMaintenance(int width, int height)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fenceWidth = width; fenceHeight = height;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paintFence()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paintBucketsNeeded = (fenceWidth * fenceHeight) / 10;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brushesNeeded = paintBucketsNeeded * 1.5;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double totalCost = 1.50 * brushesNeeded;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totalCost += 12.99 * paintBucketsNeeded;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System.out.println("Supplies purchased for $" + totalCost);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totalTime = fenceArea / 5;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System.out.println("Time required is " + totalTime + "minutes.");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Reduce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342350" y="1967850"/>
            <a:ext cx="2488200" cy="18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Question: </a:t>
            </a:r>
            <a:r>
              <a:rPr lang="en">
                <a:solidFill>
                  <a:schemeClr val="lt1"/>
                </a:solidFill>
              </a:rPr>
              <a:t>What are some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of the things we can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break out into their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own Methods?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4206000" cy="381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fenceWidth, fenceHeight;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FenceMaintenance(int width, int height)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fenceWidth = width; fenceHeight = 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paintFence()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paintBucketsNeeded = (fenceWidth * fenceHeight) / 10;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brushesNeeded = paintBucketsNeeded * 1.5;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totalCost = 1.50 * brushesNeeded;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totalCost += 12.99 * paintBucketsNeeded;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System.out.println("Supplies purchased for $" + totalCost);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totalTime = fenceArea / 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System.out.println("Time required is " + totalTime + "minutes.");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Reduce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196450" y="1152475"/>
            <a:ext cx="4871100" cy="38142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fenceWidth, fenceHeight;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FenceMaintenance(int width, int height)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fenceWidth = width; fenceHeight = 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paintFence()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System.out.println("Supplies purchased for $" + calcCosts());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System.out.println("Time required is " + calcTimeNeeded() + "minutes.");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calcPaintBucketsNeeded()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calcFenceArea() / 10;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calcFenceArea()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fenceWidth * fenceHeight;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200350" y="3903050"/>
            <a:ext cx="39054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double calcCosts()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calcBrushesNeeded()      * 1.50 +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calcPaintBucketsNeeded() * 12.99;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6613050" y="2787250"/>
            <a:ext cx="2639700" cy="12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calcBrushesNeeded()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calcPaintBucketsNeeded() * 1.5;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calcTimeNeeded()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calcFenceArea() / 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4206000" cy="381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fenceWidth, fenceHeight;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FenceMaintenance(int width, int height)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fenceWidth = width; fenceHeight = 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paintFence()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paintBucketsNeeded = (fenceWidth * fenceHeight) / 10;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brushesNeeded = paintBucketsNeeded * 1.5;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totalCost = 1.50 * brushesNeeded;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totalCost += 12.99 * paintBucketsNeeded;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System.out.println("Supplies purchased for $" + totalCost);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totalTime = fenceArea / 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System.out.println("Time required is " + totalTime + "minutes.");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Reduce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196450" y="1152475"/>
            <a:ext cx="4871100" cy="38142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fenceWidth, fenceHeight;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FenceMaintenance(int width, int height)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fenceWidth = width; fenceHeight = 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paintFence()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System.out.println("Supplies purchased for $" + calcCosts());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System.out.println("Time required is " + calcTimeNeeded() + "minutes.");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calcPaintBucketsNeeded()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calcFenceArea() / 10;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calcFenceArea()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fenceWidth * fenceHeight;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200350" y="3903050"/>
            <a:ext cx="39054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double calcCosts()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calcBrushesNeeded()      * 1.50 +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calcPaintBucketsNeeded() * 12.99;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613050" y="2787250"/>
            <a:ext cx="2639700" cy="12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calcBrushesNeeded()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calcPaintBucketsNeeded() * 1.5;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calcTimeNeeded()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calcFenceArea() / 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2457475"/>
            <a:ext cx="2837100" cy="12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Question: </a:t>
            </a:r>
            <a:r>
              <a:rPr lang="en">
                <a:solidFill>
                  <a:schemeClr val="lt1"/>
                </a:solidFill>
              </a:rPr>
              <a:t>Now what are some things that can EASILY be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added (or changed)?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7" name="Google Shape;147;p25"/>
          <p:cNvCxnSpPr>
            <a:stCxn id="146" idx="3"/>
            <a:endCxn id="143" idx="1"/>
          </p:cNvCxnSpPr>
          <p:nvPr/>
        </p:nvCxnSpPr>
        <p:spPr>
          <a:xfrm>
            <a:off x="3148800" y="3059575"/>
            <a:ext cx="1047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arameters</a:t>
            </a:r>
            <a:r>
              <a:rPr lang="en" sz="1400"/>
              <a:t>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</a:t>
            </a:r>
            <a:r>
              <a:rPr lang="en" sz="1400"/>
              <a:t>double, </a:t>
            </a:r>
            <a:r>
              <a:rPr lang="en" sz="1400"/>
              <a:t>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</a:t>
            </a:r>
            <a:r>
              <a:rPr lang="en"/>
              <a:t>variable</a:t>
            </a:r>
            <a:r>
              <a:rPr lang="en"/>
              <a:t>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p27"/>
          <p:cNvCxnSpPr>
            <a:stCxn id="161" idx="3"/>
            <a:endCxn id="160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7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" name="Google Shape;171;p28"/>
          <p:cNvCxnSpPr>
            <a:stCxn id="170" idx="3"/>
            <a:endCxn id="172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8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4" name="Google Shape;184;p29"/>
          <p:cNvCxnSpPr>
            <a:stCxn id="183" idx="3"/>
            <a:endCxn id="185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9"/>
          <p:cNvSpPr/>
          <p:nvPr/>
        </p:nvSpPr>
        <p:spPr>
          <a:xfrm>
            <a:off x="6394300" y="3316575"/>
            <a:ext cx="522000" cy="34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" name="Google Shape;188;p29"/>
          <p:cNvCxnSpPr>
            <a:stCxn id="187" idx="3"/>
            <a:endCxn id="186" idx="1"/>
          </p:cNvCxnSpPr>
          <p:nvPr/>
        </p:nvCxnSpPr>
        <p:spPr>
          <a:xfrm>
            <a:off x="5872650" y="3489075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394300" y="3011500"/>
            <a:ext cx="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" name="Google Shape;201;p30"/>
          <p:cNvCxnSpPr>
            <a:stCxn id="200" idx="3"/>
            <a:endCxn id="202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0"/>
          <p:cNvSpPr/>
          <p:nvPr/>
        </p:nvSpPr>
        <p:spPr>
          <a:xfrm>
            <a:off x="6394300" y="3316575"/>
            <a:ext cx="522000" cy="34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</a:t>
            </a:r>
            <a:endParaRPr b="1"/>
          </a:p>
        </p:txBody>
      </p:sp>
      <p:sp>
        <p:nvSpPr>
          <p:cNvPr id="204" name="Google Shape;204;p30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30"/>
          <p:cNvCxnSpPr>
            <a:stCxn id="204" idx="3"/>
            <a:endCxn id="203" idx="1"/>
          </p:cNvCxnSpPr>
          <p:nvPr/>
        </p:nvCxnSpPr>
        <p:spPr>
          <a:xfrm>
            <a:off x="5872650" y="3489075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394300" y="3011500"/>
            <a:ext cx="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31"/>
          <p:cNvCxnSpPr>
            <a:stCxn id="217" idx="3"/>
            <a:endCxn id="219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1" name="Google Shape;221;p31"/>
          <p:cNvCxnSpPr>
            <a:stCxn id="220" idx="3"/>
            <a:endCxn id="222" idx="1"/>
          </p:cNvCxnSpPr>
          <p:nvPr/>
        </p:nvCxnSpPr>
        <p:spPr>
          <a:xfrm>
            <a:off x="5872650" y="3489075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31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" name="Google Shape;225;p31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6" name="Google Shape;226;p31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6394300" y="3316575"/>
            <a:ext cx="522000" cy="34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</a:t>
            </a:r>
            <a:endParaRPr b="1"/>
          </a:p>
        </p:txBody>
      </p:sp>
      <p:sp>
        <p:nvSpPr>
          <p:cNvPr id="229" name="Google Shape;229;p31"/>
          <p:cNvSpPr txBox="1"/>
          <p:nvPr/>
        </p:nvSpPr>
        <p:spPr>
          <a:xfrm>
            <a:off x="6394300" y="3011500"/>
            <a:ext cx="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 </a:t>
            </a:r>
            <a:r>
              <a:rPr lang="en"/>
              <a:t>Notes: Accessor and Mutator Methods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Avoid duplicating the same code in the constructor and the setter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Make a new Method with a single copy of the code (more on that today!)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Be careful when refactoring existing code that you do not break the existing assumptions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Student.fullName</a:t>
            </a:r>
            <a:r>
              <a:rPr lang="en" sz="1700"/>
              <a:t> always equals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Student.firstName + " " + Student.lastName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1700"/>
              <a:t>Mutator methods for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Student.firstName </a:t>
            </a:r>
            <a:r>
              <a:rPr lang="en" sz="1700"/>
              <a:t>and/or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Student.lastName </a:t>
            </a:r>
            <a:r>
              <a:rPr lang="en" sz="1700"/>
              <a:t>are required to regenerate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Student.fullName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 sz="1700"/>
              <a:t>Do not provide Mutable Methods if they are not needed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No need to provide a setter for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Contact.areaCode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 sz="1700"/>
              <a:t>Consider removing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Student.fullName</a:t>
            </a:r>
            <a:r>
              <a:rPr lang="en" sz="1700"/>
              <a:t> and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Contact.areaCode </a:t>
            </a:r>
            <a:r>
              <a:rPr lang="en" sz="1700"/>
              <a:t>instance variables and generate these values on-demand from the related components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This could save a ton of space (although speed may also need to be considered) and removes the need to keep multiple things in sync when something changes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32"/>
          <p:cNvCxnSpPr>
            <a:stCxn id="237" idx="3"/>
            <a:endCxn id="239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2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</a:t>
            </a:r>
            <a:r>
              <a:rPr b="1" lang="en"/>
              <a:t> Pass by Reference</a:t>
            </a:r>
            <a:endParaRPr b="1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6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5" name="Google Shape;255;p34"/>
          <p:cNvCxnSpPr>
            <a:stCxn id="254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4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Google Shape;265;p35"/>
          <p:cNvCxnSpPr>
            <a:stCxn id="264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5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p35"/>
          <p:cNvCxnSpPr>
            <a:stCxn id="266" idx="3"/>
            <a:endCxn id="268" idx="1"/>
          </p:cNvCxnSpPr>
          <p:nvPr/>
        </p:nvCxnSpPr>
        <p:spPr>
          <a:xfrm flipH="1" rot="10800000">
            <a:off x="5872650" y="2771775"/>
            <a:ext cx="521700" cy="7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5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35"/>
          <p:cNvSpPr txBox="1"/>
          <p:nvPr/>
        </p:nvSpPr>
        <p:spPr>
          <a:xfrm>
            <a:off x="7030375" y="2909350"/>
            <a:ext cx="20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Student.Student()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age: 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36"/>
          <p:cNvCxnSpPr>
            <a:stCxn id="278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6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1" name="Google Shape;281;p36"/>
          <p:cNvCxnSpPr>
            <a:stCxn id="280" idx="3"/>
            <a:endCxn id="282" idx="1"/>
          </p:cNvCxnSpPr>
          <p:nvPr/>
        </p:nvCxnSpPr>
        <p:spPr>
          <a:xfrm flipH="1" rot="10800000">
            <a:off x="5872650" y="2771775"/>
            <a:ext cx="521700" cy="7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6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4" name="Google Shape;284;p36"/>
          <p:cNvSpPr txBox="1"/>
          <p:nvPr/>
        </p:nvSpPr>
        <p:spPr>
          <a:xfrm>
            <a:off x="7030375" y="2909350"/>
            <a:ext cx="20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Student.Student()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age: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37"/>
          <p:cNvCxnSpPr>
            <a:stCxn id="292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7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Google Shape;295;p37"/>
          <p:cNvCxnSpPr>
            <a:stCxn id="294" idx="3"/>
            <a:endCxn id="296" idx="1"/>
          </p:cNvCxnSpPr>
          <p:nvPr/>
        </p:nvCxnSpPr>
        <p:spPr>
          <a:xfrm flipH="1" rot="10800000">
            <a:off x="5872650" y="2771775"/>
            <a:ext cx="521700" cy="7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7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8" name="Google Shape;298;p37"/>
          <p:cNvSpPr txBox="1"/>
          <p:nvPr/>
        </p:nvSpPr>
        <p:spPr>
          <a:xfrm>
            <a:off x="7030375" y="2909350"/>
            <a:ext cx="20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Student.Student()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age: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0" name="Google Shape;300;p37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37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9" name="Google Shape;309;p38"/>
          <p:cNvCxnSpPr>
            <a:stCxn id="308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8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age: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value of the variable (passed as a parameter) that exists in the caller of the Method - </a:t>
            </a:r>
            <a:r>
              <a:rPr b="1" lang="en">
                <a:solidFill>
                  <a:srgbClr val="FF0000"/>
                </a:solidFill>
              </a:rPr>
              <a:t>RARELY USED / NOT A BEST PRACTICE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p.age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now equals 20 -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LIKELY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UNEXPECTED BEHAVIOR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5.6 - Writing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5.6.2. Programming Challenge : Song with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5.6.3. Design a Class for your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MusicCollection on Replit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5.6: Writing Methods</a:t>
            </a:r>
            <a:endParaRPr sz="43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have already covered about HOW to create Methods - but we have not spent much time talking about WHEN you should consider moving code into a Method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of the WHENs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the same (or very nearly the same) block of code written in multiple places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reduce complexity (improve development velocity / reduce code brittleness)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write tests for a block of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Methods that are excessively long (more than a single page)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517575" y="1152475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b="1"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fullName() {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firstName + " " + lastName;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17575" y="1152475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b="1"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fullName() {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firstName + " " + lastName;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893100" y="2258575"/>
            <a:ext cx="2837100" cy="12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now it is super easy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to add new functionality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like...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517575" y="1152475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middleName;</a:t>
            </a:r>
            <a:endParaRPr b="1"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Person(String fn,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mn,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String ln)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middleName = mn;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System.out.println("Hello " +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System.out.println("Goodbye " +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fullName() {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firstName + " " +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middleName + " "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+ lastName;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01" name="Google Shape;101;p20"/>
          <p:cNvSpPr txBox="1"/>
          <p:nvPr/>
        </p:nvSpPr>
        <p:spPr>
          <a:xfrm>
            <a:off x="893100" y="2258575"/>
            <a:ext cx="2837100" cy="12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now it is super easy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to add new functionality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like...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" name="Google Shape;102;p20"/>
          <p:cNvCxnSpPr>
            <a:stCxn id="101" idx="3"/>
          </p:cNvCxnSpPr>
          <p:nvPr/>
        </p:nvCxnSpPr>
        <p:spPr>
          <a:xfrm flipH="1" rot="10800000">
            <a:off x="3730200" y="2003275"/>
            <a:ext cx="956700" cy="8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>
            <a:stCxn id="101" idx="3"/>
          </p:cNvCxnSpPr>
          <p:nvPr/>
        </p:nvCxnSpPr>
        <p:spPr>
          <a:xfrm flipH="1" rot="10800000">
            <a:off x="3730200" y="2607175"/>
            <a:ext cx="1033500" cy="25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stCxn id="101" idx="3"/>
          </p:cNvCxnSpPr>
          <p:nvPr/>
        </p:nvCxnSpPr>
        <p:spPr>
          <a:xfrm>
            <a:off x="3730200" y="2860675"/>
            <a:ext cx="956700" cy="169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17575" y="1152475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middleName;</a:t>
            </a:r>
            <a:endParaRPr b="1"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Person(String fn,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mn,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String ln)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middleName = mn;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System.out.println("Hello " +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System.out.println("Goodbye " +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fullName() {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firstName + " " +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middleName + " "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+ lastName;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12" name="Google Shape;112;p21"/>
          <p:cNvSpPr txBox="1"/>
          <p:nvPr/>
        </p:nvSpPr>
        <p:spPr>
          <a:xfrm>
            <a:off x="893100" y="2258575"/>
            <a:ext cx="2837100" cy="12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...and existing code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"just works"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3" name="Google Shape;113;p21"/>
          <p:cNvCxnSpPr>
            <a:stCxn id="112" idx="3"/>
          </p:cNvCxnSpPr>
          <p:nvPr/>
        </p:nvCxnSpPr>
        <p:spPr>
          <a:xfrm>
            <a:off x="3730200" y="2860675"/>
            <a:ext cx="975900" cy="36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1"/>
          <p:cNvCxnSpPr>
            <a:stCxn id="112" idx="3"/>
          </p:cNvCxnSpPr>
          <p:nvPr/>
        </p:nvCxnSpPr>
        <p:spPr>
          <a:xfrm>
            <a:off x="3730200" y="2860675"/>
            <a:ext cx="956700" cy="95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