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926c5465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926c5465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95fbed9788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95fbed9788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95fbed9788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95fbed9788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95fbed9788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95fbed9788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95fbed9788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95fbed9788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926c54650f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926c54650f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926c54650f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926c54650f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926c54650f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926c54650f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926c54650f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926c54650f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926c54650f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926c54650f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926c54650f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926c54650f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926c54650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926c54650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926c54650f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926c54650f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95fbed9788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95fbed9788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95fbed9788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95fbed9788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95fbed9788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95fbed9788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926c54650f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926c54650f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95fbed9788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95fbed9788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95fbed9788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95fbed9788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95fbed978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95fbed978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95fbed9788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95fbed9788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95fbed9788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95fbed9788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926c54650f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926c54650f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95fbed9788_2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95fbed9788_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95fbed9788_2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95fbed9788_2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926c54650f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926c54650f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95fbed9788_2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95fbed9788_2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95fbed97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95fbed97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926c54650f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926c54650f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912ed6e2d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912ed6e2d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914de8008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914de8008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95fbed9788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95fbed9788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95fbed9788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95fbed9788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95fbed9788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95fbed9788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en.wikipedia.org/wiki/Singleton_pattern" TargetMode="External"/><Relationship Id="rId4" Type="http://schemas.openxmlformats.org/officeDocument/2006/relationships/hyperlink" Target="https://en.wikipedia.org/wiki/Factory_(object-oriented_programming)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11/18/22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Statics</a:t>
            </a:r>
            <a:endParaRPr/>
          </a:p>
        </p:txBody>
      </p:sp>
      <p:sp>
        <p:nvSpPr>
          <p:cNvPr id="113" name="Google Shape;113;p22"/>
          <p:cNvSpPr txBox="1"/>
          <p:nvPr>
            <p:ph idx="2" type="body"/>
          </p:nvPr>
        </p:nvSpPr>
        <p:spPr>
          <a:xfrm>
            <a:off x="4501250" y="574825"/>
            <a:ext cx="4516800" cy="3484200"/>
          </a:xfrm>
          <a:prstGeom prst="rect">
            <a:avLst/>
          </a:prstGeom>
          <a:solidFill>
            <a:srgbClr val="FFF2CC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Person.getNumPeople();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A&gt;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4189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●"/>
            </a:pPr>
            <a:r>
              <a:rPr b="1" lang="en">
                <a:solidFill>
                  <a:srgbClr val="0000FF"/>
                </a:solidFill>
              </a:rPr>
              <a:t>Statics can directly access other Statics</a:t>
            </a:r>
            <a:endParaRPr b="1">
              <a:solidFill>
                <a:srgbClr val="00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Statics cannot directly access non-Statics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Non-Statics can directly access Statics</a:t>
            </a:r>
            <a:endParaRPr/>
          </a:p>
        </p:txBody>
      </p:sp>
      <p:sp>
        <p:nvSpPr>
          <p:cNvPr id="115" name="Google Shape;115;p22"/>
          <p:cNvSpPr txBox="1"/>
          <p:nvPr>
            <p:ph idx="2" type="body"/>
          </p:nvPr>
        </p:nvSpPr>
        <p:spPr>
          <a:xfrm>
            <a:off x="464100" y="2122400"/>
            <a:ext cx="5943000" cy="28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class Person {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int numPeople = 0;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String name;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Person(String initName) {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numPeople++;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name = initName;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int getNumPeople() {    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// System.out.println(name);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return numPeople;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void report() {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System.out.println(name + " is one of " + numPeople + " people");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Statics</a:t>
            </a:r>
            <a:endParaRPr/>
          </a:p>
        </p:txBody>
      </p:sp>
      <p:sp>
        <p:nvSpPr>
          <p:cNvPr id="121" name="Google Shape;121;p23"/>
          <p:cNvSpPr txBox="1"/>
          <p:nvPr>
            <p:ph idx="2" type="body"/>
          </p:nvPr>
        </p:nvSpPr>
        <p:spPr>
          <a:xfrm>
            <a:off x="4501250" y="574825"/>
            <a:ext cx="4516800" cy="3484200"/>
          </a:xfrm>
          <a:prstGeom prst="rect">
            <a:avLst/>
          </a:prstGeom>
          <a:solidFill>
            <a:srgbClr val="FFF2CC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int getNumPeople() {    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// System.out.println(name);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return numPeople;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4384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Statics can directly access other Statics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●"/>
            </a:pPr>
            <a:r>
              <a:rPr b="1" lang="en">
                <a:solidFill>
                  <a:srgbClr val="0000FF"/>
                </a:solidFill>
              </a:rPr>
              <a:t>Statics cannot directly access non-Statics</a:t>
            </a:r>
            <a:endParaRPr b="1">
              <a:solidFill>
                <a:srgbClr val="00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Non-Statics can directly access Statics</a:t>
            </a:r>
            <a:endParaRPr/>
          </a:p>
        </p:txBody>
      </p:sp>
      <p:sp>
        <p:nvSpPr>
          <p:cNvPr id="123" name="Google Shape;123;p23"/>
          <p:cNvSpPr txBox="1"/>
          <p:nvPr>
            <p:ph idx="2" type="body"/>
          </p:nvPr>
        </p:nvSpPr>
        <p:spPr>
          <a:xfrm>
            <a:off x="464100" y="2122400"/>
            <a:ext cx="5943000" cy="28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class Person {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int numPeople = 0;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String name;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Person(String initName) {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numPeople++;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name = initName;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int getNumPeople() {    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// System.out.println(name);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return numPeople;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void report() {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System.out.println(name + " is one of " + numPeople + " people");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Statics can directly access other Statics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Statics cannot directly access non-Statics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●"/>
            </a:pPr>
            <a:r>
              <a:rPr b="1" lang="en">
                <a:solidFill>
                  <a:srgbClr val="0000FF"/>
                </a:solidFill>
              </a:rPr>
              <a:t>Non-Statics can directly access Statics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Statics</a:t>
            </a:r>
            <a:endParaRPr/>
          </a:p>
        </p:txBody>
      </p:sp>
      <p:sp>
        <p:nvSpPr>
          <p:cNvPr id="130" name="Google Shape;130;p24"/>
          <p:cNvSpPr txBox="1"/>
          <p:nvPr>
            <p:ph idx="2" type="body"/>
          </p:nvPr>
        </p:nvSpPr>
        <p:spPr>
          <a:xfrm>
            <a:off x="464100" y="2122400"/>
            <a:ext cx="5943000" cy="28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class Person {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int numPeople = 0;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String name;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Person(String initName) {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numPeople++;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name = initName;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int getNumPeople() {    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// System.out.println(name);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return numPeople;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void report() {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System.out.println(name + " is one of " + numPeople + " people");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1" name="Google Shape;131;p24"/>
          <p:cNvSpPr txBox="1"/>
          <p:nvPr>
            <p:ph idx="2" type="body"/>
          </p:nvPr>
        </p:nvSpPr>
        <p:spPr>
          <a:xfrm>
            <a:off x="4501250" y="574825"/>
            <a:ext cx="4516800" cy="3484200"/>
          </a:xfrm>
          <a:prstGeom prst="rect">
            <a:avLst/>
          </a:prstGeom>
          <a:solidFill>
            <a:srgbClr val="FFF2CC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Person p1 = new Person("Julie");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Person p2 = new Person("Bobby");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p1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.report()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B&gt;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p1.getNumPeople();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C&gt;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Statics can directly access other Statics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Statics cannot directly access non-Statics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●"/>
            </a:pPr>
            <a:r>
              <a:rPr b="1" lang="en">
                <a:solidFill>
                  <a:srgbClr val="0000FF"/>
                </a:solidFill>
              </a:rPr>
              <a:t>Non-Statics can directly access Statics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Statics</a:t>
            </a:r>
            <a:endParaRPr/>
          </a:p>
        </p:txBody>
      </p:sp>
      <p:sp>
        <p:nvSpPr>
          <p:cNvPr id="138" name="Google Shape;138;p25"/>
          <p:cNvSpPr txBox="1"/>
          <p:nvPr>
            <p:ph idx="2" type="body"/>
          </p:nvPr>
        </p:nvSpPr>
        <p:spPr>
          <a:xfrm>
            <a:off x="464100" y="2122400"/>
            <a:ext cx="5943000" cy="28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class Person {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int numPeople = 0;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String name;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Person(String initName) {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numPeople++;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name = initName;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int getNumPeople() {    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// System.out.println(name);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return numPeople;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void report() {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System.out.println(name + " is one of " + numPeople + " people");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9" name="Google Shape;139;p25"/>
          <p:cNvSpPr txBox="1"/>
          <p:nvPr>
            <p:ph idx="2" type="body"/>
          </p:nvPr>
        </p:nvSpPr>
        <p:spPr>
          <a:xfrm>
            <a:off x="4501250" y="574825"/>
            <a:ext cx="4516800" cy="3484200"/>
          </a:xfrm>
          <a:prstGeom prst="rect">
            <a:avLst/>
          </a:prstGeom>
          <a:solidFill>
            <a:srgbClr val="FFF2CC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Person p1 = new Person("Julie");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Person p2 = new Person("Bobby");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p1.report()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B&gt;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Julie is one of 2 people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p1.getNumPeople();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C&gt;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Singleton Pattern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Singleton Pattern</a:t>
            </a:r>
            <a:endParaRPr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 way to ensure that one AND ONLY ONE Instance of a Class is created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Used to coordinate data and functionality across components of a </a:t>
            </a:r>
            <a:r>
              <a:rPr lang="en" sz="1500"/>
              <a:t>software</a:t>
            </a:r>
            <a:r>
              <a:rPr lang="en" sz="1500"/>
              <a:t> program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Overall can reduce the need for statics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No need to make every method a static when you can ensure that only a single Instance of a Class is ever created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Examples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Generate a unique identifier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Isolate and coordinate access to critical shared resources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Typically built with a static Factory Method and a private Constructor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500"/>
              <a:t>Wikipedia: </a:t>
            </a:r>
            <a:r>
              <a:rPr i="1" lang="en" sz="1500" u="sng">
                <a:solidFill>
                  <a:schemeClr val="hlink"/>
                </a:solidFill>
                <a:hlinkClick r:id="rId3"/>
              </a:rPr>
              <a:t>Singleton Pattern</a:t>
            </a:r>
            <a:r>
              <a:rPr lang="en" sz="1500"/>
              <a:t>, </a:t>
            </a:r>
            <a:r>
              <a:rPr lang="en" sz="1500" u="sng">
                <a:solidFill>
                  <a:schemeClr val="hlink"/>
                </a:solidFill>
                <a:hlinkClick r:id="rId4"/>
              </a:rPr>
              <a:t>Factory Function</a:t>
            </a:r>
            <a:endParaRPr sz="1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UniqueIdCreator {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private int uniqueId;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private UniqueIdCreator() {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uniqueId = 1;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public int getUniqueId() {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return uniqueId++;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private static UniqueIdCreator instance;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public static UniqueIdCreator getInstance() {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if (null == instance) {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instance = new UniqueIdCreator();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return instance;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6" name="Google Shape;15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Singleton Pattern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UniqueIdCreator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private int uniqueId;</a:t>
            </a:r>
            <a:endParaRPr b="1" sz="1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private </a:t>
            </a: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UniqueIdCreator</a:t>
            </a: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uniqueId = 1;</a:t>
            </a:r>
            <a:endParaRPr b="1" sz="1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 sz="1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public int getUniqueId() {</a:t>
            </a:r>
            <a:endParaRPr b="1" sz="1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return uniqueId++;</a:t>
            </a:r>
            <a:endParaRPr b="1" sz="1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b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private static 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UniqueIdCreator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instance;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public static 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UniqueIdCreator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getInstance() {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if (null == instance) {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instance = new UniqueIdCreator();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return instance;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b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2" name="Google Shape;16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Singleton Pattern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UniqueIdCreator {</a:t>
            </a:r>
            <a:b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private int </a:t>
            </a: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uniqueId</a:t>
            </a: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UniqueIdCreator() {</a:t>
            </a:r>
            <a:endParaRPr b="1" sz="1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uniqueId = 1;</a:t>
            </a:r>
            <a:endParaRPr b="1" sz="1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 sz="1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public int getUniqueId() {</a:t>
            </a:r>
            <a:endParaRPr b="1" sz="1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return uniqueId++;</a:t>
            </a:r>
            <a:endParaRPr b="1" sz="1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b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private static UniqueIdCreator instance;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public static UniqueIdCreator getInstance() {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if (null == instance) {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instance = new UniqueIdCreator();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return instance;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b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8" name="Google Shape;16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Singleton Pattern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Singleton Pattern</a:t>
            </a:r>
            <a:endParaRPr/>
          </a:p>
        </p:txBody>
      </p:sp>
      <p:sp>
        <p:nvSpPr>
          <p:cNvPr id="174" name="Google Shape;17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UniqueIdCreator {</a:t>
            </a:r>
            <a:b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private int uniqueId;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private UniqueIdCreator() {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uniqueId = 1;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public int getUniqueId() {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return uniqueId++;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b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private static UniqueIdCreator </a:t>
            </a: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instance</a:t>
            </a: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public static UniqueIdCreator getI</a:t>
            </a: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nstance</a:t>
            </a: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if (null == </a:t>
            </a: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instance</a:t>
            </a: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instance</a:t>
            </a: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= new UniqueIdCreator();</a:t>
            </a:r>
            <a:endParaRPr b="1" sz="1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return </a:t>
            </a: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instance</a:t>
            </a: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b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Replit Notes: MusicCollection</a:t>
            </a:r>
            <a:endParaRPr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800" y="1093925"/>
            <a:ext cx="2742112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9912" y="1093925"/>
            <a:ext cx="4035834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idx="4294967295" type="body"/>
          </p:nvPr>
        </p:nvSpPr>
        <p:spPr>
          <a:xfrm>
            <a:off x="4041400" y="574825"/>
            <a:ext cx="5102700" cy="34842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UniqueIdCreator uic = new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UniqueIdCreator();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0" name="Google Shape;18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UniqueIdCreator {</a:t>
            </a:r>
            <a:b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1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int uniqueId;</a:t>
            </a:r>
            <a:endParaRPr sz="100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1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UniqueIdCreator() {</a:t>
            </a:r>
            <a:endParaRPr sz="100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uniqueId = 1;</a:t>
            </a:r>
            <a:endParaRPr sz="100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00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public</a:t>
            </a:r>
            <a:r>
              <a:rPr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int getUniqueId() {</a:t>
            </a:r>
            <a:endParaRPr sz="1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return uniqueId++;</a:t>
            </a:r>
            <a:endParaRPr sz="1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b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1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static UniqueIdCreator </a:t>
            </a:r>
            <a:r>
              <a:rPr lang="en" sz="1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instance</a:t>
            </a:r>
            <a:r>
              <a:rPr lang="en" sz="1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public </a:t>
            </a:r>
            <a:r>
              <a:rPr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static UniqueIdCreator getI</a:t>
            </a:r>
            <a:r>
              <a:rPr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nstance</a:t>
            </a:r>
            <a:r>
              <a:rPr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if (null == </a:t>
            </a:r>
            <a:r>
              <a:rPr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instance</a:t>
            </a:r>
            <a:r>
              <a:rPr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instance</a:t>
            </a:r>
            <a:r>
              <a:rPr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= new UniqueIdCreator();</a:t>
            </a:r>
            <a:endParaRPr sz="1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return </a:t>
            </a:r>
            <a:r>
              <a:rPr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instance</a:t>
            </a:r>
            <a:r>
              <a:rPr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b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1" name="Google Shape;18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Singleton Pattern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UniqueIdCreator {</a:t>
            </a:r>
            <a:b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1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int uniqueId;</a:t>
            </a:r>
            <a:endParaRPr sz="100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1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UniqueIdCreator() {</a:t>
            </a:r>
            <a:endParaRPr sz="100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uniqueId = 1;</a:t>
            </a:r>
            <a:endParaRPr sz="100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00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public</a:t>
            </a:r>
            <a:r>
              <a:rPr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int getUniqueId() {</a:t>
            </a:r>
            <a:endParaRPr sz="1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return uniqueId++;</a:t>
            </a:r>
            <a:endParaRPr sz="1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b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1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static UniqueIdCreator instance;</a:t>
            </a:r>
            <a:endParaRPr sz="100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public</a:t>
            </a:r>
            <a:r>
              <a:rPr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static UniqueIdCreator getInstance() {</a:t>
            </a:r>
            <a:endParaRPr sz="1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if (null == instance) {</a:t>
            </a:r>
            <a:endParaRPr sz="1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instance = new UniqueIdCreator();</a:t>
            </a:r>
            <a:endParaRPr sz="1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return instance;</a:t>
            </a:r>
            <a:endParaRPr sz="1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b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7" name="Google Shape;187;p33"/>
          <p:cNvSpPr txBox="1"/>
          <p:nvPr>
            <p:ph idx="4294967295" type="body"/>
          </p:nvPr>
        </p:nvSpPr>
        <p:spPr>
          <a:xfrm>
            <a:off x="4041400" y="574825"/>
            <a:ext cx="5102700" cy="34842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UniqueIdCreator uic = new UniqueIdCreator();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** ERROR ** CONSTRUCTOR IS PRIVATE - CANNOT USE NEW</a:t>
            </a:r>
            <a:endParaRPr b="1" sz="12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8" name="Google Shape;18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Singleton Pattern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UniqueIdCreator {</a:t>
            </a:r>
            <a:b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1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int uniqueId;</a:t>
            </a:r>
            <a:endParaRPr sz="100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1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UniqueIdCreator() {</a:t>
            </a:r>
            <a:endParaRPr sz="100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uniqueId = 1;</a:t>
            </a:r>
            <a:endParaRPr sz="100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00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public</a:t>
            </a:r>
            <a:r>
              <a:rPr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int getUniqueId() {</a:t>
            </a:r>
            <a:endParaRPr sz="1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return uniqueId++;</a:t>
            </a:r>
            <a:endParaRPr sz="1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b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1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static UniqueIdCreator instance;</a:t>
            </a:r>
            <a:endParaRPr sz="100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public</a:t>
            </a:r>
            <a:r>
              <a:rPr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static UniqueIdCreator getInstance() {</a:t>
            </a:r>
            <a:endParaRPr sz="1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if (null == instance) {</a:t>
            </a:r>
            <a:endParaRPr sz="1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instance = new UniqueIdCreator();</a:t>
            </a:r>
            <a:endParaRPr sz="1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return instance;</a:t>
            </a:r>
            <a:endParaRPr sz="1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b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4" name="Google Shape;19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Singleton Pattern</a:t>
            </a:r>
            <a:endParaRPr/>
          </a:p>
        </p:txBody>
      </p:sp>
      <p:sp>
        <p:nvSpPr>
          <p:cNvPr id="195" name="Google Shape;195;p34"/>
          <p:cNvSpPr txBox="1"/>
          <p:nvPr>
            <p:ph idx="4294967295" type="body"/>
          </p:nvPr>
        </p:nvSpPr>
        <p:spPr>
          <a:xfrm>
            <a:off x="4041400" y="574825"/>
            <a:ext cx="5102700" cy="34842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UniqueIdCreator uic = new UniqueIdCreator();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** ERROR ** CONSTRUCTOR IS PRIVATE - CANNOT USE NEW</a:t>
            </a:r>
            <a:endParaRPr b="1" sz="12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UniqueIdCreator.getInstance().getUniqueId();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D&gt;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?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UniqueIdCreator.getInstance().getUniqueId();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E&gt;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?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UniqueIdCreator {</a:t>
            </a:r>
            <a:b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1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int uniqueId;</a:t>
            </a:r>
            <a:endParaRPr sz="100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1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UniqueIdCreator() {</a:t>
            </a:r>
            <a:endParaRPr sz="100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uniqueId = 1;</a:t>
            </a:r>
            <a:endParaRPr sz="100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00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public</a:t>
            </a:r>
            <a:r>
              <a:rPr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int getUniqueId() {</a:t>
            </a:r>
            <a:endParaRPr sz="1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return uniqueId++;</a:t>
            </a:r>
            <a:endParaRPr sz="1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b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1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static UniqueIdCreator instance;</a:t>
            </a:r>
            <a:endParaRPr sz="100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public</a:t>
            </a:r>
            <a:r>
              <a:rPr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static UniqueIdCreator getInstance() {</a:t>
            </a:r>
            <a:endParaRPr sz="1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if (null == instance) {</a:t>
            </a:r>
            <a:endParaRPr sz="1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instance = new UniqueIdCreator();</a:t>
            </a:r>
            <a:endParaRPr sz="1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return instance;</a:t>
            </a:r>
            <a:endParaRPr sz="1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b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1" name="Google Shape;20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Singleton Pattern</a:t>
            </a:r>
            <a:endParaRPr/>
          </a:p>
        </p:txBody>
      </p:sp>
      <p:sp>
        <p:nvSpPr>
          <p:cNvPr id="202" name="Google Shape;202;p35"/>
          <p:cNvSpPr txBox="1"/>
          <p:nvPr>
            <p:ph idx="4294967295" type="body"/>
          </p:nvPr>
        </p:nvSpPr>
        <p:spPr>
          <a:xfrm>
            <a:off x="4041400" y="574825"/>
            <a:ext cx="5102700" cy="34842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UniqueIdCreator uic = new UniqueIdCreator();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** ERROR ** CONSTRUCTOR IS PRIVATE - CANNOT USE NEW</a:t>
            </a:r>
            <a:endParaRPr b="1" sz="12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UniqueIdCreator.getInstance().getUniqueId();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D&gt;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UniqueIdCreator.getInstance().getUniqueId();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4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E&gt;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 and Access Control</a:t>
            </a:r>
            <a:endParaRPr/>
          </a:p>
        </p:txBody>
      </p:sp>
      <p:sp>
        <p:nvSpPr>
          <p:cNvPr id="208" name="Google Shape;208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Scope of a variable is where a variable can be accessed and used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Determined by where the variable is declared in the program and </a:t>
            </a:r>
            <a:r>
              <a:rPr lang="en" u="sng"/>
              <a:t>can be found by looking at the closest curly brackets</a:t>
            </a:r>
            <a:endParaRPr u="sng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Class Level Scope</a:t>
            </a:r>
            <a:r>
              <a:rPr lang="en"/>
              <a:t> </a:t>
            </a:r>
            <a:r>
              <a:rPr lang="en"/>
              <a:t>Instance and static variables inside a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Method Level Scope</a:t>
            </a:r>
            <a:r>
              <a:rPr lang="en"/>
              <a:t> Local variables (including parameter variables) inside a method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Block Level Scope</a:t>
            </a:r>
            <a:r>
              <a:rPr lang="en"/>
              <a:t> Loop variables and other local variables defined inside of blocks of code with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 and Access Control</a:t>
            </a:r>
            <a:endParaRPr/>
          </a:p>
        </p:txBody>
      </p:sp>
      <p:sp>
        <p:nvSpPr>
          <p:cNvPr id="214" name="Google Shape;214;p37"/>
          <p:cNvSpPr/>
          <p:nvPr/>
        </p:nvSpPr>
        <p:spPr>
          <a:xfrm>
            <a:off x="4218275" y="1152475"/>
            <a:ext cx="4695900" cy="341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Person {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private String name;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private static int numPeople;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public void print(int length) {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for (int i = 0; i &lt; length; i++) {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System.out.println(name.charAt(i));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5" name="Google Shape;215;p37"/>
          <p:cNvSpPr txBox="1"/>
          <p:nvPr>
            <p:ph idx="1" type="body"/>
          </p:nvPr>
        </p:nvSpPr>
        <p:spPr>
          <a:xfrm>
            <a:off x="311700" y="1152475"/>
            <a:ext cx="340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Class Level Scope</a:t>
            </a:r>
            <a:r>
              <a:rPr lang="en"/>
              <a:t> Instance and static variables inside a Class.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Method Level Scope</a:t>
            </a:r>
            <a:r>
              <a:rPr lang="en"/>
              <a:t> Local variables (including parameter variables) inside a method.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Block Level Scope</a:t>
            </a:r>
            <a:r>
              <a:rPr lang="en"/>
              <a:t> Loop variables and other local variables defined inside of blocks of code with { }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Scope and Access Control</a:t>
            </a:r>
            <a:endParaRPr/>
          </a:p>
        </p:txBody>
      </p:sp>
      <p:sp>
        <p:nvSpPr>
          <p:cNvPr id="221" name="Google Shape;221;p38"/>
          <p:cNvSpPr/>
          <p:nvPr/>
        </p:nvSpPr>
        <p:spPr>
          <a:xfrm>
            <a:off x="4218275" y="1152475"/>
            <a:ext cx="4695900" cy="341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Person {</a:t>
            </a:r>
            <a:b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private String name;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private static int numPeople;</a:t>
            </a:r>
            <a:b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public void print(int length) {</a:t>
            </a:r>
            <a:b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for (int i = 0; i &lt; length; i++) {</a:t>
            </a:r>
            <a:b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System.out.println(name.charAt(i));</a:t>
            </a:r>
            <a:b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2" name="Google Shape;222;p38"/>
          <p:cNvSpPr txBox="1"/>
          <p:nvPr>
            <p:ph idx="1" type="body"/>
          </p:nvPr>
        </p:nvSpPr>
        <p:spPr>
          <a:xfrm>
            <a:off x="311700" y="1152475"/>
            <a:ext cx="340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b="1" lang="en">
                <a:solidFill>
                  <a:srgbClr val="0000FF"/>
                </a:solidFill>
              </a:rPr>
              <a:t>Class Level Scope</a:t>
            </a:r>
            <a:r>
              <a:rPr lang="en">
                <a:solidFill>
                  <a:srgbClr val="0000FF"/>
                </a:solidFill>
              </a:rPr>
              <a:t> Instance and </a:t>
            </a:r>
            <a:r>
              <a:rPr lang="en">
                <a:solidFill>
                  <a:srgbClr val="0000FF"/>
                </a:solidFill>
              </a:rPr>
              <a:t>static</a:t>
            </a:r>
            <a:r>
              <a:rPr lang="en">
                <a:solidFill>
                  <a:srgbClr val="0000FF"/>
                </a:solidFill>
              </a:rPr>
              <a:t> variables inside a Class.</a:t>
            </a:r>
            <a:endParaRPr>
              <a:solidFill>
                <a:srgbClr val="0000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Method Level Scope</a:t>
            </a:r>
            <a:r>
              <a:rPr lang="en"/>
              <a:t> Local variables (including parameter variables) inside a method.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Block Level Scope</a:t>
            </a:r>
            <a:r>
              <a:rPr lang="en"/>
              <a:t> Loop variables and other local variables defined inside of blocks of code with { }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Scope and Access Control</a:t>
            </a:r>
            <a:endParaRPr/>
          </a:p>
        </p:txBody>
      </p:sp>
      <p:sp>
        <p:nvSpPr>
          <p:cNvPr id="228" name="Google Shape;228;p39"/>
          <p:cNvSpPr/>
          <p:nvPr/>
        </p:nvSpPr>
        <p:spPr>
          <a:xfrm>
            <a:off x="4218275" y="1152475"/>
            <a:ext cx="4695900" cy="341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Person {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private String name;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private static int numPeople;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public void print(int length) {</a:t>
            </a:r>
            <a:b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for (int i = 0; i &lt; length; i++) {</a:t>
            </a:r>
            <a:b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  System.out.println(name.charAt(i));</a:t>
            </a:r>
            <a:b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9" name="Google Shape;229;p39"/>
          <p:cNvSpPr txBox="1"/>
          <p:nvPr>
            <p:ph idx="1" type="body"/>
          </p:nvPr>
        </p:nvSpPr>
        <p:spPr>
          <a:xfrm>
            <a:off x="311700" y="1152475"/>
            <a:ext cx="340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Class Level Scope</a:t>
            </a:r>
            <a:r>
              <a:rPr lang="en"/>
              <a:t> Instance and static variables inside a Class.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800"/>
              <a:buChar char="●"/>
            </a:pPr>
            <a:r>
              <a:rPr b="1" lang="en">
                <a:solidFill>
                  <a:srgbClr val="FF00FF"/>
                </a:solidFill>
              </a:rPr>
              <a:t>Method Level Scope</a:t>
            </a:r>
            <a:r>
              <a:rPr lang="en">
                <a:solidFill>
                  <a:srgbClr val="FF00FF"/>
                </a:solidFill>
              </a:rPr>
              <a:t> Local variables (including parameter variables) inside a method.</a:t>
            </a:r>
            <a:endParaRPr>
              <a:solidFill>
                <a:srgbClr val="FF00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Block Level Scope</a:t>
            </a:r>
            <a:r>
              <a:rPr lang="en"/>
              <a:t> Loop variables and other local variables defined inside of blocks of code with { }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Scope and Access Control</a:t>
            </a:r>
            <a:endParaRPr/>
          </a:p>
        </p:txBody>
      </p:sp>
      <p:sp>
        <p:nvSpPr>
          <p:cNvPr id="235" name="Google Shape;235;p40"/>
          <p:cNvSpPr/>
          <p:nvPr/>
        </p:nvSpPr>
        <p:spPr>
          <a:xfrm>
            <a:off x="4218275" y="1152475"/>
            <a:ext cx="4695900" cy="341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Person {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private String name;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private static int numPeople;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public void print(int length) {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for (int i = 0; i &lt; length; i++) {</a:t>
            </a:r>
            <a:br>
              <a:rPr b="1" lang="en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  System.out.println(name.charAt(i));</a:t>
            </a:r>
            <a:br>
              <a:rPr b="1" lang="en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6" name="Google Shape;236;p40"/>
          <p:cNvSpPr txBox="1"/>
          <p:nvPr>
            <p:ph idx="1" type="body"/>
          </p:nvPr>
        </p:nvSpPr>
        <p:spPr>
          <a:xfrm>
            <a:off x="311700" y="1152475"/>
            <a:ext cx="340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Class Level Scope</a:t>
            </a:r>
            <a:r>
              <a:rPr lang="en"/>
              <a:t> Instance and static  variables inside a Class.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Method Level Scope</a:t>
            </a:r>
            <a:r>
              <a:rPr lang="en"/>
              <a:t> Local variables (including parameter variables) inside a method.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●"/>
            </a:pPr>
            <a:r>
              <a:rPr b="1" lang="en">
                <a:solidFill>
                  <a:srgbClr val="FF9900"/>
                </a:solidFill>
              </a:rPr>
              <a:t>Block Level Scope</a:t>
            </a:r>
            <a:r>
              <a:rPr lang="en">
                <a:solidFill>
                  <a:srgbClr val="FF9900"/>
                </a:solidFill>
              </a:rPr>
              <a:t> Loop variables and other local variables defined inside of blocks of code with { }</a:t>
            </a:r>
            <a:endParaRPr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Scope and Access Control</a:t>
            </a:r>
            <a:endParaRPr/>
          </a:p>
        </p:txBody>
      </p:sp>
      <p:sp>
        <p:nvSpPr>
          <p:cNvPr id="242" name="Google Shape;242;p41"/>
          <p:cNvSpPr txBox="1"/>
          <p:nvPr>
            <p:ph idx="1" type="body"/>
          </p:nvPr>
        </p:nvSpPr>
        <p:spPr>
          <a:xfrm>
            <a:off x="311700" y="1152475"/>
            <a:ext cx="406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Person {</a:t>
            </a:r>
            <a:b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private int age = 10;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public Person(int age) {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age = 20;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public int getAge() {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age;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public void loopTest(int age) {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age = 30;</a:t>
            </a:r>
            <a:b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(true) {</a:t>
            </a:r>
            <a:b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int age = 40;</a:t>
            </a:r>
            <a:b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age = 50;</a:t>
            </a:r>
            <a:b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age = 60;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3" name="Google Shape;243;p41"/>
          <p:cNvSpPr txBox="1"/>
          <p:nvPr>
            <p:ph idx="2" type="body"/>
          </p:nvPr>
        </p:nvSpPr>
        <p:spPr>
          <a:xfrm>
            <a:off x="4651575" y="1237975"/>
            <a:ext cx="4260300" cy="32454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Which variables have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>
                <a:solidFill>
                  <a:srgbClr val="000000"/>
                </a:solidFill>
              </a:rPr>
              <a:t>Class Level Scope</a:t>
            </a:r>
            <a:endParaRPr b="1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>
                <a:solidFill>
                  <a:srgbClr val="000000"/>
                </a:solidFill>
              </a:rPr>
              <a:t>Method Level Scope</a:t>
            </a:r>
            <a:endParaRPr b="1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>
                <a:solidFill>
                  <a:srgbClr val="000000"/>
                </a:solidFill>
              </a:rPr>
              <a:t>Block Level Scope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Which age variable is referenced at</a:t>
            </a:r>
            <a:endParaRPr>
              <a:solidFill>
                <a:schemeClr val="accent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b="1" lang="en">
                <a:solidFill>
                  <a:schemeClr val="accent1"/>
                </a:solidFill>
              </a:rPr>
              <a:t>A</a:t>
            </a:r>
            <a:endParaRPr b="1">
              <a:solidFill>
                <a:schemeClr val="accen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b="1" lang="en">
                <a:solidFill>
                  <a:schemeClr val="accent1"/>
                </a:solidFill>
              </a:rPr>
              <a:t>B</a:t>
            </a:r>
            <a:endParaRPr b="1">
              <a:solidFill>
                <a:schemeClr val="accen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b="1" lang="en">
                <a:solidFill>
                  <a:schemeClr val="accent1"/>
                </a:solidFill>
              </a:rPr>
              <a:t>C</a:t>
            </a:r>
            <a:endParaRPr b="1">
              <a:solidFill>
                <a:schemeClr val="accen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b="1" lang="en">
                <a:solidFill>
                  <a:schemeClr val="accent1"/>
                </a:solidFill>
              </a:rPr>
              <a:t>D</a:t>
            </a:r>
            <a:endParaRPr b="1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311708" y="15065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380"/>
              <a:t>Sections 5.7, 5.8, 5.9</a:t>
            </a:r>
            <a:endParaRPr sz="43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br>
              <a:rPr lang="en" sz="4380"/>
            </a:br>
            <a:r>
              <a:rPr lang="en" sz="4380"/>
              <a:t>Statics</a:t>
            </a:r>
            <a:endParaRPr sz="43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380"/>
              <a:t>Scope and Access</a:t>
            </a:r>
            <a:endParaRPr sz="43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380"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endParaRPr sz="438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2"/>
          <p:cNvSpPr txBox="1"/>
          <p:nvPr>
            <p:ph idx="2" type="body"/>
          </p:nvPr>
        </p:nvSpPr>
        <p:spPr>
          <a:xfrm>
            <a:off x="4651575" y="1237975"/>
            <a:ext cx="4260300" cy="32454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Which variables have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>
                <a:solidFill>
                  <a:srgbClr val="000000"/>
                </a:solidFill>
              </a:rPr>
              <a:t>Class Level Scope</a:t>
            </a:r>
            <a:endParaRPr b="1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>
                <a:solidFill>
                  <a:srgbClr val="000000"/>
                </a:solidFill>
              </a:rPr>
              <a:t>Method Level Scope</a:t>
            </a:r>
            <a:endParaRPr b="1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>
                <a:solidFill>
                  <a:srgbClr val="000000"/>
                </a:solidFill>
              </a:rPr>
              <a:t>Block Level Scope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Which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en">
                <a:solidFill>
                  <a:schemeClr val="dk1"/>
                </a:solidFill>
              </a:rPr>
              <a:t> variable is referenced at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A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B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C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D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49" name="Google Shape;249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Scope and Access Control</a:t>
            </a:r>
            <a:endParaRPr/>
          </a:p>
        </p:txBody>
      </p:sp>
      <p:sp>
        <p:nvSpPr>
          <p:cNvPr id="250" name="Google Shape;250;p42"/>
          <p:cNvSpPr txBox="1"/>
          <p:nvPr>
            <p:ph idx="1" type="body"/>
          </p:nvPr>
        </p:nvSpPr>
        <p:spPr>
          <a:xfrm>
            <a:off x="311700" y="1152475"/>
            <a:ext cx="406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Person {</a:t>
            </a:r>
            <a:b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private int age = 10;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public Person(int age) {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age = 20;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public int getAge() {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age;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public void loopTest(int age) {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age = 30;</a:t>
            </a:r>
            <a:b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(true) {</a:t>
            </a:r>
            <a:b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int age = 40;</a:t>
            </a:r>
            <a:b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age = 50;</a:t>
            </a:r>
            <a:b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age = 60;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251" name="Google Shape;251;p42"/>
          <p:cNvGrpSpPr/>
          <p:nvPr/>
        </p:nvGrpSpPr>
        <p:grpSpPr>
          <a:xfrm>
            <a:off x="280925" y="1816625"/>
            <a:ext cx="327300" cy="400200"/>
            <a:chOff x="2829875" y="631625"/>
            <a:chExt cx="327300" cy="400200"/>
          </a:xfrm>
        </p:grpSpPr>
        <p:sp>
          <p:nvSpPr>
            <p:cNvPr id="252" name="Google Shape;252;p42"/>
            <p:cNvSpPr/>
            <p:nvPr/>
          </p:nvSpPr>
          <p:spPr>
            <a:xfrm>
              <a:off x="2829875" y="645575"/>
              <a:ext cx="327300" cy="3723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lt1"/>
                </a:solidFill>
              </a:endParaRPr>
            </a:p>
          </p:txBody>
        </p:sp>
        <p:sp>
          <p:nvSpPr>
            <p:cNvPr id="253" name="Google Shape;253;p42"/>
            <p:cNvSpPr txBox="1"/>
            <p:nvPr/>
          </p:nvSpPr>
          <p:spPr>
            <a:xfrm>
              <a:off x="2829875" y="631625"/>
              <a:ext cx="327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</a:rPr>
                <a:t>A</a:t>
              </a:r>
              <a:endParaRPr b="1">
                <a:solidFill>
                  <a:schemeClr val="lt1"/>
                </a:solidFill>
              </a:endParaRPr>
            </a:p>
          </p:txBody>
        </p:sp>
      </p:grpSp>
      <p:grpSp>
        <p:nvGrpSpPr>
          <p:cNvPr id="254" name="Google Shape;254;p42"/>
          <p:cNvGrpSpPr/>
          <p:nvPr/>
        </p:nvGrpSpPr>
        <p:grpSpPr>
          <a:xfrm>
            <a:off x="1516250" y="4343575"/>
            <a:ext cx="327300" cy="400200"/>
            <a:chOff x="2829875" y="631625"/>
            <a:chExt cx="327300" cy="400200"/>
          </a:xfrm>
        </p:grpSpPr>
        <p:sp>
          <p:nvSpPr>
            <p:cNvPr id="255" name="Google Shape;255;p42"/>
            <p:cNvSpPr/>
            <p:nvPr/>
          </p:nvSpPr>
          <p:spPr>
            <a:xfrm>
              <a:off x="2829875" y="645575"/>
              <a:ext cx="327300" cy="3723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lt1"/>
                </a:solidFill>
              </a:endParaRPr>
            </a:p>
          </p:txBody>
        </p:sp>
        <p:sp>
          <p:nvSpPr>
            <p:cNvPr id="256" name="Google Shape;256;p42"/>
            <p:cNvSpPr txBox="1"/>
            <p:nvPr/>
          </p:nvSpPr>
          <p:spPr>
            <a:xfrm>
              <a:off x="2829875" y="631625"/>
              <a:ext cx="327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</a:rPr>
                <a:t>D</a:t>
              </a:r>
              <a:endParaRPr b="1">
                <a:solidFill>
                  <a:schemeClr val="lt1"/>
                </a:solidFill>
              </a:endParaRPr>
            </a:p>
          </p:txBody>
        </p:sp>
      </p:grpSp>
      <p:grpSp>
        <p:nvGrpSpPr>
          <p:cNvPr id="257" name="Google Shape;257;p42"/>
          <p:cNvGrpSpPr/>
          <p:nvPr/>
        </p:nvGrpSpPr>
        <p:grpSpPr>
          <a:xfrm>
            <a:off x="1605400" y="2518675"/>
            <a:ext cx="327300" cy="400200"/>
            <a:chOff x="2829875" y="631625"/>
            <a:chExt cx="327300" cy="400200"/>
          </a:xfrm>
        </p:grpSpPr>
        <p:sp>
          <p:nvSpPr>
            <p:cNvPr id="258" name="Google Shape;258;p42"/>
            <p:cNvSpPr/>
            <p:nvPr/>
          </p:nvSpPr>
          <p:spPr>
            <a:xfrm>
              <a:off x="2829875" y="645575"/>
              <a:ext cx="327300" cy="3723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lt1"/>
                </a:solidFill>
              </a:endParaRPr>
            </a:p>
          </p:txBody>
        </p:sp>
        <p:sp>
          <p:nvSpPr>
            <p:cNvPr id="259" name="Google Shape;259;p42"/>
            <p:cNvSpPr txBox="1"/>
            <p:nvPr/>
          </p:nvSpPr>
          <p:spPr>
            <a:xfrm>
              <a:off x="2829875" y="631625"/>
              <a:ext cx="327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</a:rPr>
                <a:t>B</a:t>
              </a:r>
              <a:endParaRPr b="1">
                <a:solidFill>
                  <a:schemeClr val="lt1"/>
                </a:solidFill>
              </a:endParaRPr>
            </a:p>
          </p:txBody>
        </p:sp>
      </p:grpSp>
      <p:grpSp>
        <p:nvGrpSpPr>
          <p:cNvPr id="260" name="Google Shape;260;p42"/>
          <p:cNvGrpSpPr/>
          <p:nvPr/>
        </p:nvGrpSpPr>
        <p:grpSpPr>
          <a:xfrm>
            <a:off x="362700" y="3887125"/>
            <a:ext cx="327300" cy="400200"/>
            <a:chOff x="2829875" y="631625"/>
            <a:chExt cx="327300" cy="400200"/>
          </a:xfrm>
        </p:grpSpPr>
        <p:sp>
          <p:nvSpPr>
            <p:cNvPr id="261" name="Google Shape;261;p42"/>
            <p:cNvSpPr/>
            <p:nvPr/>
          </p:nvSpPr>
          <p:spPr>
            <a:xfrm>
              <a:off x="2829875" y="645575"/>
              <a:ext cx="327300" cy="3723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lt1"/>
                </a:solidFill>
              </a:endParaRPr>
            </a:p>
          </p:txBody>
        </p:sp>
        <p:sp>
          <p:nvSpPr>
            <p:cNvPr id="262" name="Google Shape;262;p42"/>
            <p:cNvSpPr txBox="1"/>
            <p:nvPr/>
          </p:nvSpPr>
          <p:spPr>
            <a:xfrm>
              <a:off x="2829875" y="631625"/>
              <a:ext cx="327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</a:rPr>
                <a:t>C</a:t>
              </a:r>
              <a:endParaRPr b="1"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Scope and Access Control</a:t>
            </a:r>
            <a:endParaRPr/>
          </a:p>
        </p:txBody>
      </p:sp>
      <p:sp>
        <p:nvSpPr>
          <p:cNvPr id="268" name="Google Shape;268;p43"/>
          <p:cNvSpPr txBox="1"/>
          <p:nvPr>
            <p:ph idx="1" type="body"/>
          </p:nvPr>
        </p:nvSpPr>
        <p:spPr>
          <a:xfrm>
            <a:off x="311700" y="1152475"/>
            <a:ext cx="406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Person {</a:t>
            </a:r>
            <a:b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private int age = 10;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public Person(int age) {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age = 20;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public int getAge() {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age;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public void loopTest(int age) {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age = 30;</a:t>
            </a:r>
            <a:b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(true) {</a:t>
            </a:r>
            <a:b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int age = 40;</a:t>
            </a:r>
            <a:b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age = 50;</a:t>
            </a:r>
            <a:b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age = 60;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269" name="Google Shape;269;p43"/>
          <p:cNvGrpSpPr/>
          <p:nvPr/>
        </p:nvGrpSpPr>
        <p:grpSpPr>
          <a:xfrm>
            <a:off x="280925" y="1816625"/>
            <a:ext cx="327300" cy="400200"/>
            <a:chOff x="2829875" y="631625"/>
            <a:chExt cx="327300" cy="400200"/>
          </a:xfrm>
        </p:grpSpPr>
        <p:sp>
          <p:nvSpPr>
            <p:cNvPr id="270" name="Google Shape;270;p43"/>
            <p:cNvSpPr/>
            <p:nvPr/>
          </p:nvSpPr>
          <p:spPr>
            <a:xfrm>
              <a:off x="2829875" y="645575"/>
              <a:ext cx="327300" cy="3723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lt1"/>
                </a:solidFill>
              </a:endParaRPr>
            </a:p>
          </p:txBody>
        </p:sp>
        <p:sp>
          <p:nvSpPr>
            <p:cNvPr id="271" name="Google Shape;271;p43"/>
            <p:cNvSpPr txBox="1"/>
            <p:nvPr/>
          </p:nvSpPr>
          <p:spPr>
            <a:xfrm>
              <a:off x="2829875" y="631625"/>
              <a:ext cx="327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</a:rPr>
                <a:t>A</a:t>
              </a:r>
              <a:endParaRPr b="1">
                <a:solidFill>
                  <a:schemeClr val="lt1"/>
                </a:solidFill>
              </a:endParaRPr>
            </a:p>
          </p:txBody>
        </p:sp>
      </p:grpSp>
      <p:grpSp>
        <p:nvGrpSpPr>
          <p:cNvPr id="272" name="Google Shape;272;p43"/>
          <p:cNvGrpSpPr/>
          <p:nvPr/>
        </p:nvGrpSpPr>
        <p:grpSpPr>
          <a:xfrm>
            <a:off x="1516250" y="4343575"/>
            <a:ext cx="327300" cy="400200"/>
            <a:chOff x="2829875" y="631625"/>
            <a:chExt cx="327300" cy="400200"/>
          </a:xfrm>
        </p:grpSpPr>
        <p:sp>
          <p:nvSpPr>
            <p:cNvPr id="273" name="Google Shape;273;p43"/>
            <p:cNvSpPr/>
            <p:nvPr/>
          </p:nvSpPr>
          <p:spPr>
            <a:xfrm>
              <a:off x="2829875" y="645575"/>
              <a:ext cx="327300" cy="3723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lt1"/>
                </a:solidFill>
              </a:endParaRPr>
            </a:p>
          </p:txBody>
        </p:sp>
        <p:sp>
          <p:nvSpPr>
            <p:cNvPr id="274" name="Google Shape;274;p43"/>
            <p:cNvSpPr txBox="1"/>
            <p:nvPr/>
          </p:nvSpPr>
          <p:spPr>
            <a:xfrm>
              <a:off x="2829875" y="631625"/>
              <a:ext cx="327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</a:rPr>
                <a:t>D</a:t>
              </a:r>
              <a:endParaRPr b="1">
                <a:solidFill>
                  <a:schemeClr val="lt1"/>
                </a:solidFill>
              </a:endParaRPr>
            </a:p>
          </p:txBody>
        </p:sp>
      </p:grpSp>
      <p:grpSp>
        <p:nvGrpSpPr>
          <p:cNvPr id="275" name="Google Shape;275;p43"/>
          <p:cNvGrpSpPr/>
          <p:nvPr/>
        </p:nvGrpSpPr>
        <p:grpSpPr>
          <a:xfrm>
            <a:off x="1605400" y="2518675"/>
            <a:ext cx="327300" cy="400200"/>
            <a:chOff x="2829875" y="631625"/>
            <a:chExt cx="327300" cy="400200"/>
          </a:xfrm>
        </p:grpSpPr>
        <p:sp>
          <p:nvSpPr>
            <p:cNvPr id="276" name="Google Shape;276;p43"/>
            <p:cNvSpPr/>
            <p:nvPr/>
          </p:nvSpPr>
          <p:spPr>
            <a:xfrm>
              <a:off x="2829875" y="645575"/>
              <a:ext cx="327300" cy="3723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lt1"/>
                </a:solidFill>
              </a:endParaRPr>
            </a:p>
          </p:txBody>
        </p:sp>
        <p:sp>
          <p:nvSpPr>
            <p:cNvPr id="277" name="Google Shape;277;p43"/>
            <p:cNvSpPr txBox="1"/>
            <p:nvPr/>
          </p:nvSpPr>
          <p:spPr>
            <a:xfrm>
              <a:off x="2829875" y="631625"/>
              <a:ext cx="327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</a:rPr>
                <a:t>B</a:t>
              </a:r>
              <a:endParaRPr b="1">
                <a:solidFill>
                  <a:schemeClr val="lt1"/>
                </a:solidFill>
              </a:endParaRPr>
            </a:p>
          </p:txBody>
        </p:sp>
      </p:grpSp>
      <p:grpSp>
        <p:nvGrpSpPr>
          <p:cNvPr id="278" name="Google Shape;278;p43"/>
          <p:cNvGrpSpPr/>
          <p:nvPr/>
        </p:nvGrpSpPr>
        <p:grpSpPr>
          <a:xfrm>
            <a:off x="362700" y="3887125"/>
            <a:ext cx="327300" cy="400200"/>
            <a:chOff x="2829875" y="631625"/>
            <a:chExt cx="327300" cy="400200"/>
          </a:xfrm>
        </p:grpSpPr>
        <p:sp>
          <p:nvSpPr>
            <p:cNvPr id="279" name="Google Shape;279;p43"/>
            <p:cNvSpPr/>
            <p:nvPr/>
          </p:nvSpPr>
          <p:spPr>
            <a:xfrm>
              <a:off x="2829875" y="645575"/>
              <a:ext cx="327300" cy="3723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lt1"/>
                </a:solidFill>
              </a:endParaRPr>
            </a:p>
          </p:txBody>
        </p:sp>
        <p:sp>
          <p:nvSpPr>
            <p:cNvPr id="280" name="Google Shape;280;p43"/>
            <p:cNvSpPr txBox="1"/>
            <p:nvPr/>
          </p:nvSpPr>
          <p:spPr>
            <a:xfrm>
              <a:off x="2829875" y="631625"/>
              <a:ext cx="327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</a:rPr>
                <a:t>C</a:t>
              </a:r>
              <a:endParaRPr b="1">
                <a:solidFill>
                  <a:schemeClr val="lt1"/>
                </a:solidFill>
              </a:endParaRPr>
            </a:p>
          </p:txBody>
        </p:sp>
      </p:grpSp>
      <p:sp>
        <p:nvSpPr>
          <p:cNvPr id="281" name="Google Shape;281;p43"/>
          <p:cNvSpPr txBox="1"/>
          <p:nvPr>
            <p:ph idx="2" type="body"/>
          </p:nvPr>
        </p:nvSpPr>
        <p:spPr>
          <a:xfrm>
            <a:off x="4651575" y="1237975"/>
            <a:ext cx="4260300" cy="32454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Which variables have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>
                <a:solidFill>
                  <a:srgbClr val="000000"/>
                </a:solidFill>
              </a:rPr>
              <a:t>Class Level Scope</a:t>
            </a:r>
            <a:endParaRPr b="1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>
                <a:solidFill>
                  <a:srgbClr val="000000"/>
                </a:solidFill>
              </a:rPr>
              <a:t>Method Level Scope</a:t>
            </a:r>
            <a:endParaRPr b="1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>
                <a:solidFill>
                  <a:srgbClr val="000000"/>
                </a:solidFill>
              </a:rPr>
              <a:t>Block Level Scope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Which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en">
                <a:solidFill>
                  <a:schemeClr val="dk1"/>
                </a:solidFill>
              </a:rPr>
              <a:t> variable is referenced at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A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B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C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D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82" name="Google Shape;282;p43"/>
          <p:cNvSpPr/>
          <p:nvPr/>
        </p:nvSpPr>
        <p:spPr>
          <a:xfrm>
            <a:off x="4174050" y="937400"/>
            <a:ext cx="3121800" cy="3183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EXTREMELY</a:t>
            </a:r>
            <a:r>
              <a:rPr i="1" lang="en"/>
              <a:t> easy to make an error in your Constructor with parameter and instance variable names.</a:t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We have been using 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initAge</a:t>
            </a:r>
            <a:r>
              <a:rPr i="1" lang="en"/>
              <a:t> and 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initName</a:t>
            </a:r>
            <a:r>
              <a:rPr i="1" lang="en"/>
              <a:t> (as </a:t>
            </a:r>
            <a:r>
              <a:rPr i="1" lang="en"/>
              <a:t>parameter</a:t>
            </a:r>
            <a:r>
              <a:rPr i="1" lang="en"/>
              <a:t> names) to disambiguate between 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i="1" lang="en"/>
              <a:t> and 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i="1" lang="en"/>
              <a:t> instance variables.</a:t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But now we can start using...</a:t>
            </a:r>
            <a:endParaRPr i="1"/>
          </a:p>
        </p:txBody>
      </p:sp>
      <p:cxnSp>
        <p:nvCxnSpPr>
          <p:cNvPr id="283" name="Google Shape;283;p43"/>
          <p:cNvCxnSpPr>
            <a:stCxn id="282" idx="1"/>
          </p:cNvCxnSpPr>
          <p:nvPr/>
        </p:nvCxnSpPr>
        <p:spPr>
          <a:xfrm rot="10800000">
            <a:off x="1795350" y="2007500"/>
            <a:ext cx="2378700" cy="521700"/>
          </a:xfrm>
          <a:prstGeom prst="straightConnector1">
            <a:avLst/>
          </a:prstGeom>
          <a:noFill/>
          <a:ln cap="flat" cmpd="sng" w="28575">
            <a:solidFill>
              <a:srgbClr val="33333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/>
              <a:t> (keyword)</a:t>
            </a:r>
            <a:endParaRPr/>
          </a:p>
        </p:txBody>
      </p:sp>
      <p:sp>
        <p:nvSpPr>
          <p:cNvPr id="289" name="Google Shape;289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Within an Instance method of a Class -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/>
              <a:t> refers to the current Instance (and refers to the Instance being created in a Constructor)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Static methods cannot refer to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/>
              <a:t> (since there is no Instance when using static methods)</a:t>
            </a:r>
            <a:endParaRPr/>
          </a:p>
        </p:txBody>
      </p:sp>
      <p:sp>
        <p:nvSpPr>
          <p:cNvPr id="290" name="Google Shape;290;p44"/>
          <p:cNvSpPr txBox="1"/>
          <p:nvPr>
            <p:ph idx="4294967295" type="body"/>
          </p:nvPr>
        </p:nvSpPr>
        <p:spPr>
          <a:xfrm>
            <a:off x="2601100" y="2439425"/>
            <a:ext cx="6690300" cy="28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class Person {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int numPeople = 0;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String name;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Person(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String name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numPeople++;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this.name = name;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int getNumPeople()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return numPeople;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void report() {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System.out.println(name + " is one of " + numPeople + " people");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 and Access Control</a:t>
            </a:r>
            <a:endParaRPr/>
          </a:p>
        </p:txBody>
      </p:sp>
      <p:sp>
        <p:nvSpPr>
          <p:cNvPr id="296" name="Google Shape;296;p45"/>
          <p:cNvSpPr txBox="1"/>
          <p:nvPr>
            <p:ph idx="1" type="body"/>
          </p:nvPr>
        </p:nvSpPr>
        <p:spPr>
          <a:xfrm>
            <a:off x="311700" y="1152475"/>
            <a:ext cx="406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Person {</a:t>
            </a:r>
            <a:b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private int age = 10;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public Person(int age) {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age = 20;</a:t>
            </a:r>
            <a:b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this.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age = 30;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public void loopTest(int age) {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age = 40;</a:t>
            </a:r>
            <a:b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(true) {</a:t>
            </a:r>
            <a:b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int age = 50;</a:t>
            </a:r>
            <a:b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this.age = 60;</a:t>
            </a:r>
            <a:b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age = 70;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297" name="Google Shape;297;p45"/>
          <p:cNvGrpSpPr/>
          <p:nvPr/>
        </p:nvGrpSpPr>
        <p:grpSpPr>
          <a:xfrm>
            <a:off x="280925" y="1816625"/>
            <a:ext cx="327300" cy="400200"/>
            <a:chOff x="2829875" y="631625"/>
            <a:chExt cx="327300" cy="400200"/>
          </a:xfrm>
        </p:grpSpPr>
        <p:sp>
          <p:nvSpPr>
            <p:cNvPr id="298" name="Google Shape;298;p45"/>
            <p:cNvSpPr/>
            <p:nvPr/>
          </p:nvSpPr>
          <p:spPr>
            <a:xfrm>
              <a:off x="2829875" y="645575"/>
              <a:ext cx="327300" cy="3723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lt1"/>
                </a:solidFill>
              </a:endParaRPr>
            </a:p>
          </p:txBody>
        </p:sp>
        <p:sp>
          <p:nvSpPr>
            <p:cNvPr id="299" name="Google Shape;299;p45"/>
            <p:cNvSpPr txBox="1"/>
            <p:nvPr/>
          </p:nvSpPr>
          <p:spPr>
            <a:xfrm>
              <a:off x="2829875" y="631625"/>
              <a:ext cx="327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</a:rPr>
                <a:t>A</a:t>
              </a:r>
              <a:endParaRPr b="1">
                <a:solidFill>
                  <a:schemeClr val="lt1"/>
                </a:solidFill>
              </a:endParaRPr>
            </a:p>
          </p:txBody>
        </p:sp>
      </p:grpSp>
      <p:grpSp>
        <p:nvGrpSpPr>
          <p:cNvPr id="300" name="Google Shape;300;p45"/>
          <p:cNvGrpSpPr/>
          <p:nvPr/>
        </p:nvGrpSpPr>
        <p:grpSpPr>
          <a:xfrm>
            <a:off x="1454350" y="3874875"/>
            <a:ext cx="327300" cy="400200"/>
            <a:chOff x="2829875" y="631625"/>
            <a:chExt cx="327300" cy="400200"/>
          </a:xfrm>
        </p:grpSpPr>
        <p:sp>
          <p:nvSpPr>
            <p:cNvPr id="301" name="Google Shape;301;p45"/>
            <p:cNvSpPr/>
            <p:nvPr/>
          </p:nvSpPr>
          <p:spPr>
            <a:xfrm>
              <a:off x="2829875" y="645575"/>
              <a:ext cx="327300" cy="3723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lt1"/>
                </a:solidFill>
              </a:endParaRPr>
            </a:p>
          </p:txBody>
        </p:sp>
        <p:sp>
          <p:nvSpPr>
            <p:cNvPr id="302" name="Google Shape;302;p45"/>
            <p:cNvSpPr txBox="1"/>
            <p:nvPr/>
          </p:nvSpPr>
          <p:spPr>
            <a:xfrm>
              <a:off x="2829875" y="631625"/>
              <a:ext cx="327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</a:rPr>
                <a:t>D</a:t>
              </a:r>
              <a:endParaRPr b="1">
                <a:solidFill>
                  <a:schemeClr val="lt1"/>
                </a:solidFill>
              </a:endParaRPr>
            </a:p>
          </p:txBody>
        </p:sp>
      </p:grpSp>
      <p:grpSp>
        <p:nvGrpSpPr>
          <p:cNvPr id="303" name="Google Shape;303;p45"/>
          <p:cNvGrpSpPr/>
          <p:nvPr/>
        </p:nvGrpSpPr>
        <p:grpSpPr>
          <a:xfrm>
            <a:off x="1843550" y="2041125"/>
            <a:ext cx="327300" cy="400200"/>
            <a:chOff x="2829875" y="631625"/>
            <a:chExt cx="327300" cy="400200"/>
          </a:xfrm>
        </p:grpSpPr>
        <p:sp>
          <p:nvSpPr>
            <p:cNvPr id="304" name="Google Shape;304;p45"/>
            <p:cNvSpPr/>
            <p:nvPr/>
          </p:nvSpPr>
          <p:spPr>
            <a:xfrm>
              <a:off x="2829875" y="645575"/>
              <a:ext cx="327300" cy="3723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lt1"/>
                </a:solidFill>
              </a:endParaRPr>
            </a:p>
          </p:txBody>
        </p:sp>
        <p:sp>
          <p:nvSpPr>
            <p:cNvPr id="305" name="Google Shape;305;p45"/>
            <p:cNvSpPr txBox="1"/>
            <p:nvPr/>
          </p:nvSpPr>
          <p:spPr>
            <a:xfrm>
              <a:off x="2829875" y="631625"/>
              <a:ext cx="327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</a:rPr>
                <a:t>B</a:t>
              </a:r>
              <a:endParaRPr b="1">
                <a:solidFill>
                  <a:schemeClr val="lt1"/>
                </a:solidFill>
              </a:endParaRPr>
            </a:p>
          </p:txBody>
        </p:sp>
      </p:grpSp>
      <p:grpSp>
        <p:nvGrpSpPr>
          <p:cNvPr id="306" name="Google Shape;306;p45"/>
          <p:cNvGrpSpPr/>
          <p:nvPr/>
        </p:nvGrpSpPr>
        <p:grpSpPr>
          <a:xfrm>
            <a:off x="311700" y="3400750"/>
            <a:ext cx="327300" cy="400200"/>
            <a:chOff x="2829875" y="631625"/>
            <a:chExt cx="327300" cy="400200"/>
          </a:xfrm>
        </p:grpSpPr>
        <p:sp>
          <p:nvSpPr>
            <p:cNvPr id="307" name="Google Shape;307;p45"/>
            <p:cNvSpPr/>
            <p:nvPr/>
          </p:nvSpPr>
          <p:spPr>
            <a:xfrm>
              <a:off x="2829875" y="645575"/>
              <a:ext cx="327300" cy="3723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lt1"/>
                </a:solidFill>
              </a:endParaRPr>
            </a:p>
          </p:txBody>
        </p:sp>
        <p:sp>
          <p:nvSpPr>
            <p:cNvPr id="308" name="Google Shape;308;p45"/>
            <p:cNvSpPr txBox="1"/>
            <p:nvPr/>
          </p:nvSpPr>
          <p:spPr>
            <a:xfrm>
              <a:off x="2829875" y="631625"/>
              <a:ext cx="327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</a:rPr>
                <a:t>C</a:t>
              </a:r>
              <a:endParaRPr b="1">
                <a:solidFill>
                  <a:schemeClr val="lt1"/>
                </a:solidFill>
              </a:endParaRPr>
            </a:p>
          </p:txBody>
        </p:sp>
      </p:grpSp>
      <p:sp>
        <p:nvSpPr>
          <p:cNvPr id="309" name="Google Shape;309;p45"/>
          <p:cNvSpPr txBox="1"/>
          <p:nvPr>
            <p:ph idx="2" type="body"/>
          </p:nvPr>
        </p:nvSpPr>
        <p:spPr>
          <a:xfrm>
            <a:off x="4651575" y="1237975"/>
            <a:ext cx="4260300" cy="32454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</a:t>
            </a:r>
            <a:r>
              <a:rPr lang="en">
                <a:solidFill>
                  <a:schemeClr val="dk1"/>
                </a:solidFill>
              </a:rPr>
              <a:t>hich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en">
                <a:solidFill>
                  <a:schemeClr val="dk1"/>
                </a:solidFill>
              </a:rPr>
              <a:t> variable is referenced at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A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B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C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D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Reading, </a:t>
            </a:r>
            <a:r>
              <a:rPr lang="en"/>
              <a:t>Practice, and Assignments</a:t>
            </a:r>
            <a:endParaRPr/>
          </a:p>
        </p:txBody>
      </p:sp>
      <p:sp>
        <p:nvSpPr>
          <p:cNvPr id="315" name="Google Shape;315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CSAwesome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5.7. Static Variables and Methods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5.8. Scope and Access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5.9.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800"/>
              <a:t> Keyword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Monday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Unit 5 Project (Hangman) due 11/27 11:59pm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Unit 5 Test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Statics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Static variables &amp; methods belong to Classes - not Instances of a Class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There is only one copy of a 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 sz="1700"/>
              <a:t> </a:t>
            </a:r>
            <a:r>
              <a:rPr lang="en" sz="1700"/>
              <a:t>variable &amp; method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They can be 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700"/>
              <a:t> or 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Static variables &amp; methods are accessed using the name of the class to which they belong and a dot (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700"/>
              <a:t>) </a:t>
            </a:r>
            <a:r>
              <a:rPr lang="en" sz="1700">
                <a:highlight>
                  <a:srgbClr val="FFFF00"/>
                </a:highlight>
              </a:rPr>
              <a:t>With a couple of exceptions: Statics accessing statics; And static imports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Courier New"/>
              <a:buChar char="○"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Math.PI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Courier New"/>
              <a:buChar char="○"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Math.random()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Courier New"/>
              <a:buChar char="○"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Math.sqrt()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main()</a:t>
            </a:r>
            <a:r>
              <a:rPr lang="en" sz="1700"/>
              <a:t> method is a static method - It is only ever run one time for a program - And the JVM needs to run it without creating an Instance of a Class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  <a:highlight>
                  <a:srgbClr val="FFFF00"/>
                </a:highlight>
              </a:rPr>
              <a:t>Static variables &amp; methods are accessed using the name of the class to which they belong and a dot (</a:t>
            </a:r>
            <a:r>
              <a:rPr lang="en" sz="170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700">
                <a:solidFill>
                  <a:srgbClr val="000000"/>
                </a:solidFill>
                <a:highlight>
                  <a:srgbClr val="FFFF00"/>
                </a:highlight>
              </a:rPr>
              <a:t>)</a:t>
            </a:r>
            <a:endParaRPr b="1"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</a:rPr>
              <a:t>Exception </a:t>
            </a:r>
            <a:r>
              <a:rPr lang="en" sz="1700">
                <a:solidFill>
                  <a:srgbClr val="000000"/>
                </a:solidFill>
              </a:rPr>
              <a:t>A static can invoke another static without the class name prefix</a:t>
            </a:r>
            <a:b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class Population {</a:t>
            </a:r>
            <a:b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public static int getNumAdults() {</a:t>
            </a:r>
            <a:b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numAdults;</a:t>
            </a:r>
            <a:b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public static int getNumChildren() {</a:t>
            </a:r>
            <a:b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numChildren;</a:t>
            </a:r>
            <a:b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public static int getPopulation() {</a:t>
            </a:r>
            <a:b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getNumAdults() + getNumChildren();</a:t>
            </a:r>
            <a:b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Statics</a:t>
            </a:r>
            <a:endParaRPr/>
          </a:p>
        </p:txBody>
      </p:sp>
      <p:sp>
        <p:nvSpPr>
          <p:cNvPr id="79" name="Google Shape;79;p17"/>
          <p:cNvSpPr txBox="1"/>
          <p:nvPr>
            <p:ph idx="4294967295" type="body"/>
          </p:nvPr>
        </p:nvSpPr>
        <p:spPr>
          <a:xfrm>
            <a:off x="5188150" y="2571750"/>
            <a:ext cx="3463200" cy="2045700"/>
          </a:xfrm>
          <a:prstGeom prst="rect">
            <a:avLst/>
          </a:prstGeom>
          <a:solidFill>
            <a:srgbClr val="FFF2CC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Population.</a:t>
            </a: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getNumAdults</a:t>
            </a: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Population.getNumChildren();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Population.getPopulation();</a:t>
            </a:r>
            <a:b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  <a:highlight>
                  <a:srgbClr val="FFFF00"/>
                </a:highlight>
              </a:rPr>
              <a:t>Static variables &amp; methods are accessed using the name of the class to which they belong and a dot (</a:t>
            </a:r>
            <a:r>
              <a:rPr lang="en" sz="170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700">
                <a:solidFill>
                  <a:srgbClr val="000000"/>
                </a:solidFill>
                <a:highlight>
                  <a:srgbClr val="FFFF00"/>
                </a:highlight>
              </a:rPr>
              <a:t>)</a:t>
            </a:r>
            <a:endParaRPr b="1"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</a:rPr>
              <a:t>Exception </a:t>
            </a:r>
            <a:r>
              <a:rPr lang="en" sz="1700">
                <a:solidFill>
                  <a:srgbClr val="000000"/>
                </a:solidFill>
              </a:rPr>
              <a:t>Recall from Section 2.9 that </a:t>
            </a:r>
            <a:r>
              <a:rPr lang="en" sz="1700">
                <a:solidFill>
                  <a:srgbClr val="000000"/>
                </a:solidFill>
              </a:rPr>
              <a:t>static imports can be used to pull in statics from another package to your default scope - which you can then invoke without the Class name</a:t>
            </a:r>
            <a:b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import static java.lang.Math.*;</a:t>
            </a:r>
            <a:endParaRPr b="1" sz="12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Main {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public static void main(String args[]) {</a:t>
            </a:r>
            <a:b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PI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sqrt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(9));</a:t>
            </a:r>
            <a:b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Statics can </a:t>
            </a:r>
            <a:r>
              <a:rPr lang="en"/>
              <a:t>directly</a:t>
            </a:r>
            <a:r>
              <a:rPr lang="en"/>
              <a:t> access other Statics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Statics cannot directly access non-Statics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Non-Statics can directly access Statics</a:t>
            </a:r>
            <a:endParaRPr/>
          </a:p>
        </p:txBody>
      </p:sp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Statics</a:t>
            </a:r>
            <a:endParaRPr/>
          </a:p>
        </p:txBody>
      </p:sp>
      <p:sp>
        <p:nvSpPr>
          <p:cNvPr id="92" name="Google Shape;92;p19"/>
          <p:cNvSpPr txBox="1"/>
          <p:nvPr>
            <p:ph idx="2" type="body"/>
          </p:nvPr>
        </p:nvSpPr>
        <p:spPr>
          <a:xfrm>
            <a:off x="464100" y="2122400"/>
            <a:ext cx="5943000" cy="28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Statics can </a:t>
            </a:r>
            <a:r>
              <a:rPr lang="en"/>
              <a:t>directly</a:t>
            </a:r>
            <a:r>
              <a:rPr lang="en"/>
              <a:t> access other Statics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Statics cannot </a:t>
            </a:r>
            <a:r>
              <a:rPr lang="en"/>
              <a:t>directly </a:t>
            </a:r>
            <a:r>
              <a:rPr lang="en"/>
              <a:t>access non-Statics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Non-Statics can </a:t>
            </a:r>
            <a:r>
              <a:rPr lang="en"/>
              <a:t>directly </a:t>
            </a:r>
            <a:r>
              <a:rPr lang="en"/>
              <a:t>access Statics</a:t>
            </a:r>
            <a:endParaRPr/>
          </a:p>
        </p:txBody>
      </p:sp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Statics</a:t>
            </a:r>
            <a:endParaRPr/>
          </a:p>
        </p:txBody>
      </p:sp>
      <p:sp>
        <p:nvSpPr>
          <p:cNvPr id="99" name="Google Shape;99;p20"/>
          <p:cNvSpPr txBox="1"/>
          <p:nvPr>
            <p:ph idx="2" type="body"/>
          </p:nvPr>
        </p:nvSpPr>
        <p:spPr>
          <a:xfrm>
            <a:off x="464100" y="2122400"/>
            <a:ext cx="5943000" cy="28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class Person {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int numPeople = 0;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String name;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Person(String initName) {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numPeople++;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name = initName;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int getNumPeople() {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// System.out.println(name);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return numPeople;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void report() {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System.out.println(name + " is one of " + numPeople + " people");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Statics</a:t>
            </a:r>
            <a:endParaRPr/>
          </a:p>
        </p:txBody>
      </p:sp>
      <p:sp>
        <p:nvSpPr>
          <p:cNvPr id="105" name="Google Shape;105;p21"/>
          <p:cNvSpPr txBox="1"/>
          <p:nvPr>
            <p:ph idx="2" type="body"/>
          </p:nvPr>
        </p:nvSpPr>
        <p:spPr>
          <a:xfrm>
            <a:off x="4501250" y="574825"/>
            <a:ext cx="4516800" cy="3484200"/>
          </a:xfrm>
          <a:prstGeom prst="rect">
            <a:avLst/>
          </a:prstGeom>
          <a:solidFill>
            <a:srgbClr val="FFF2CC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Person.getNumPeople();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A&gt;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415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●"/>
            </a:pPr>
            <a:r>
              <a:rPr b="1" lang="en">
                <a:solidFill>
                  <a:srgbClr val="0000FF"/>
                </a:solidFill>
              </a:rPr>
              <a:t>Statics can directly access other Statics</a:t>
            </a:r>
            <a:endParaRPr b="1">
              <a:solidFill>
                <a:srgbClr val="00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Statics cannot directly access non-Statics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Non-Statics can directly access Statics</a:t>
            </a:r>
            <a:endParaRPr/>
          </a:p>
        </p:txBody>
      </p:sp>
      <p:sp>
        <p:nvSpPr>
          <p:cNvPr id="107" name="Google Shape;107;p21"/>
          <p:cNvSpPr txBox="1"/>
          <p:nvPr>
            <p:ph idx="2" type="body"/>
          </p:nvPr>
        </p:nvSpPr>
        <p:spPr>
          <a:xfrm>
            <a:off x="464100" y="2122400"/>
            <a:ext cx="5943000" cy="28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class Person {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int numPeople = 0;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String name;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Person(String initName) {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numPeople++;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name = initName;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int getNumPeople() {    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// System.out.println(name);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return numPeople;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void report() {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System.out.println(name + " is one of " + numPeople + " people");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