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fe48eae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fe48eae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fe48eaeb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fe48eaeb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fe48eaeb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fe48eaeb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fe48eaeb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fe48eaeb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fe48eaeb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fe48eaeb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e48eaeb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fe48eaeb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e48eaeb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fe48eaeb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fe48eaeb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fe48eaeb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e48eaeb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fe48eaeb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fe48eaeb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fe48eaeb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fe48eaeb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fe48eaeb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fe48eaeb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fe48eaeb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e48eaeb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fe48eaeb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e48eaeb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fe48eaeb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fe48eae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fe48eae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fe48eaeb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fe48eaeb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fe48eaeb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fe48eaeb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fe48eaeb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fe48eaeb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fe48eaeb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8fe48eaeb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e48eaeb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e48eaeb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fe48eaeb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fe48eaeb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fe48eae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fe48eae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e48eaeb3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fe48eaeb3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fe48eaeb3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fe48eaeb3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fe48eaeb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fe48eaeb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fe48eaeb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fe48eaeb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fe48eaeb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fe48eaeb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fe48eaeb3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fe48eaeb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fe48eaeb3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fe48eaeb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fe48eaeb3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fe48eaeb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fe48eaeb3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fe48eaeb3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fe48eaeb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fe48eaeb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fe48eaeb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fe48eaeb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fe48eaeb3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fe48eaeb3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fe48eaeb3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fe48eaeb3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fe48eaeb3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fe48eaeb3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fe48eaeb3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fe48eaeb3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fe48eaeb3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fe48eaeb3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fe48eaeb3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fe48eaeb3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fe48eaeb3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fe48eaeb3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fe48eaeb3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fe48eaeb3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8fe48eaeb3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8fe48eaeb3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fe48eaeb3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fe48eaeb3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fe48eae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fe48eae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fe48eaeb3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fe48eaeb3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fe48eaeb3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fe48eaeb3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fe48eaeb3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fe48eaeb3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fe48eaeb3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fe48eaeb3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8fe48eaeb3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8fe48eaeb3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fe48eaeb3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fe48eaeb3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fe48eaeb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fe48eaeb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fe48eaeb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fe48eaeb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fe48eaeb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fe48eaeb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e48eaeb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e48eaeb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11/18/22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5.2 &amp; 5.3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Constructors, Comments, </a:t>
            </a:r>
            <a:br>
              <a:rPr lang="en" sz="4380"/>
            </a:br>
            <a:r>
              <a:rPr lang="en" sz="4380"/>
              <a:t>and Conditions</a:t>
            </a:r>
            <a:endParaRPr sz="438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Constructor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28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Constructor name (in red) must </a:t>
            </a:r>
            <a:r>
              <a:rPr b="1" lang="en"/>
              <a:t>always</a:t>
            </a:r>
            <a:r>
              <a:rPr lang="en"/>
              <a:t> match the name of the class (in blue)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Always prepend the </a:t>
            </a:r>
            <a:r>
              <a:rPr b="1" lang="en"/>
              <a:t>public </a:t>
            </a:r>
            <a:r>
              <a:rPr lang="en"/>
              <a:t>keyword before your constructor name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Constructors have </a:t>
            </a:r>
            <a:r>
              <a:rPr b="1" lang="en"/>
              <a:t>no return type</a:t>
            </a:r>
            <a:r>
              <a:rPr lang="en"/>
              <a:t>. </a:t>
            </a:r>
            <a:r>
              <a:rPr b="1" lang="en" u="sng">
                <a:solidFill>
                  <a:srgbClr val="FF0000"/>
                </a:solidFill>
              </a:rPr>
              <a:t>Not even void!</a:t>
            </a:r>
            <a:endParaRPr b="1" u="sng">
              <a:solidFill>
                <a:srgbClr val="FF0000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constructor definition is often included before other method definitions (but is not required)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3438050" y="1152475"/>
            <a:ext cx="5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Instance Variable Declarations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Constructor - same name as Class, no return type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Implementation not shown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Other methods 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 Initialization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26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Instance Variables are properties of your class (</a:t>
            </a:r>
            <a:r>
              <a:rPr i="1" lang="en"/>
              <a:t>name, age, and isAlive</a:t>
            </a:r>
            <a:r>
              <a:rPr lang="en"/>
              <a:t> in this example)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are normally given initial values </a:t>
            </a:r>
            <a:r>
              <a:rPr b="1" lang="en"/>
              <a:t>within</a:t>
            </a:r>
            <a:r>
              <a:rPr lang="en"/>
              <a:t> your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can also be defined in place (i.e. </a:t>
            </a:r>
            <a:r>
              <a:rPr b="1"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boolean isAlive = true;</a:t>
            </a:r>
            <a:r>
              <a:rPr lang="en"/>
              <a:t>)</a:t>
            </a:r>
            <a:endParaRPr/>
          </a:p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3136475" y="1152475"/>
            <a:ext cx="5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int age;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boolean isAlive = true;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initName, int initAge)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name = initName;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age = initAge;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Automatically generated by the Java compiler when you do not supply a Constructor</a:t>
            </a:r>
            <a:endParaRPr sz="1900">
              <a:solidFill>
                <a:srgbClr val="0000FF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Does not do any kind of specialized initialization of the Instance beyond whatever inplace variable initialization that exists</a:t>
            </a:r>
            <a:endParaRPr sz="1900">
              <a:solidFill>
                <a:srgbClr val="0000FF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variables without inplace initialization will default to something "reasonable"</a:t>
            </a:r>
            <a:endParaRPr sz="1900">
              <a:solidFill>
                <a:srgbClr val="0000FF"/>
              </a:solidFill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-&gt; 0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 -&gt; false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-&gt; null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Object -&gt; null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Constructors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Default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38900" y="26558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constructor defined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Java creates Default Constructor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037474" y="1236509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Constructor you define that takes no arguments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Can perform any kind of initialization that the the Instance requires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Every Instance is initialized exactly the same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No values can be passed in during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600">
                <a:solidFill>
                  <a:srgbClr val="0000FF"/>
                </a:solidFill>
              </a:rPr>
              <a:t> to customize the Instance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Constructors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No-Argument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5175" y="2732575"/>
            <a:ext cx="39999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"Billy";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25;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793775" y="3767250"/>
            <a:ext cx="42057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When you define a Constructor (any kind)</a:t>
            </a:r>
            <a:br>
              <a:rPr b="1" i="1" lang="en"/>
            </a:br>
            <a:r>
              <a:rPr b="1" i="1" lang="en"/>
              <a:t>Java will NOT create a Default Constructor!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Constructors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Constructor you define that takes arguments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Can perform any kind of initialization that the the Instance requires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Each Instance is initialized individually based on the values passed into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Parameterized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877700" y="2532050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Constructors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Class may have multiple Constructors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Each Constructor must be named the same as the Class; have no return type; and have a distinct set of parameters (types)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These are useful when you want to provide default values for some Instance variables - While allowing other Instance variables to be set via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Overloaded Constructors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760650" y="2229300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"Name unknown";</a:t>
            </a:r>
            <a:b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initName, int initAge) {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initAge;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are a way for you to annotate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text in your program that is never run by Java and is added for the benefit of the person reading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"comment out" a block of code during development to assist in the development or debugging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ways to write comments in Java</a:t>
            </a:r>
            <a:endParaRPr/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Comments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single-line comment starts with a double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Can start anywhere - i.e. does not need to be in column 0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following the double forward-slash are ignored until newline or end of file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thisCodeWillNotRun();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woo-hoo!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Multi-Line Comment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5 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Comments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995650" y="1797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multi-line comment starts with a forward-slash asterisk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Can begin anywhere - i.e. does not need to be in column 0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- including newlines - are considered part of the comment until a asterisk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500">
                <a:solidFill>
                  <a:srgbClr val="0000FF"/>
                </a:solidFill>
              </a:rPr>
              <a:t>) is encountered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 u="sng">
                <a:solidFill>
                  <a:srgbClr val="0000FF"/>
                </a:solidFill>
              </a:rPr>
              <a:t>Your editor may have a key command that automatically converts a block of code into a multi-line comment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thisCodeWillNotRun();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thisCodeWillNotRun();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thisCodeWillNotRun(); */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woo-hoo! */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Multi-Line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995650" y="7131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variant of the multi-line comment syntax - Documentation Comments start with a forward-slash asterisk asterisk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Typically found just prior to the definition of a function or method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- including newlines - are considered part of the Documentation Comment until a asterisk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500">
                <a:solidFill>
                  <a:srgbClr val="0000FF"/>
                </a:solidFill>
              </a:rPr>
              <a:t>) is encountered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Within a Documentation Comment - other standard components may be supported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 Documentation comment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myMethod()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Comments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Multi-Line Comment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Preconditions</a:t>
            </a:r>
            <a:br>
              <a:rPr lang="en" sz="4380"/>
            </a:br>
            <a:r>
              <a:rPr lang="en" sz="4380"/>
              <a:t>and</a:t>
            </a:r>
            <a:br>
              <a:rPr lang="en" sz="4380"/>
            </a:br>
            <a:r>
              <a:rPr lang="en" sz="4380"/>
              <a:t>Postconditions</a:t>
            </a:r>
            <a:endParaRPr sz="4380"/>
          </a:p>
        </p:txBody>
      </p:sp>
      <p:sp>
        <p:nvSpPr>
          <p:cNvPr id="191" name="Google Shape;191;p34"/>
          <p:cNvSpPr/>
          <p:nvPr/>
        </p:nvSpPr>
        <p:spPr>
          <a:xfrm>
            <a:off x="6308625" y="3195075"/>
            <a:ext cx="2796390" cy="1828818"/>
          </a:xfrm>
          <a:prstGeom prst="irregularSeal2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DEFINITELY on AP exam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Preconditions</a:t>
            </a:r>
            <a:r>
              <a:rPr lang="en"/>
              <a:t> and </a:t>
            </a:r>
            <a:r>
              <a:rPr b="1" lang="en"/>
              <a:t>postconditions</a:t>
            </a:r>
            <a:r>
              <a:rPr lang="en"/>
              <a:t> are a "contract" that describes what a method requires about its inputs, and what it promises as output.</a:t>
            </a:r>
            <a:endParaRPr/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 and Postconditions</a:t>
            </a:r>
            <a:endParaRPr/>
          </a:p>
        </p:txBody>
      </p:sp>
      <p:sp>
        <p:nvSpPr>
          <p:cNvPr id="198" name="Google Shape;198;p35"/>
          <p:cNvSpPr/>
          <p:nvPr/>
        </p:nvSpPr>
        <p:spPr>
          <a:xfrm>
            <a:off x="2571300" y="2472075"/>
            <a:ext cx="3678900" cy="1302600"/>
          </a:xfrm>
          <a:prstGeom prst="flowChartAlternateProcess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char charAt(int index);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9" name="Google Shape;199;p35"/>
          <p:cNvCxnSpPr>
            <a:endCxn id="198" idx="1"/>
          </p:cNvCxnSpPr>
          <p:nvPr/>
        </p:nvCxnSpPr>
        <p:spPr>
          <a:xfrm flipH="1" rot="10800000">
            <a:off x="377400" y="3123375"/>
            <a:ext cx="219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5"/>
          <p:cNvCxnSpPr/>
          <p:nvPr/>
        </p:nvCxnSpPr>
        <p:spPr>
          <a:xfrm flipH="1" rot="10800000">
            <a:off x="6258950" y="3115200"/>
            <a:ext cx="219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5"/>
          <p:cNvSpPr txBox="1"/>
          <p:nvPr/>
        </p:nvSpPr>
        <p:spPr>
          <a:xfrm>
            <a:off x="423525" y="2519925"/>
            <a:ext cx="20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must be &gt;=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&lt; length of string</a:t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6367125" y="2519925"/>
            <a:ext cx="20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at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will be returned</a:t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21250" y="2135375"/>
            <a:ext cx="1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Precondition</a:t>
            </a:r>
            <a:endParaRPr b="1"/>
          </a:p>
        </p:txBody>
      </p:sp>
      <p:sp>
        <p:nvSpPr>
          <p:cNvPr id="204" name="Google Shape;204;p35"/>
          <p:cNvSpPr txBox="1"/>
          <p:nvPr/>
        </p:nvSpPr>
        <p:spPr>
          <a:xfrm>
            <a:off x="6583350" y="2135375"/>
            <a:ext cx="1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Postcondition</a:t>
            </a:r>
            <a:endParaRPr b="1"/>
          </a:p>
        </p:txBody>
      </p:sp>
      <p:sp>
        <p:nvSpPr>
          <p:cNvPr id="205" name="Google Shape;205;p35"/>
          <p:cNvSpPr txBox="1"/>
          <p:nvPr/>
        </p:nvSpPr>
        <p:spPr>
          <a:xfrm>
            <a:off x="423525" y="3967725"/>
            <a:ext cx="20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caller must satisfy this requirement when calling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charAt.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6313950" y="3891525"/>
            <a:ext cx="20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return, the desired character will be returned.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Preconditions are part of the method's documentation, and may exist only as comments.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/>
              <a:t>There is no expectation that the method will check to ensure preconditions are satisfied.</a:t>
            </a:r>
            <a:endParaRPr b="1"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They may or may not be enforced by the method's code – the programmer using the method should read the documentation and understand the "contract" the method offers.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1935125" y="3099400"/>
            <a:ext cx="534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Precondition: num2 is not zero.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Postcondition: Returns the quotient of num1 and num2.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divide(double num1, double num2)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num1 / num2;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preconditions ARE enforced by the method's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actual implementation of Java's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String.charAt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an exception is thrown if the precondition is not satisfied.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Throwing an exception in Java is a common way to handle failed preconditions.</a:t>
            </a:r>
            <a:endParaRPr/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enforces preconditions?</a:t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1572000" y="2211575"/>
            <a:ext cx="5690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charAt(int index)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((index &lt;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|| (index &gt;= value.length)) 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StringIndexOutOfBoundsException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(index);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value[index];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preconditions are enforced by some other mechanism.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str.indexOf(null) </a:t>
            </a:r>
            <a:r>
              <a:rPr lang="en"/>
              <a:t>doesn't work, so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String.indexOf(String str) </a:t>
            </a:r>
            <a:r>
              <a:rPr lang="en"/>
              <a:t>has a precondition that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lang="en"/>
              <a:t>is not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null.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programmer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/>
              <a:t> decided it was OK to let Java throw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/>
              <a:t> to "enforce" the precondition.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Depending on the situation, it may or may not make sense to enforce preconditions in code... but they definitely should be documented.</a:t>
            </a:r>
            <a:endParaRPr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enforces preconditions?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63" y="2052075"/>
            <a:ext cx="84486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27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other times, it is not reasonable for the method to enforce the precondition.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programmer calling the method must understand the preconditions and satisfy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precondition here exists only as documentation, and describes the consequences of failing to meet it.</a:t>
            </a:r>
            <a:br>
              <a:rPr lang="en"/>
            </a:br>
            <a:r>
              <a:rPr lang="en"/>
              <a:t>(Where is the precondition?)</a:t>
            </a:r>
            <a:endParaRPr/>
          </a:p>
        </p:txBody>
      </p:sp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enforces preconditions?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000" y="1017725"/>
            <a:ext cx="57581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postcondition</a:t>
            </a:r>
            <a:r>
              <a:rPr lang="en"/>
              <a:t> is a condition that is true after running the method. It is what the method promises to 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Postconditions describe the outcome of running the method, for example what is being returned or the changes to the instance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String.compareTo()</a:t>
            </a:r>
            <a:r>
              <a:rPr lang="en"/>
              <a:t> The method returns 0 if the string is equal to the other string. A value less than 0 is returned if the string is less than the other string (less characters) and a value greater than 0 if the string is greater than the other string (more characters).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 lang="en"/>
              <a:t> Returns a double value with a positive sign, greater than or equal to 0.0 and less than 1.0.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41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for Java code is often written as documentation comments, and then HTML is generated with a tool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javadoc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and documentation used to be written separately... the idea of doc comments is that if the doc is with the code, it's less likely to be stale.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javadoc often describe a method's preconditions and postconditions.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100" y="636725"/>
            <a:ext cx="4489075" cy="39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Java Class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5.4 &amp; 5.5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Accessor Methods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and Mutator Methods</a:t>
            </a:r>
            <a:endParaRPr sz="438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</a:t>
            </a:r>
            <a:r>
              <a:rPr lang="en" sz="1900">
                <a:solidFill>
                  <a:srgbClr val="0000FF"/>
                </a:solidFill>
              </a:rPr>
              <a:t>Variables</a:t>
            </a:r>
            <a:r>
              <a:rPr lang="en" sz="1900">
                <a:solidFill>
                  <a:srgbClr val="0000FF"/>
                </a:solidFill>
              </a:rPr>
              <a:t> (a.k.a attributes, properties, fields) hold the data of an Object and Instance Methods define the behaviors of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>
                <a:solidFill>
                  <a:srgbClr val="0000FF"/>
                </a:solidFill>
              </a:rPr>
              <a:t>accessible from outside</a:t>
            </a:r>
            <a:r>
              <a:rPr lang="en" sz="1900">
                <a:solidFill>
                  <a:srgbClr val="0000FF"/>
                </a:solidFill>
              </a:rPr>
              <a:t> an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 and methods are </a:t>
            </a:r>
            <a:r>
              <a:rPr b="1" lang="en" sz="1900" u="sng">
                <a:solidFill>
                  <a:srgbClr val="0000FF"/>
                </a:solidFill>
              </a:rPr>
              <a:t>only</a:t>
            </a:r>
            <a:r>
              <a:rPr b="1" lang="en" sz="1900">
                <a:solidFill>
                  <a:srgbClr val="0000FF"/>
                </a:solidFill>
              </a:rPr>
              <a:t> accessible from within</a:t>
            </a:r>
            <a:r>
              <a:rPr lang="en" sz="1900">
                <a:solidFill>
                  <a:srgbClr val="0000FF"/>
                </a:solidFill>
              </a:rPr>
              <a:t> the Object</a:t>
            </a:r>
            <a:endParaRPr sz="1900">
              <a:solidFill>
                <a:srgbClr val="0000FF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Constructors define how a Class is initialized when it is created with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 (recap)</a:t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Instance Variables &amp;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Public vs Private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used to provide read-only access to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 within the Object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Sometimes these are called "get methods" or "getters"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These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have a return type that matches the type of the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variable being returned</a:t>
            </a:r>
            <a:endParaRPr sz="1900">
              <a:solidFill>
                <a:srgbClr val="0000FF"/>
              </a:solidFill>
            </a:endParaRPr>
          </a:p>
        </p:txBody>
      </p:sp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995650" y="8476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Accessor methods are commonly named </a:t>
            </a: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+VariableName</a:t>
            </a:r>
            <a:r>
              <a:rPr lang="en" sz="1700">
                <a:solidFill>
                  <a:srgbClr val="0000FF"/>
                </a:solidFill>
              </a:rPr>
              <a:t> and do not have parameters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995650" y="8476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Accessor methods can also return a filtered or transformed 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700">
                <a:solidFill>
                  <a:srgbClr val="0000FF"/>
                </a:solidFill>
              </a:rPr>
              <a:t> variable value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phoneNumber;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getAreaCode() {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phoneNumber.substring(0,3);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Mutator Methods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used to modify internal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variables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Sometimes these are called "set methods" or "setters"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Char char="●"/>
            </a:pPr>
            <a:r>
              <a:rPr lang="en" sz="1900">
                <a:solidFill>
                  <a:srgbClr val="0000FF"/>
                </a:solidFill>
              </a:rPr>
              <a:t>These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900">
                <a:solidFill>
                  <a:srgbClr val="0000FF"/>
                </a:solidFill>
              </a:rPr>
              <a:t>methods typically have a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900">
                <a:solidFill>
                  <a:srgbClr val="0000FF"/>
                </a:solidFill>
              </a:rPr>
              <a:t> return type and a parameter that matches the type of the </a:t>
            </a: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900">
                <a:solidFill>
                  <a:srgbClr val="0000FF"/>
                </a:solidFill>
              </a:rPr>
              <a:t> instance variable being modified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Mutator Methods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995650" y="6190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Mutator methods are commonly named </a:t>
            </a:r>
            <a:r>
              <a:rPr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+VariableName</a:t>
            </a:r>
            <a:r>
              <a:rPr lang="en" sz="1700">
                <a:solidFill>
                  <a:srgbClr val="0000FF"/>
                </a:solidFill>
              </a:rPr>
              <a:t> and have a single parameter</a:t>
            </a:r>
            <a:endParaRPr sz="17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getName() 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(String newName) {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newName;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Mutator Methods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3567075" y="1152475"/>
            <a:ext cx="53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Mutator methods can also filter, verify, or transform a value before assigning it to a private instance variable value</a:t>
            </a:r>
            <a:endParaRPr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areaCode;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setAreaCode(String phoneNumber) {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areaCode = phoneNumber.substring(0,3);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3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Classes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&amp; Methods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vs Private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Accessor Methods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Mutator Methods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5.6: Writing Methods</a:t>
            </a:r>
            <a:endParaRPr sz="438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have already covered about HOW to create Methods - but we have not spent much time talking about WHEN you should consider moving code into a Method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of the WHENs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have the same (or very nearly the same) block of code written in multiple places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want to reduce complexity (improve development velocity / reduce code brittleness)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want to write tests for a block of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You have Methods that are excessively long (more than a single page)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Class</a:t>
            </a:r>
            <a:r>
              <a:rPr lang="en"/>
              <a:t> - Blueprint for an object; instructions for how construct an object. </a:t>
            </a:r>
            <a:r>
              <a:rPr b="1" lang="en"/>
              <a:t>There can be ONLY ONE of these -&gt; "Dog"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Object</a:t>
            </a:r>
            <a:r>
              <a:rPr lang="en"/>
              <a:t> - A particular instance of a class; use the new operator to create an object instance from a Class. </a:t>
            </a:r>
            <a:r>
              <a:rPr b="1" lang="en"/>
              <a:t>There can be MANY of these -&gt; "A 3 year-old German Shepherd named Roscoe", "A 1 year-old Golden Retriever named Lucy"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Properties and Methods</a:t>
            </a:r>
            <a:r>
              <a:rPr lang="en"/>
              <a:t> - </a:t>
            </a:r>
            <a:r>
              <a:rPr b="1" lang="en"/>
              <a:t>Properties</a:t>
            </a:r>
            <a:r>
              <a:rPr lang="en"/>
              <a:t> are attributes (name, age, breed) and </a:t>
            </a:r>
            <a:r>
              <a:rPr b="1" lang="en"/>
              <a:t>Methods</a:t>
            </a:r>
            <a:r>
              <a:rPr lang="en"/>
              <a:t> are operations (play, eat, sleep); and each can be either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(available outside the Object)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(available from only the inside of an Object)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Repeated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fullName = firstName + " " + lastName;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fullName);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52"/>
          <p:cNvSpPr txBox="1"/>
          <p:nvPr>
            <p:ph idx="2" type="body"/>
          </p:nvPr>
        </p:nvSpPr>
        <p:spPr>
          <a:xfrm>
            <a:off x="4517575" y="1152475"/>
            <a:ext cx="46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firstName;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private String lastName;</a:t>
            </a:r>
            <a:endParaRPr b="1" sz="11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Person(String fn, String ln)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firstName = fn;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lastName = ln;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sayHello()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System.out.println("Hello "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public void sayGoodbye()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System.out.println("Goodbye "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fullName()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fullName() {</a:t>
            </a:r>
            <a:b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firstName + " " + lastName;</a:t>
            </a:r>
            <a:b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152475"/>
            <a:ext cx="4206000" cy="3814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 int fenceWidth, fenceHeight;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FenceMaintenance(int width, int height)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fenceWidth = width; fenceHeight = height;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paintFence() {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paintBucketsNeeded = (fenceWidth * fenceHeight) / 10;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brushesNeeded = paintBucketsNeeded * 1.5;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double totalCost = 1.50 * brushesNeeded;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totalCost += 12.99 * paintBucketsNeeded;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System.out.println("Supplies purchased for $" + totalCost);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totalTime = fenceArea / 5;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System.out.println("Time required is " + totalTime + "minutes.");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Reduce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3"/>
          <p:cNvSpPr txBox="1"/>
          <p:nvPr>
            <p:ph idx="2" type="body"/>
          </p:nvPr>
        </p:nvSpPr>
        <p:spPr>
          <a:xfrm>
            <a:off x="4196450" y="1152475"/>
            <a:ext cx="4871100" cy="38142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FenceMaintenance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fenceWidth, fenceHeight;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FenceMaintenance(int width, int height)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fenceWidth = width; fenceHeight = height;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paintFence() {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System.out.println("Supplies purchased for $" + calcCosts());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System.out.println("Time required is " + calcTimeNeeded() + "minutes.");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calcPaintBucketsNeeded()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calcFenceArea() / 10;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calcFenceArea()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fenceWidth * fenceHeight;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4200350" y="3903050"/>
            <a:ext cx="3905400" cy="1046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double calcCosts()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calcBrushesNeeded()      * 1.50 +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calcPaintBucketsNeeded() * 12.99;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8" name="Google Shape;328;p53"/>
          <p:cNvSpPr txBox="1"/>
          <p:nvPr/>
        </p:nvSpPr>
        <p:spPr>
          <a:xfrm>
            <a:off x="6613050" y="2787250"/>
            <a:ext cx="2639700" cy="12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calcBrushesNeeded()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calcPaintBucketsNeeded() * 1.5;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calcTimeNeeded() {</a:t>
            </a:r>
            <a:b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calcFenceArea() / 5;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</a:t>
            </a:r>
            <a:r>
              <a:rPr b="1" lang="en"/>
              <a:t>Pass by Value</a:t>
            </a:r>
            <a:r>
              <a:rPr lang="en"/>
              <a:t> / Pass by Reference</a:t>
            </a:r>
            <a:endParaRPr/>
          </a:p>
        </p:txBody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passed into Methods behave differently if they are primitive types or Object references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Primitive Types (byte, short, int, long, float, double, boolean, char)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copy is made when the Method is invoked for use during the life of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cannot alter the value of the variable (passed as a parameter) that exists in the caller of the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age is guaranteed to still be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Person(int initAge)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initAge is a COPY of age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initAge = 20; // does not alter the value of age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6" name="Google Shape;336;p54"/>
          <p:cNvCxnSpPr>
            <a:stCxn id="335" idx="3"/>
            <a:endCxn id="337" idx="1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54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initAge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9" name="Google Shape;339;p54"/>
          <p:cNvCxnSpPr>
            <a:stCxn id="338" idx="3"/>
            <a:endCxn id="340" idx="1"/>
          </p:cNvCxnSpPr>
          <p:nvPr/>
        </p:nvCxnSpPr>
        <p:spPr>
          <a:xfrm>
            <a:off x="5872650" y="3489075"/>
            <a:ext cx="521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54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2" name="Google Shape;342;p54"/>
          <p:cNvSpPr txBox="1"/>
          <p:nvPr/>
        </p:nvSpPr>
        <p:spPr>
          <a:xfrm>
            <a:off x="7030375" y="290935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Person.Person()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3" name="Google Shape;343;p54"/>
          <p:cNvCxnSpPr/>
          <p:nvPr/>
        </p:nvCxnSpPr>
        <p:spPr>
          <a:xfrm>
            <a:off x="4917500" y="391640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4" name="Google Shape;344;p54"/>
          <p:cNvSpPr txBox="1"/>
          <p:nvPr/>
        </p:nvSpPr>
        <p:spPr>
          <a:xfrm>
            <a:off x="7005200" y="37163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54"/>
          <p:cNvSpPr/>
          <p:nvPr/>
        </p:nvSpPr>
        <p:spPr>
          <a:xfrm>
            <a:off x="6394300" y="2599350"/>
            <a:ext cx="5220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346" name="Google Shape;346;p54"/>
          <p:cNvSpPr/>
          <p:nvPr/>
        </p:nvSpPr>
        <p:spPr>
          <a:xfrm>
            <a:off x="6394300" y="3316575"/>
            <a:ext cx="522000" cy="34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</a:t>
            </a:r>
            <a:endParaRPr b="1"/>
          </a:p>
        </p:txBody>
      </p:sp>
      <p:sp>
        <p:nvSpPr>
          <p:cNvPr id="347" name="Google Shape;347;p54"/>
          <p:cNvSpPr txBox="1"/>
          <p:nvPr/>
        </p:nvSpPr>
        <p:spPr>
          <a:xfrm>
            <a:off x="6394300" y="3011500"/>
            <a:ext cx="52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6394300" y="2299275"/>
            <a:ext cx="522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internal value of the Object passed as a parameter; And the caller can see these changes when it access the Object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Person(age);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16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== 20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5"/>
          <p:cNvSpPr txBox="1"/>
          <p:nvPr/>
        </p:nvSpPr>
        <p:spPr>
          <a:xfrm>
            <a:off x="4917500" y="2571750"/>
            <a:ext cx="954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6" name="Google Shape;356;p55"/>
          <p:cNvCxnSpPr>
            <a:stCxn id="355" idx="3"/>
          </p:cNvCxnSpPr>
          <p:nvPr/>
        </p:nvCxnSpPr>
        <p:spPr>
          <a:xfrm>
            <a:off x="5872400" y="2771850"/>
            <a:ext cx="5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55"/>
          <p:cNvSpPr txBox="1"/>
          <p:nvPr/>
        </p:nvSpPr>
        <p:spPr>
          <a:xfrm>
            <a:off x="4917750" y="3288975"/>
            <a:ext cx="954900" cy="4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8" name="Google Shape;358;p55"/>
          <p:cNvCxnSpPr>
            <a:stCxn id="357" idx="3"/>
            <a:endCxn id="359" idx="1"/>
          </p:cNvCxnSpPr>
          <p:nvPr/>
        </p:nvCxnSpPr>
        <p:spPr>
          <a:xfrm flipH="1" rot="10800000">
            <a:off x="5872650" y="2771775"/>
            <a:ext cx="521700" cy="717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55"/>
          <p:cNvCxnSpPr/>
          <p:nvPr/>
        </p:nvCxnSpPr>
        <p:spPr>
          <a:xfrm>
            <a:off x="4942675" y="310945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1" name="Google Shape;361;p55"/>
          <p:cNvSpPr txBox="1"/>
          <p:nvPr/>
        </p:nvSpPr>
        <p:spPr>
          <a:xfrm>
            <a:off x="7030375" y="2909350"/>
            <a:ext cx="208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Student.Student() 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55"/>
          <p:cNvSpPr/>
          <p:nvPr/>
        </p:nvSpPr>
        <p:spPr>
          <a:xfrm>
            <a:off x="6394300" y="2599350"/>
            <a:ext cx="1016400" cy="34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age: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55"/>
          <p:cNvSpPr txBox="1"/>
          <p:nvPr/>
        </p:nvSpPr>
        <p:spPr>
          <a:xfrm>
            <a:off x="6394300" y="2299275"/>
            <a:ext cx="101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3" name="Google Shape;363;p55"/>
          <p:cNvCxnSpPr/>
          <p:nvPr/>
        </p:nvCxnSpPr>
        <p:spPr>
          <a:xfrm>
            <a:off x="4917500" y="3916400"/>
            <a:ext cx="20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4" name="Google Shape;364;p55"/>
          <p:cNvSpPr txBox="1"/>
          <p:nvPr/>
        </p:nvSpPr>
        <p:spPr>
          <a:xfrm>
            <a:off x="7005200" y="37163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Parameters: Pass by Value / </a:t>
            </a:r>
            <a:r>
              <a:rPr b="1" lang="en"/>
              <a:t>Pass by Reference</a:t>
            </a:r>
            <a:endParaRPr b="1"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 Types /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to the Object is passed into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Method can alter the value of the variable (passed as a parameter) that exists in the caller of the Method - </a:t>
            </a:r>
            <a:r>
              <a:rPr b="1" lang="en">
                <a:solidFill>
                  <a:srgbClr val="FF0000"/>
                </a:solidFill>
              </a:rPr>
              <a:t>RARELY USED / NOT A BEST PRACTICE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 p = new Person();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p.age = 16;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Student s = new Student(p);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p.age now equals 20 -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LIKELY UNEXPECTED BEHAVIOR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public Student(Person person)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// person is a REFERENCE to the same object in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person.age = 20; // alters the Person passed in from the the caller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Sections 5.7, 5.8, 5.9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4380"/>
            </a:br>
            <a:r>
              <a:rPr lang="en" sz="4380"/>
              <a:t>Statics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Scope and Access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variables &amp; methods belong to Classes - not Instances of a Class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There is only one copy of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700"/>
              <a:t> variable &amp; method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They can be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700"/>
              <a:t> or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variables &amp; methods are accessed using the name of the class to which they belong and a dot (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/>
              <a:t>)</a:t>
            </a:r>
            <a:r>
              <a:rPr lang="en" sz="1700"/>
              <a:t> </a:t>
            </a:r>
            <a:r>
              <a:rPr lang="en" sz="1700">
                <a:highlight>
                  <a:srgbClr val="FFFF00"/>
                </a:highlight>
              </a:rPr>
              <a:t>With a couple of exceptions: Statics accessing statics; And static imports</a:t>
            </a:r>
            <a:endParaRPr sz="1700">
              <a:highlight>
                <a:srgbClr val="FFFF00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Math.PI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Math.random()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○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Math.sqrt()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 sz="1700"/>
              <a:t> method is a static method - It is only ever run one time for a program - And the JVM needs to run it without creating an Instance of a Class</a:t>
            </a:r>
            <a:endParaRPr sz="1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387" name="Google Shape;387;p59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Person.getNumPeople();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311700" y="1152475"/>
            <a:ext cx="43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Statics can </a:t>
            </a:r>
            <a:r>
              <a:rPr b="1" lang="en">
                <a:solidFill>
                  <a:srgbClr val="0000FF"/>
                </a:solidFill>
              </a:rPr>
              <a:t>directly </a:t>
            </a:r>
            <a:r>
              <a:rPr b="1" lang="en">
                <a:solidFill>
                  <a:srgbClr val="0000FF"/>
                </a:solidFill>
              </a:rPr>
              <a:t>access other Statics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389" name="Google Shape;389;p59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395" name="Google Shape;395;p60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311700" y="1152475"/>
            <a:ext cx="437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Statics can directlyaccess other Statics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Statics cannot directly access non-Statics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Non-Statics can directly access Statics</a:t>
            </a:r>
            <a:endParaRPr/>
          </a:p>
        </p:txBody>
      </p:sp>
      <p:sp>
        <p:nvSpPr>
          <p:cNvPr id="397" name="Google Shape;397;p60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 directly access other 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Statics cannot directly access non-Statics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Non-Statics can directly access Statics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03" name="Google Shape;40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Statics</a:t>
            </a:r>
            <a:endParaRPr/>
          </a:p>
        </p:txBody>
      </p:sp>
      <p:sp>
        <p:nvSpPr>
          <p:cNvPr id="404" name="Google Shape;404;p61"/>
          <p:cNvSpPr txBox="1"/>
          <p:nvPr>
            <p:ph idx="2" type="body"/>
          </p:nvPr>
        </p:nvSpPr>
        <p:spPr>
          <a:xfrm>
            <a:off x="464100" y="2122400"/>
            <a:ext cx="59430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Person(String initName)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int getNumPeople() {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System.out.println(name);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61"/>
          <p:cNvSpPr txBox="1"/>
          <p:nvPr>
            <p:ph idx="2" type="body"/>
          </p:nvPr>
        </p:nvSpPr>
        <p:spPr>
          <a:xfrm>
            <a:off x="4501250" y="574825"/>
            <a:ext cx="4516800" cy="34842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p1 = new Person("Julie");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p2 = new Person("Bobby");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p1.report()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Julie is one of 2 people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p1.getNumPeople();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attributes, properties, or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the data of an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Every Object instance has their own values for these properties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Dog("Scout", 10);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Dog("Bailey", 5);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.name.equals("Scout") ==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.name.equals("Bailey") == true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.name) ==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411" name="Google Shape;41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a variable is where a variable can be accessed and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by where the variable is declared in the program and </a:t>
            </a:r>
            <a:r>
              <a:rPr lang="en" u="sng"/>
              <a:t>can be found by looking at the closest curly brackets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Instance and static variables inside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417" name="Google Shape;417;p63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email;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Class Level Scope</a:t>
            </a:r>
            <a:r>
              <a:rPr lang="en">
                <a:solidFill>
                  <a:srgbClr val="0000FF"/>
                </a:solidFill>
              </a:rPr>
              <a:t> Instance and static variables inside a Class.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{ 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424" name="Google Shape;424;p64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email;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64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</a:t>
            </a:r>
            <a:r>
              <a:rPr lang="en"/>
              <a:t>Instance and static variables inside a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Method Level Scope</a:t>
            </a:r>
            <a:r>
              <a:rPr lang="en">
                <a:solidFill>
                  <a:srgbClr val="FF00FF"/>
                </a:solidFill>
              </a:rPr>
              <a:t> Local variables (including parameter variables) inside a method.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 Level Scope</a:t>
            </a:r>
            <a:r>
              <a:rPr lang="en"/>
              <a:t> Loop variables and other local variables defined inside of blocks of code with { 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431" name="Google Shape;431;p65"/>
          <p:cNvSpPr/>
          <p:nvPr/>
        </p:nvSpPr>
        <p:spPr>
          <a:xfrm>
            <a:off x="4218275" y="1152475"/>
            <a:ext cx="4695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email;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print(int length)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length; i++) {</a:t>
            </a:r>
            <a:b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System.out.println(name.charAt(i));</a:t>
            </a:r>
            <a:b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65"/>
          <p:cNvSpPr txBox="1"/>
          <p:nvPr>
            <p:ph idx="1" type="body"/>
          </p:nvPr>
        </p:nvSpPr>
        <p:spPr>
          <a:xfrm>
            <a:off x="311700" y="1152475"/>
            <a:ext cx="34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 Level Scope</a:t>
            </a:r>
            <a:r>
              <a:rPr lang="en"/>
              <a:t> </a:t>
            </a:r>
            <a:r>
              <a:rPr lang="en"/>
              <a:t>Instance and static variables inside a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 Level Scope</a:t>
            </a:r>
            <a:r>
              <a:rPr lang="en"/>
              <a:t> Local variables (including parameter variables) inside a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b="1" lang="en">
                <a:solidFill>
                  <a:srgbClr val="FF9900"/>
                </a:solidFill>
              </a:rPr>
              <a:t>Block Level Scope</a:t>
            </a:r>
            <a:r>
              <a:rPr lang="en">
                <a:solidFill>
                  <a:srgbClr val="FF9900"/>
                </a:solidFill>
              </a:rPr>
              <a:t> Loop variables and other local variables defined inside of blocks of code with { }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Scope and Access Control</a:t>
            </a:r>
            <a:endParaRPr/>
          </a:p>
        </p:txBody>
      </p:sp>
      <p:sp>
        <p:nvSpPr>
          <p:cNvPr id="438" name="Google Shape;438;p66"/>
          <p:cNvSpPr txBox="1"/>
          <p:nvPr>
            <p:ph idx="1" type="body"/>
          </p:nvPr>
        </p:nvSpPr>
        <p:spPr>
          <a:xfrm>
            <a:off x="311700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 = 10;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Person(int age)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20;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loopTest(int age)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age = 30;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(true) {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age = 40;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age = 50;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= 60;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9" name="Google Shape;439;p66"/>
          <p:cNvGrpSpPr/>
          <p:nvPr/>
        </p:nvGrpSpPr>
        <p:grpSpPr>
          <a:xfrm>
            <a:off x="280925" y="1816625"/>
            <a:ext cx="327300" cy="400200"/>
            <a:chOff x="2829875" y="631625"/>
            <a:chExt cx="327300" cy="400200"/>
          </a:xfrm>
        </p:grpSpPr>
        <p:sp>
          <p:nvSpPr>
            <p:cNvPr id="440" name="Google Shape;440;p66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441" name="Google Shape;441;p66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A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442" name="Google Shape;442;p66"/>
          <p:cNvGrpSpPr/>
          <p:nvPr/>
        </p:nvGrpSpPr>
        <p:grpSpPr>
          <a:xfrm>
            <a:off x="1516250" y="4343575"/>
            <a:ext cx="327300" cy="400200"/>
            <a:chOff x="2829875" y="631625"/>
            <a:chExt cx="327300" cy="400200"/>
          </a:xfrm>
        </p:grpSpPr>
        <p:sp>
          <p:nvSpPr>
            <p:cNvPr id="443" name="Google Shape;443;p66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444" name="Google Shape;444;p66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D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445" name="Google Shape;445;p66"/>
          <p:cNvGrpSpPr/>
          <p:nvPr/>
        </p:nvGrpSpPr>
        <p:grpSpPr>
          <a:xfrm>
            <a:off x="1605400" y="2518675"/>
            <a:ext cx="327300" cy="400200"/>
            <a:chOff x="2829875" y="631625"/>
            <a:chExt cx="327300" cy="400200"/>
          </a:xfrm>
        </p:grpSpPr>
        <p:sp>
          <p:nvSpPr>
            <p:cNvPr id="446" name="Google Shape;446;p66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447" name="Google Shape;447;p66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B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448" name="Google Shape;448;p66"/>
          <p:cNvGrpSpPr/>
          <p:nvPr/>
        </p:nvGrpSpPr>
        <p:grpSpPr>
          <a:xfrm>
            <a:off x="362700" y="3887125"/>
            <a:ext cx="327300" cy="400200"/>
            <a:chOff x="2829875" y="631625"/>
            <a:chExt cx="327300" cy="400200"/>
          </a:xfrm>
        </p:grpSpPr>
        <p:sp>
          <p:nvSpPr>
            <p:cNvPr id="449" name="Google Shape;449;p66"/>
            <p:cNvSpPr/>
            <p:nvPr/>
          </p:nvSpPr>
          <p:spPr>
            <a:xfrm>
              <a:off x="2829875" y="645575"/>
              <a:ext cx="327300" cy="37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450" name="Google Shape;450;p66"/>
            <p:cNvSpPr txBox="1"/>
            <p:nvPr/>
          </p:nvSpPr>
          <p:spPr>
            <a:xfrm>
              <a:off x="2829875" y="631625"/>
              <a:ext cx="32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C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sp>
        <p:nvSpPr>
          <p:cNvPr id="451" name="Google Shape;451;p66"/>
          <p:cNvSpPr txBox="1"/>
          <p:nvPr>
            <p:ph idx="2" type="body"/>
          </p:nvPr>
        </p:nvSpPr>
        <p:spPr>
          <a:xfrm>
            <a:off x="4651575" y="1237975"/>
            <a:ext cx="4260300" cy="3245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Which variables have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Class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Method Level Scope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Block Level Scope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chemeClr val="dk1"/>
                </a:solidFill>
              </a:rPr>
              <a:t> variable is referenced at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2" name="Google Shape;452;p66"/>
          <p:cNvSpPr/>
          <p:nvPr/>
        </p:nvSpPr>
        <p:spPr>
          <a:xfrm>
            <a:off x="4174050" y="937400"/>
            <a:ext cx="3121800" cy="318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EXTREMELY</a:t>
            </a:r>
            <a:r>
              <a:rPr i="1" lang="en"/>
              <a:t> easy to make an error in your Constructor with parameter and instance variable names.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have been using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initAge</a:t>
            </a:r>
            <a:r>
              <a:rPr i="1" lang="en"/>
              <a:t> and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initName</a:t>
            </a:r>
            <a:r>
              <a:rPr i="1" lang="en"/>
              <a:t> (as parameter names) to disambiguate between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i="1" lang="en"/>
              <a:t> and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/>
              <a:t> instance variables.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But now we can start using...</a:t>
            </a:r>
            <a:endParaRPr i="1"/>
          </a:p>
        </p:txBody>
      </p:sp>
      <p:cxnSp>
        <p:nvCxnSpPr>
          <p:cNvPr id="453" name="Google Shape;453;p66"/>
          <p:cNvCxnSpPr>
            <a:stCxn id="452" idx="1"/>
          </p:cNvCxnSpPr>
          <p:nvPr/>
        </p:nvCxnSpPr>
        <p:spPr>
          <a:xfrm rot="10800000">
            <a:off x="1795350" y="2007500"/>
            <a:ext cx="2378700" cy="52170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(keyword)</a:t>
            </a:r>
            <a:endParaRPr/>
          </a:p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an Instance method of a Class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refers to the current Instance (and refers to the Instance being created in a Constructor)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methods cannot refer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(since there is no Instance when using static methods)</a:t>
            </a:r>
            <a:endParaRPr/>
          </a:p>
        </p:txBody>
      </p:sp>
      <p:sp>
        <p:nvSpPr>
          <p:cNvPr id="460" name="Google Shape;460;p67"/>
          <p:cNvSpPr txBox="1"/>
          <p:nvPr/>
        </p:nvSpPr>
        <p:spPr>
          <a:xfrm>
            <a:off x="2601100" y="2439425"/>
            <a:ext cx="66903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int numPeople = 0;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String name;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numPeople++;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int getNumPeople() {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numPeople;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void report() {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System.out.println(name + " is one of " + numPeople + " people");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Methods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7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the behavior generically in the Class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So that it can be used by every Object instance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feedDog()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System.out.println("Gave " + name + " a bowl of food.");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Dog("Scout", 10);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Dog("Bailey", 5);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.feedDog();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"Gave Scout a bowl of food."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.feedDog();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"Gave Bailey a bowl of food."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vs Public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Private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instance variable or method that can only be accessed within the class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the AP Exam all instance variables should be private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methods can be private if they are only used internally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Public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instance variable or method that can be accessed outside of a class like in the main method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methods are public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philosophy used by programmers when developing larger programs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what classes you’ll need to solve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the data (instance variables) and functionality (methods) for the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Utilize classes and objects to solve your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Encapsulation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(instance variables) and the code acting on it (methods) are wrapped together in a single implementation and the details are hidden.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 is safe from harm by keeping it private 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5" y="2953425"/>
            <a:ext cx="1773226" cy="177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