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9589037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9589037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9958903703_0_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9958903703_0_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9958903703_0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9958903703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9b2dab843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9b2dab843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995890370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995890370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995890370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995890370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995890370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995890370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995890370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995890370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9958903703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995890370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995890370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995890370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9958903703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995890370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995890370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995890370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9958903703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9958903703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9958903703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9958903703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9958903703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9958903703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9958903703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9958903703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9958903703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9958903703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995890370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995890370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9958903703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9958903703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9958903703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9958903703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995890370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995890370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9b2dab84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9b2dab84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95890370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95890370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995890370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995890370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95890370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995890370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9958903703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9958903703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b2dab843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9b2dab843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11/28/22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252150" y="1402200"/>
            <a:ext cx="86397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note about initializer lists...</a:t>
            </a:r>
            <a:endParaRPr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These can </a:t>
            </a:r>
            <a:r>
              <a:rPr b="1" lang="en">
                <a:solidFill>
                  <a:schemeClr val="dk1"/>
                </a:solidFill>
              </a:rPr>
              <a:t>ONLY</a:t>
            </a:r>
            <a:r>
              <a:rPr lang="en">
                <a:solidFill>
                  <a:schemeClr val="dk1"/>
                </a:solidFill>
              </a:rPr>
              <a:t> be used when declaring an Array variable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{true, false, false, true};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Attempting to assign an initializer list to an </a:t>
            </a:r>
            <a:r>
              <a:rPr b="1" lang="en">
                <a:solidFill>
                  <a:schemeClr val="dk1"/>
                </a:solidFill>
              </a:rPr>
              <a:t>EXISTING</a:t>
            </a:r>
            <a:r>
              <a:rPr lang="en">
                <a:solidFill>
                  <a:schemeClr val="dk1"/>
                </a:solidFill>
              </a:rPr>
              <a:t> Array variable will </a:t>
            </a:r>
            <a:r>
              <a:rPr b="1" lang="en">
                <a:solidFill>
                  <a:schemeClr val="dk1"/>
                </a:solidFill>
              </a:rPr>
              <a:t>FAIL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{false, false, false, false};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* ERROR *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63" name="Google Shape;16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- Creation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252150" y="1402200"/>
            <a:ext cx="86397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note about initializer lists...</a:t>
            </a:r>
            <a:endParaRPr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These can </a:t>
            </a:r>
            <a:r>
              <a:rPr b="1" lang="en">
                <a:solidFill>
                  <a:schemeClr val="dk1"/>
                </a:solidFill>
              </a:rPr>
              <a:t>ONLY</a:t>
            </a:r>
            <a:r>
              <a:rPr lang="en">
                <a:solidFill>
                  <a:schemeClr val="dk1"/>
                </a:solidFill>
              </a:rPr>
              <a:t> be used when declaring an Array variable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{true, false, false, true};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Attempting to assign an initializer list to an EXISTING Array variable will </a:t>
            </a:r>
            <a:r>
              <a:rPr b="1" lang="en">
                <a:solidFill>
                  <a:schemeClr val="dk1"/>
                </a:solidFill>
              </a:rPr>
              <a:t>FAIL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{false, false, false, false};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* ERROR *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69" name="Google Shape;16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- Creation</a:t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6594575" y="2897850"/>
            <a:ext cx="2396400" cy="20736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This is different behavior than what you will find in JavaScript, Ruby, and Python</a:t>
            </a:r>
            <a:endParaRPr b="1"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252150" y="1402200"/>
            <a:ext cx="86397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Using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>
                <a:solidFill>
                  <a:schemeClr val="dk1"/>
                </a:solidFill>
              </a:rPr>
              <a:t> to re-assign an Array is allowed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{true, false, false, true};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works!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[4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also works...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[] { true, false, false, true 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- Creation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- Access -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779925" y="1152475"/>
            <a:ext cx="8052300" cy="3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length of an Array can be determined via the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600">
                <a:solidFill>
                  <a:schemeClr val="accent5"/>
                </a:solidFill>
              </a:rPr>
              <a:t> </a:t>
            </a:r>
            <a:r>
              <a:rPr b="1" lang="en" sz="1600" u="sng">
                <a:solidFill>
                  <a:schemeClr val="accent5"/>
                </a:solidFill>
              </a:rPr>
              <a:t>property</a:t>
            </a:r>
            <a:r>
              <a:rPr lang="en" sz="1600"/>
              <a:t>. </a:t>
            </a:r>
            <a:r>
              <a:rPr b="1" lang="en" sz="1600"/>
              <a:t>Note: </a:t>
            </a:r>
            <a:r>
              <a:rPr lang="en" sz="1600"/>
              <a:t>The length of a String is accessed via the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String.length()</a:t>
            </a:r>
            <a:r>
              <a:rPr b="1" lang="en" sz="1600">
                <a:solidFill>
                  <a:schemeClr val="accent4"/>
                </a:solidFill>
              </a:rPr>
              <a:t> </a:t>
            </a:r>
            <a:r>
              <a:rPr b="1" lang="en" sz="1600" u="sng">
                <a:solidFill>
                  <a:schemeClr val="accent4"/>
                </a:solidFill>
              </a:rPr>
              <a:t>method</a:t>
            </a:r>
            <a:r>
              <a:rPr lang="en" sz="1600"/>
              <a:t>.</a:t>
            </a:r>
            <a:endParaRPr b="1"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{true, false, false, true};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.length);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A&gt;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?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String[5];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.length);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B&gt;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- Access -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/>
          </a:p>
        </p:txBody>
      </p:sp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779925" y="1152475"/>
            <a:ext cx="8052300" cy="3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length of an Array can be determined via the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600">
                <a:solidFill>
                  <a:schemeClr val="accent5"/>
                </a:solidFill>
              </a:rPr>
              <a:t> </a:t>
            </a:r>
            <a:r>
              <a:rPr b="1" lang="en" sz="1600" u="sng">
                <a:solidFill>
                  <a:schemeClr val="accent5"/>
                </a:solidFill>
              </a:rPr>
              <a:t>property</a:t>
            </a:r>
            <a:r>
              <a:rPr lang="en" sz="1600"/>
              <a:t>. </a:t>
            </a:r>
            <a:r>
              <a:rPr b="1" lang="en" sz="1600"/>
              <a:t>Note: </a:t>
            </a:r>
            <a:r>
              <a:rPr lang="en" sz="1600"/>
              <a:t>The length of a String is accessed via the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String.length()</a:t>
            </a:r>
            <a:r>
              <a:rPr b="1" lang="en" sz="1600">
                <a:solidFill>
                  <a:schemeClr val="accent4"/>
                </a:solidFill>
              </a:rPr>
              <a:t> </a:t>
            </a:r>
            <a:r>
              <a:rPr b="1" lang="en" sz="1600" u="sng">
                <a:solidFill>
                  <a:schemeClr val="accent4"/>
                </a:solidFill>
              </a:rPr>
              <a:t>method</a:t>
            </a:r>
            <a:r>
              <a:rPr lang="en" sz="1600"/>
              <a:t>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{true, false, false, true};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.length);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A&gt;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4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String[5];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.length);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B&gt;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779925" y="1152475"/>
            <a:ext cx="8052300" cy="3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Items in an </a:t>
            </a:r>
            <a:r>
              <a:rPr lang="en" sz="1600"/>
              <a:t>Array can be read via the [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index]</a:t>
            </a:r>
            <a:r>
              <a:rPr lang="en" sz="1600"/>
              <a:t> property. </a:t>
            </a:r>
            <a:r>
              <a:rPr b="1" lang="en" sz="1600"/>
              <a:t>Note: </a:t>
            </a:r>
            <a:r>
              <a:rPr lang="en" sz="1600"/>
              <a:t>Like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600"/>
              <a:t> -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 sz="1600"/>
              <a:t> is zero-based and the range of valid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 sz="1600"/>
              <a:t> values is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600"/>
              <a:t> to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length-1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= {true, false, false, true};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System.out.print(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+ ", " +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 ?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= {100, 84, 95, 78};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System.out.print(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[1]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+ ", " +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[3]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 ?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Google Shape;19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- Access - </a:t>
            </a:r>
            <a:r>
              <a:rPr lang="en">
                <a:solidFill>
                  <a:schemeClr val="accent1"/>
                </a:solidFill>
              </a:rPr>
              <a:t>READING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5" name="Google Shape;195;p27"/>
          <p:cNvSpPr/>
          <p:nvPr/>
        </p:nvSpPr>
        <p:spPr>
          <a:xfrm>
            <a:off x="311700" y="4437025"/>
            <a:ext cx="8717100" cy="572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lt1"/>
                </a:solidFill>
              </a:rPr>
              <a:t>Note: </a:t>
            </a:r>
            <a:r>
              <a:rPr i="1" lang="en" sz="1600">
                <a:solidFill>
                  <a:schemeClr val="lt1"/>
                </a:solidFill>
              </a:rPr>
              <a:t>Passing an out of range index will cause a </a:t>
            </a:r>
            <a:r>
              <a:rPr i="1"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ArrayIndexOutOfBoundsException</a:t>
            </a:r>
            <a:r>
              <a:rPr i="1" lang="en" sz="1600">
                <a:solidFill>
                  <a:schemeClr val="lt1"/>
                </a:solidFill>
              </a:rPr>
              <a:t>!</a:t>
            </a:r>
            <a:endParaRPr i="1"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- Access - </a:t>
            </a:r>
            <a:r>
              <a:rPr lang="en">
                <a:solidFill>
                  <a:schemeClr val="accent1"/>
                </a:solidFill>
              </a:rPr>
              <a:t>READING</a:t>
            </a:r>
            <a:endParaRPr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779925" y="1152475"/>
            <a:ext cx="8052300" cy="3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Items in an Array can be read via the [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index]</a:t>
            </a:r>
            <a:r>
              <a:rPr lang="en" sz="1600"/>
              <a:t> property. </a:t>
            </a:r>
            <a:r>
              <a:rPr b="1" lang="en" sz="1600"/>
              <a:t>Note: </a:t>
            </a:r>
            <a:r>
              <a:rPr lang="en" sz="1600"/>
              <a:t>Like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600"/>
              <a:t> -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 sz="1600"/>
              <a:t> is zero-based and the range of valid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 sz="1600"/>
              <a:t> values is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600"/>
              <a:t> to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length-1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= {true, false, false, true};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System.out.print(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+ ", " +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C&gt;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 false, true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= {100, 84, 95, 78};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System.out.print(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[1]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+ ", " +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[3]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D&gt;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 84, 78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- Access - </a:t>
            </a:r>
            <a:r>
              <a:rPr lang="en">
                <a:solidFill>
                  <a:schemeClr val="accent4"/>
                </a:solidFill>
              </a:rPr>
              <a:t>WRITING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779925" y="1152475"/>
            <a:ext cx="8052300" cy="3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Items in an Array can be written via the [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index]</a:t>
            </a:r>
            <a:r>
              <a:rPr lang="en" sz="1600"/>
              <a:t> property. </a:t>
            </a:r>
            <a:r>
              <a:rPr b="1" lang="en" sz="1600"/>
              <a:t>Note: </a:t>
            </a:r>
            <a:r>
              <a:rPr lang="en" sz="1600"/>
              <a:t>Unlike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600"/>
              <a:t> - you can change the values in an Array after it is created (however you cannot change its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600"/>
              <a:t> after creation)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= {true, false, false, true};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= true;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= false;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System.out.print(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+ ", " +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C&gt;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 ?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= {100, 84, 95, 78};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[1]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= 48;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[3]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= 87;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System.out.print(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[1]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+ ", " +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[3]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D&gt;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 ?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- Access - </a:t>
            </a:r>
            <a:r>
              <a:rPr lang="en">
                <a:solidFill>
                  <a:schemeClr val="accent4"/>
                </a:solidFill>
              </a:rPr>
              <a:t>WRITING</a:t>
            </a:r>
            <a:endParaRPr/>
          </a:p>
        </p:txBody>
      </p:sp>
      <p:sp>
        <p:nvSpPr>
          <p:cNvPr id="213" name="Google Shape;213;p30"/>
          <p:cNvSpPr txBox="1"/>
          <p:nvPr>
            <p:ph idx="1" type="body"/>
          </p:nvPr>
        </p:nvSpPr>
        <p:spPr>
          <a:xfrm>
            <a:off x="779925" y="1152475"/>
            <a:ext cx="8052300" cy="3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Items in an Array can be written via the [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index]</a:t>
            </a:r>
            <a:r>
              <a:rPr lang="en" sz="1600"/>
              <a:t> property. </a:t>
            </a:r>
            <a:r>
              <a:rPr b="1" lang="en" sz="1600"/>
              <a:t>Note: </a:t>
            </a:r>
            <a:r>
              <a:rPr lang="en" sz="1600"/>
              <a:t>Unlike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600"/>
              <a:t> - you can change the values in an Array after it is created (however you cannot change its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600"/>
              <a:t> after creation)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= {true, false, false, true};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= true;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= false;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System.out.print(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+ ", " +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C&gt;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 true, false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= {100, 84, 95, 78};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[1]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= 48;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[3]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= 87;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System.out.print(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[1]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+ ", " +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[3]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D&gt;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 84, 87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779925" y="1152475"/>
            <a:ext cx="8052300" cy="3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Arrays that hold Object types work a little differently than those that hold primitive types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already saw that the length properly works </a:t>
            </a:r>
            <a:br>
              <a:rPr lang="en" sz="1600"/>
            </a:b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String[5];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.length);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B&gt;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5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But what about reading and writing values in an Array </a:t>
            </a:r>
            <a:br>
              <a:rPr lang="en" sz="1600">
                <a:solidFill>
                  <a:schemeClr val="lt1"/>
                </a:solidFill>
              </a:rPr>
            </a:br>
            <a:r>
              <a:rPr lang="en" sz="1600">
                <a:solidFill>
                  <a:schemeClr val="lt1"/>
                </a:solidFill>
              </a:rPr>
              <a:t>that holds Object types?</a:t>
            </a:r>
            <a:br>
              <a:rPr lang="en" sz="1600">
                <a:solidFill>
                  <a:schemeClr val="lt1"/>
                </a:solidFill>
              </a:rPr>
            </a:br>
            <a:br>
              <a:rPr lang="en" sz="1600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[1]);</a:t>
            </a:r>
            <a:b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E&gt; ?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t/>
            </a:r>
            <a:endParaRPr sz="1600"/>
          </a:p>
        </p:txBody>
      </p:sp>
      <p:sp>
        <p:nvSpPr>
          <p:cNvPr id="219" name="Google Shape;21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- Access - </a:t>
            </a:r>
            <a:r>
              <a:rPr lang="en">
                <a:solidFill>
                  <a:schemeClr val="accent5"/>
                </a:solidFill>
              </a:rPr>
              <a:t>Object Types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6.1: Creating and Using Arrays</a:t>
            </a:r>
            <a:endParaRPr sz="438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/>
          <p:nvPr/>
        </p:nvSpPr>
        <p:spPr>
          <a:xfrm>
            <a:off x="815825" y="3433275"/>
            <a:ext cx="5481300" cy="790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- Access - </a:t>
            </a:r>
            <a:r>
              <a:rPr lang="en">
                <a:solidFill>
                  <a:schemeClr val="accent5"/>
                </a:solidFill>
              </a:rPr>
              <a:t>Object Types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779925" y="1152475"/>
            <a:ext cx="8052300" cy="3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Arrays that hold Object types work a little differently than those that hold primitive types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already saw that the length properly works </a:t>
            </a:r>
            <a:br>
              <a:rPr lang="en" sz="1600"/>
            </a:b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String[5];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.length);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B&gt;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5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But what about reading and writing values in an Array </a:t>
            </a:r>
            <a:br>
              <a:rPr lang="en" sz="1600"/>
            </a:br>
            <a:r>
              <a:rPr lang="en" sz="1600"/>
              <a:t>that holds Object types?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/>
          <p:nvPr/>
        </p:nvSpPr>
        <p:spPr>
          <a:xfrm>
            <a:off x="645850" y="1096250"/>
            <a:ext cx="6636900" cy="3815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- Access - </a:t>
            </a:r>
            <a:r>
              <a:rPr lang="en">
                <a:solidFill>
                  <a:schemeClr val="accent5"/>
                </a:solidFill>
              </a:rPr>
              <a:t>Object Types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779925" y="1152475"/>
            <a:ext cx="8052300" cy="3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But what about reading and writing values in an Array </a:t>
            </a:r>
            <a:br>
              <a:rPr lang="en" sz="1600"/>
            </a:br>
            <a:r>
              <a:rPr lang="en" sz="1600"/>
              <a:t>that holds Object types?</a:t>
            </a:r>
            <a:br>
              <a:rPr lang="en" sz="1600"/>
            </a:br>
            <a:br>
              <a:rPr lang="en" sz="1600"/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String[5];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[1]);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E&gt;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?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Student[10];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[1]);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F&gt;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645850" y="1096250"/>
            <a:ext cx="6636900" cy="3815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- Access - </a:t>
            </a:r>
            <a:r>
              <a:rPr lang="en">
                <a:solidFill>
                  <a:schemeClr val="accent5"/>
                </a:solidFill>
              </a:rPr>
              <a:t>Object Types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40" name="Google Shape;240;p34"/>
          <p:cNvSpPr txBox="1"/>
          <p:nvPr>
            <p:ph idx="1" type="body"/>
          </p:nvPr>
        </p:nvSpPr>
        <p:spPr>
          <a:xfrm>
            <a:off x="779925" y="1152475"/>
            <a:ext cx="8052300" cy="3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But what about reading and writing values in an Array </a:t>
            </a:r>
            <a:br>
              <a:rPr lang="en" sz="1600"/>
            </a:br>
            <a:r>
              <a:rPr lang="en" sz="1600"/>
              <a:t>that holds Object types?</a:t>
            </a:r>
            <a:br>
              <a:rPr lang="en" sz="1600"/>
            </a:br>
            <a:br>
              <a:rPr lang="en" sz="1600"/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String[5];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[1]);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E&gt;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null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Student[10];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[1]);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F&gt;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1" name="Google Shape;241;p34"/>
          <p:cNvSpPr/>
          <p:nvPr/>
        </p:nvSpPr>
        <p:spPr>
          <a:xfrm>
            <a:off x="6356325" y="1817850"/>
            <a:ext cx="2475900" cy="1507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lt1"/>
                </a:solidFill>
              </a:rPr>
              <a:t>For Arrays that hold Object types - each slot will be be initialized to </a:t>
            </a:r>
            <a:r>
              <a:rPr i="1"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i="1"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/>
          <p:nvPr/>
        </p:nvSpPr>
        <p:spPr>
          <a:xfrm>
            <a:off x="645850" y="1096250"/>
            <a:ext cx="6636900" cy="3815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- Access - </a:t>
            </a:r>
            <a:r>
              <a:rPr lang="en">
                <a:solidFill>
                  <a:schemeClr val="accent5"/>
                </a:solidFill>
              </a:rPr>
              <a:t>Object Types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48" name="Google Shape;248;p35"/>
          <p:cNvSpPr txBox="1"/>
          <p:nvPr>
            <p:ph idx="1" type="body"/>
          </p:nvPr>
        </p:nvSpPr>
        <p:spPr>
          <a:xfrm>
            <a:off x="779925" y="1152475"/>
            <a:ext cx="8052300" cy="3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But what about reading and writing values in an Array </a:t>
            </a:r>
            <a:br>
              <a:rPr lang="en" sz="1600"/>
            </a:br>
            <a:r>
              <a:rPr lang="en" sz="1600"/>
              <a:t>that holds Object types?</a:t>
            </a:r>
            <a:br>
              <a:rPr lang="en" sz="1600"/>
            </a:br>
            <a:br>
              <a:rPr lang="en" sz="1600"/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String[5];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[1]);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E&gt;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null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Student[10];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[1]);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F&gt;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p35"/>
          <p:cNvSpPr/>
          <p:nvPr/>
        </p:nvSpPr>
        <p:spPr>
          <a:xfrm>
            <a:off x="6356325" y="1817850"/>
            <a:ext cx="2475900" cy="1507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lt1"/>
                </a:solidFill>
              </a:rPr>
              <a:t>For Arrays that hold Object types - each slot will be be initialized to </a:t>
            </a:r>
            <a:r>
              <a:rPr i="1"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i="1"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Google Shape;250;p35"/>
          <p:cNvSpPr/>
          <p:nvPr/>
        </p:nvSpPr>
        <p:spPr>
          <a:xfrm>
            <a:off x="5458125" y="3424075"/>
            <a:ext cx="3374100" cy="1389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Initialize each Array slot with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students[0] = new Student();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students[1] = new Student();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students[2] = new Student();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- Creation</a:t>
            </a:r>
            <a:endParaRPr/>
          </a:p>
        </p:txBody>
      </p:sp>
      <p:sp>
        <p:nvSpPr>
          <p:cNvPr id="256" name="Google Shape;256;p36"/>
          <p:cNvSpPr txBox="1"/>
          <p:nvPr>
            <p:ph idx="1" type="body"/>
          </p:nvPr>
        </p:nvSpPr>
        <p:spPr>
          <a:xfrm>
            <a:off x="351300" y="1402200"/>
            <a:ext cx="84414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String[5];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Student[10];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57" name="Google Shape;257;p36"/>
          <p:cNvGrpSpPr/>
          <p:nvPr/>
        </p:nvGrpSpPr>
        <p:grpSpPr>
          <a:xfrm>
            <a:off x="2349100" y="1854075"/>
            <a:ext cx="4445800" cy="922200"/>
            <a:chOff x="2430475" y="1854075"/>
            <a:chExt cx="4445800" cy="922200"/>
          </a:xfrm>
        </p:grpSpPr>
        <p:grpSp>
          <p:nvGrpSpPr>
            <p:cNvPr id="258" name="Google Shape;258;p36"/>
            <p:cNvGrpSpPr/>
            <p:nvPr/>
          </p:nvGrpSpPr>
          <p:grpSpPr>
            <a:xfrm>
              <a:off x="2430475" y="1854075"/>
              <a:ext cx="4445800" cy="922200"/>
              <a:chOff x="2285225" y="1549275"/>
              <a:chExt cx="4445800" cy="922200"/>
            </a:xfrm>
          </p:grpSpPr>
          <p:sp>
            <p:nvSpPr>
              <p:cNvPr id="259" name="Google Shape;259;p36"/>
              <p:cNvSpPr/>
              <p:nvPr/>
            </p:nvSpPr>
            <p:spPr>
              <a:xfrm>
                <a:off x="412102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260" name="Google Shape;260;p36"/>
              <p:cNvSpPr txBox="1"/>
              <p:nvPr/>
            </p:nvSpPr>
            <p:spPr>
              <a:xfrm>
                <a:off x="2285225" y="1826750"/>
                <a:ext cx="1314300" cy="400200"/>
              </a:xfrm>
              <a:prstGeom prst="rect">
                <a:avLst/>
              </a:prstGeom>
              <a:noFill/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Courier New"/>
                    <a:ea typeface="Courier New"/>
                    <a:cs typeface="Courier New"/>
                    <a:sym typeface="Courier New"/>
                  </a:rPr>
                  <a:t>questions</a:t>
                </a:r>
                <a:endParaRPr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261" name="Google Shape;261;p36"/>
              <p:cNvCxnSpPr>
                <a:stCxn id="260" idx="3"/>
                <a:endCxn id="259" idx="1"/>
              </p:cNvCxnSpPr>
              <p:nvPr/>
            </p:nvCxnSpPr>
            <p:spPr>
              <a:xfrm>
                <a:off x="3599525" y="2026850"/>
                <a:ext cx="521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62" name="Google Shape;262;p36"/>
              <p:cNvSpPr txBox="1"/>
              <p:nvPr/>
            </p:nvSpPr>
            <p:spPr>
              <a:xfrm>
                <a:off x="4121025" y="1549275"/>
                <a:ext cx="2610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Strings</a:t>
                </a:r>
                <a:endParaRPr sz="12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63" name="Google Shape;263;p36"/>
              <p:cNvSpPr/>
              <p:nvPr/>
            </p:nvSpPr>
            <p:spPr>
              <a:xfrm>
                <a:off x="464302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264" name="Google Shape;264;p36"/>
              <p:cNvSpPr/>
              <p:nvPr/>
            </p:nvSpPr>
            <p:spPr>
              <a:xfrm>
                <a:off x="51646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265" name="Google Shape;265;p36"/>
              <p:cNvSpPr/>
              <p:nvPr/>
            </p:nvSpPr>
            <p:spPr>
              <a:xfrm>
                <a:off x="56869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266" name="Google Shape;266;p36"/>
              <p:cNvSpPr txBox="1"/>
              <p:nvPr/>
            </p:nvSpPr>
            <p:spPr>
              <a:xfrm>
                <a:off x="412102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0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67" name="Google Shape;267;p36"/>
              <p:cNvSpPr txBox="1"/>
              <p:nvPr/>
            </p:nvSpPr>
            <p:spPr>
              <a:xfrm>
                <a:off x="46423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68" name="Google Shape;268;p36"/>
              <p:cNvSpPr txBox="1"/>
              <p:nvPr/>
            </p:nvSpPr>
            <p:spPr>
              <a:xfrm>
                <a:off x="51646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69" name="Google Shape;269;p36"/>
              <p:cNvSpPr txBox="1"/>
              <p:nvPr/>
            </p:nvSpPr>
            <p:spPr>
              <a:xfrm>
                <a:off x="5686975" y="2102025"/>
                <a:ext cx="5220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 sz="11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270" name="Google Shape;270;p36"/>
            <p:cNvGrpSpPr/>
            <p:nvPr/>
          </p:nvGrpSpPr>
          <p:grpSpPr>
            <a:xfrm>
              <a:off x="6354275" y="2160125"/>
              <a:ext cx="522000" cy="586225"/>
              <a:chOff x="5686975" y="1864375"/>
              <a:chExt cx="522000" cy="586225"/>
            </a:xfrm>
          </p:grpSpPr>
          <p:sp>
            <p:nvSpPr>
              <p:cNvPr id="271" name="Google Shape;271;p36"/>
              <p:cNvSpPr/>
              <p:nvPr/>
            </p:nvSpPr>
            <p:spPr>
              <a:xfrm>
                <a:off x="5686975" y="1864375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272" name="Google Shape;272;p36"/>
              <p:cNvSpPr txBox="1"/>
              <p:nvPr/>
            </p:nvSpPr>
            <p:spPr>
              <a:xfrm>
                <a:off x="5686975" y="2096600"/>
                <a:ext cx="5220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Courier New"/>
                    <a:ea typeface="Courier New"/>
                    <a:cs typeface="Courier New"/>
                    <a:sym typeface="Courier New"/>
                  </a:rPr>
                  <a:t>4</a:t>
                </a:r>
                <a:endParaRPr sz="11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grpSp>
        <p:nvGrpSpPr>
          <p:cNvPr id="273" name="Google Shape;273;p36"/>
          <p:cNvGrpSpPr/>
          <p:nvPr/>
        </p:nvGrpSpPr>
        <p:grpSpPr>
          <a:xfrm>
            <a:off x="1043950" y="3731025"/>
            <a:ext cx="7056100" cy="922200"/>
            <a:chOff x="525475" y="3731025"/>
            <a:chExt cx="7056100" cy="922200"/>
          </a:xfrm>
        </p:grpSpPr>
        <p:grpSp>
          <p:nvGrpSpPr>
            <p:cNvPr id="274" name="Google Shape;274;p36"/>
            <p:cNvGrpSpPr/>
            <p:nvPr/>
          </p:nvGrpSpPr>
          <p:grpSpPr>
            <a:xfrm>
              <a:off x="525475" y="3731025"/>
              <a:ext cx="7056100" cy="922200"/>
              <a:chOff x="2285225" y="1549275"/>
              <a:chExt cx="7056100" cy="922200"/>
            </a:xfrm>
          </p:grpSpPr>
          <p:sp>
            <p:nvSpPr>
              <p:cNvPr id="275" name="Google Shape;275;p36"/>
              <p:cNvSpPr/>
              <p:nvPr/>
            </p:nvSpPr>
            <p:spPr>
              <a:xfrm>
                <a:off x="412102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/>
                  <a:t>null</a:t>
                </a:r>
                <a:endParaRPr b="1" sz="1100"/>
              </a:p>
            </p:txBody>
          </p:sp>
          <p:sp>
            <p:nvSpPr>
              <p:cNvPr id="276" name="Google Shape;276;p36"/>
              <p:cNvSpPr txBox="1"/>
              <p:nvPr/>
            </p:nvSpPr>
            <p:spPr>
              <a:xfrm>
                <a:off x="2285225" y="1826750"/>
                <a:ext cx="1314300" cy="400200"/>
              </a:xfrm>
              <a:prstGeom prst="rect">
                <a:avLst/>
              </a:prstGeom>
              <a:noFill/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Courier New"/>
                    <a:ea typeface="Courier New"/>
                    <a:cs typeface="Courier New"/>
                    <a:sym typeface="Courier New"/>
                  </a:rPr>
                  <a:t>students</a:t>
                </a:r>
                <a:endParaRPr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277" name="Google Shape;277;p36"/>
              <p:cNvCxnSpPr>
                <a:stCxn id="276" idx="3"/>
                <a:endCxn id="275" idx="1"/>
              </p:cNvCxnSpPr>
              <p:nvPr/>
            </p:nvCxnSpPr>
            <p:spPr>
              <a:xfrm>
                <a:off x="3599525" y="2026850"/>
                <a:ext cx="521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78" name="Google Shape;278;p36"/>
              <p:cNvSpPr txBox="1"/>
              <p:nvPr/>
            </p:nvSpPr>
            <p:spPr>
              <a:xfrm>
                <a:off x="4121025" y="1549275"/>
                <a:ext cx="52203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Students</a:t>
                </a:r>
                <a:endParaRPr sz="12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79" name="Google Shape;279;p36"/>
              <p:cNvSpPr/>
              <p:nvPr/>
            </p:nvSpPr>
            <p:spPr>
              <a:xfrm>
                <a:off x="464302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280" name="Google Shape;280;p36"/>
              <p:cNvSpPr/>
              <p:nvPr/>
            </p:nvSpPr>
            <p:spPr>
              <a:xfrm>
                <a:off x="51646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281" name="Google Shape;281;p36"/>
              <p:cNvSpPr/>
              <p:nvPr/>
            </p:nvSpPr>
            <p:spPr>
              <a:xfrm>
                <a:off x="56869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282" name="Google Shape;282;p36"/>
              <p:cNvSpPr txBox="1"/>
              <p:nvPr/>
            </p:nvSpPr>
            <p:spPr>
              <a:xfrm>
                <a:off x="412102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0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83" name="Google Shape;283;p36"/>
              <p:cNvSpPr txBox="1"/>
              <p:nvPr/>
            </p:nvSpPr>
            <p:spPr>
              <a:xfrm>
                <a:off x="46423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84" name="Google Shape;284;p36"/>
              <p:cNvSpPr txBox="1"/>
              <p:nvPr/>
            </p:nvSpPr>
            <p:spPr>
              <a:xfrm>
                <a:off x="51646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85" name="Google Shape;285;p36"/>
              <p:cNvSpPr txBox="1"/>
              <p:nvPr/>
            </p:nvSpPr>
            <p:spPr>
              <a:xfrm>
                <a:off x="5686850" y="2102025"/>
                <a:ext cx="5220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 sz="11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286" name="Google Shape;286;p36"/>
            <p:cNvGrpSpPr/>
            <p:nvPr/>
          </p:nvGrpSpPr>
          <p:grpSpPr>
            <a:xfrm>
              <a:off x="4449275" y="4036100"/>
              <a:ext cx="2087950" cy="617125"/>
              <a:chOff x="4121025" y="1854350"/>
              <a:chExt cx="2087950" cy="617125"/>
            </a:xfrm>
          </p:grpSpPr>
          <p:sp>
            <p:nvSpPr>
              <p:cNvPr id="287" name="Google Shape;287;p36"/>
              <p:cNvSpPr/>
              <p:nvPr/>
            </p:nvSpPr>
            <p:spPr>
              <a:xfrm>
                <a:off x="412102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288" name="Google Shape;288;p36"/>
              <p:cNvSpPr/>
              <p:nvPr/>
            </p:nvSpPr>
            <p:spPr>
              <a:xfrm>
                <a:off x="464302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289" name="Google Shape;289;p36"/>
              <p:cNvSpPr/>
              <p:nvPr/>
            </p:nvSpPr>
            <p:spPr>
              <a:xfrm>
                <a:off x="51646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290" name="Google Shape;290;p36"/>
              <p:cNvSpPr/>
              <p:nvPr/>
            </p:nvSpPr>
            <p:spPr>
              <a:xfrm>
                <a:off x="56869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291" name="Google Shape;291;p36"/>
              <p:cNvSpPr txBox="1"/>
              <p:nvPr/>
            </p:nvSpPr>
            <p:spPr>
              <a:xfrm>
                <a:off x="412102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4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92" name="Google Shape;292;p36"/>
              <p:cNvSpPr txBox="1"/>
              <p:nvPr/>
            </p:nvSpPr>
            <p:spPr>
              <a:xfrm>
                <a:off x="46423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93" name="Google Shape;293;p36"/>
              <p:cNvSpPr txBox="1"/>
              <p:nvPr/>
            </p:nvSpPr>
            <p:spPr>
              <a:xfrm>
                <a:off x="51646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6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94" name="Google Shape;294;p36"/>
              <p:cNvSpPr txBox="1"/>
              <p:nvPr/>
            </p:nvSpPr>
            <p:spPr>
              <a:xfrm>
                <a:off x="5686975" y="2102025"/>
                <a:ext cx="5220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Courier New"/>
                    <a:ea typeface="Courier New"/>
                    <a:cs typeface="Courier New"/>
                    <a:sym typeface="Courier New"/>
                  </a:rPr>
                  <a:t>7</a:t>
                </a:r>
                <a:endParaRPr sz="11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295" name="Google Shape;295;p36"/>
            <p:cNvGrpSpPr/>
            <p:nvPr/>
          </p:nvGrpSpPr>
          <p:grpSpPr>
            <a:xfrm>
              <a:off x="6537225" y="4036100"/>
              <a:ext cx="1044300" cy="617125"/>
              <a:chOff x="5164675" y="1854350"/>
              <a:chExt cx="1044300" cy="617125"/>
            </a:xfrm>
          </p:grpSpPr>
          <p:sp>
            <p:nvSpPr>
              <p:cNvPr id="296" name="Google Shape;296;p36"/>
              <p:cNvSpPr/>
              <p:nvPr/>
            </p:nvSpPr>
            <p:spPr>
              <a:xfrm>
                <a:off x="51646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297" name="Google Shape;297;p36"/>
              <p:cNvSpPr/>
              <p:nvPr/>
            </p:nvSpPr>
            <p:spPr>
              <a:xfrm>
                <a:off x="56869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298" name="Google Shape;298;p36"/>
              <p:cNvSpPr txBox="1"/>
              <p:nvPr/>
            </p:nvSpPr>
            <p:spPr>
              <a:xfrm>
                <a:off x="51646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99" name="Google Shape;299;p36"/>
              <p:cNvSpPr txBox="1"/>
              <p:nvPr/>
            </p:nvSpPr>
            <p:spPr>
              <a:xfrm>
                <a:off x="5686975" y="2102025"/>
                <a:ext cx="5220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 sz="11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sp>
        <p:nvSpPr>
          <p:cNvPr id="300" name="Google Shape;300;p36"/>
          <p:cNvSpPr/>
          <p:nvPr/>
        </p:nvSpPr>
        <p:spPr>
          <a:xfrm>
            <a:off x="2237625" y="2529000"/>
            <a:ext cx="24789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.length:</a:t>
            </a:r>
            <a:r>
              <a:rPr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5</a:t>
            </a:r>
            <a:endParaRPr sz="10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1" name="Google Shape;301;p36"/>
          <p:cNvSpPr/>
          <p:nvPr/>
        </p:nvSpPr>
        <p:spPr>
          <a:xfrm>
            <a:off x="967475" y="4422650"/>
            <a:ext cx="24789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.length:</a:t>
            </a:r>
            <a:r>
              <a:rPr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10</a:t>
            </a:r>
            <a:endParaRPr sz="10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- Creation</a:t>
            </a:r>
            <a:endParaRPr/>
          </a:p>
        </p:txBody>
      </p:sp>
      <p:sp>
        <p:nvSpPr>
          <p:cNvPr id="307" name="Google Shape;307;p37"/>
          <p:cNvSpPr txBox="1"/>
          <p:nvPr>
            <p:ph idx="1" type="body"/>
          </p:nvPr>
        </p:nvSpPr>
        <p:spPr>
          <a:xfrm>
            <a:off x="351300" y="1402200"/>
            <a:ext cx="84414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String[5];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Student[10];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08" name="Google Shape;308;p37"/>
          <p:cNvGrpSpPr/>
          <p:nvPr/>
        </p:nvGrpSpPr>
        <p:grpSpPr>
          <a:xfrm>
            <a:off x="2349100" y="1854075"/>
            <a:ext cx="4445800" cy="922200"/>
            <a:chOff x="2430475" y="1854075"/>
            <a:chExt cx="4445800" cy="922200"/>
          </a:xfrm>
        </p:grpSpPr>
        <p:grpSp>
          <p:nvGrpSpPr>
            <p:cNvPr id="309" name="Google Shape;309;p37"/>
            <p:cNvGrpSpPr/>
            <p:nvPr/>
          </p:nvGrpSpPr>
          <p:grpSpPr>
            <a:xfrm>
              <a:off x="2430475" y="1854075"/>
              <a:ext cx="4445800" cy="922200"/>
              <a:chOff x="2285225" y="1549275"/>
              <a:chExt cx="4445800" cy="922200"/>
            </a:xfrm>
          </p:grpSpPr>
          <p:sp>
            <p:nvSpPr>
              <p:cNvPr id="310" name="Google Shape;310;p37"/>
              <p:cNvSpPr/>
              <p:nvPr/>
            </p:nvSpPr>
            <p:spPr>
              <a:xfrm>
                <a:off x="412102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/>
                  <a:t>null</a:t>
                </a:r>
                <a:endParaRPr b="1" sz="1100"/>
              </a:p>
            </p:txBody>
          </p:sp>
          <p:sp>
            <p:nvSpPr>
              <p:cNvPr id="311" name="Google Shape;311;p37"/>
              <p:cNvSpPr txBox="1"/>
              <p:nvPr/>
            </p:nvSpPr>
            <p:spPr>
              <a:xfrm>
                <a:off x="2285225" y="1826750"/>
                <a:ext cx="1314300" cy="400200"/>
              </a:xfrm>
              <a:prstGeom prst="rect">
                <a:avLst/>
              </a:prstGeom>
              <a:noFill/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Courier New"/>
                    <a:ea typeface="Courier New"/>
                    <a:cs typeface="Courier New"/>
                    <a:sym typeface="Courier New"/>
                  </a:rPr>
                  <a:t>questions</a:t>
                </a:r>
                <a:endParaRPr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312" name="Google Shape;312;p37"/>
              <p:cNvCxnSpPr>
                <a:stCxn id="311" idx="3"/>
                <a:endCxn id="310" idx="1"/>
              </p:cNvCxnSpPr>
              <p:nvPr/>
            </p:nvCxnSpPr>
            <p:spPr>
              <a:xfrm>
                <a:off x="3599525" y="2026850"/>
                <a:ext cx="521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13" name="Google Shape;313;p37"/>
              <p:cNvSpPr txBox="1"/>
              <p:nvPr/>
            </p:nvSpPr>
            <p:spPr>
              <a:xfrm>
                <a:off x="4121025" y="1549275"/>
                <a:ext cx="2610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Strings</a:t>
                </a:r>
                <a:endParaRPr sz="12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314" name="Google Shape;314;p37"/>
              <p:cNvSpPr/>
              <p:nvPr/>
            </p:nvSpPr>
            <p:spPr>
              <a:xfrm>
                <a:off x="464302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>
                  <a:solidFill>
                    <a:schemeClr val="dk1"/>
                  </a:solidFill>
                </a:endParaRPr>
              </a:p>
            </p:txBody>
          </p:sp>
          <p:sp>
            <p:nvSpPr>
              <p:cNvPr id="315" name="Google Shape;315;p37"/>
              <p:cNvSpPr/>
              <p:nvPr/>
            </p:nvSpPr>
            <p:spPr>
              <a:xfrm>
                <a:off x="51646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316" name="Google Shape;316;p37"/>
              <p:cNvSpPr/>
              <p:nvPr/>
            </p:nvSpPr>
            <p:spPr>
              <a:xfrm>
                <a:off x="56869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317" name="Google Shape;317;p37"/>
              <p:cNvSpPr txBox="1"/>
              <p:nvPr/>
            </p:nvSpPr>
            <p:spPr>
              <a:xfrm>
                <a:off x="412102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0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318" name="Google Shape;318;p37"/>
              <p:cNvSpPr txBox="1"/>
              <p:nvPr/>
            </p:nvSpPr>
            <p:spPr>
              <a:xfrm>
                <a:off x="46423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319" name="Google Shape;319;p37"/>
              <p:cNvSpPr txBox="1"/>
              <p:nvPr/>
            </p:nvSpPr>
            <p:spPr>
              <a:xfrm>
                <a:off x="51646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320" name="Google Shape;320;p37"/>
              <p:cNvSpPr txBox="1"/>
              <p:nvPr/>
            </p:nvSpPr>
            <p:spPr>
              <a:xfrm>
                <a:off x="5686975" y="2102025"/>
                <a:ext cx="5220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 sz="11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21" name="Google Shape;321;p37"/>
            <p:cNvGrpSpPr/>
            <p:nvPr/>
          </p:nvGrpSpPr>
          <p:grpSpPr>
            <a:xfrm>
              <a:off x="6354275" y="2160125"/>
              <a:ext cx="522000" cy="586225"/>
              <a:chOff x="5686975" y="1864375"/>
              <a:chExt cx="522000" cy="586225"/>
            </a:xfrm>
          </p:grpSpPr>
          <p:sp>
            <p:nvSpPr>
              <p:cNvPr id="322" name="Google Shape;322;p37"/>
              <p:cNvSpPr/>
              <p:nvPr/>
            </p:nvSpPr>
            <p:spPr>
              <a:xfrm>
                <a:off x="5686975" y="1864375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323" name="Google Shape;323;p37"/>
              <p:cNvSpPr txBox="1"/>
              <p:nvPr/>
            </p:nvSpPr>
            <p:spPr>
              <a:xfrm>
                <a:off x="5686975" y="2096600"/>
                <a:ext cx="5220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Courier New"/>
                    <a:ea typeface="Courier New"/>
                    <a:cs typeface="Courier New"/>
                    <a:sym typeface="Courier New"/>
                  </a:rPr>
                  <a:t>4</a:t>
                </a:r>
                <a:endParaRPr sz="11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grpSp>
        <p:nvGrpSpPr>
          <p:cNvPr id="324" name="Google Shape;324;p37"/>
          <p:cNvGrpSpPr/>
          <p:nvPr/>
        </p:nvGrpSpPr>
        <p:grpSpPr>
          <a:xfrm>
            <a:off x="1043950" y="3731025"/>
            <a:ext cx="7056100" cy="922200"/>
            <a:chOff x="525475" y="3731025"/>
            <a:chExt cx="7056100" cy="922200"/>
          </a:xfrm>
        </p:grpSpPr>
        <p:grpSp>
          <p:nvGrpSpPr>
            <p:cNvPr id="325" name="Google Shape;325;p37"/>
            <p:cNvGrpSpPr/>
            <p:nvPr/>
          </p:nvGrpSpPr>
          <p:grpSpPr>
            <a:xfrm>
              <a:off x="525475" y="3731025"/>
              <a:ext cx="7056100" cy="922200"/>
              <a:chOff x="2285225" y="1549275"/>
              <a:chExt cx="7056100" cy="922200"/>
            </a:xfrm>
          </p:grpSpPr>
          <p:sp>
            <p:nvSpPr>
              <p:cNvPr id="326" name="Google Shape;326;p37"/>
              <p:cNvSpPr/>
              <p:nvPr/>
            </p:nvSpPr>
            <p:spPr>
              <a:xfrm>
                <a:off x="412102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100"/>
              </a:p>
            </p:txBody>
          </p:sp>
          <p:sp>
            <p:nvSpPr>
              <p:cNvPr id="327" name="Google Shape;327;p37"/>
              <p:cNvSpPr txBox="1"/>
              <p:nvPr/>
            </p:nvSpPr>
            <p:spPr>
              <a:xfrm>
                <a:off x="2285225" y="1826750"/>
                <a:ext cx="1314300" cy="400200"/>
              </a:xfrm>
              <a:prstGeom prst="rect">
                <a:avLst/>
              </a:prstGeom>
              <a:noFill/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Courier New"/>
                    <a:ea typeface="Courier New"/>
                    <a:cs typeface="Courier New"/>
                    <a:sym typeface="Courier New"/>
                  </a:rPr>
                  <a:t>students</a:t>
                </a:r>
                <a:endParaRPr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328" name="Google Shape;328;p37"/>
              <p:cNvCxnSpPr>
                <a:stCxn id="327" idx="3"/>
                <a:endCxn id="326" idx="1"/>
              </p:cNvCxnSpPr>
              <p:nvPr/>
            </p:nvCxnSpPr>
            <p:spPr>
              <a:xfrm>
                <a:off x="3599525" y="2026850"/>
                <a:ext cx="521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29" name="Google Shape;329;p37"/>
              <p:cNvSpPr txBox="1"/>
              <p:nvPr/>
            </p:nvSpPr>
            <p:spPr>
              <a:xfrm>
                <a:off x="4121025" y="1549275"/>
                <a:ext cx="52203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Students</a:t>
                </a:r>
                <a:endParaRPr sz="12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330" name="Google Shape;330;p37"/>
              <p:cNvSpPr/>
              <p:nvPr/>
            </p:nvSpPr>
            <p:spPr>
              <a:xfrm>
                <a:off x="464302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/>
                  <a:t>null</a:t>
                </a:r>
                <a:endParaRPr b="1" sz="1100"/>
              </a:p>
            </p:txBody>
          </p:sp>
          <p:sp>
            <p:nvSpPr>
              <p:cNvPr id="331" name="Google Shape;331;p37"/>
              <p:cNvSpPr/>
              <p:nvPr/>
            </p:nvSpPr>
            <p:spPr>
              <a:xfrm>
                <a:off x="51646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/>
                  <a:t>null</a:t>
                </a:r>
                <a:endParaRPr b="1" sz="1100"/>
              </a:p>
            </p:txBody>
          </p:sp>
          <p:sp>
            <p:nvSpPr>
              <p:cNvPr id="332" name="Google Shape;332;p37"/>
              <p:cNvSpPr/>
              <p:nvPr/>
            </p:nvSpPr>
            <p:spPr>
              <a:xfrm>
                <a:off x="56869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333" name="Google Shape;333;p37"/>
              <p:cNvSpPr txBox="1"/>
              <p:nvPr/>
            </p:nvSpPr>
            <p:spPr>
              <a:xfrm>
                <a:off x="412102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0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334" name="Google Shape;334;p37"/>
              <p:cNvSpPr txBox="1"/>
              <p:nvPr/>
            </p:nvSpPr>
            <p:spPr>
              <a:xfrm>
                <a:off x="46423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335" name="Google Shape;335;p37"/>
              <p:cNvSpPr txBox="1"/>
              <p:nvPr/>
            </p:nvSpPr>
            <p:spPr>
              <a:xfrm>
                <a:off x="51646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336" name="Google Shape;336;p37"/>
              <p:cNvSpPr txBox="1"/>
              <p:nvPr/>
            </p:nvSpPr>
            <p:spPr>
              <a:xfrm>
                <a:off x="5686850" y="2102025"/>
                <a:ext cx="5220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 sz="11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37" name="Google Shape;337;p37"/>
            <p:cNvGrpSpPr/>
            <p:nvPr/>
          </p:nvGrpSpPr>
          <p:grpSpPr>
            <a:xfrm>
              <a:off x="4449275" y="4036100"/>
              <a:ext cx="2087950" cy="617125"/>
              <a:chOff x="4121025" y="1854350"/>
              <a:chExt cx="2087950" cy="617125"/>
            </a:xfrm>
          </p:grpSpPr>
          <p:sp>
            <p:nvSpPr>
              <p:cNvPr id="338" name="Google Shape;338;p37"/>
              <p:cNvSpPr/>
              <p:nvPr/>
            </p:nvSpPr>
            <p:spPr>
              <a:xfrm>
                <a:off x="412102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339" name="Google Shape;339;p37"/>
              <p:cNvSpPr/>
              <p:nvPr/>
            </p:nvSpPr>
            <p:spPr>
              <a:xfrm>
                <a:off x="464302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340" name="Google Shape;340;p37"/>
              <p:cNvSpPr/>
              <p:nvPr/>
            </p:nvSpPr>
            <p:spPr>
              <a:xfrm>
                <a:off x="51646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341" name="Google Shape;341;p37"/>
              <p:cNvSpPr/>
              <p:nvPr/>
            </p:nvSpPr>
            <p:spPr>
              <a:xfrm>
                <a:off x="56869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342" name="Google Shape;342;p37"/>
              <p:cNvSpPr txBox="1"/>
              <p:nvPr/>
            </p:nvSpPr>
            <p:spPr>
              <a:xfrm>
                <a:off x="412102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4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343" name="Google Shape;343;p37"/>
              <p:cNvSpPr txBox="1"/>
              <p:nvPr/>
            </p:nvSpPr>
            <p:spPr>
              <a:xfrm>
                <a:off x="46423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344" name="Google Shape;344;p37"/>
              <p:cNvSpPr txBox="1"/>
              <p:nvPr/>
            </p:nvSpPr>
            <p:spPr>
              <a:xfrm>
                <a:off x="51646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6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345" name="Google Shape;345;p37"/>
              <p:cNvSpPr txBox="1"/>
              <p:nvPr/>
            </p:nvSpPr>
            <p:spPr>
              <a:xfrm>
                <a:off x="5686975" y="2102025"/>
                <a:ext cx="5220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Courier New"/>
                    <a:ea typeface="Courier New"/>
                    <a:cs typeface="Courier New"/>
                    <a:sym typeface="Courier New"/>
                  </a:rPr>
                  <a:t>7</a:t>
                </a:r>
                <a:endParaRPr sz="11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46" name="Google Shape;346;p37"/>
            <p:cNvGrpSpPr/>
            <p:nvPr/>
          </p:nvGrpSpPr>
          <p:grpSpPr>
            <a:xfrm>
              <a:off x="6537225" y="4036100"/>
              <a:ext cx="1044300" cy="617125"/>
              <a:chOff x="5164675" y="1854350"/>
              <a:chExt cx="1044300" cy="617125"/>
            </a:xfrm>
          </p:grpSpPr>
          <p:sp>
            <p:nvSpPr>
              <p:cNvPr id="347" name="Google Shape;347;p37"/>
              <p:cNvSpPr/>
              <p:nvPr/>
            </p:nvSpPr>
            <p:spPr>
              <a:xfrm>
                <a:off x="51646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348" name="Google Shape;348;p37"/>
              <p:cNvSpPr/>
              <p:nvPr/>
            </p:nvSpPr>
            <p:spPr>
              <a:xfrm>
                <a:off x="56869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349" name="Google Shape;349;p37"/>
              <p:cNvSpPr txBox="1"/>
              <p:nvPr/>
            </p:nvSpPr>
            <p:spPr>
              <a:xfrm>
                <a:off x="51646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350" name="Google Shape;350;p37"/>
              <p:cNvSpPr txBox="1"/>
              <p:nvPr/>
            </p:nvSpPr>
            <p:spPr>
              <a:xfrm>
                <a:off x="5686975" y="2102025"/>
                <a:ext cx="5220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 sz="11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sp>
        <p:nvSpPr>
          <p:cNvPr id="351" name="Google Shape;351;p37"/>
          <p:cNvSpPr/>
          <p:nvPr/>
        </p:nvSpPr>
        <p:spPr>
          <a:xfrm>
            <a:off x="84300" y="4750450"/>
            <a:ext cx="29403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students[0] = new Student();</a:t>
            </a:r>
            <a:endParaRPr sz="1200"/>
          </a:p>
        </p:txBody>
      </p:sp>
      <p:cxnSp>
        <p:nvCxnSpPr>
          <p:cNvPr id="352" name="Google Shape;352;p37"/>
          <p:cNvCxnSpPr>
            <a:stCxn id="351" idx="0"/>
            <a:endCxn id="333" idx="1"/>
          </p:cNvCxnSpPr>
          <p:nvPr/>
        </p:nvCxnSpPr>
        <p:spPr>
          <a:xfrm flipH="1" rot="10800000">
            <a:off x="1554450" y="4460650"/>
            <a:ext cx="1325400" cy="28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37"/>
          <p:cNvSpPr/>
          <p:nvPr/>
        </p:nvSpPr>
        <p:spPr>
          <a:xfrm>
            <a:off x="3662650" y="4771750"/>
            <a:ext cx="951900" cy="2037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54" name="Google Shape;354;p37"/>
          <p:cNvCxnSpPr>
            <a:stCxn id="353" idx="0"/>
          </p:cNvCxnSpPr>
          <p:nvPr/>
        </p:nvCxnSpPr>
        <p:spPr>
          <a:xfrm rot="10800000">
            <a:off x="3140800" y="4219750"/>
            <a:ext cx="997800" cy="5520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triangle"/>
            <a:tailEnd len="med" w="med" type="oval"/>
          </a:ln>
        </p:spPr>
      </p:cxnSp>
      <p:sp>
        <p:nvSpPr>
          <p:cNvPr id="355" name="Google Shape;355;p37"/>
          <p:cNvSpPr/>
          <p:nvPr/>
        </p:nvSpPr>
        <p:spPr>
          <a:xfrm>
            <a:off x="2237625" y="2529000"/>
            <a:ext cx="24789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questions.length:</a:t>
            </a:r>
            <a:r>
              <a:rPr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5</a:t>
            </a:r>
            <a:endParaRPr sz="10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967475" y="4422650"/>
            <a:ext cx="24789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students.length:</a:t>
            </a:r>
            <a:r>
              <a:rPr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10</a:t>
            </a:r>
            <a:endParaRPr sz="10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- Creation</a:t>
            </a:r>
            <a:endParaRPr/>
          </a:p>
        </p:txBody>
      </p:sp>
      <p:sp>
        <p:nvSpPr>
          <p:cNvPr id="362" name="Google Shape;362;p38"/>
          <p:cNvSpPr txBox="1"/>
          <p:nvPr>
            <p:ph idx="1" type="body"/>
          </p:nvPr>
        </p:nvSpPr>
        <p:spPr>
          <a:xfrm>
            <a:off x="351300" y="1402200"/>
            <a:ext cx="84414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String[5];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Student[10];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63" name="Google Shape;363;p38"/>
          <p:cNvGrpSpPr/>
          <p:nvPr/>
        </p:nvGrpSpPr>
        <p:grpSpPr>
          <a:xfrm>
            <a:off x="2349100" y="1854075"/>
            <a:ext cx="4445800" cy="922200"/>
            <a:chOff x="2430475" y="1854075"/>
            <a:chExt cx="4445800" cy="922200"/>
          </a:xfrm>
        </p:grpSpPr>
        <p:grpSp>
          <p:nvGrpSpPr>
            <p:cNvPr id="364" name="Google Shape;364;p38"/>
            <p:cNvGrpSpPr/>
            <p:nvPr/>
          </p:nvGrpSpPr>
          <p:grpSpPr>
            <a:xfrm>
              <a:off x="2430475" y="1854075"/>
              <a:ext cx="4445800" cy="922200"/>
              <a:chOff x="2285225" y="1549275"/>
              <a:chExt cx="4445800" cy="922200"/>
            </a:xfrm>
          </p:grpSpPr>
          <p:sp>
            <p:nvSpPr>
              <p:cNvPr id="365" name="Google Shape;365;p38"/>
              <p:cNvSpPr/>
              <p:nvPr/>
            </p:nvSpPr>
            <p:spPr>
              <a:xfrm>
                <a:off x="412102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366" name="Google Shape;366;p38"/>
              <p:cNvSpPr txBox="1"/>
              <p:nvPr/>
            </p:nvSpPr>
            <p:spPr>
              <a:xfrm>
                <a:off x="2285225" y="1826750"/>
                <a:ext cx="1314300" cy="400200"/>
              </a:xfrm>
              <a:prstGeom prst="rect">
                <a:avLst/>
              </a:prstGeom>
              <a:noFill/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Courier New"/>
                    <a:ea typeface="Courier New"/>
                    <a:cs typeface="Courier New"/>
                    <a:sym typeface="Courier New"/>
                  </a:rPr>
                  <a:t>questions</a:t>
                </a:r>
                <a:endParaRPr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367" name="Google Shape;367;p38"/>
              <p:cNvCxnSpPr>
                <a:stCxn id="366" idx="3"/>
                <a:endCxn id="365" idx="1"/>
              </p:cNvCxnSpPr>
              <p:nvPr/>
            </p:nvCxnSpPr>
            <p:spPr>
              <a:xfrm>
                <a:off x="3599525" y="2026850"/>
                <a:ext cx="521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68" name="Google Shape;368;p38"/>
              <p:cNvSpPr txBox="1"/>
              <p:nvPr/>
            </p:nvSpPr>
            <p:spPr>
              <a:xfrm>
                <a:off x="4121025" y="1549275"/>
                <a:ext cx="2610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Strings</a:t>
                </a:r>
                <a:endParaRPr sz="12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369" name="Google Shape;369;p38"/>
              <p:cNvSpPr/>
              <p:nvPr/>
            </p:nvSpPr>
            <p:spPr>
              <a:xfrm>
                <a:off x="464302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370" name="Google Shape;370;p38"/>
              <p:cNvSpPr/>
              <p:nvPr/>
            </p:nvSpPr>
            <p:spPr>
              <a:xfrm>
                <a:off x="51646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371" name="Google Shape;371;p38"/>
              <p:cNvSpPr/>
              <p:nvPr/>
            </p:nvSpPr>
            <p:spPr>
              <a:xfrm>
                <a:off x="56869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372" name="Google Shape;372;p38"/>
              <p:cNvSpPr txBox="1"/>
              <p:nvPr/>
            </p:nvSpPr>
            <p:spPr>
              <a:xfrm>
                <a:off x="412102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0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373" name="Google Shape;373;p38"/>
              <p:cNvSpPr txBox="1"/>
              <p:nvPr/>
            </p:nvSpPr>
            <p:spPr>
              <a:xfrm>
                <a:off x="46423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374" name="Google Shape;374;p38"/>
              <p:cNvSpPr txBox="1"/>
              <p:nvPr/>
            </p:nvSpPr>
            <p:spPr>
              <a:xfrm>
                <a:off x="51646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375" name="Google Shape;375;p38"/>
              <p:cNvSpPr txBox="1"/>
              <p:nvPr/>
            </p:nvSpPr>
            <p:spPr>
              <a:xfrm>
                <a:off x="5686975" y="2102025"/>
                <a:ext cx="5220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 sz="11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76" name="Google Shape;376;p38"/>
            <p:cNvGrpSpPr/>
            <p:nvPr/>
          </p:nvGrpSpPr>
          <p:grpSpPr>
            <a:xfrm>
              <a:off x="6354275" y="2160125"/>
              <a:ext cx="522000" cy="586225"/>
              <a:chOff x="5686975" y="1864375"/>
              <a:chExt cx="522000" cy="586225"/>
            </a:xfrm>
          </p:grpSpPr>
          <p:sp>
            <p:nvSpPr>
              <p:cNvPr id="377" name="Google Shape;377;p38"/>
              <p:cNvSpPr/>
              <p:nvPr/>
            </p:nvSpPr>
            <p:spPr>
              <a:xfrm>
                <a:off x="5686975" y="1864375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378" name="Google Shape;378;p38"/>
              <p:cNvSpPr txBox="1"/>
              <p:nvPr/>
            </p:nvSpPr>
            <p:spPr>
              <a:xfrm>
                <a:off x="5686975" y="2096600"/>
                <a:ext cx="5220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Courier New"/>
                    <a:ea typeface="Courier New"/>
                    <a:cs typeface="Courier New"/>
                    <a:sym typeface="Courier New"/>
                  </a:rPr>
                  <a:t>4</a:t>
                </a:r>
                <a:endParaRPr sz="11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grpSp>
        <p:nvGrpSpPr>
          <p:cNvPr id="379" name="Google Shape;379;p38"/>
          <p:cNvGrpSpPr/>
          <p:nvPr/>
        </p:nvGrpSpPr>
        <p:grpSpPr>
          <a:xfrm>
            <a:off x="1043950" y="3731025"/>
            <a:ext cx="7056100" cy="922200"/>
            <a:chOff x="525475" y="3731025"/>
            <a:chExt cx="7056100" cy="922200"/>
          </a:xfrm>
        </p:grpSpPr>
        <p:grpSp>
          <p:nvGrpSpPr>
            <p:cNvPr id="380" name="Google Shape;380;p38"/>
            <p:cNvGrpSpPr/>
            <p:nvPr/>
          </p:nvGrpSpPr>
          <p:grpSpPr>
            <a:xfrm>
              <a:off x="525475" y="3731025"/>
              <a:ext cx="7056100" cy="922200"/>
              <a:chOff x="2285225" y="1549275"/>
              <a:chExt cx="7056100" cy="922200"/>
            </a:xfrm>
          </p:grpSpPr>
          <p:sp>
            <p:nvSpPr>
              <p:cNvPr id="381" name="Google Shape;381;p38"/>
              <p:cNvSpPr/>
              <p:nvPr/>
            </p:nvSpPr>
            <p:spPr>
              <a:xfrm>
                <a:off x="412102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100"/>
              </a:p>
            </p:txBody>
          </p:sp>
          <p:sp>
            <p:nvSpPr>
              <p:cNvPr id="382" name="Google Shape;382;p38"/>
              <p:cNvSpPr txBox="1"/>
              <p:nvPr/>
            </p:nvSpPr>
            <p:spPr>
              <a:xfrm>
                <a:off x="2285225" y="1826750"/>
                <a:ext cx="1314300" cy="400200"/>
              </a:xfrm>
              <a:prstGeom prst="rect">
                <a:avLst/>
              </a:prstGeom>
              <a:noFill/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Courier New"/>
                    <a:ea typeface="Courier New"/>
                    <a:cs typeface="Courier New"/>
                    <a:sym typeface="Courier New"/>
                  </a:rPr>
                  <a:t>students</a:t>
                </a:r>
                <a:endParaRPr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383" name="Google Shape;383;p38"/>
              <p:cNvCxnSpPr>
                <a:stCxn id="382" idx="3"/>
                <a:endCxn id="381" idx="1"/>
              </p:cNvCxnSpPr>
              <p:nvPr/>
            </p:nvCxnSpPr>
            <p:spPr>
              <a:xfrm>
                <a:off x="3599525" y="2026850"/>
                <a:ext cx="521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84" name="Google Shape;384;p38"/>
              <p:cNvSpPr txBox="1"/>
              <p:nvPr/>
            </p:nvSpPr>
            <p:spPr>
              <a:xfrm>
                <a:off x="4121025" y="1549275"/>
                <a:ext cx="52203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Students</a:t>
                </a:r>
                <a:endParaRPr sz="12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385" name="Google Shape;385;p38"/>
              <p:cNvSpPr/>
              <p:nvPr/>
            </p:nvSpPr>
            <p:spPr>
              <a:xfrm>
                <a:off x="464302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100"/>
              </a:p>
            </p:txBody>
          </p:sp>
          <p:sp>
            <p:nvSpPr>
              <p:cNvPr id="386" name="Google Shape;386;p38"/>
              <p:cNvSpPr/>
              <p:nvPr/>
            </p:nvSpPr>
            <p:spPr>
              <a:xfrm>
                <a:off x="51646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100"/>
              </a:p>
            </p:txBody>
          </p:sp>
          <p:sp>
            <p:nvSpPr>
              <p:cNvPr id="387" name="Google Shape;387;p38"/>
              <p:cNvSpPr/>
              <p:nvPr/>
            </p:nvSpPr>
            <p:spPr>
              <a:xfrm>
                <a:off x="56869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388" name="Google Shape;388;p38"/>
              <p:cNvSpPr txBox="1"/>
              <p:nvPr/>
            </p:nvSpPr>
            <p:spPr>
              <a:xfrm>
                <a:off x="412102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0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389" name="Google Shape;389;p38"/>
              <p:cNvSpPr txBox="1"/>
              <p:nvPr/>
            </p:nvSpPr>
            <p:spPr>
              <a:xfrm>
                <a:off x="46423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390" name="Google Shape;390;p38"/>
              <p:cNvSpPr txBox="1"/>
              <p:nvPr/>
            </p:nvSpPr>
            <p:spPr>
              <a:xfrm>
                <a:off x="51646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391" name="Google Shape;391;p38"/>
              <p:cNvSpPr txBox="1"/>
              <p:nvPr/>
            </p:nvSpPr>
            <p:spPr>
              <a:xfrm>
                <a:off x="5686850" y="2102025"/>
                <a:ext cx="5220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 sz="11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92" name="Google Shape;392;p38"/>
            <p:cNvGrpSpPr/>
            <p:nvPr/>
          </p:nvGrpSpPr>
          <p:grpSpPr>
            <a:xfrm>
              <a:off x="4449275" y="4036100"/>
              <a:ext cx="2087950" cy="617125"/>
              <a:chOff x="4121025" y="1854350"/>
              <a:chExt cx="2087950" cy="617125"/>
            </a:xfrm>
          </p:grpSpPr>
          <p:sp>
            <p:nvSpPr>
              <p:cNvPr id="393" name="Google Shape;393;p38"/>
              <p:cNvSpPr/>
              <p:nvPr/>
            </p:nvSpPr>
            <p:spPr>
              <a:xfrm>
                <a:off x="412102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394" name="Google Shape;394;p38"/>
              <p:cNvSpPr/>
              <p:nvPr/>
            </p:nvSpPr>
            <p:spPr>
              <a:xfrm>
                <a:off x="464302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395" name="Google Shape;395;p38"/>
              <p:cNvSpPr/>
              <p:nvPr/>
            </p:nvSpPr>
            <p:spPr>
              <a:xfrm>
                <a:off x="51646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396" name="Google Shape;396;p38"/>
              <p:cNvSpPr/>
              <p:nvPr/>
            </p:nvSpPr>
            <p:spPr>
              <a:xfrm>
                <a:off x="56869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397" name="Google Shape;397;p38"/>
              <p:cNvSpPr txBox="1"/>
              <p:nvPr/>
            </p:nvSpPr>
            <p:spPr>
              <a:xfrm>
                <a:off x="412102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4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398" name="Google Shape;398;p38"/>
              <p:cNvSpPr txBox="1"/>
              <p:nvPr/>
            </p:nvSpPr>
            <p:spPr>
              <a:xfrm>
                <a:off x="46423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399" name="Google Shape;399;p38"/>
              <p:cNvSpPr txBox="1"/>
              <p:nvPr/>
            </p:nvSpPr>
            <p:spPr>
              <a:xfrm>
                <a:off x="51646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6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400" name="Google Shape;400;p38"/>
              <p:cNvSpPr txBox="1"/>
              <p:nvPr/>
            </p:nvSpPr>
            <p:spPr>
              <a:xfrm>
                <a:off x="5686975" y="2102025"/>
                <a:ext cx="5220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Courier New"/>
                    <a:ea typeface="Courier New"/>
                    <a:cs typeface="Courier New"/>
                    <a:sym typeface="Courier New"/>
                  </a:rPr>
                  <a:t>7</a:t>
                </a:r>
                <a:endParaRPr sz="11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01" name="Google Shape;401;p38"/>
            <p:cNvGrpSpPr/>
            <p:nvPr/>
          </p:nvGrpSpPr>
          <p:grpSpPr>
            <a:xfrm>
              <a:off x="6537225" y="4036100"/>
              <a:ext cx="1044300" cy="617125"/>
              <a:chOff x="5164675" y="1854350"/>
              <a:chExt cx="1044300" cy="617125"/>
            </a:xfrm>
          </p:grpSpPr>
          <p:sp>
            <p:nvSpPr>
              <p:cNvPr id="402" name="Google Shape;402;p38"/>
              <p:cNvSpPr/>
              <p:nvPr/>
            </p:nvSpPr>
            <p:spPr>
              <a:xfrm>
                <a:off x="51646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403" name="Google Shape;403;p38"/>
              <p:cNvSpPr/>
              <p:nvPr/>
            </p:nvSpPr>
            <p:spPr>
              <a:xfrm>
                <a:off x="56869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404" name="Google Shape;404;p38"/>
              <p:cNvSpPr txBox="1"/>
              <p:nvPr/>
            </p:nvSpPr>
            <p:spPr>
              <a:xfrm>
                <a:off x="51646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405" name="Google Shape;405;p38"/>
              <p:cNvSpPr txBox="1"/>
              <p:nvPr/>
            </p:nvSpPr>
            <p:spPr>
              <a:xfrm>
                <a:off x="5686975" y="2102025"/>
                <a:ext cx="5220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 sz="11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sp>
        <p:nvSpPr>
          <p:cNvPr id="406" name="Google Shape;406;p38"/>
          <p:cNvSpPr/>
          <p:nvPr/>
        </p:nvSpPr>
        <p:spPr>
          <a:xfrm>
            <a:off x="84300" y="4750450"/>
            <a:ext cx="29403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students[0] = new Student();</a:t>
            </a:r>
            <a:endParaRPr sz="1200"/>
          </a:p>
        </p:txBody>
      </p:sp>
      <p:sp>
        <p:nvSpPr>
          <p:cNvPr id="407" name="Google Shape;407;p38"/>
          <p:cNvSpPr/>
          <p:nvPr/>
        </p:nvSpPr>
        <p:spPr>
          <a:xfrm>
            <a:off x="475600" y="2906350"/>
            <a:ext cx="29403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students[1] = new Student();</a:t>
            </a:r>
            <a:endParaRPr sz="1200"/>
          </a:p>
        </p:txBody>
      </p:sp>
      <p:sp>
        <p:nvSpPr>
          <p:cNvPr id="408" name="Google Shape;408;p38"/>
          <p:cNvSpPr/>
          <p:nvPr/>
        </p:nvSpPr>
        <p:spPr>
          <a:xfrm>
            <a:off x="5753300" y="2821375"/>
            <a:ext cx="29403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students[2] = new Student();</a:t>
            </a:r>
            <a:endParaRPr sz="1200"/>
          </a:p>
        </p:txBody>
      </p:sp>
      <p:cxnSp>
        <p:nvCxnSpPr>
          <p:cNvPr id="409" name="Google Shape;409;p38"/>
          <p:cNvCxnSpPr>
            <a:stCxn id="406" idx="0"/>
            <a:endCxn id="388" idx="1"/>
          </p:cNvCxnSpPr>
          <p:nvPr/>
        </p:nvCxnSpPr>
        <p:spPr>
          <a:xfrm flipH="1" rot="10800000">
            <a:off x="1554450" y="4460650"/>
            <a:ext cx="1325400" cy="28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" name="Google Shape;410;p38"/>
          <p:cNvCxnSpPr>
            <a:stCxn id="407" idx="2"/>
            <a:endCxn id="385" idx="0"/>
          </p:cNvCxnSpPr>
          <p:nvPr/>
        </p:nvCxnSpPr>
        <p:spPr>
          <a:xfrm>
            <a:off x="1945750" y="3152650"/>
            <a:ext cx="1716900" cy="88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38"/>
          <p:cNvCxnSpPr>
            <a:stCxn id="408" idx="2"/>
            <a:endCxn id="386" idx="0"/>
          </p:cNvCxnSpPr>
          <p:nvPr/>
        </p:nvCxnSpPr>
        <p:spPr>
          <a:xfrm flipH="1">
            <a:off x="4184450" y="3067675"/>
            <a:ext cx="3039000" cy="96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2" name="Google Shape;412;p38"/>
          <p:cNvSpPr/>
          <p:nvPr/>
        </p:nvSpPr>
        <p:spPr>
          <a:xfrm>
            <a:off x="3662650" y="4771750"/>
            <a:ext cx="951900" cy="2037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3" name="Google Shape;413;p38"/>
          <p:cNvSpPr/>
          <p:nvPr/>
        </p:nvSpPr>
        <p:spPr>
          <a:xfrm>
            <a:off x="4801400" y="4771750"/>
            <a:ext cx="951900" cy="2037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4" name="Google Shape;414;p38"/>
          <p:cNvSpPr/>
          <p:nvPr/>
        </p:nvSpPr>
        <p:spPr>
          <a:xfrm>
            <a:off x="5940150" y="4771750"/>
            <a:ext cx="951900" cy="2037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15" name="Google Shape;415;p38"/>
          <p:cNvCxnSpPr>
            <a:stCxn id="413" idx="0"/>
          </p:cNvCxnSpPr>
          <p:nvPr/>
        </p:nvCxnSpPr>
        <p:spPr>
          <a:xfrm rot="10800000">
            <a:off x="3639650" y="4219750"/>
            <a:ext cx="1637700" cy="5520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triangle"/>
            <a:tailEnd len="med" w="med" type="oval"/>
          </a:ln>
        </p:spPr>
      </p:cxnSp>
      <p:cxnSp>
        <p:nvCxnSpPr>
          <p:cNvPr id="416" name="Google Shape;416;p38"/>
          <p:cNvCxnSpPr>
            <a:stCxn id="414" idx="0"/>
          </p:cNvCxnSpPr>
          <p:nvPr/>
        </p:nvCxnSpPr>
        <p:spPr>
          <a:xfrm rot="10800000">
            <a:off x="4138500" y="4219750"/>
            <a:ext cx="2277600" cy="5520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triangle"/>
            <a:tailEnd len="med" w="med" type="oval"/>
          </a:ln>
        </p:spPr>
      </p:cxnSp>
      <p:cxnSp>
        <p:nvCxnSpPr>
          <p:cNvPr id="417" name="Google Shape;417;p38"/>
          <p:cNvCxnSpPr>
            <a:stCxn id="412" idx="0"/>
          </p:cNvCxnSpPr>
          <p:nvPr/>
        </p:nvCxnSpPr>
        <p:spPr>
          <a:xfrm rot="10800000">
            <a:off x="3140800" y="4219750"/>
            <a:ext cx="997800" cy="5520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triangle"/>
            <a:tailEnd len="med" w="med" type="oval"/>
          </a:ln>
        </p:spPr>
      </p:cxnSp>
      <p:sp>
        <p:nvSpPr>
          <p:cNvPr id="418" name="Google Shape;418;p38"/>
          <p:cNvSpPr/>
          <p:nvPr/>
        </p:nvSpPr>
        <p:spPr>
          <a:xfrm>
            <a:off x="2237625" y="2529000"/>
            <a:ext cx="24789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questions.length:</a:t>
            </a:r>
            <a:r>
              <a:rPr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5</a:t>
            </a:r>
            <a:endParaRPr sz="10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9" name="Google Shape;419;p38"/>
          <p:cNvSpPr/>
          <p:nvPr/>
        </p:nvSpPr>
        <p:spPr>
          <a:xfrm>
            <a:off x="967475" y="4422650"/>
            <a:ext cx="24789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students.length:</a:t>
            </a:r>
            <a:r>
              <a:rPr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10</a:t>
            </a:r>
            <a:endParaRPr sz="10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on your own</a:t>
            </a:r>
            <a:endParaRPr/>
          </a:p>
        </p:txBody>
      </p:sp>
      <p:sp>
        <p:nvSpPr>
          <p:cNvPr id="425" name="Google Shape;42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CSAwesome 6.1 - Array Creation and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 6 - MultiReturn on Replit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 6 - StudentGrades on Replit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- Declaration</a:t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779925" y="1152475"/>
            <a:ext cx="8052300" cy="3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Array variable is is a collection of values </a:t>
            </a:r>
            <a:r>
              <a:rPr b="1" lang="en"/>
              <a:t>of the same type</a:t>
            </a:r>
            <a:r>
              <a:rPr lang="en"/>
              <a:t> and is declared like this</a:t>
            </a:r>
            <a:br>
              <a:rPr lang="en"/>
            </a:b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79925" y="1152475"/>
            <a:ext cx="8052300" cy="3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Array variable is is a collection of values </a:t>
            </a:r>
            <a:r>
              <a:rPr b="1" lang="en"/>
              <a:t>of the same type</a:t>
            </a:r>
            <a:r>
              <a:rPr lang="en"/>
              <a:t> and is declared like this</a:t>
            </a:r>
            <a:br>
              <a:rPr b="1" lang="en"/>
            </a:b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- Declaration</a:t>
            </a:r>
            <a:endParaRPr/>
          </a:p>
        </p:txBody>
      </p:sp>
      <p:sp>
        <p:nvSpPr>
          <p:cNvPr id="72" name="Google Shape;72;p16"/>
          <p:cNvSpPr/>
          <p:nvPr/>
        </p:nvSpPr>
        <p:spPr>
          <a:xfrm>
            <a:off x="5152000" y="1152475"/>
            <a:ext cx="2463900" cy="1904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</a:t>
            </a:r>
            <a:r>
              <a:rPr lang="en"/>
              <a:t> also supports this Array declaration syntax</a:t>
            </a:r>
            <a:br>
              <a:rPr lang="en"/>
            </a:b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8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i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i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i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/>
              <a:t>But is not as common</a:t>
            </a:r>
            <a:endParaRPr/>
          </a:p>
        </p:txBody>
      </p:sp>
      <p:cxnSp>
        <p:nvCxnSpPr>
          <p:cNvPr id="73" name="Google Shape;73;p16"/>
          <p:cNvCxnSpPr>
            <a:stCxn id="72" idx="1"/>
          </p:cNvCxnSpPr>
          <p:nvPr/>
        </p:nvCxnSpPr>
        <p:spPr>
          <a:xfrm flipH="1">
            <a:off x="3127900" y="2104525"/>
            <a:ext cx="202410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779925" y="1152475"/>
            <a:ext cx="8052300" cy="3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Array variable is is a collection of values </a:t>
            </a:r>
            <a:r>
              <a:rPr b="1" lang="en"/>
              <a:t>of the same type</a:t>
            </a:r>
            <a:r>
              <a:rPr lang="en"/>
              <a:t> and is declared like this</a:t>
            </a:r>
            <a:br>
              <a:rPr b="1" lang="en"/>
            </a:b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- Declaration</a:t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5724850" y="2528050"/>
            <a:ext cx="3259500" cy="2438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lt1"/>
                </a:solidFill>
              </a:rPr>
              <a:t>Note: </a:t>
            </a:r>
            <a:r>
              <a:rPr i="1" lang="en" sz="1600">
                <a:solidFill>
                  <a:schemeClr val="lt1"/>
                </a:solidFill>
              </a:rPr>
              <a:t>Arrays in Java are Object types. As-written - these Array </a:t>
            </a:r>
            <a:r>
              <a:rPr i="1" lang="en" sz="1600">
                <a:solidFill>
                  <a:schemeClr val="lt1"/>
                </a:solidFill>
              </a:rPr>
              <a:t>variables</a:t>
            </a:r>
            <a:r>
              <a:rPr i="1" lang="en" sz="1600">
                <a:solidFill>
                  <a:schemeClr val="lt1"/>
                </a:solidFill>
              </a:rPr>
              <a:t> are undefined and your code will fail if you </a:t>
            </a:r>
            <a:r>
              <a:rPr i="1" lang="en" sz="1600">
                <a:solidFill>
                  <a:schemeClr val="lt1"/>
                </a:solidFill>
              </a:rPr>
              <a:t>attempt</a:t>
            </a:r>
            <a:r>
              <a:rPr i="1" lang="en" sz="1600">
                <a:solidFill>
                  <a:schemeClr val="lt1"/>
                </a:solidFill>
              </a:rPr>
              <a:t> to access them.</a:t>
            </a:r>
            <a:br>
              <a:rPr i="1" lang="en" sz="1600">
                <a:solidFill>
                  <a:schemeClr val="lt1"/>
                </a:solidFill>
              </a:rPr>
            </a:br>
            <a:endParaRPr i="1"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lt1"/>
                </a:solidFill>
              </a:rPr>
              <a:t>So...</a:t>
            </a:r>
            <a:endParaRPr i="1"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779925" y="1152475"/>
            <a:ext cx="8052300" cy="3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Arrays are created with an </a:t>
            </a:r>
            <a:r>
              <a:rPr b="1" lang="en"/>
              <a:t>initializer list </a:t>
            </a:r>
            <a:r>
              <a:rPr lang="en"/>
              <a:t>or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{true, false, false, true};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{100, 84, 95, 78};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prices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double[20];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String[5];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numStudents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10;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Student[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numStudents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- Creation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/>
          <p:nvPr/>
        </p:nvSpPr>
        <p:spPr>
          <a:xfrm>
            <a:off x="6553200" y="1085700"/>
            <a:ext cx="2475900" cy="3924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lt1"/>
                </a:solidFill>
              </a:rPr>
              <a:t>Note 1: </a:t>
            </a:r>
            <a:r>
              <a:rPr i="1" lang="en" sz="1500">
                <a:solidFill>
                  <a:schemeClr val="lt1"/>
                </a:solidFill>
              </a:rPr>
              <a:t>Each of these Array variables now have a value assigned to them - And can be referenced by your code.</a:t>
            </a:r>
            <a:endParaRPr i="1" sz="1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lt1"/>
                </a:solidFill>
              </a:rPr>
              <a:t>Note 2: </a:t>
            </a:r>
            <a:r>
              <a:rPr i="1" lang="en" sz="1500">
                <a:solidFill>
                  <a:schemeClr val="lt1"/>
                </a:solidFill>
              </a:rPr>
              <a:t>After creation every Array has an available </a:t>
            </a:r>
            <a:r>
              <a:rPr i="1"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i="1" lang="en" sz="1500">
                <a:solidFill>
                  <a:schemeClr val="lt1"/>
                </a:solidFill>
              </a:rPr>
              <a:t> property (which never changes)</a:t>
            </a:r>
            <a:endParaRPr i="1" sz="1500">
              <a:solidFill>
                <a:schemeClr val="lt1"/>
              </a:solidFill>
            </a:endParaRPr>
          </a:p>
        </p:txBody>
      </p:sp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- Creation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779925" y="1152475"/>
            <a:ext cx="8052300" cy="3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Arrays are created with an </a:t>
            </a:r>
            <a:r>
              <a:rPr b="1" lang="en"/>
              <a:t>initializer list </a:t>
            </a:r>
            <a:r>
              <a:rPr lang="en"/>
              <a:t>or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{true, false, false, true};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{100, 84, 95, 78};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prices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double[20];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String[5];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numStudents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10;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Student[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numStudents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- Creation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51300" y="1402200"/>
            <a:ext cx="84414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{true, false, false, true};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{100, 84, 95, 78};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00" name="Google Shape;100;p20"/>
          <p:cNvGrpSpPr/>
          <p:nvPr/>
        </p:nvGrpSpPr>
        <p:grpSpPr>
          <a:xfrm>
            <a:off x="2789725" y="1854075"/>
            <a:ext cx="3564550" cy="922200"/>
            <a:chOff x="2644475" y="1549275"/>
            <a:chExt cx="3564550" cy="922200"/>
          </a:xfrm>
        </p:grpSpPr>
        <p:sp>
          <p:nvSpPr>
            <p:cNvPr id="101" name="Google Shape;101;p20"/>
            <p:cNvSpPr/>
            <p:nvPr/>
          </p:nvSpPr>
          <p:spPr>
            <a:xfrm>
              <a:off x="4121025" y="1854350"/>
              <a:ext cx="522000" cy="3450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true</a:t>
              </a:r>
              <a:endParaRPr b="1" sz="1100"/>
            </a:p>
          </p:txBody>
        </p:sp>
        <p:sp>
          <p:nvSpPr>
            <p:cNvPr id="102" name="Google Shape;102;p20"/>
            <p:cNvSpPr txBox="1"/>
            <p:nvPr/>
          </p:nvSpPr>
          <p:spPr>
            <a:xfrm>
              <a:off x="2644475" y="1826750"/>
              <a:ext cx="954900" cy="400200"/>
            </a:xfrm>
            <a:prstGeom prst="rect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answers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03" name="Google Shape;103;p20"/>
            <p:cNvCxnSpPr>
              <a:stCxn id="102" idx="3"/>
              <a:endCxn id="101" idx="1"/>
            </p:cNvCxnSpPr>
            <p:nvPr/>
          </p:nvCxnSpPr>
          <p:spPr>
            <a:xfrm>
              <a:off x="3599375" y="2026850"/>
              <a:ext cx="521700" cy="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4" name="Google Shape;104;p20"/>
            <p:cNvSpPr txBox="1"/>
            <p:nvPr/>
          </p:nvSpPr>
          <p:spPr>
            <a:xfrm>
              <a:off x="4121025" y="1549275"/>
              <a:ext cx="2088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booleans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5" name="Google Shape;105;p20"/>
            <p:cNvSpPr/>
            <p:nvPr/>
          </p:nvSpPr>
          <p:spPr>
            <a:xfrm>
              <a:off x="4643025" y="1854350"/>
              <a:ext cx="522000" cy="3450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false</a:t>
              </a:r>
              <a:endParaRPr b="1" sz="1100"/>
            </a:p>
          </p:txBody>
        </p:sp>
        <p:sp>
          <p:nvSpPr>
            <p:cNvPr id="106" name="Google Shape;106;p20"/>
            <p:cNvSpPr/>
            <p:nvPr/>
          </p:nvSpPr>
          <p:spPr>
            <a:xfrm>
              <a:off x="5164675" y="1854350"/>
              <a:ext cx="522000" cy="3450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false</a:t>
              </a:r>
              <a:endParaRPr b="1" sz="1100"/>
            </a:p>
          </p:txBody>
        </p:sp>
        <p:sp>
          <p:nvSpPr>
            <p:cNvPr id="107" name="Google Shape;107;p20"/>
            <p:cNvSpPr/>
            <p:nvPr/>
          </p:nvSpPr>
          <p:spPr>
            <a:xfrm>
              <a:off x="5686975" y="1854350"/>
              <a:ext cx="522000" cy="3450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true</a:t>
              </a:r>
              <a:endParaRPr b="1" sz="1100"/>
            </a:p>
          </p:txBody>
        </p:sp>
        <p:sp>
          <p:nvSpPr>
            <p:cNvPr id="108" name="Google Shape;108;p20"/>
            <p:cNvSpPr txBox="1"/>
            <p:nvPr/>
          </p:nvSpPr>
          <p:spPr>
            <a:xfrm>
              <a:off x="4121025" y="2086575"/>
              <a:ext cx="5220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sz="13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9" name="Google Shape;109;p20"/>
            <p:cNvSpPr txBox="1"/>
            <p:nvPr/>
          </p:nvSpPr>
          <p:spPr>
            <a:xfrm>
              <a:off x="4642375" y="2086575"/>
              <a:ext cx="5220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sz="13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0" name="Google Shape;110;p20"/>
            <p:cNvSpPr txBox="1"/>
            <p:nvPr/>
          </p:nvSpPr>
          <p:spPr>
            <a:xfrm>
              <a:off x="5164675" y="2086575"/>
              <a:ext cx="5220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sz="13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1" name="Google Shape;111;p20"/>
            <p:cNvSpPr txBox="1"/>
            <p:nvPr/>
          </p:nvSpPr>
          <p:spPr>
            <a:xfrm>
              <a:off x="5686975" y="2102025"/>
              <a:ext cx="522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sz="11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12" name="Google Shape;112;p20"/>
          <p:cNvGrpSpPr/>
          <p:nvPr/>
        </p:nvGrpSpPr>
        <p:grpSpPr>
          <a:xfrm>
            <a:off x="2789725" y="3731025"/>
            <a:ext cx="3564550" cy="922200"/>
            <a:chOff x="2644475" y="1549275"/>
            <a:chExt cx="3564550" cy="922200"/>
          </a:xfrm>
        </p:grpSpPr>
        <p:sp>
          <p:nvSpPr>
            <p:cNvPr id="113" name="Google Shape;113;p20"/>
            <p:cNvSpPr/>
            <p:nvPr/>
          </p:nvSpPr>
          <p:spPr>
            <a:xfrm>
              <a:off x="4121025" y="1854350"/>
              <a:ext cx="522000" cy="3450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100</a:t>
              </a:r>
              <a:endParaRPr b="1" sz="1100"/>
            </a:p>
          </p:txBody>
        </p:sp>
        <p:sp>
          <p:nvSpPr>
            <p:cNvPr id="114" name="Google Shape;114;p20"/>
            <p:cNvSpPr txBox="1"/>
            <p:nvPr/>
          </p:nvSpPr>
          <p:spPr>
            <a:xfrm>
              <a:off x="2644475" y="1826750"/>
              <a:ext cx="954900" cy="400200"/>
            </a:xfrm>
            <a:prstGeom prst="rect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scores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15" name="Google Shape;115;p20"/>
            <p:cNvCxnSpPr>
              <a:stCxn id="114" idx="3"/>
              <a:endCxn id="113" idx="1"/>
            </p:cNvCxnSpPr>
            <p:nvPr/>
          </p:nvCxnSpPr>
          <p:spPr>
            <a:xfrm>
              <a:off x="3599375" y="2026850"/>
              <a:ext cx="521700" cy="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6" name="Google Shape;116;p20"/>
            <p:cNvSpPr txBox="1"/>
            <p:nvPr/>
          </p:nvSpPr>
          <p:spPr>
            <a:xfrm>
              <a:off x="4121025" y="1549275"/>
              <a:ext cx="2088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ints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4643025" y="1854350"/>
              <a:ext cx="522000" cy="3450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84</a:t>
              </a:r>
              <a:endParaRPr b="1" sz="1100"/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5164675" y="1854350"/>
              <a:ext cx="522000" cy="3450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95</a:t>
              </a:r>
              <a:endParaRPr b="1" sz="1100"/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5686975" y="1854350"/>
              <a:ext cx="522000" cy="3450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78</a:t>
              </a:r>
              <a:endParaRPr b="1" sz="1100"/>
            </a:p>
          </p:txBody>
        </p:sp>
        <p:sp>
          <p:nvSpPr>
            <p:cNvPr id="120" name="Google Shape;120;p20"/>
            <p:cNvSpPr txBox="1"/>
            <p:nvPr/>
          </p:nvSpPr>
          <p:spPr>
            <a:xfrm>
              <a:off x="4121025" y="2086575"/>
              <a:ext cx="5220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sz="13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1" name="Google Shape;121;p20"/>
            <p:cNvSpPr txBox="1"/>
            <p:nvPr/>
          </p:nvSpPr>
          <p:spPr>
            <a:xfrm>
              <a:off x="4642375" y="2086575"/>
              <a:ext cx="5220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sz="13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2" name="Google Shape;122;p20"/>
            <p:cNvSpPr txBox="1"/>
            <p:nvPr/>
          </p:nvSpPr>
          <p:spPr>
            <a:xfrm>
              <a:off x="5164675" y="2086575"/>
              <a:ext cx="5220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sz="13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3" name="Google Shape;123;p20"/>
            <p:cNvSpPr txBox="1"/>
            <p:nvPr/>
          </p:nvSpPr>
          <p:spPr>
            <a:xfrm>
              <a:off x="5686975" y="2102025"/>
              <a:ext cx="522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sz="11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24" name="Google Shape;124;p20"/>
          <p:cNvSpPr/>
          <p:nvPr/>
        </p:nvSpPr>
        <p:spPr>
          <a:xfrm>
            <a:off x="2713525" y="2529550"/>
            <a:ext cx="15954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answers.length:</a:t>
            </a:r>
            <a:r>
              <a:rPr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0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2713525" y="4415575"/>
            <a:ext cx="15954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.length:</a:t>
            </a:r>
            <a:r>
              <a:rPr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  <a:endParaRPr sz="10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- Creation - Primitive Defaults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51300" y="1402200"/>
            <a:ext cx="84414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[4]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int[4];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32" name="Google Shape;132;p21"/>
          <p:cNvGrpSpPr/>
          <p:nvPr/>
        </p:nvGrpSpPr>
        <p:grpSpPr>
          <a:xfrm>
            <a:off x="2789725" y="1854075"/>
            <a:ext cx="3564550" cy="922200"/>
            <a:chOff x="2644475" y="1549275"/>
            <a:chExt cx="3564550" cy="922200"/>
          </a:xfrm>
        </p:grpSpPr>
        <p:sp>
          <p:nvSpPr>
            <p:cNvPr id="133" name="Google Shape;133;p21"/>
            <p:cNvSpPr/>
            <p:nvPr/>
          </p:nvSpPr>
          <p:spPr>
            <a:xfrm>
              <a:off x="4121025" y="1854350"/>
              <a:ext cx="522000" cy="3450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chemeClr val="dk1"/>
                  </a:solidFill>
                </a:rPr>
                <a:t>false</a:t>
              </a:r>
              <a:endParaRPr b="1" sz="1100"/>
            </a:p>
          </p:txBody>
        </p:sp>
        <p:sp>
          <p:nvSpPr>
            <p:cNvPr id="134" name="Google Shape;134;p21"/>
            <p:cNvSpPr txBox="1"/>
            <p:nvPr/>
          </p:nvSpPr>
          <p:spPr>
            <a:xfrm>
              <a:off x="2644475" y="1826750"/>
              <a:ext cx="954900" cy="400200"/>
            </a:xfrm>
            <a:prstGeom prst="rect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answers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35" name="Google Shape;135;p21"/>
            <p:cNvCxnSpPr>
              <a:stCxn id="134" idx="3"/>
              <a:endCxn id="133" idx="1"/>
            </p:cNvCxnSpPr>
            <p:nvPr/>
          </p:nvCxnSpPr>
          <p:spPr>
            <a:xfrm>
              <a:off x="3599375" y="2026850"/>
              <a:ext cx="521700" cy="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6" name="Google Shape;136;p21"/>
            <p:cNvSpPr txBox="1"/>
            <p:nvPr/>
          </p:nvSpPr>
          <p:spPr>
            <a:xfrm>
              <a:off x="4121025" y="1549275"/>
              <a:ext cx="2088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booleans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4643025" y="1854350"/>
              <a:ext cx="522000" cy="3450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false</a:t>
              </a:r>
              <a:endParaRPr b="1" sz="1100"/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5164675" y="1854350"/>
              <a:ext cx="522000" cy="3450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false</a:t>
              </a:r>
              <a:endParaRPr b="1" sz="1100"/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5686975" y="1854350"/>
              <a:ext cx="522000" cy="3450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chemeClr val="dk1"/>
                  </a:solidFill>
                </a:rPr>
                <a:t>false</a:t>
              </a:r>
              <a:endParaRPr b="1" sz="1100"/>
            </a:p>
          </p:txBody>
        </p:sp>
        <p:sp>
          <p:nvSpPr>
            <p:cNvPr id="140" name="Google Shape;140;p21"/>
            <p:cNvSpPr txBox="1"/>
            <p:nvPr/>
          </p:nvSpPr>
          <p:spPr>
            <a:xfrm>
              <a:off x="4121025" y="2086575"/>
              <a:ext cx="5220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sz="13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1" name="Google Shape;141;p21"/>
            <p:cNvSpPr txBox="1"/>
            <p:nvPr/>
          </p:nvSpPr>
          <p:spPr>
            <a:xfrm>
              <a:off x="4642375" y="2086575"/>
              <a:ext cx="5220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sz="13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2" name="Google Shape;142;p21"/>
            <p:cNvSpPr txBox="1"/>
            <p:nvPr/>
          </p:nvSpPr>
          <p:spPr>
            <a:xfrm>
              <a:off x="5164675" y="2086575"/>
              <a:ext cx="5220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sz="13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3" name="Google Shape;143;p21"/>
            <p:cNvSpPr txBox="1"/>
            <p:nvPr/>
          </p:nvSpPr>
          <p:spPr>
            <a:xfrm>
              <a:off x="5686975" y="2102025"/>
              <a:ext cx="522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sz="11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44" name="Google Shape;144;p21"/>
          <p:cNvGrpSpPr/>
          <p:nvPr/>
        </p:nvGrpSpPr>
        <p:grpSpPr>
          <a:xfrm>
            <a:off x="2789725" y="3731025"/>
            <a:ext cx="3564550" cy="922200"/>
            <a:chOff x="2644475" y="1549275"/>
            <a:chExt cx="3564550" cy="922200"/>
          </a:xfrm>
        </p:grpSpPr>
        <p:sp>
          <p:nvSpPr>
            <p:cNvPr id="145" name="Google Shape;145;p21"/>
            <p:cNvSpPr/>
            <p:nvPr/>
          </p:nvSpPr>
          <p:spPr>
            <a:xfrm>
              <a:off x="4121025" y="1854350"/>
              <a:ext cx="522000" cy="3450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0</a:t>
              </a:r>
              <a:endParaRPr b="1" sz="1100"/>
            </a:p>
          </p:txBody>
        </p:sp>
        <p:sp>
          <p:nvSpPr>
            <p:cNvPr id="146" name="Google Shape;146;p21"/>
            <p:cNvSpPr txBox="1"/>
            <p:nvPr/>
          </p:nvSpPr>
          <p:spPr>
            <a:xfrm>
              <a:off x="2644475" y="1826750"/>
              <a:ext cx="954900" cy="400200"/>
            </a:xfrm>
            <a:prstGeom prst="rect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scores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47" name="Google Shape;147;p21"/>
            <p:cNvCxnSpPr>
              <a:stCxn id="146" idx="3"/>
              <a:endCxn id="145" idx="1"/>
            </p:cNvCxnSpPr>
            <p:nvPr/>
          </p:nvCxnSpPr>
          <p:spPr>
            <a:xfrm>
              <a:off x="3599375" y="2026850"/>
              <a:ext cx="521700" cy="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8" name="Google Shape;148;p21"/>
            <p:cNvSpPr txBox="1"/>
            <p:nvPr/>
          </p:nvSpPr>
          <p:spPr>
            <a:xfrm>
              <a:off x="4121025" y="1549275"/>
              <a:ext cx="2088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ints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4643025" y="1854350"/>
              <a:ext cx="522000" cy="3450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0</a:t>
              </a:r>
              <a:endParaRPr b="1" sz="1100"/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5164675" y="1854350"/>
              <a:ext cx="522000" cy="3450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0</a:t>
              </a:r>
              <a:endParaRPr b="1" sz="1100"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5686975" y="1854350"/>
              <a:ext cx="522000" cy="3450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0</a:t>
              </a:r>
              <a:endParaRPr b="1" sz="1100"/>
            </a:p>
          </p:txBody>
        </p:sp>
        <p:sp>
          <p:nvSpPr>
            <p:cNvPr id="152" name="Google Shape;152;p21"/>
            <p:cNvSpPr txBox="1"/>
            <p:nvPr/>
          </p:nvSpPr>
          <p:spPr>
            <a:xfrm>
              <a:off x="4121025" y="2086575"/>
              <a:ext cx="5220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sz="13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3" name="Google Shape;153;p21"/>
            <p:cNvSpPr txBox="1"/>
            <p:nvPr/>
          </p:nvSpPr>
          <p:spPr>
            <a:xfrm>
              <a:off x="4642375" y="2086575"/>
              <a:ext cx="5220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sz="13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4" name="Google Shape;154;p21"/>
            <p:cNvSpPr txBox="1"/>
            <p:nvPr/>
          </p:nvSpPr>
          <p:spPr>
            <a:xfrm>
              <a:off x="5164675" y="2086575"/>
              <a:ext cx="5220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sz="13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5" name="Google Shape;155;p21"/>
            <p:cNvSpPr txBox="1"/>
            <p:nvPr/>
          </p:nvSpPr>
          <p:spPr>
            <a:xfrm>
              <a:off x="5686975" y="2102025"/>
              <a:ext cx="522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sz="11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56" name="Google Shape;156;p21"/>
          <p:cNvSpPr/>
          <p:nvPr/>
        </p:nvSpPr>
        <p:spPr>
          <a:xfrm>
            <a:off x="2713525" y="2529550"/>
            <a:ext cx="15954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answers.length:</a:t>
            </a:r>
            <a:r>
              <a:rPr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  <a:endParaRPr sz="10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2713525" y="4415575"/>
            <a:ext cx="15954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scores.length:</a:t>
            </a:r>
            <a:r>
              <a:rPr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  <a:endParaRPr sz="10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