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0C9A51-416D-4565-A9F2-D6E2B8A87F7D}">
  <a:tblStyle styleId="{FF0C9A51-416D-4565-A9F2-D6E2B8A87F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271680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271680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e12f1e08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e12f1e08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4631a7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4631a7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4631a7a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4631a7a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e12f1e08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e12f1e08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e12f1e08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e12f1e08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e12f1e08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e12f1e08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e12f1e08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e12f1e08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e12f1e08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e12f1e08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e12f1e08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e12f1e08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e12f1e08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e12f1e08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2716801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2716801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e12f1e08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e12f1e08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e12f1e08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e12f1e08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e12f1e08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e12f1e0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5158b167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5158b167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5158b16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5158b16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158b167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158b167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5158b167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5158b167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e12f1e0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e12f1e0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e12f1e08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e12f1e08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eplit.com/@MsMolinaECHS/ASCII-Sketc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2023-02-03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92325" y="3101550"/>
            <a:ext cx="1746600" cy="1706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* NOTE 2 *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Just like Arrays - Two-Dimensional Arrays initialize their values to "reasonable" defaults</a:t>
            </a:r>
            <a:endParaRPr i="1"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86" name="Google Shape;186;p22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[5][5];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[numFloors][numAptsPerFloor];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7" name="Google Shape;187;p22"/>
          <p:cNvGraphicFramePr/>
          <p:nvPr/>
        </p:nvGraphicFramePr>
        <p:xfrm>
          <a:off x="2630350" y="31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6201950"/>
              </a:tblGrid>
              <a:tr h="170670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●"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for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types</a:t>
                      </a:r>
                      <a:endParaRPr b="1"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●"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 for Object types</a:t>
                      </a:r>
                      <a:endParaRPr b="1"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●"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 for boolean types</a:t>
                      </a:r>
                      <a:endParaRPr b="1"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93" name="Google Shape;193;p23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6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Alternatively...</a:t>
                      </a:r>
                      <a:endParaRPr b="1" i="1" sz="16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int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omit internal array size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[3]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[4]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[numSeatsPerRow]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Alternatively...</a:t>
                      </a:r>
                      <a:endParaRPr b="1" i="1" sz="16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boolean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rowIdx = 0 ; rowIdx &lt; 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numRows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; rowIdx++ {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[rowIdx] = new boolean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[numSeatsPerRow]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 - Example</a:t>
            </a:r>
            <a:endParaRPr/>
          </a:p>
        </p:txBody>
      </p:sp>
      <p:graphicFrame>
        <p:nvGraphicFramePr>
          <p:cNvPr id="205" name="Google Shape;205;p25"/>
          <p:cNvGraphicFramePr/>
          <p:nvPr/>
        </p:nvGraphicFramePr>
        <p:xfrm>
          <a:off x="516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3859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516325" y="3374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516325" y="1640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 - Example</a:t>
            </a:r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516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3859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26"/>
          <p:cNvSpPr/>
          <p:nvPr/>
        </p:nvSpPr>
        <p:spPr>
          <a:xfrm>
            <a:off x="516325" y="2507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516325" y="3374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516325" y="1640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</a:t>
            </a:r>
            <a:r>
              <a:rPr lang="en"/>
              <a:t> - Example</a:t>
            </a:r>
            <a:endParaRPr/>
          </a:p>
        </p:txBody>
      </p:sp>
      <p:graphicFrame>
        <p:nvGraphicFramePr>
          <p:cNvPr id="222" name="Google Shape;222;p27"/>
          <p:cNvGraphicFramePr/>
          <p:nvPr/>
        </p:nvGraphicFramePr>
        <p:xfrm>
          <a:off x="516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3859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p27"/>
          <p:cNvSpPr/>
          <p:nvPr/>
        </p:nvSpPr>
        <p:spPr>
          <a:xfrm>
            <a:off x="516325" y="2507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6316888" y="2136163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6316958" y="1910563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4109725" y="213615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4109788" y="191055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1902625" y="213616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902688" y="191056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516325" y="3374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516325" y="1640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</a:t>
            </a:r>
            <a:r>
              <a:rPr lang="en"/>
              <a:t> - Example</a:t>
            </a:r>
            <a:endParaRPr/>
          </a:p>
        </p:txBody>
      </p:sp>
      <p:graphicFrame>
        <p:nvGraphicFramePr>
          <p:cNvPr id="237" name="Google Shape;237;p28"/>
          <p:cNvGraphicFramePr/>
          <p:nvPr/>
        </p:nvGraphicFramePr>
        <p:xfrm>
          <a:off x="516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3859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Google Shape;238;p28"/>
          <p:cNvSpPr/>
          <p:nvPr/>
        </p:nvSpPr>
        <p:spPr>
          <a:xfrm>
            <a:off x="516325" y="2507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6316825" y="3025500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6316895" y="2799900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4109663" y="3025488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4109726" y="2799888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1902563" y="302550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1902626" y="279990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6316888" y="2136163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6316958" y="1910563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109725" y="213615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4109788" y="191055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1902625" y="213616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1902688" y="191056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516325" y="3374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516325" y="1640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</a:t>
            </a:r>
            <a:r>
              <a:rPr lang="en"/>
              <a:t> - Example</a:t>
            </a:r>
            <a:endParaRPr/>
          </a:p>
        </p:txBody>
      </p:sp>
      <p:graphicFrame>
        <p:nvGraphicFramePr>
          <p:cNvPr id="258" name="Google Shape;258;p29"/>
          <p:cNvGraphicFramePr/>
          <p:nvPr/>
        </p:nvGraphicFramePr>
        <p:xfrm>
          <a:off x="516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3859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29"/>
          <p:cNvSpPr/>
          <p:nvPr/>
        </p:nvSpPr>
        <p:spPr>
          <a:xfrm>
            <a:off x="6316825" y="3869725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6316895" y="3644125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516325" y="2507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109663" y="386971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109726" y="364411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1902563" y="3869725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1902626" y="3644125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6316825" y="3025500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6316895" y="2799900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4109663" y="3025488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4109726" y="2799888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1902563" y="302550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1902626" y="279990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6316888" y="2136163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6316958" y="1910563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4109725" y="213615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4109788" y="191055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1902625" y="213616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1902688" y="191056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/>
          <p:nvPr/>
        </p:nvSpPr>
        <p:spPr>
          <a:xfrm>
            <a:off x="516325" y="3374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516325" y="1640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</a:t>
            </a:r>
            <a:r>
              <a:rPr lang="en"/>
              <a:t> - Example</a:t>
            </a:r>
            <a:endParaRPr/>
          </a:p>
        </p:txBody>
      </p:sp>
      <p:graphicFrame>
        <p:nvGraphicFramePr>
          <p:cNvPr id="285" name="Google Shape;285;p30"/>
          <p:cNvGraphicFramePr/>
          <p:nvPr/>
        </p:nvGraphicFramePr>
        <p:xfrm>
          <a:off x="516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3859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6" name="Google Shape;286;p30"/>
          <p:cNvSpPr/>
          <p:nvPr/>
        </p:nvSpPr>
        <p:spPr>
          <a:xfrm>
            <a:off x="6316825" y="3869725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316895" y="3644125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8" name="Google Shape;288;p30"/>
          <p:cNvGraphicFramePr/>
          <p:nvPr/>
        </p:nvGraphicFramePr>
        <p:xfrm>
          <a:off x="516325" y="434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385900"/>
              </a:tblGrid>
              <a:tr h="5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[0][0] = true;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ows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-1]);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30"/>
          <p:cNvSpPr/>
          <p:nvPr/>
        </p:nvSpPr>
        <p:spPr>
          <a:xfrm>
            <a:off x="516325" y="2507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4109663" y="386971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4109726" y="364411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1902563" y="3869725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1902626" y="3644125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6316825" y="3025500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6316895" y="2799900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4109663" y="3025488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4109726" y="2799888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1902563" y="302550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1902626" y="279990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6316888" y="2136163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6316958" y="1910563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4109725" y="213615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109788" y="191055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1902625" y="213616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1902688" y="191056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You can initialize the values of a Two-Dimensional Array when you create it (and the sizes will be automatically calculated)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int[][] ticketInfo = { {25,20,25}, {25,20,25} };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ticketInfo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.length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2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ticketInfo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[0].length)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ticketInfo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[1].length)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[][] jaggedTable = { {false, true, true}, {false}, {true} };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jaggedTable.length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1</a:t>
            </a:r>
            <a:b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1</a:t>
            </a:r>
            <a:endParaRPr b="1" sz="17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 - Initializer 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the exam all inner arrays will have the same length - </a:t>
            </a:r>
            <a:r>
              <a:rPr b="1" lang="en"/>
              <a:t>However</a:t>
            </a:r>
            <a:r>
              <a:rPr lang="en"/>
              <a:t> it is possible in Java to have inner arrays of different lengths. These are called Jagged (or Ragged) Arrays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jaggedTable[][] = new int[3]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// omit the inner array size</a:t>
            </a:r>
            <a:b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 = new int[6];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 = new int[2];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 = new int[5];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jaggedTable.length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jaggedTable[0].length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5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jaggedTable[1].length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10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jaggedTable[2].length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20</a:t>
            </a:r>
            <a:endParaRPr sz="1700"/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 - </a:t>
            </a:r>
            <a:r>
              <a:rPr lang="en"/>
              <a:t>Jagged Arrays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5185200" y="2625400"/>
            <a:ext cx="32133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5285817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5707489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6129160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6550831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6972503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7394174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85200" y="3208183"/>
            <a:ext cx="32133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5185200" y="3790967"/>
            <a:ext cx="32133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5285801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5707473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5285800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5707472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6129143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6550814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6972486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CSAwesome 8.1 - Two-Dimensional Arrays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Replit -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ASCII Sketch</a:t>
            </a:r>
            <a:endParaRPr sz="1700"/>
          </a:p>
        </p:txBody>
      </p:sp>
      <p:sp>
        <p:nvSpPr>
          <p:cNvPr id="339" name="Google Shape;33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Arrays are collections of values of the </a:t>
            </a:r>
            <a:br>
              <a:rPr lang="en" sz="1700"/>
            </a:br>
            <a:r>
              <a:rPr lang="en" sz="1700"/>
              <a:t>same type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285822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67" name="Google Shape;67;p15"/>
          <p:cNvSpPr/>
          <p:nvPr/>
        </p:nvSpPr>
        <p:spPr>
          <a:xfrm>
            <a:off x="643164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757753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Declaration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5285822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75" name="Google Shape;75;p16"/>
          <p:cNvSpPr/>
          <p:nvPr/>
        </p:nvSpPr>
        <p:spPr>
          <a:xfrm>
            <a:off x="643164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757753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Arrays </a:t>
            </a:r>
            <a:r>
              <a:rPr b="1" lang="en"/>
              <a:t>are a type</a:t>
            </a:r>
            <a:r>
              <a:rPr lang="en" sz="1700"/>
              <a:t> - Which means you can </a:t>
            </a:r>
            <a:br>
              <a:rPr lang="en" sz="1700"/>
            </a:br>
            <a:r>
              <a:rPr lang="en" sz="1700"/>
              <a:t>easily create an </a:t>
            </a:r>
            <a:r>
              <a:rPr b="1" lang="en" sz="1700"/>
              <a:t>Array that </a:t>
            </a:r>
            <a:br>
              <a:rPr b="1" lang="en" sz="1700"/>
            </a:br>
            <a:r>
              <a:rPr b="1" lang="en" sz="1700"/>
              <a:t>contains Arrays</a:t>
            </a:r>
            <a:r>
              <a:rPr lang="en" sz="1700"/>
              <a:t> - often called</a:t>
            </a:r>
            <a:r>
              <a:rPr lang="en" sz="1700"/>
              <a:t> </a:t>
            </a:r>
            <a:br>
              <a:rPr lang="en" sz="1700"/>
            </a:br>
            <a:r>
              <a:rPr lang="en" sz="1700"/>
              <a:t>Two-Dimensional Arrays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seatingChart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bingoCard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Arrays </a:t>
            </a:r>
            <a:r>
              <a:rPr b="1" lang="en"/>
              <a:t>are a type</a:t>
            </a:r>
            <a:r>
              <a:rPr lang="en" sz="1700"/>
              <a:t> - Which means you can </a:t>
            </a:r>
            <a:br>
              <a:rPr lang="en" sz="1700"/>
            </a:br>
            <a:r>
              <a:rPr lang="en" sz="1700"/>
              <a:t>easily create an </a:t>
            </a:r>
            <a:r>
              <a:rPr b="1" lang="en" sz="1700"/>
              <a:t>Array that </a:t>
            </a:r>
            <a:br>
              <a:rPr b="1" lang="en" sz="1700"/>
            </a:br>
            <a:r>
              <a:rPr b="1" lang="en" sz="1700"/>
              <a:t>contains Arrays</a:t>
            </a:r>
            <a:r>
              <a:rPr lang="en" sz="1700"/>
              <a:t> - often called</a:t>
            </a:r>
            <a:r>
              <a:rPr lang="en" sz="1700"/>
              <a:t> </a:t>
            </a:r>
            <a:br>
              <a:rPr lang="en" sz="1700"/>
            </a:br>
            <a:r>
              <a:rPr lang="en" sz="1700"/>
              <a:t>Two-Dimensional Arrays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seatingChart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bingoCard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Declaration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5285822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85" name="Google Shape;85;p17"/>
          <p:cNvSpPr/>
          <p:nvPr/>
        </p:nvSpPr>
        <p:spPr>
          <a:xfrm>
            <a:off x="643164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757753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285797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88" name="Google Shape;88;p17"/>
          <p:cNvSpPr/>
          <p:nvPr/>
        </p:nvSpPr>
        <p:spPr>
          <a:xfrm>
            <a:off x="643162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57751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65110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91" name="Google Shape;91;p17"/>
          <p:cNvSpPr/>
          <p:nvPr/>
        </p:nvSpPr>
        <p:spPr>
          <a:xfrm>
            <a:off x="68399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1688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65690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94" name="Google Shape;94;p17"/>
          <p:cNvSpPr/>
          <p:nvPr/>
        </p:nvSpPr>
        <p:spPr>
          <a:xfrm>
            <a:off x="798580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831470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3651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97" name="Google Shape;97;p17"/>
          <p:cNvSpPr/>
          <p:nvPr/>
        </p:nvSpPr>
        <p:spPr>
          <a:xfrm>
            <a:off x="56940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0229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Arrays </a:t>
            </a:r>
            <a:r>
              <a:rPr b="1" lang="en"/>
              <a:t>are a type</a:t>
            </a:r>
            <a:r>
              <a:rPr lang="en" sz="1700"/>
              <a:t> - Which means you can </a:t>
            </a:r>
            <a:br>
              <a:rPr lang="en" sz="1700"/>
            </a:br>
            <a:r>
              <a:rPr lang="en" sz="1700"/>
              <a:t>easily create an </a:t>
            </a:r>
            <a:r>
              <a:rPr b="1" lang="en" sz="1700"/>
              <a:t>Array that </a:t>
            </a:r>
            <a:br>
              <a:rPr b="1" lang="en" sz="1700"/>
            </a:br>
            <a:r>
              <a:rPr b="1" lang="en" sz="1700"/>
              <a:t>contains Arrays</a:t>
            </a:r>
            <a:r>
              <a:rPr lang="en" sz="1700"/>
              <a:t> - often called</a:t>
            </a:r>
            <a:r>
              <a:rPr lang="en" sz="1700"/>
              <a:t> </a:t>
            </a:r>
            <a:br>
              <a:rPr lang="en" sz="1700"/>
            </a:br>
            <a:r>
              <a:rPr lang="en" sz="1700"/>
              <a:t>Two-Dimensional Arrays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seatingChart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bingoCard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Declaration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285822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06" name="Google Shape;106;p18"/>
          <p:cNvSpPr/>
          <p:nvPr/>
        </p:nvSpPr>
        <p:spPr>
          <a:xfrm>
            <a:off x="643164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757753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285797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09" name="Google Shape;109;p18"/>
          <p:cNvSpPr/>
          <p:nvPr/>
        </p:nvSpPr>
        <p:spPr>
          <a:xfrm>
            <a:off x="643162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57751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5110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12" name="Google Shape;112;p18"/>
          <p:cNvSpPr/>
          <p:nvPr/>
        </p:nvSpPr>
        <p:spPr>
          <a:xfrm>
            <a:off x="68399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71688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65690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15" name="Google Shape;115;p18"/>
          <p:cNvSpPr/>
          <p:nvPr/>
        </p:nvSpPr>
        <p:spPr>
          <a:xfrm>
            <a:off x="798580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831470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3651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18" name="Google Shape;118;p18"/>
          <p:cNvSpPr/>
          <p:nvPr/>
        </p:nvSpPr>
        <p:spPr>
          <a:xfrm>
            <a:off x="56940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0229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285797" y="310442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21" name="Google Shape;121;p18"/>
          <p:cNvSpPr/>
          <p:nvPr/>
        </p:nvSpPr>
        <p:spPr>
          <a:xfrm>
            <a:off x="5285820" y="367712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85860" y="424982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365250" y="37779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24" name="Google Shape;124;p18"/>
          <p:cNvSpPr/>
          <p:nvPr/>
        </p:nvSpPr>
        <p:spPr>
          <a:xfrm>
            <a:off x="5694153" y="37779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023056" y="37779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365250" y="43506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27" name="Google Shape;127;p18"/>
          <p:cNvSpPr/>
          <p:nvPr/>
        </p:nvSpPr>
        <p:spPr>
          <a:xfrm>
            <a:off x="5694153" y="43506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023056" y="43506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365150" y="32052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30" name="Google Shape;130;p18"/>
          <p:cNvSpPr/>
          <p:nvPr/>
        </p:nvSpPr>
        <p:spPr>
          <a:xfrm>
            <a:off x="5694053" y="32052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6022956" y="32052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Arrays </a:t>
            </a:r>
            <a:r>
              <a:rPr b="1" lang="en"/>
              <a:t>are a type</a:t>
            </a:r>
            <a:r>
              <a:rPr lang="en" sz="1700"/>
              <a:t> - Which means you can </a:t>
            </a:r>
            <a:br>
              <a:rPr lang="en" sz="1700"/>
            </a:br>
            <a:r>
              <a:rPr lang="en" sz="1700"/>
              <a:t>easily create an </a:t>
            </a:r>
            <a:r>
              <a:rPr b="1" lang="en" sz="1700"/>
              <a:t>Array that </a:t>
            </a:r>
            <a:br>
              <a:rPr b="1" lang="en" sz="1700"/>
            </a:br>
            <a:r>
              <a:rPr b="1" lang="en" sz="1700"/>
              <a:t>contains Arrays</a:t>
            </a:r>
            <a:r>
              <a:rPr lang="en" sz="1700"/>
              <a:t> - often called</a:t>
            </a:r>
            <a:r>
              <a:rPr lang="en" sz="1700"/>
              <a:t> </a:t>
            </a:r>
            <a:br>
              <a:rPr lang="en" sz="1700"/>
            </a:br>
            <a:r>
              <a:rPr lang="en" sz="1700"/>
              <a:t>Two-Dimensional Arrays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seatingChart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bingoCard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Declaration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285822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39" name="Google Shape;139;p19"/>
          <p:cNvSpPr/>
          <p:nvPr/>
        </p:nvSpPr>
        <p:spPr>
          <a:xfrm>
            <a:off x="643164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57753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285797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42" name="Google Shape;142;p19"/>
          <p:cNvSpPr/>
          <p:nvPr/>
        </p:nvSpPr>
        <p:spPr>
          <a:xfrm>
            <a:off x="643162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757751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5110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45" name="Google Shape;145;p19"/>
          <p:cNvSpPr/>
          <p:nvPr/>
        </p:nvSpPr>
        <p:spPr>
          <a:xfrm>
            <a:off x="68399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1688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65690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48" name="Google Shape;148;p19"/>
          <p:cNvSpPr/>
          <p:nvPr/>
        </p:nvSpPr>
        <p:spPr>
          <a:xfrm>
            <a:off x="798580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831470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3651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51" name="Google Shape;151;p19"/>
          <p:cNvSpPr/>
          <p:nvPr/>
        </p:nvSpPr>
        <p:spPr>
          <a:xfrm>
            <a:off x="56940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0229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285797" y="310442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54" name="Google Shape;154;p19"/>
          <p:cNvSpPr/>
          <p:nvPr/>
        </p:nvSpPr>
        <p:spPr>
          <a:xfrm>
            <a:off x="5285820" y="367712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5285860" y="424982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5365250" y="37779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57" name="Google Shape;157;p19"/>
          <p:cNvSpPr/>
          <p:nvPr/>
        </p:nvSpPr>
        <p:spPr>
          <a:xfrm>
            <a:off x="5694153" y="37779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6023056" y="37779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5365250" y="43506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60" name="Google Shape;160;p19"/>
          <p:cNvSpPr/>
          <p:nvPr/>
        </p:nvSpPr>
        <p:spPr>
          <a:xfrm>
            <a:off x="5694153" y="43506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023056" y="43506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365150" y="32052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63" name="Google Shape;163;p19"/>
          <p:cNvSpPr/>
          <p:nvPr/>
        </p:nvSpPr>
        <p:spPr>
          <a:xfrm>
            <a:off x="5694053" y="32052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6022956" y="3205226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191525" y="3164725"/>
            <a:ext cx="1746600" cy="170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* NOTE *</a:t>
            </a:r>
            <a:endParaRPr b="1"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These are just reference variables - You must allocate a value with </a:t>
            </a:r>
            <a:r>
              <a:rPr i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i="1" lang="en">
                <a:solidFill>
                  <a:schemeClr val="lt1"/>
                </a:solidFill>
              </a:rPr>
              <a:t>before you use them!</a:t>
            </a:r>
            <a:endParaRPr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71" name="Google Shape;171;p20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[5][5];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[numFloors][numAptsPerFloor];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[5][5];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[numFloors][numAptsPerFloor];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8" name="Google Shape;178;p21"/>
          <p:cNvGraphicFramePr/>
          <p:nvPr/>
        </p:nvGraphicFramePr>
        <p:xfrm>
          <a:off x="2630350" y="31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{FF0C9A51-416D-4565-A9F2-D6E2B8A87F7D}</a:tableStyleId>
              </a:tblPr>
              <a:tblGrid>
                <a:gridCol w="6201950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[75][25];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[5][10];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multiplicationTable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[100][500];</a:t>
                      </a:r>
                      <a:endParaRPr b="1" sz="16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[5][10];</a:t>
                      </a:r>
                      <a:endParaRPr b="1" sz="16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1"/>
          <p:cNvSpPr/>
          <p:nvPr/>
        </p:nvSpPr>
        <p:spPr>
          <a:xfrm>
            <a:off x="692325" y="3101550"/>
            <a:ext cx="1746600" cy="170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* NOTE 1 *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Two-Dimensional Arrays can have non-equal dimensions!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